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63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828800" y="3581400"/>
            <a:ext cx="8534400" cy="1752600"/>
          </a:xfrm>
        </p:spPr>
        <p:txBody>
          <a:bodyPr/>
          <a:lstStyle>
            <a:lvl1pPr marL="0" indent="0" algn="ctr">
              <a:buFont typeface="Wingdings 2" panose="05020102010507070707" pitchFamily="18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172200"/>
            <a:ext cx="3052233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172200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172200"/>
            <a:ext cx="3052233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C34A647-2BE9-4E77-9D72-4627A89FDB9A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7" y="1600200"/>
            <a:ext cx="5592233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592233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7" y="228600"/>
            <a:ext cx="2846916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228600"/>
            <a:ext cx="8337551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 noRot="1"/>
          </p:cNvSpPr>
          <p:nvPr>
            <p:ph type="title"/>
          </p:nvPr>
        </p:nvSpPr>
        <p:spPr>
          <a:xfrm>
            <a:off x="402167" y="2286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 noRot="1"/>
          </p:cNvSpPr>
          <p:nvPr>
            <p:ph type="body" idx="1"/>
          </p:nvPr>
        </p:nvSpPr>
        <p:spPr>
          <a:xfrm>
            <a:off x="402167" y="1600200"/>
            <a:ext cx="11387667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334762-AA40-4AFC-8972-98D907820325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 2" panose="05020102010507070707" pitchFamily="18" charset="2"/>
        <a:buChar char="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 2" panose="05020102010507070707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 2" panose="05020102010507070707" pitchFamily="18" charset="2"/>
        <a:buChar char="¡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anose="05020102010507070707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 2" panose="05020102010507070707" pitchFamily="18" charset="2"/>
        <a:buChar char="¡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 noRot="1"/>
          </p:cNvSpPr>
          <p:nvPr>
            <p:ph type="ctrTitle"/>
          </p:nvPr>
        </p:nvSpPr>
        <p:spPr>
          <a:xfrm>
            <a:off x="2208213" y="549275"/>
            <a:ext cx="7993062" cy="1657350"/>
          </a:xfrm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zh-CN" altLang="en-US" sz="5400" kern="12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望远镜与显微镜</a:t>
            </a:r>
            <a:endParaRPr lang="zh-CN" altLang="en-US" sz="5400" kern="120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68263"/>
            <a:ext cx="9144000" cy="6721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1828800" y="60960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000" dirty="0"/>
              <a:t>哈勃空间望远镜</a:t>
            </a:r>
            <a:endParaRPr lang="zh-CN" altLang="en-US" sz="6000" dirty="0"/>
          </a:p>
        </p:txBody>
      </p:sp>
      <p:sp>
        <p:nvSpPr>
          <p:cNvPr id="27651" name="Text Box 3"/>
          <p:cNvSpPr txBox="1"/>
          <p:nvPr/>
        </p:nvSpPr>
        <p:spPr>
          <a:xfrm>
            <a:off x="2514600" y="2590800"/>
            <a:ext cx="7254875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4800" dirty="0">
                <a:latin typeface="Arial" panose="020B0604020202020204" pitchFamily="34" charset="0"/>
              </a:rPr>
              <a:t>1990</a:t>
            </a:r>
            <a:r>
              <a:rPr lang="zh-CN" altLang="en-US" sz="4800" dirty="0">
                <a:latin typeface="Arial" panose="020B0604020202020204" pitchFamily="34" charset="0"/>
              </a:rPr>
              <a:t>年，哈勃空间望远镜被送入太空，使我们观测宇宙的能力空前的提高。</a:t>
            </a:r>
            <a:endParaRPr lang="zh-CN" altLang="en-US" sz="4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1752600" y="60960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600" dirty="0"/>
              <a:t>显微镜的发明</a:t>
            </a:r>
            <a:endParaRPr lang="zh-CN" altLang="en-US" sz="6600" dirty="0"/>
          </a:p>
        </p:txBody>
      </p:sp>
      <p:sp>
        <p:nvSpPr>
          <p:cNvPr id="31747" name="Text Box 3"/>
          <p:cNvSpPr txBox="1"/>
          <p:nvPr/>
        </p:nvSpPr>
        <p:spPr>
          <a:xfrm>
            <a:off x="2209800" y="2192338"/>
            <a:ext cx="7940675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CCFF33"/>
                </a:solidFill>
                <a:latin typeface="Arial" panose="020B0604020202020204" pitchFamily="34" charset="0"/>
              </a:rPr>
              <a:t>显微镜同样是荷兰的眼镜制造师发明，伽利略和开普勒在研究望远镜的同时改变物镜，目镜的距离，得出合理的显微镜的光路结构</a:t>
            </a:r>
            <a:endParaRPr lang="zh-CN" altLang="en-US" sz="4800" dirty="0">
              <a:solidFill>
                <a:srgbClr val="CCFF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4" descr="扫描00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-58737"/>
            <a:ext cx="9144000" cy="6973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 noRot="1"/>
          </p:cNvSpPr>
          <p:nvPr>
            <p:ph type="title" idx="4294967295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5400" dirty="0"/>
              <a:t>显微镜的结构</a:t>
            </a:r>
            <a:endParaRPr lang="zh-CN" altLang="en-US" sz="5400" dirty="0"/>
          </a:p>
        </p:txBody>
      </p:sp>
      <p:sp>
        <p:nvSpPr>
          <p:cNvPr id="32771" name="Oval 3"/>
          <p:cNvSpPr/>
          <p:nvPr/>
        </p:nvSpPr>
        <p:spPr>
          <a:xfrm>
            <a:off x="3886200" y="2133600"/>
            <a:ext cx="228600" cy="1524000"/>
          </a:xfrm>
          <a:prstGeom prst="ellipse">
            <a:avLst/>
          </a:pr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2772" name="Oval 4"/>
          <p:cNvSpPr/>
          <p:nvPr/>
        </p:nvSpPr>
        <p:spPr>
          <a:xfrm>
            <a:off x="7239000" y="1447800"/>
            <a:ext cx="304800" cy="2971800"/>
          </a:xfrm>
          <a:prstGeom prst="ellipse">
            <a:avLst/>
          </a:pr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2774" name="Line 6"/>
          <p:cNvSpPr/>
          <p:nvPr/>
        </p:nvSpPr>
        <p:spPr>
          <a:xfrm>
            <a:off x="1524000" y="2895600"/>
            <a:ext cx="91440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</p:sp>
      <p:sp>
        <p:nvSpPr>
          <p:cNvPr id="32777" name="Line 9"/>
          <p:cNvSpPr/>
          <p:nvPr/>
        </p:nvSpPr>
        <p:spPr>
          <a:xfrm flipV="1">
            <a:off x="2057400" y="2286000"/>
            <a:ext cx="0" cy="609600"/>
          </a:xfrm>
          <a:prstGeom prst="line">
            <a:avLst/>
          </a:prstGeom>
          <a:ln w="9525" cap="flat" cmpd="sng">
            <a:solidFill>
              <a:srgbClr val="FFFF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2779" name="Line 11"/>
          <p:cNvSpPr/>
          <p:nvPr/>
        </p:nvSpPr>
        <p:spPr>
          <a:xfrm>
            <a:off x="3962400" y="2286000"/>
            <a:ext cx="3429000" cy="1828800"/>
          </a:xfrm>
          <a:prstGeom prst="line">
            <a:avLst/>
          </a:prstGeom>
          <a:ln w="952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783" name="Line 15"/>
          <p:cNvSpPr/>
          <p:nvPr/>
        </p:nvSpPr>
        <p:spPr>
          <a:xfrm>
            <a:off x="2057400" y="2286000"/>
            <a:ext cx="1905000" cy="0"/>
          </a:xfrm>
          <a:prstGeom prst="line">
            <a:avLst/>
          </a:prstGeom>
          <a:ln w="952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784" name="Line 16"/>
          <p:cNvSpPr/>
          <p:nvPr/>
        </p:nvSpPr>
        <p:spPr>
          <a:xfrm>
            <a:off x="2057400" y="2286000"/>
            <a:ext cx="5334000" cy="1676400"/>
          </a:xfrm>
          <a:prstGeom prst="line">
            <a:avLst/>
          </a:prstGeom>
          <a:ln w="9525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785" name="Line 17"/>
          <p:cNvSpPr/>
          <p:nvPr/>
        </p:nvSpPr>
        <p:spPr>
          <a:xfrm>
            <a:off x="1752600" y="2895600"/>
            <a:ext cx="0" cy="3505200"/>
          </a:xfrm>
          <a:prstGeom prst="line">
            <a:avLst/>
          </a:prstGeom>
          <a:ln w="9525" cap="flat" cmpd="sng">
            <a:solidFill>
              <a:srgbClr val="FFFF00"/>
            </a:solidFill>
            <a:prstDash val="dash"/>
            <a:headEnd type="none" w="med" len="med"/>
            <a:tailEnd type="triangle" w="med" len="med"/>
          </a:ln>
        </p:spPr>
      </p:sp>
      <p:sp>
        <p:nvSpPr>
          <p:cNvPr id="32796" name="Line 28"/>
          <p:cNvSpPr/>
          <p:nvPr/>
        </p:nvSpPr>
        <p:spPr>
          <a:xfrm flipV="1">
            <a:off x="1752600" y="3962400"/>
            <a:ext cx="5638800" cy="2438400"/>
          </a:xfrm>
          <a:prstGeom prst="line">
            <a:avLst/>
          </a:prstGeom>
          <a:ln w="9525" cap="flat" cmpd="sng">
            <a:solidFill>
              <a:srgbClr val="00FF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32797" name="Line 29"/>
          <p:cNvSpPr/>
          <p:nvPr/>
        </p:nvSpPr>
        <p:spPr>
          <a:xfrm flipV="1">
            <a:off x="7391400" y="2895600"/>
            <a:ext cx="2286000" cy="1066800"/>
          </a:xfrm>
          <a:prstGeom prst="line">
            <a:avLst/>
          </a:prstGeom>
          <a:ln w="9525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798" name="Oval 30"/>
          <p:cNvSpPr/>
          <p:nvPr/>
        </p:nvSpPr>
        <p:spPr>
          <a:xfrm>
            <a:off x="9906000" y="2590800"/>
            <a:ext cx="152400" cy="533400"/>
          </a:xfrm>
          <a:prstGeom prst="ellipse">
            <a:avLst/>
          </a:prstGeom>
          <a:solidFill>
            <a:srgbClr val="090D15"/>
          </a:solidFill>
          <a:ln w="9525" cap="flat" cmpd="sng">
            <a:solidFill>
              <a:srgbClr val="090D15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2799" name="Line 31"/>
          <p:cNvSpPr/>
          <p:nvPr/>
        </p:nvSpPr>
        <p:spPr>
          <a:xfrm>
            <a:off x="9982200" y="2590800"/>
            <a:ext cx="457200" cy="304800"/>
          </a:xfrm>
          <a:prstGeom prst="line">
            <a:avLst/>
          </a:prstGeom>
          <a:ln w="38100" cap="flat" cmpd="sng">
            <a:solidFill>
              <a:srgbClr val="090D15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01" name="Line 33"/>
          <p:cNvSpPr/>
          <p:nvPr/>
        </p:nvSpPr>
        <p:spPr>
          <a:xfrm flipV="1">
            <a:off x="9982200" y="2895600"/>
            <a:ext cx="457200" cy="228600"/>
          </a:xfrm>
          <a:prstGeom prst="line">
            <a:avLst/>
          </a:prstGeom>
          <a:ln w="38100" cap="flat" cmpd="sng">
            <a:solidFill>
              <a:srgbClr val="090D15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02" name="Line 34"/>
          <p:cNvSpPr/>
          <p:nvPr/>
        </p:nvSpPr>
        <p:spPr>
          <a:xfrm>
            <a:off x="9982200" y="2514600"/>
            <a:ext cx="304800" cy="228600"/>
          </a:xfrm>
          <a:prstGeom prst="line">
            <a:avLst/>
          </a:prstGeom>
          <a:ln w="28575" cap="flat" cmpd="sng">
            <a:solidFill>
              <a:srgbClr val="090D15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03" name="Line 35"/>
          <p:cNvSpPr/>
          <p:nvPr/>
        </p:nvSpPr>
        <p:spPr>
          <a:xfrm>
            <a:off x="9906000" y="2438400"/>
            <a:ext cx="76200" cy="152400"/>
          </a:xfrm>
          <a:prstGeom prst="line">
            <a:avLst/>
          </a:prstGeom>
          <a:ln w="38100" cap="flat" cmpd="sng">
            <a:solidFill>
              <a:srgbClr val="090D15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05" name="Line 37"/>
          <p:cNvSpPr/>
          <p:nvPr/>
        </p:nvSpPr>
        <p:spPr>
          <a:xfrm>
            <a:off x="9906000" y="2514600"/>
            <a:ext cx="0" cy="76200"/>
          </a:xfrm>
          <a:prstGeom prst="line">
            <a:avLst/>
          </a:prstGeom>
          <a:ln w="9525" cap="flat" cmpd="sng">
            <a:solidFill>
              <a:srgbClr val="090D15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07" name="Line 39"/>
          <p:cNvSpPr/>
          <p:nvPr/>
        </p:nvSpPr>
        <p:spPr>
          <a:xfrm>
            <a:off x="9982200" y="2514600"/>
            <a:ext cx="76200" cy="152400"/>
          </a:xfrm>
          <a:prstGeom prst="line">
            <a:avLst/>
          </a:prstGeom>
          <a:ln w="38100" cap="flat" cmpd="sng">
            <a:solidFill>
              <a:srgbClr val="090D15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08" name="Line 40"/>
          <p:cNvSpPr/>
          <p:nvPr/>
        </p:nvSpPr>
        <p:spPr>
          <a:xfrm>
            <a:off x="9829800" y="2514600"/>
            <a:ext cx="228600" cy="152400"/>
          </a:xfrm>
          <a:prstGeom prst="line">
            <a:avLst/>
          </a:prstGeom>
          <a:ln w="38100" cap="flat" cmpd="sng">
            <a:solidFill>
              <a:srgbClr val="090D15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09" name="Line 41"/>
          <p:cNvSpPr/>
          <p:nvPr/>
        </p:nvSpPr>
        <p:spPr>
          <a:xfrm>
            <a:off x="10058400" y="2438400"/>
            <a:ext cx="0" cy="228600"/>
          </a:xfrm>
          <a:prstGeom prst="line">
            <a:avLst/>
          </a:prstGeom>
          <a:ln w="38100" cap="flat" cmpd="sng">
            <a:solidFill>
              <a:srgbClr val="090D15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11" name="Line 43"/>
          <p:cNvSpPr/>
          <p:nvPr/>
        </p:nvSpPr>
        <p:spPr>
          <a:xfrm flipH="1">
            <a:off x="1752600" y="4114800"/>
            <a:ext cx="5638800" cy="2286000"/>
          </a:xfrm>
          <a:prstGeom prst="line">
            <a:avLst/>
          </a:prstGeom>
          <a:ln w="9525" cap="flat" cmpd="sng">
            <a:solidFill>
              <a:srgbClr val="FF0066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32812" name="Line 44"/>
          <p:cNvSpPr/>
          <p:nvPr/>
        </p:nvSpPr>
        <p:spPr>
          <a:xfrm flipV="1">
            <a:off x="7391400" y="3048000"/>
            <a:ext cx="2438400" cy="1066800"/>
          </a:xfrm>
          <a:prstGeom prst="line">
            <a:avLst/>
          </a:prstGeom>
          <a:ln w="952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13" name="Line 45"/>
          <p:cNvSpPr/>
          <p:nvPr/>
        </p:nvSpPr>
        <p:spPr>
          <a:xfrm flipH="1" flipV="1">
            <a:off x="3200400" y="2133600"/>
            <a:ext cx="304800" cy="152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14" name="Line 46"/>
          <p:cNvSpPr/>
          <p:nvPr/>
        </p:nvSpPr>
        <p:spPr>
          <a:xfrm flipH="1">
            <a:off x="3200400" y="2286000"/>
            <a:ext cx="304800" cy="152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15" name="Line 47"/>
          <p:cNvSpPr/>
          <p:nvPr/>
        </p:nvSpPr>
        <p:spPr>
          <a:xfrm flipH="1" flipV="1">
            <a:off x="3276600" y="2438400"/>
            <a:ext cx="228600" cy="304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16" name="Line 48"/>
          <p:cNvSpPr/>
          <p:nvPr/>
        </p:nvSpPr>
        <p:spPr>
          <a:xfrm flipH="1">
            <a:off x="3200400" y="2743200"/>
            <a:ext cx="304800" cy="76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17" name="Line 49"/>
          <p:cNvSpPr/>
          <p:nvPr/>
        </p:nvSpPr>
        <p:spPr>
          <a:xfrm>
            <a:off x="4953000" y="3048000"/>
            <a:ext cx="228600" cy="228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18" name="Line 50"/>
          <p:cNvSpPr/>
          <p:nvPr/>
        </p:nvSpPr>
        <p:spPr>
          <a:xfrm flipH="1">
            <a:off x="4876800" y="3276600"/>
            <a:ext cx="304800" cy="76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19" name="Line 51"/>
          <p:cNvSpPr/>
          <p:nvPr/>
        </p:nvSpPr>
        <p:spPr>
          <a:xfrm flipH="1" flipV="1">
            <a:off x="5562600" y="2971800"/>
            <a:ext cx="152400" cy="228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20" name="Line 52"/>
          <p:cNvSpPr/>
          <p:nvPr/>
        </p:nvSpPr>
        <p:spPr>
          <a:xfrm flipH="1">
            <a:off x="5486400" y="3200400"/>
            <a:ext cx="228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21" name="Line 53"/>
          <p:cNvSpPr/>
          <p:nvPr/>
        </p:nvSpPr>
        <p:spPr>
          <a:xfrm>
            <a:off x="8382000" y="3352800"/>
            <a:ext cx="304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22" name="Line 54"/>
          <p:cNvSpPr/>
          <p:nvPr/>
        </p:nvSpPr>
        <p:spPr>
          <a:xfrm flipH="1">
            <a:off x="8534400" y="3352800"/>
            <a:ext cx="152400" cy="228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23" name="Line 55"/>
          <p:cNvSpPr/>
          <p:nvPr/>
        </p:nvSpPr>
        <p:spPr>
          <a:xfrm flipH="1">
            <a:off x="8915400" y="3352800"/>
            <a:ext cx="228600" cy="304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24" name="Line 56"/>
          <p:cNvSpPr/>
          <p:nvPr/>
        </p:nvSpPr>
        <p:spPr>
          <a:xfrm flipH="1">
            <a:off x="8839200" y="3352800"/>
            <a:ext cx="304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826" name="Line 58"/>
          <p:cNvSpPr/>
          <p:nvPr/>
        </p:nvSpPr>
        <p:spPr>
          <a:xfrm>
            <a:off x="6743700" y="2900363"/>
            <a:ext cx="0" cy="863600"/>
          </a:xfrm>
          <a:prstGeom prst="line">
            <a:avLst/>
          </a:prstGeom>
          <a:ln w="9525" cap="flat" cmpd="sng">
            <a:solidFill>
              <a:schemeClr val="tx2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5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5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5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0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35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400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50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0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ldLvl="0" animBg="1"/>
      <p:bldP spid="32772" grpId="0" bldLvl="0" animBg="1"/>
      <p:bldP spid="3279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1828800" y="53340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000" dirty="0"/>
              <a:t>活动：自制水滴显微镜</a:t>
            </a:r>
            <a:endParaRPr lang="zh-CN" altLang="en-US" sz="6000" dirty="0"/>
          </a:p>
        </p:txBody>
      </p:sp>
      <p:sp>
        <p:nvSpPr>
          <p:cNvPr id="33795" name="Text Box 3"/>
          <p:cNvSpPr txBox="1"/>
          <p:nvPr/>
        </p:nvSpPr>
        <p:spPr>
          <a:xfrm>
            <a:off x="1981200" y="2438400"/>
            <a:ext cx="8153400" cy="2799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dirty="0">
                <a:solidFill>
                  <a:srgbClr val="FFCCFF"/>
                </a:solidFill>
                <a:latin typeface="Arial" panose="020B0604020202020204" pitchFamily="34" charset="0"/>
              </a:rPr>
              <a:t>以小水滴为物镜，观察纸上的小字再用一只凸透镜作为目镜看水滴，缓慢调节透镜与水滴的间距，观察变化。</a:t>
            </a:r>
            <a:endParaRPr lang="zh-CN" altLang="en-US" sz="4400" dirty="0">
              <a:solidFill>
                <a:srgbClr val="FFCC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1828800" y="53340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600" dirty="0"/>
              <a:t>显微镜的发展</a:t>
            </a:r>
            <a:endParaRPr lang="zh-CN" altLang="en-US" sz="6600" dirty="0"/>
          </a:p>
        </p:txBody>
      </p:sp>
      <p:sp>
        <p:nvSpPr>
          <p:cNvPr id="35843" name="Text Box 3"/>
          <p:cNvSpPr txBox="1"/>
          <p:nvPr/>
        </p:nvSpPr>
        <p:spPr>
          <a:xfrm>
            <a:off x="2438400" y="2286000"/>
            <a:ext cx="7712075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600" dirty="0">
                <a:latin typeface="Arial" panose="020B0604020202020204" pitchFamily="34" charset="0"/>
              </a:rPr>
              <a:t>20</a:t>
            </a:r>
            <a:r>
              <a:rPr lang="zh-CN" altLang="en-US" sz="3600" dirty="0">
                <a:latin typeface="Arial" panose="020B0604020202020204" pitchFamily="34" charset="0"/>
              </a:rPr>
              <a:t>世纪</a:t>
            </a:r>
            <a:r>
              <a:rPr lang="en-US" altLang="zh-CN" sz="3600" dirty="0">
                <a:latin typeface="Arial" panose="020B0604020202020204" pitchFamily="34" charset="0"/>
              </a:rPr>
              <a:t>90</a:t>
            </a:r>
            <a:r>
              <a:rPr lang="zh-CN" altLang="en-US" sz="3600" dirty="0">
                <a:latin typeface="Arial" panose="020B0604020202020204" pitchFamily="34" charset="0"/>
              </a:rPr>
              <a:t>年代研制的超分辨率透射电子显微镜，放大率可高</a:t>
            </a:r>
            <a:r>
              <a:rPr lang="en-US" altLang="zh-CN" sz="3600" dirty="0">
                <a:latin typeface="Arial" panose="020B0604020202020204" pitchFamily="34" charset="0"/>
              </a:rPr>
              <a:t>1500</a:t>
            </a:r>
            <a:r>
              <a:rPr lang="zh-CN" altLang="en-US" sz="3600" dirty="0">
                <a:latin typeface="Arial" panose="020B0604020202020204" pitchFamily="34" charset="0"/>
              </a:rPr>
              <a:t>万倍。</a:t>
            </a:r>
            <a:endParaRPr lang="zh-CN" altLang="en-US" sz="36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3600" dirty="0">
                <a:latin typeface="Arial" panose="020B0604020202020204" pitchFamily="34" charset="0"/>
              </a:rPr>
              <a:t>1982</a:t>
            </a:r>
            <a:r>
              <a:rPr lang="zh-CN" altLang="en-US" sz="3600" dirty="0">
                <a:latin typeface="Arial" panose="020B0604020202020204" pitchFamily="34" charset="0"/>
              </a:rPr>
              <a:t>年发明的隧道扫描显微镜不仅分辨率高，而且可以操纵单个原子或分子，改变物质的结构。这促使一门新兴学科</a:t>
            </a:r>
            <a:r>
              <a:rPr lang="en-US" altLang="zh-CN" sz="3600" dirty="0">
                <a:latin typeface="Arial" panose="020B0604020202020204" pitchFamily="34" charset="0"/>
              </a:rPr>
              <a:t>—</a:t>
            </a:r>
            <a:r>
              <a:rPr lang="zh-CN" altLang="en-US" sz="3600" dirty="0">
                <a:latin typeface="Arial" panose="020B0604020202020204" pitchFamily="34" charset="0"/>
              </a:rPr>
              <a:t>纳米科学迅即兴起。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 noRot="1"/>
          </p:cNvSpPr>
          <p:nvPr>
            <p:ph type="title"/>
          </p:nvPr>
        </p:nvSpPr>
        <p:spPr>
          <a:xfrm>
            <a:off x="3432175" y="188913"/>
            <a:ext cx="5400675" cy="1368425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000" dirty="0"/>
              <a:t>望远镜的由来</a:t>
            </a:r>
            <a:endParaRPr lang="zh-CN" altLang="en-US" sz="6000" dirty="0"/>
          </a:p>
        </p:txBody>
      </p:sp>
      <p:sp>
        <p:nvSpPr>
          <p:cNvPr id="9219" name="Rectangle 3"/>
          <p:cNvSpPr>
            <a:spLocks noGrp="1" noRot="1"/>
          </p:cNvSpPr>
          <p:nvPr>
            <p:ph idx="1"/>
          </p:nvPr>
        </p:nvSpPr>
        <p:spPr>
          <a:xfrm>
            <a:off x="1919288" y="1844675"/>
            <a:ext cx="8540750" cy="4498975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4000" dirty="0">
                <a:solidFill>
                  <a:srgbClr val="66FF33"/>
                </a:solidFill>
              </a:rPr>
              <a:t>荷兰的一位眼镜制造师 利佩尔席 于</a:t>
            </a:r>
            <a:r>
              <a:rPr lang="en-US" altLang="zh-CN" sz="4000" dirty="0">
                <a:solidFill>
                  <a:srgbClr val="66FF33"/>
                </a:solidFill>
              </a:rPr>
              <a:t>1608</a:t>
            </a:r>
            <a:r>
              <a:rPr lang="zh-CN" altLang="en-US" sz="4000" dirty="0">
                <a:solidFill>
                  <a:srgbClr val="66FF33"/>
                </a:solidFill>
              </a:rPr>
              <a:t>年做成了第一个望远镜</a:t>
            </a:r>
            <a:r>
              <a:rPr lang="en-US" altLang="zh-CN" sz="4000" dirty="0">
                <a:solidFill>
                  <a:srgbClr val="66FF33"/>
                </a:solidFill>
              </a:rPr>
              <a:t>.</a:t>
            </a:r>
            <a:r>
              <a:rPr lang="zh-CN" altLang="en-US" sz="4000" dirty="0">
                <a:solidFill>
                  <a:srgbClr val="66FF33"/>
                </a:solidFill>
              </a:rPr>
              <a:t>据说是有一天他无意中将一块双凸透镜和一块双凹透镜组合在一起</a:t>
            </a:r>
            <a:r>
              <a:rPr lang="en-US" altLang="zh-CN" sz="4000" dirty="0">
                <a:solidFill>
                  <a:srgbClr val="66FF33"/>
                </a:solidFill>
              </a:rPr>
              <a:t>,</a:t>
            </a:r>
            <a:r>
              <a:rPr lang="zh-CN" altLang="en-US" sz="4000" dirty="0">
                <a:solidFill>
                  <a:srgbClr val="66FF33"/>
                </a:solidFill>
              </a:rPr>
              <a:t>看附近教堂顶上的风标</a:t>
            </a:r>
            <a:r>
              <a:rPr lang="en-US" altLang="zh-CN" sz="4000" dirty="0">
                <a:solidFill>
                  <a:srgbClr val="66FF33"/>
                </a:solidFill>
              </a:rPr>
              <a:t>,</a:t>
            </a:r>
            <a:r>
              <a:rPr lang="zh-CN" altLang="en-US" sz="4000" dirty="0">
                <a:solidFill>
                  <a:srgbClr val="66FF33"/>
                </a:solidFill>
              </a:rPr>
              <a:t>发现风标明显变大了也变近了</a:t>
            </a:r>
            <a:r>
              <a:rPr lang="en-US" altLang="zh-CN" sz="4000" dirty="0">
                <a:solidFill>
                  <a:srgbClr val="66FF33"/>
                </a:solidFill>
              </a:rPr>
              <a:t>,</a:t>
            </a:r>
            <a:r>
              <a:rPr lang="zh-CN" altLang="en-US" sz="4000" dirty="0">
                <a:solidFill>
                  <a:srgbClr val="66FF33"/>
                </a:solidFill>
              </a:rPr>
              <a:t>因此发明了望远镜</a:t>
            </a:r>
            <a:r>
              <a:rPr lang="en-US" altLang="zh-CN" sz="4000" dirty="0">
                <a:solidFill>
                  <a:srgbClr val="66FF33"/>
                </a:solidFill>
              </a:rPr>
              <a:t>.</a:t>
            </a:r>
            <a:endParaRPr lang="en-US" altLang="zh-CN" sz="4000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0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charRg st="0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 noRot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000" dirty="0"/>
              <a:t>望远镜的构成</a:t>
            </a:r>
            <a:endParaRPr lang="zh-CN" altLang="en-US" sz="6000" dirty="0"/>
          </a:p>
        </p:txBody>
      </p:sp>
      <p:sp>
        <p:nvSpPr>
          <p:cNvPr id="10243" name="Rectangle 3"/>
          <p:cNvSpPr>
            <a:spLocks noGrp="1" noRot="1"/>
          </p:cNvSpPr>
          <p:nvPr>
            <p:ph idx="1"/>
          </p:nvPr>
        </p:nvSpPr>
        <p:spPr>
          <a:xfrm>
            <a:off x="1919288" y="2492375"/>
            <a:ext cx="8518525" cy="26924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4800" dirty="0">
                <a:solidFill>
                  <a:srgbClr val="66FF33"/>
                </a:solidFill>
              </a:rPr>
              <a:t>通常的望远镜由两个透镜组成</a:t>
            </a:r>
            <a:r>
              <a:rPr lang="en-US" altLang="zh-CN" sz="4800" dirty="0">
                <a:solidFill>
                  <a:srgbClr val="66FF33"/>
                </a:solidFill>
              </a:rPr>
              <a:t>,</a:t>
            </a:r>
            <a:r>
              <a:rPr lang="zh-CN" altLang="en-US" sz="4800" dirty="0">
                <a:solidFill>
                  <a:srgbClr val="66FF33"/>
                </a:solidFill>
              </a:rPr>
              <a:t>靠近眼睛的透镜叫目镜</a:t>
            </a:r>
            <a:r>
              <a:rPr lang="en-US" altLang="zh-CN" sz="4800" dirty="0">
                <a:solidFill>
                  <a:srgbClr val="66FF33"/>
                </a:solidFill>
              </a:rPr>
              <a:t>,</a:t>
            </a:r>
            <a:r>
              <a:rPr lang="zh-CN" altLang="en-US" sz="4800" dirty="0">
                <a:solidFill>
                  <a:srgbClr val="66FF33"/>
                </a:solidFill>
              </a:rPr>
              <a:t>靠近被观察物体的透镜叫物镜</a:t>
            </a:r>
            <a:r>
              <a:rPr lang="en-US" altLang="zh-CN" sz="4800" dirty="0">
                <a:solidFill>
                  <a:srgbClr val="66FF33"/>
                </a:solidFill>
              </a:rPr>
              <a:t>.</a:t>
            </a:r>
            <a:endParaRPr lang="en-US" altLang="zh-CN" sz="4800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 noRot="1"/>
          </p:cNvSpPr>
          <p:nvPr>
            <p:ph type="title"/>
          </p:nvPr>
        </p:nvSpPr>
        <p:spPr>
          <a:xfrm>
            <a:off x="1127125" y="0"/>
            <a:ext cx="9828213" cy="15113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000" dirty="0"/>
              <a:t>活动</a:t>
            </a:r>
            <a:r>
              <a:rPr lang="en-US" altLang="zh-CN" sz="6000" dirty="0"/>
              <a:t>:</a:t>
            </a:r>
            <a:br>
              <a:rPr lang="en-US" altLang="zh-CN" sz="6000" dirty="0"/>
            </a:br>
            <a:r>
              <a:rPr lang="zh-CN" altLang="en-US" sz="6000" dirty="0"/>
              <a:t>通过两个透镜观察物体</a:t>
            </a:r>
            <a:endParaRPr lang="zh-CN" altLang="en-US" sz="6000" dirty="0"/>
          </a:p>
        </p:txBody>
      </p:sp>
      <p:sp>
        <p:nvSpPr>
          <p:cNvPr id="19459" name="Rectangle 3"/>
          <p:cNvSpPr>
            <a:spLocks noGrp="1" noRot="1"/>
          </p:cNvSpPr>
          <p:nvPr>
            <p:ph idx="1"/>
          </p:nvPr>
        </p:nvSpPr>
        <p:spPr>
          <a:xfrm>
            <a:off x="1979613" y="2057400"/>
            <a:ext cx="8304212" cy="3989388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4800" dirty="0">
                <a:solidFill>
                  <a:srgbClr val="66FF33"/>
                </a:solidFill>
              </a:rPr>
              <a:t>以凹透镜作为目镜</a:t>
            </a:r>
            <a:r>
              <a:rPr lang="en-US" altLang="zh-CN" sz="4800" dirty="0">
                <a:solidFill>
                  <a:srgbClr val="66FF33"/>
                </a:solidFill>
              </a:rPr>
              <a:t>,</a:t>
            </a:r>
            <a:r>
              <a:rPr lang="zh-CN" altLang="en-US" sz="4800" dirty="0">
                <a:solidFill>
                  <a:srgbClr val="66FF33"/>
                </a:solidFill>
              </a:rPr>
              <a:t>凸透镜作为物镜</a:t>
            </a:r>
            <a:r>
              <a:rPr lang="en-US" altLang="zh-CN" sz="4800" dirty="0">
                <a:solidFill>
                  <a:srgbClr val="66FF33"/>
                </a:solidFill>
              </a:rPr>
              <a:t>,</a:t>
            </a:r>
            <a:r>
              <a:rPr lang="zh-CN" altLang="en-US" sz="4800" dirty="0">
                <a:solidFill>
                  <a:srgbClr val="66FF33"/>
                </a:solidFill>
              </a:rPr>
              <a:t>通过两个透镜观察稍远的物体</a:t>
            </a:r>
            <a:r>
              <a:rPr lang="en-US" altLang="zh-CN" sz="4800" dirty="0">
                <a:solidFill>
                  <a:srgbClr val="66FF33"/>
                </a:solidFill>
              </a:rPr>
              <a:t>.</a:t>
            </a:r>
            <a:r>
              <a:rPr lang="zh-CN" altLang="en-US" sz="4800" dirty="0">
                <a:solidFill>
                  <a:srgbClr val="66FF33"/>
                </a:solidFill>
              </a:rPr>
              <a:t>调节两个透镜间的距离</a:t>
            </a:r>
            <a:r>
              <a:rPr lang="en-US" altLang="zh-CN" sz="4800" dirty="0">
                <a:solidFill>
                  <a:srgbClr val="66FF33"/>
                </a:solidFill>
              </a:rPr>
              <a:t>,</a:t>
            </a:r>
            <a:r>
              <a:rPr lang="zh-CN" altLang="en-US" sz="4800" dirty="0">
                <a:solidFill>
                  <a:srgbClr val="66FF33"/>
                </a:solidFill>
              </a:rPr>
              <a:t>直到看最清楚为止</a:t>
            </a:r>
            <a:r>
              <a:rPr lang="en-US" altLang="zh-CN" sz="4800" dirty="0">
                <a:solidFill>
                  <a:srgbClr val="66FF33"/>
                </a:solidFill>
              </a:rPr>
              <a:t>,</a:t>
            </a:r>
            <a:r>
              <a:rPr lang="zh-CN" altLang="en-US" sz="4800" dirty="0">
                <a:solidFill>
                  <a:srgbClr val="66FF33"/>
                </a:solidFill>
              </a:rPr>
              <a:t>观察变化</a:t>
            </a:r>
            <a:endParaRPr lang="zh-CN" altLang="en-US" sz="4800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0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>
                                            <p:txEl>
                                              <p:charRg st="0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charRg st="0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charRg st="0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charRg st="0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 noRot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7200" dirty="0"/>
              <a:t>光路示意图</a:t>
            </a:r>
            <a:endParaRPr lang="zh-CN" altLang="en-US" sz="7200" dirty="0"/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>
            <p:ph idx="1"/>
          </p:nvPr>
        </p:nvGraphicFramePr>
        <p:xfrm>
          <a:off x="3048000" y="2057400"/>
          <a:ext cx="5999163" cy="449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810000" imgH="2857500" progId="Paint.Picture">
                  <p:embed/>
                </p:oleObj>
              </mc:Choice>
              <mc:Fallback>
                <p:oleObj name="" r:id="rId1" imgW="3810000" imgH="285750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3048000" y="2057400"/>
                        <a:ext cx="5999163" cy="44989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8" name="Rectangle 10"/>
          <p:cNvSpPr>
            <a:spLocks noGrp="1" noRot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600" dirty="0"/>
              <a:t>望远镜的发展</a:t>
            </a:r>
            <a:endParaRPr lang="zh-CN" altLang="en-US" sz="6600" dirty="0"/>
          </a:p>
        </p:txBody>
      </p:sp>
      <p:sp>
        <p:nvSpPr>
          <p:cNvPr id="22539" name="Text Box 11"/>
          <p:cNvSpPr txBox="1"/>
          <p:nvPr/>
        </p:nvSpPr>
        <p:spPr>
          <a:xfrm>
            <a:off x="2057400" y="1828800"/>
            <a:ext cx="8169275" cy="45231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600" dirty="0">
                <a:latin typeface="Arial" panose="020B0604020202020204" pitchFamily="34" charset="0"/>
              </a:rPr>
              <a:t>1609</a:t>
            </a:r>
            <a:r>
              <a:rPr lang="zh-CN" altLang="en-US" sz="3600" dirty="0">
                <a:latin typeface="Arial" panose="020B0604020202020204" pitchFamily="34" charset="0"/>
              </a:rPr>
              <a:t>年伽利略用自制的望远镜进行天文观察。他用望远镜观察月球，发现上面很多山岭和火山口；观察木星，发现木星有卫星；观察太阳，发现了太阳黑子，从而</a:t>
            </a:r>
            <a:endParaRPr lang="zh-CN" altLang="en-US" sz="3600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latin typeface="Arial" panose="020B0604020202020204" pitchFamily="34" charset="0"/>
              </a:rPr>
              <a:t>有力的证明了哥白尼的“日心说”。</a:t>
            </a:r>
            <a:endParaRPr lang="zh-CN" altLang="en-US" sz="3600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latin typeface="Arial" panose="020B0604020202020204" pitchFamily="34" charset="0"/>
              </a:rPr>
              <a:t>但由于长期用望远镜直接观察太阳，晚年时不幸双目失明。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/>
      <p:bldP spid="225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 noRot="1"/>
          </p:cNvSpPr>
          <p:nvPr>
            <p:ph type="title"/>
          </p:nvPr>
        </p:nvSpPr>
        <p:spPr>
          <a:xfrm>
            <a:off x="1828800" y="45720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9600" dirty="0">
                <a:solidFill>
                  <a:srgbClr val="FF0066"/>
                </a:solidFill>
              </a:rPr>
              <a:t>警告！</a:t>
            </a:r>
            <a:endParaRPr lang="zh-CN" altLang="en-US" sz="9600" dirty="0">
              <a:solidFill>
                <a:srgbClr val="FF0066"/>
              </a:solidFill>
            </a:endParaRPr>
          </a:p>
        </p:txBody>
      </p:sp>
      <p:sp>
        <p:nvSpPr>
          <p:cNvPr id="23555" name="Text Box 3"/>
          <p:cNvSpPr txBox="1"/>
          <p:nvPr/>
        </p:nvSpPr>
        <p:spPr>
          <a:xfrm>
            <a:off x="1828800" y="2438400"/>
            <a:ext cx="8412480" cy="34150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400" dirty="0">
                <a:solidFill>
                  <a:srgbClr val="FFFF00"/>
                </a:solidFill>
                <a:latin typeface="Arial" panose="020B0604020202020204" pitchFamily="34" charset="0"/>
              </a:rPr>
              <a:t>不能用望远镜直接观察太阳</a:t>
            </a:r>
            <a:endParaRPr lang="zh-CN" altLang="en-US" sz="54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5400" dirty="0">
                <a:solidFill>
                  <a:srgbClr val="FFFF00"/>
                </a:solidFill>
                <a:latin typeface="Arial" panose="020B0604020202020204" pitchFamily="34" charset="0"/>
              </a:rPr>
              <a:t>或其他强光源！否则，轻则</a:t>
            </a:r>
            <a:endParaRPr lang="zh-CN" altLang="en-US" sz="54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5400" dirty="0">
                <a:solidFill>
                  <a:srgbClr val="FFFF00"/>
                </a:solidFill>
                <a:latin typeface="Arial" panose="020B0604020202020204" pitchFamily="34" charset="0"/>
              </a:rPr>
              <a:t>会损伤眼睛，重则导致眼睛</a:t>
            </a:r>
            <a:endParaRPr lang="zh-CN" altLang="en-US" sz="54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5400" dirty="0">
                <a:solidFill>
                  <a:srgbClr val="FFFF00"/>
                </a:solidFill>
                <a:latin typeface="Arial" panose="020B0604020202020204" pitchFamily="34" charset="0"/>
              </a:rPr>
              <a:t>失明！</a:t>
            </a:r>
            <a:endParaRPr lang="en-US" altLang="zh-CN" sz="54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2057400" y="22860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000" dirty="0">
                <a:solidFill>
                  <a:srgbClr val="FFFF99"/>
                </a:solidFill>
              </a:rPr>
              <a:t>开普勒天文望远镜</a:t>
            </a:r>
            <a:endParaRPr lang="zh-CN" altLang="en-US" sz="6000" dirty="0">
              <a:solidFill>
                <a:srgbClr val="FFFF99"/>
              </a:solidFill>
            </a:endParaRPr>
          </a:p>
        </p:txBody>
      </p:sp>
      <p:sp>
        <p:nvSpPr>
          <p:cNvPr id="26627" name="Text Box 3"/>
          <p:cNvSpPr txBox="1"/>
          <p:nvPr/>
        </p:nvSpPr>
        <p:spPr>
          <a:xfrm>
            <a:off x="2346325" y="1871663"/>
            <a:ext cx="8022590" cy="45231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600" dirty="0">
                <a:solidFill>
                  <a:srgbClr val="FFCCFF"/>
                </a:solidFill>
                <a:latin typeface="Arial" panose="020B0604020202020204" pitchFamily="34" charset="0"/>
              </a:rPr>
              <a:t>1611</a:t>
            </a:r>
            <a:r>
              <a:rPr lang="zh-CN" altLang="en-US" sz="3600" dirty="0">
                <a:solidFill>
                  <a:srgbClr val="FFCCFF"/>
                </a:solidFill>
                <a:latin typeface="Arial" panose="020B0604020202020204" pitchFamily="34" charset="0"/>
              </a:rPr>
              <a:t>年，德国天文学家开普勒用凸透镜</a:t>
            </a:r>
            <a:endParaRPr lang="zh-CN" altLang="en-US" sz="3600" dirty="0">
              <a:solidFill>
                <a:srgbClr val="FFCC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solidFill>
                  <a:srgbClr val="FFCCFF"/>
                </a:solidFill>
                <a:latin typeface="Arial" panose="020B0604020202020204" pitchFamily="34" charset="0"/>
              </a:rPr>
              <a:t>代替凹透镜做目镜，用两个凸透镜（物</a:t>
            </a:r>
            <a:endParaRPr lang="zh-CN" altLang="en-US" sz="3600" dirty="0">
              <a:solidFill>
                <a:srgbClr val="FFCC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solidFill>
                  <a:srgbClr val="FFCCFF"/>
                </a:solidFill>
                <a:latin typeface="Arial" panose="020B0604020202020204" pitchFamily="34" charset="0"/>
              </a:rPr>
              <a:t>镜焦距长，目镜焦距短）组成望远镜。</a:t>
            </a:r>
            <a:endParaRPr lang="zh-CN" altLang="en-US" sz="3600" dirty="0">
              <a:solidFill>
                <a:srgbClr val="FFCC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solidFill>
                  <a:srgbClr val="FFCCFF"/>
                </a:solidFill>
                <a:latin typeface="Arial" panose="020B0604020202020204" pitchFamily="34" charset="0"/>
              </a:rPr>
              <a:t>这种望远镜视野较广，特别适宜于观察</a:t>
            </a:r>
            <a:endParaRPr lang="zh-CN" altLang="en-US" sz="3600" dirty="0">
              <a:solidFill>
                <a:srgbClr val="FFCC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solidFill>
                  <a:srgbClr val="FFCCFF"/>
                </a:solidFill>
                <a:latin typeface="Arial" panose="020B0604020202020204" pitchFamily="34" charset="0"/>
              </a:rPr>
              <a:t>行星和月球，通常称做开普勒天文望远</a:t>
            </a:r>
            <a:endParaRPr lang="zh-CN" altLang="en-US" sz="3600" dirty="0">
              <a:solidFill>
                <a:srgbClr val="FFCC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solidFill>
                  <a:srgbClr val="FFCCFF"/>
                </a:solidFill>
                <a:latin typeface="Arial" panose="020B0604020202020204" pitchFamily="34" charset="0"/>
              </a:rPr>
              <a:t>镜。由于看到的是倒像，后来他加入第</a:t>
            </a:r>
            <a:endParaRPr lang="zh-CN" altLang="en-US" sz="3600" dirty="0">
              <a:solidFill>
                <a:srgbClr val="FFCC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solidFill>
                  <a:srgbClr val="FFCCFF"/>
                </a:solidFill>
                <a:latin typeface="Arial" panose="020B0604020202020204" pitchFamily="34" charset="0"/>
              </a:rPr>
              <a:t>三个目镜又把倒像变成了正像，就成了</a:t>
            </a:r>
            <a:endParaRPr lang="zh-CN" altLang="en-US" sz="3600" dirty="0">
              <a:solidFill>
                <a:srgbClr val="FFCC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solidFill>
                  <a:srgbClr val="FFCCFF"/>
                </a:solidFill>
                <a:latin typeface="Arial" panose="020B0604020202020204" pitchFamily="34" charset="0"/>
              </a:rPr>
              <a:t>现代光学天文望远镜的雏形。</a:t>
            </a:r>
            <a:endParaRPr lang="en-US" altLang="zh-CN" sz="3600" dirty="0">
              <a:solidFill>
                <a:srgbClr val="FFCC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 noRot="1"/>
          </p:cNvSpPr>
          <p:nvPr>
            <p:ph type="title" idx="4294967295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6000" dirty="0"/>
              <a:t>光路示意图</a:t>
            </a:r>
            <a:endParaRPr lang="zh-CN" altLang="en-US" sz="6000" dirty="0"/>
          </a:p>
        </p:txBody>
      </p:sp>
      <p:pic>
        <p:nvPicPr>
          <p:cNvPr id="28676" name="Picture 4" descr="0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5600" y="1752600"/>
            <a:ext cx="6553200" cy="4800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天坛月色">
  <a:themeElements>
    <a:clrScheme name="天坛月色 1">
      <a:dk1>
        <a:srgbClr val="DDDDDD"/>
      </a:dk1>
      <a:lt1>
        <a:srgbClr val="FFFFFF"/>
      </a:lt1>
      <a:dk2>
        <a:srgbClr val="3366CC"/>
      </a:dk2>
      <a:lt2>
        <a:srgbClr val="FFFF66"/>
      </a:lt2>
      <a:accent1>
        <a:srgbClr val="879CC8"/>
      </a:accent1>
      <a:accent2>
        <a:srgbClr val="C0C0C0"/>
      </a:accent2>
      <a:accent3>
        <a:srgbClr val="ADB8E2"/>
      </a:accent3>
      <a:accent4>
        <a:srgbClr val="DADADA"/>
      </a:accent4>
      <a:accent5>
        <a:srgbClr val="C3CBE0"/>
      </a:accent5>
      <a:accent6>
        <a:srgbClr val="AEAEAE"/>
      </a:accent6>
      <a:hlink>
        <a:srgbClr val="66FFFF"/>
      </a:hlink>
      <a:folHlink>
        <a:srgbClr val="CCFFCC"/>
      </a:folHlink>
    </a:clrScheme>
    <a:fontScheme name="天坛月色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天坛月色 1">
        <a:dk1>
          <a:srgbClr val="DDDDDD"/>
        </a:dk1>
        <a:lt1>
          <a:srgbClr val="FFFFFF"/>
        </a:lt1>
        <a:dk2>
          <a:srgbClr val="3366CC"/>
        </a:dk2>
        <a:lt2>
          <a:srgbClr val="FFFF66"/>
        </a:lt2>
        <a:accent1>
          <a:srgbClr val="879CC8"/>
        </a:accent1>
        <a:accent2>
          <a:srgbClr val="C0C0C0"/>
        </a:accent2>
        <a:accent3>
          <a:srgbClr val="ADB8E2"/>
        </a:accent3>
        <a:accent4>
          <a:srgbClr val="DADADA"/>
        </a:accent4>
        <a:accent5>
          <a:srgbClr val="C3CBE0"/>
        </a:accent5>
        <a:accent6>
          <a:srgbClr val="AEAEAE"/>
        </a:accent6>
        <a:hlink>
          <a:srgbClr val="66FFFF"/>
        </a:hlink>
        <a:folHlink>
          <a:srgbClr val="CC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2">
        <a:dk1>
          <a:srgbClr val="C0C0C0"/>
        </a:dk1>
        <a:lt1>
          <a:srgbClr val="FFFFFF"/>
        </a:lt1>
        <a:dk2>
          <a:srgbClr val="006699"/>
        </a:dk2>
        <a:lt2>
          <a:srgbClr val="FFFFFF"/>
        </a:lt2>
        <a:accent1>
          <a:srgbClr val="93B090"/>
        </a:accent1>
        <a:accent2>
          <a:srgbClr val="CCECFF"/>
        </a:accent2>
        <a:accent3>
          <a:srgbClr val="AAB8CA"/>
        </a:accent3>
        <a:accent4>
          <a:srgbClr val="DADADA"/>
        </a:accent4>
        <a:accent5>
          <a:srgbClr val="C8D4C6"/>
        </a:accent5>
        <a:accent6>
          <a:srgbClr val="B9D6E7"/>
        </a:accent6>
        <a:hlink>
          <a:srgbClr val="FFFF66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3">
        <a:dk1>
          <a:srgbClr val="DDDDDD"/>
        </a:dk1>
        <a:lt1>
          <a:srgbClr val="FFFFFF"/>
        </a:lt1>
        <a:dk2>
          <a:srgbClr val="7B7BA7"/>
        </a:dk2>
        <a:lt2>
          <a:srgbClr val="FFFF66"/>
        </a:lt2>
        <a:accent1>
          <a:srgbClr val="78AE90"/>
        </a:accent1>
        <a:accent2>
          <a:srgbClr val="B8B8D0"/>
        </a:accent2>
        <a:accent3>
          <a:srgbClr val="BFBFD0"/>
        </a:accent3>
        <a:accent4>
          <a:srgbClr val="DADADA"/>
        </a:accent4>
        <a:accent5>
          <a:srgbClr val="BED3C6"/>
        </a:accent5>
        <a:accent6>
          <a:srgbClr val="A6A6BC"/>
        </a:accent6>
        <a:hlink>
          <a:srgbClr val="66FFCC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4">
        <a:dk1>
          <a:srgbClr val="DDDDDD"/>
        </a:dk1>
        <a:lt1>
          <a:srgbClr val="FFFF00"/>
        </a:lt1>
        <a:dk2>
          <a:srgbClr val="6600CC"/>
        </a:dk2>
        <a:lt2>
          <a:srgbClr val="FFFFFF"/>
        </a:lt2>
        <a:accent1>
          <a:srgbClr val="7296B6"/>
        </a:accent1>
        <a:accent2>
          <a:srgbClr val="FF6600"/>
        </a:accent2>
        <a:accent3>
          <a:srgbClr val="B8AAE2"/>
        </a:accent3>
        <a:accent4>
          <a:srgbClr val="DADA00"/>
        </a:accent4>
        <a:accent5>
          <a:srgbClr val="BCC9D7"/>
        </a:accent5>
        <a:accent6>
          <a:srgbClr val="E75C00"/>
        </a:accent6>
        <a:hlink>
          <a:srgbClr val="99FFCC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5">
        <a:dk1>
          <a:srgbClr val="DDDDDD"/>
        </a:dk1>
        <a:lt1>
          <a:srgbClr val="FFFFFF"/>
        </a:lt1>
        <a:dk2>
          <a:srgbClr val="0099CC"/>
        </a:dk2>
        <a:lt2>
          <a:srgbClr val="CCECFF"/>
        </a:lt2>
        <a:accent1>
          <a:srgbClr val="DD8A79"/>
        </a:accent1>
        <a:accent2>
          <a:srgbClr val="339966"/>
        </a:accent2>
        <a:accent3>
          <a:srgbClr val="AACAE2"/>
        </a:accent3>
        <a:accent4>
          <a:srgbClr val="DADADA"/>
        </a:accent4>
        <a:accent5>
          <a:srgbClr val="EBC4BE"/>
        </a:accent5>
        <a:accent6>
          <a:srgbClr val="2D8A5C"/>
        </a:accent6>
        <a:hlink>
          <a:srgbClr val="FFFF66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6">
        <a:dk1>
          <a:srgbClr val="C0C0C0"/>
        </a:dk1>
        <a:lt1>
          <a:srgbClr val="FFFFFF"/>
        </a:lt1>
        <a:dk2>
          <a:srgbClr val="536DAD"/>
        </a:dk2>
        <a:lt2>
          <a:srgbClr val="66FF66"/>
        </a:lt2>
        <a:accent1>
          <a:srgbClr val="C48AB6"/>
        </a:accent1>
        <a:accent2>
          <a:srgbClr val="FFCCFF"/>
        </a:accent2>
        <a:accent3>
          <a:srgbClr val="B3BAD3"/>
        </a:accent3>
        <a:accent4>
          <a:srgbClr val="DADADA"/>
        </a:accent4>
        <a:accent5>
          <a:srgbClr val="DEC4D7"/>
        </a:accent5>
        <a:accent6>
          <a:srgbClr val="E7B9E7"/>
        </a:accent6>
        <a:hlink>
          <a:srgbClr val="00FFFF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7">
        <a:dk1>
          <a:srgbClr val="C0C0C0"/>
        </a:dk1>
        <a:lt1>
          <a:srgbClr val="FFFF00"/>
        </a:lt1>
        <a:dk2>
          <a:srgbClr val="996633"/>
        </a:dk2>
        <a:lt2>
          <a:srgbClr val="66FFFF"/>
        </a:lt2>
        <a:accent1>
          <a:srgbClr val="CD7C73"/>
        </a:accent1>
        <a:accent2>
          <a:srgbClr val="B6B6CE"/>
        </a:accent2>
        <a:accent3>
          <a:srgbClr val="CAB8AD"/>
        </a:accent3>
        <a:accent4>
          <a:srgbClr val="DADA00"/>
        </a:accent4>
        <a:accent5>
          <a:srgbClr val="E3BFBC"/>
        </a:accent5>
        <a:accent6>
          <a:srgbClr val="A5A5BA"/>
        </a:accent6>
        <a:hlink>
          <a:srgbClr val="000000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8">
        <a:dk1>
          <a:srgbClr val="C0C0C0"/>
        </a:dk1>
        <a:lt1>
          <a:srgbClr val="FFFF66"/>
        </a:lt1>
        <a:dk2>
          <a:srgbClr val="008080"/>
        </a:dk2>
        <a:lt2>
          <a:srgbClr val="FFFF00"/>
        </a:lt2>
        <a:accent1>
          <a:srgbClr val="859CC9"/>
        </a:accent1>
        <a:accent2>
          <a:srgbClr val="FFCCFF"/>
        </a:accent2>
        <a:accent3>
          <a:srgbClr val="AAC0C0"/>
        </a:accent3>
        <a:accent4>
          <a:srgbClr val="DADA56"/>
        </a:accent4>
        <a:accent5>
          <a:srgbClr val="C2CBE1"/>
        </a:accent5>
        <a:accent6>
          <a:srgbClr val="E7B9E7"/>
        </a:accent6>
        <a:hlink>
          <a:srgbClr val="99FFCC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811</Words>
  <Application>WPS 演示</Application>
  <PresentationFormat>宽屏</PresentationFormat>
  <Paragraphs>61</Paragraphs>
  <Slides>16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Wingdings</vt:lpstr>
      <vt:lpstr>Wingdings 2</vt:lpstr>
      <vt:lpstr>微软雅黑</vt:lpstr>
      <vt:lpstr>Calibri</vt:lpstr>
      <vt:lpstr>Arial Unicode MS</vt:lpstr>
      <vt:lpstr>Office 主题​​</vt:lpstr>
      <vt:lpstr>天坛月色</vt:lpstr>
      <vt:lpstr>Paint.Picture</vt:lpstr>
      <vt:lpstr>望远镜与显微镜</vt:lpstr>
      <vt:lpstr>望远镜的由来</vt:lpstr>
      <vt:lpstr>望远镜的构成</vt:lpstr>
      <vt:lpstr>活动: 通过两个透镜观察物体</vt:lpstr>
      <vt:lpstr>光路示意图</vt:lpstr>
      <vt:lpstr>望远镜的发展</vt:lpstr>
      <vt:lpstr>警告！</vt:lpstr>
      <vt:lpstr>开普勒天文望远镜</vt:lpstr>
      <vt:lpstr>光路示意图</vt:lpstr>
      <vt:lpstr>PowerPoint 演示文稿</vt:lpstr>
      <vt:lpstr>哈勃空间望远镜</vt:lpstr>
      <vt:lpstr>显微镜的发明</vt:lpstr>
      <vt:lpstr>PowerPoint 演示文稿</vt:lpstr>
      <vt:lpstr>显微镜的结构</vt:lpstr>
      <vt:lpstr>活动：自制水滴显微镜</vt:lpstr>
      <vt:lpstr>显微镜的发展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2022-07-27T01:57:14Z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D8B9D2E452804E62A633840283075DC9</vt:lpwstr>
  </property>
</Properties>
</file>