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</p:sldIdLst>
  <p:sldSz cx="12192000" cy="6858000"/>
  <p:notesSz cx="6858000" cy="9144000"/>
  <p:custDataLst>
    <p:tags r:id="rId4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51"/>
        <p:guide pos="384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9" Type="http://schemas.openxmlformats.org/officeDocument/2006/relationships/tags" Target="tags/tag63.xml"/><Relationship Id="rId48" Type="http://schemas.openxmlformats.org/officeDocument/2006/relationships/tableStyles" Target="tableStyles.xml"/><Relationship Id="rId47" Type="http://schemas.openxmlformats.org/officeDocument/2006/relationships/viewProps" Target="viewProps.xml"/><Relationship Id="rId46" Type="http://schemas.openxmlformats.org/officeDocument/2006/relationships/presProps" Target="presProps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9" Type="http://schemas.openxmlformats.org/officeDocument/2006/relationships/image" Target="../media/image10.emf"/><Relationship Id="rId8" Type="http://schemas.openxmlformats.org/officeDocument/2006/relationships/image" Target="../media/image9.emf"/><Relationship Id="rId7" Type="http://schemas.openxmlformats.org/officeDocument/2006/relationships/image" Target="../media/image8.emf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2" Type="http://schemas.openxmlformats.org/officeDocument/2006/relationships/image" Target="../media/image13.emf"/><Relationship Id="rId11" Type="http://schemas.openxmlformats.org/officeDocument/2006/relationships/image" Target="../media/image12.emf"/><Relationship Id="rId10" Type="http://schemas.openxmlformats.org/officeDocument/2006/relationships/image" Target="../media/image11.emf"/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5.vml.rels><?xml version="1.0" encoding="UTF-8" standalone="yes"?>
<Relationships xmlns="http://schemas.openxmlformats.org/package/2006/relationships"><Relationship Id="rId5" Type="http://schemas.openxmlformats.org/officeDocument/2006/relationships/image" Target="../media/image31.emf"/><Relationship Id="rId4" Type="http://schemas.openxmlformats.org/officeDocument/2006/relationships/image" Target="../media/image30.emf"/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6.vml.rels><?xml version="1.0" encoding="UTF-8" standalone="yes"?>
<Relationships xmlns="http://schemas.openxmlformats.org/package/2006/relationships"><Relationship Id="rId9" Type="http://schemas.openxmlformats.org/officeDocument/2006/relationships/image" Target="../media/image40.emf"/><Relationship Id="rId8" Type="http://schemas.openxmlformats.org/officeDocument/2006/relationships/image" Target="../media/image39.wmf"/><Relationship Id="rId7" Type="http://schemas.openxmlformats.org/officeDocument/2006/relationships/image" Target="../media/image38.emf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emf"/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0" Type="http://schemas.openxmlformats.org/officeDocument/2006/relationships/image" Target="../media/image41.emf"/><Relationship Id="rId1" Type="http://schemas.openxmlformats.org/officeDocument/2006/relationships/image" Target="../media/image3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CD67-C2C6-4A12-A90A-CAD1EF7682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2A7DD-BC4C-4FAC-B6D9-9D5F42BF32AA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935FD-EAF9-4AD7-B198-CF0E0DA8006C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B1AA-1AD3-4E90-94C0-6ACD8CE0D627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E92B-566B-4C2D-BCC9-F97ABF266DBF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3C873-A294-49CB-86C6-949A69C3A54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8AC4A-2890-4FED-8FF3-5EF8DE4E6715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FF5DD-959F-46C0-B511-B9466107B511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07F39-D8AB-4CC7-8492-A5B1697DEC84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C9EC7-0E52-4ADE-B5ED-18E68C0E64FB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58FB-9E92-4363-9F76-BEF4CD1E2BC8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AF4C-434E-4F0B-BEEC-33C130156D94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13450455">
            <a:off x="11038277" y="5341988"/>
            <a:ext cx="661487" cy="1681192"/>
            <a:chOff x="11762339" y="3746221"/>
            <a:chExt cx="406107" cy="1155987"/>
          </a:xfrm>
        </p:grpSpPr>
        <p:sp>
          <p:nvSpPr>
            <p:cNvPr id="3" name="Freeform 16"/>
            <p:cNvSpPr/>
            <p:nvPr userDrawn="1"/>
          </p:nvSpPr>
          <p:spPr bwMode="auto">
            <a:xfrm flipV="1">
              <a:off x="11767353" y="3746221"/>
              <a:ext cx="396080" cy="564858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" name="Freeform 30"/>
            <p:cNvSpPr/>
            <p:nvPr userDrawn="1"/>
          </p:nvSpPr>
          <p:spPr bwMode="auto">
            <a:xfrm rot="15296182">
              <a:off x="11830602" y="4196908"/>
              <a:ext cx="275725" cy="329602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" name="Freeform 12"/>
            <p:cNvSpPr/>
            <p:nvPr userDrawn="1"/>
          </p:nvSpPr>
          <p:spPr bwMode="auto">
            <a:xfrm rot="7160246">
              <a:off x="11692179" y="4425941"/>
              <a:ext cx="546427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 rot="2731254">
            <a:off x="395853" y="38826"/>
            <a:ext cx="754911" cy="1208734"/>
            <a:chOff x="4454660" y="3810474"/>
            <a:chExt cx="406107" cy="1155987"/>
          </a:xfrm>
        </p:grpSpPr>
        <p:sp>
          <p:nvSpPr>
            <p:cNvPr id="7" name="Freeform 16"/>
            <p:cNvSpPr/>
            <p:nvPr userDrawn="1"/>
          </p:nvSpPr>
          <p:spPr bwMode="auto">
            <a:xfrm flipV="1">
              <a:off x="4459674" y="3810474"/>
              <a:ext cx="396080" cy="564858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Freeform 30"/>
            <p:cNvSpPr/>
            <p:nvPr userDrawn="1"/>
          </p:nvSpPr>
          <p:spPr bwMode="auto">
            <a:xfrm rot="15296182">
              <a:off x="4522923" y="4261161"/>
              <a:ext cx="275725" cy="329602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12"/>
            <p:cNvSpPr/>
            <p:nvPr userDrawn="1"/>
          </p:nvSpPr>
          <p:spPr bwMode="auto">
            <a:xfrm rot="7160246">
              <a:off x="4384500" y="4490194"/>
              <a:ext cx="546427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 rot="23880000" flipV="1">
            <a:off x="163789" y="1301"/>
            <a:ext cx="212643" cy="605292"/>
            <a:chOff x="4454660" y="3810474"/>
            <a:chExt cx="406107" cy="1155987"/>
          </a:xfrm>
        </p:grpSpPr>
        <p:sp>
          <p:nvSpPr>
            <p:cNvPr id="11" name="Freeform 16"/>
            <p:cNvSpPr/>
            <p:nvPr userDrawn="1"/>
          </p:nvSpPr>
          <p:spPr bwMode="auto">
            <a:xfrm flipV="1">
              <a:off x="4459674" y="3810474"/>
              <a:ext cx="396080" cy="564858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30"/>
            <p:cNvSpPr/>
            <p:nvPr userDrawn="1"/>
          </p:nvSpPr>
          <p:spPr bwMode="auto">
            <a:xfrm rot="15296182">
              <a:off x="4522923" y="4261161"/>
              <a:ext cx="275725" cy="329602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12"/>
            <p:cNvSpPr/>
            <p:nvPr userDrawn="1"/>
          </p:nvSpPr>
          <p:spPr bwMode="auto">
            <a:xfrm rot="7160246">
              <a:off x="4384500" y="4490194"/>
              <a:ext cx="546427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 rot="23880000" flipV="1">
            <a:off x="11732396" y="6251410"/>
            <a:ext cx="212643" cy="605292"/>
            <a:chOff x="4454660" y="3810474"/>
            <a:chExt cx="406107" cy="1155987"/>
          </a:xfrm>
        </p:grpSpPr>
        <p:sp>
          <p:nvSpPr>
            <p:cNvPr id="15" name="Freeform 16"/>
            <p:cNvSpPr/>
            <p:nvPr userDrawn="1"/>
          </p:nvSpPr>
          <p:spPr bwMode="auto">
            <a:xfrm flipV="1">
              <a:off x="4459674" y="3810474"/>
              <a:ext cx="396080" cy="564858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30"/>
            <p:cNvSpPr/>
            <p:nvPr userDrawn="1"/>
          </p:nvSpPr>
          <p:spPr bwMode="auto">
            <a:xfrm rot="15296182">
              <a:off x="4522923" y="4261161"/>
              <a:ext cx="275725" cy="329602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12"/>
            <p:cNvSpPr/>
            <p:nvPr userDrawn="1"/>
          </p:nvSpPr>
          <p:spPr bwMode="auto">
            <a:xfrm rot="7160246">
              <a:off x="4384500" y="4490194"/>
              <a:ext cx="546427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4AF4C-434E-4F0B-BEEC-33C130156D94}" type="slidenum">
              <a:rPr lang="en-US" altLang="zh-CN" smtClean="0"/>
            </a:fld>
            <a:endParaRPr lang="en-US" altLang="zh-CN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slow">
    <p:randomBar dir="vert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vmlDrawing" Target="../drawings/vmlDrawing7.v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47.emf"/><Relationship Id="rId1" Type="http://schemas.openxmlformats.org/officeDocument/2006/relationships/oleObject" Target="../embeddings/oleObject41.bin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8.xml"/><Relationship Id="rId2" Type="http://schemas.openxmlformats.org/officeDocument/2006/relationships/image" Target="file:///C:\Documents%20and%20Settings\Administrator\Local%20Settings\Temp\Rar$DI00.915\15.files\151.gif" TargetMode="External"/><Relationship Id="rId1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5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8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.bin"/><Relationship Id="rId8" Type="http://schemas.openxmlformats.org/officeDocument/2006/relationships/image" Target="../media/image5.emf"/><Relationship Id="rId7" Type="http://schemas.openxmlformats.org/officeDocument/2006/relationships/oleObject" Target="../embeddings/oleObject4.bin"/><Relationship Id="rId6" Type="http://schemas.openxmlformats.org/officeDocument/2006/relationships/image" Target="../media/image4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emf"/><Relationship Id="rId3" Type="http://schemas.openxmlformats.org/officeDocument/2006/relationships/oleObject" Target="../embeddings/oleObject2.bin"/><Relationship Id="rId27" Type="http://schemas.openxmlformats.org/officeDocument/2006/relationships/notesSlide" Target="../notesSlides/notesSlide4.xml"/><Relationship Id="rId26" Type="http://schemas.openxmlformats.org/officeDocument/2006/relationships/vmlDrawing" Target="../drawings/vmlDrawing1.vml"/><Relationship Id="rId25" Type="http://schemas.openxmlformats.org/officeDocument/2006/relationships/slideLayout" Target="../slideLayouts/slideLayout18.xml"/><Relationship Id="rId24" Type="http://schemas.openxmlformats.org/officeDocument/2006/relationships/image" Target="../media/image13.emf"/><Relationship Id="rId23" Type="http://schemas.openxmlformats.org/officeDocument/2006/relationships/oleObject" Target="../embeddings/oleObject12.bin"/><Relationship Id="rId22" Type="http://schemas.openxmlformats.org/officeDocument/2006/relationships/image" Target="../media/image12.emf"/><Relationship Id="rId21" Type="http://schemas.openxmlformats.org/officeDocument/2006/relationships/oleObject" Target="../embeddings/oleObject11.bin"/><Relationship Id="rId20" Type="http://schemas.openxmlformats.org/officeDocument/2006/relationships/image" Target="../media/image11.emf"/><Relationship Id="rId2" Type="http://schemas.openxmlformats.org/officeDocument/2006/relationships/image" Target="../media/image2.emf"/><Relationship Id="rId19" Type="http://schemas.openxmlformats.org/officeDocument/2006/relationships/oleObject" Target="../embeddings/oleObject10.bin"/><Relationship Id="rId18" Type="http://schemas.openxmlformats.org/officeDocument/2006/relationships/image" Target="../media/image10.emf"/><Relationship Id="rId17" Type="http://schemas.openxmlformats.org/officeDocument/2006/relationships/oleObject" Target="../embeddings/oleObject9.bin"/><Relationship Id="rId16" Type="http://schemas.openxmlformats.org/officeDocument/2006/relationships/image" Target="../media/image9.emf"/><Relationship Id="rId15" Type="http://schemas.openxmlformats.org/officeDocument/2006/relationships/oleObject" Target="../embeddings/oleObject8.bin"/><Relationship Id="rId14" Type="http://schemas.openxmlformats.org/officeDocument/2006/relationships/image" Target="../media/image8.emf"/><Relationship Id="rId13" Type="http://schemas.openxmlformats.org/officeDocument/2006/relationships/oleObject" Target="../embeddings/oleObject7.bin"/><Relationship Id="rId12" Type="http://schemas.openxmlformats.org/officeDocument/2006/relationships/image" Target="../media/image7.emf"/><Relationship Id="rId11" Type="http://schemas.openxmlformats.org/officeDocument/2006/relationships/oleObject" Target="../embeddings/oleObject6.bin"/><Relationship Id="rId10" Type="http://schemas.openxmlformats.org/officeDocument/2006/relationships/image" Target="../media/image6.emf"/><Relationship Id="rId1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7.bin"/><Relationship Id="rId8" Type="http://schemas.openxmlformats.org/officeDocument/2006/relationships/image" Target="../media/image17.emf"/><Relationship Id="rId7" Type="http://schemas.openxmlformats.org/officeDocument/2006/relationships/oleObject" Target="../embeddings/oleObject16.bin"/><Relationship Id="rId6" Type="http://schemas.openxmlformats.org/officeDocument/2006/relationships/image" Target="../media/image16.e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5.emf"/><Relationship Id="rId3" Type="http://schemas.openxmlformats.org/officeDocument/2006/relationships/oleObject" Target="../embeddings/oleObject14.bin"/><Relationship Id="rId2" Type="http://schemas.openxmlformats.org/officeDocument/2006/relationships/image" Target="../media/image14.emf"/><Relationship Id="rId16" Type="http://schemas.openxmlformats.org/officeDocument/2006/relationships/notesSlide" Target="../notesSlides/notesSlide5.xml"/><Relationship Id="rId15" Type="http://schemas.openxmlformats.org/officeDocument/2006/relationships/vmlDrawing" Target="../drawings/vmlDrawing2.vml"/><Relationship Id="rId14" Type="http://schemas.openxmlformats.org/officeDocument/2006/relationships/slideLayout" Target="../slideLayouts/slideLayout18.xml"/><Relationship Id="rId13" Type="http://schemas.openxmlformats.org/officeDocument/2006/relationships/image" Target="../media/image20.png"/><Relationship Id="rId12" Type="http://schemas.openxmlformats.org/officeDocument/2006/relationships/image" Target="../media/image19.emf"/><Relationship Id="rId11" Type="http://schemas.openxmlformats.org/officeDocument/2006/relationships/oleObject" Target="../embeddings/oleObject18.bin"/><Relationship Id="rId10" Type="http://schemas.openxmlformats.org/officeDocument/2006/relationships/image" Target="../media/image18.emf"/><Relationship Id="rId1" Type="http://schemas.openxmlformats.org/officeDocument/2006/relationships/oleObject" Target="../embeddings/oleObject13.bin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vmlDrawing" Target="../drawings/vmlDrawing3.vml"/><Relationship Id="rId7" Type="http://schemas.openxmlformats.org/officeDocument/2006/relationships/slideLayout" Target="../slideLayouts/slideLayout18.xml"/><Relationship Id="rId6" Type="http://schemas.openxmlformats.org/officeDocument/2006/relationships/image" Target="../media/image23.e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2.emf"/><Relationship Id="rId3" Type="http://schemas.openxmlformats.org/officeDocument/2006/relationships/oleObject" Target="../embeddings/oleObject20.bin"/><Relationship Id="rId2" Type="http://schemas.openxmlformats.org/officeDocument/2006/relationships/image" Target="../media/image21.emf"/><Relationship Id="rId1" Type="http://schemas.openxmlformats.org/officeDocument/2006/relationships/oleObject" Target="../embeddings/oleObject19.bin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vmlDrawing" Target="../drawings/vmlDrawing4.vml"/><Relationship Id="rId7" Type="http://schemas.openxmlformats.org/officeDocument/2006/relationships/slideLayout" Target="../slideLayouts/slideLayout18.xml"/><Relationship Id="rId6" Type="http://schemas.openxmlformats.org/officeDocument/2006/relationships/image" Target="../media/image26.e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5.emf"/><Relationship Id="rId3" Type="http://schemas.openxmlformats.org/officeDocument/2006/relationships/oleObject" Target="../embeddings/oleObject23.bin"/><Relationship Id="rId2" Type="http://schemas.openxmlformats.org/officeDocument/2006/relationships/image" Target="../media/image24.emf"/><Relationship Id="rId1" Type="http://schemas.openxmlformats.org/officeDocument/2006/relationships/oleObject" Target="../embeddings/oleObject22.bin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9.bin"/><Relationship Id="rId8" Type="http://schemas.openxmlformats.org/officeDocument/2006/relationships/image" Target="../media/image30.emf"/><Relationship Id="rId7" Type="http://schemas.openxmlformats.org/officeDocument/2006/relationships/oleObject" Target="../embeddings/oleObject28.bin"/><Relationship Id="rId6" Type="http://schemas.openxmlformats.org/officeDocument/2006/relationships/image" Target="../media/image29.e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28.emf"/><Relationship Id="rId3" Type="http://schemas.openxmlformats.org/officeDocument/2006/relationships/oleObject" Target="../embeddings/oleObject26.bin"/><Relationship Id="rId2" Type="http://schemas.openxmlformats.org/officeDocument/2006/relationships/image" Target="../media/image27.emf"/><Relationship Id="rId14" Type="http://schemas.openxmlformats.org/officeDocument/2006/relationships/notesSlide" Target="../notesSlides/notesSlide8.xml"/><Relationship Id="rId13" Type="http://schemas.openxmlformats.org/officeDocument/2006/relationships/vmlDrawing" Target="../drawings/vmlDrawing5.vml"/><Relationship Id="rId12" Type="http://schemas.openxmlformats.org/officeDocument/2006/relationships/slideLayout" Target="../slideLayouts/slideLayout18.xml"/><Relationship Id="rId11" Type="http://schemas.openxmlformats.org/officeDocument/2006/relationships/image" Target="../media/image20.png"/><Relationship Id="rId10" Type="http://schemas.openxmlformats.org/officeDocument/2006/relationships/image" Target="../media/image31.emf"/><Relationship Id="rId1" Type="http://schemas.openxmlformats.org/officeDocument/2006/relationships/oleObject" Target="../embeddings/oleObject25.bin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4.bin"/><Relationship Id="rId8" Type="http://schemas.openxmlformats.org/officeDocument/2006/relationships/image" Target="../media/image35.emf"/><Relationship Id="rId7" Type="http://schemas.openxmlformats.org/officeDocument/2006/relationships/oleObject" Target="../embeddings/oleObject33.bin"/><Relationship Id="rId6" Type="http://schemas.openxmlformats.org/officeDocument/2006/relationships/image" Target="../media/image34.e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33.emf"/><Relationship Id="rId3" Type="http://schemas.openxmlformats.org/officeDocument/2006/relationships/oleObject" Target="../embeddings/oleObject31.bin"/><Relationship Id="rId25" Type="http://schemas.openxmlformats.org/officeDocument/2006/relationships/notesSlide" Target="../notesSlides/notesSlide9.xml"/><Relationship Id="rId24" Type="http://schemas.openxmlformats.org/officeDocument/2006/relationships/vmlDrawing" Target="../drawings/vmlDrawing6.vml"/><Relationship Id="rId23" Type="http://schemas.openxmlformats.org/officeDocument/2006/relationships/slideLayout" Target="../slideLayouts/slideLayout18.xml"/><Relationship Id="rId22" Type="http://schemas.openxmlformats.org/officeDocument/2006/relationships/image" Target="../media/image20.png"/><Relationship Id="rId21" Type="http://schemas.openxmlformats.org/officeDocument/2006/relationships/oleObject" Target="../embeddings/oleObject40.bin"/><Relationship Id="rId20" Type="http://schemas.openxmlformats.org/officeDocument/2006/relationships/image" Target="../media/image41.emf"/><Relationship Id="rId2" Type="http://schemas.openxmlformats.org/officeDocument/2006/relationships/image" Target="../media/image32.emf"/><Relationship Id="rId19" Type="http://schemas.openxmlformats.org/officeDocument/2006/relationships/oleObject" Target="../embeddings/oleObject39.bin"/><Relationship Id="rId18" Type="http://schemas.openxmlformats.org/officeDocument/2006/relationships/image" Target="../media/image40.emf"/><Relationship Id="rId17" Type="http://schemas.openxmlformats.org/officeDocument/2006/relationships/oleObject" Target="../embeddings/oleObject38.bin"/><Relationship Id="rId16" Type="http://schemas.openxmlformats.org/officeDocument/2006/relationships/image" Target="../media/image39.wmf"/><Relationship Id="rId15" Type="http://schemas.openxmlformats.org/officeDocument/2006/relationships/oleObject" Target="../embeddings/oleObject37.bin"/><Relationship Id="rId14" Type="http://schemas.openxmlformats.org/officeDocument/2006/relationships/image" Target="../media/image38.emf"/><Relationship Id="rId13" Type="http://schemas.openxmlformats.org/officeDocument/2006/relationships/oleObject" Target="../embeddings/oleObject36.bin"/><Relationship Id="rId12" Type="http://schemas.openxmlformats.org/officeDocument/2006/relationships/image" Target="../media/image37.emf"/><Relationship Id="rId11" Type="http://schemas.openxmlformats.org/officeDocument/2006/relationships/oleObject" Target="../embeddings/oleObject35.bin"/><Relationship Id="rId10" Type="http://schemas.openxmlformats.org/officeDocument/2006/relationships/image" Target="../media/image36.emf"/><Relationship Id="rId1" Type="http://schemas.openxmlformats.org/officeDocument/2006/relationships/oleObject" Target="../embeddings/oleObject3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19536" y="2420888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第三章 光现象 复习课件</a:t>
            </a:r>
            <a:endParaRPr lang="zh-CN" altLang="zh-CN" dirty="0" smtClean="0"/>
          </a:p>
        </p:txBody>
      </p: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6248400" y="4267200"/>
            <a:ext cx="1576388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3078" name="Text Box 9"/>
          <p:cNvSpPr txBox="1">
            <a:spLocks noChangeArrowheads="1"/>
          </p:cNvSpPr>
          <p:nvPr/>
        </p:nvSpPr>
        <p:spPr bwMode="auto">
          <a:xfrm>
            <a:off x="7848600" y="3962400"/>
            <a:ext cx="17526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kumimoji="1" lang="zh-CN" altLang="zh-CN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4" name="Rectangle 2056"/>
          <p:cNvSpPr>
            <a:spLocks noChangeArrowheads="1"/>
          </p:cNvSpPr>
          <p:nvPr/>
        </p:nvSpPr>
        <p:spPr bwMode="auto">
          <a:xfrm>
            <a:off x="2135188" y="4790123"/>
            <a:ext cx="7416800" cy="18148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kumimoji="1" lang="zh-CN" altLang="en-US" sz="2800" b="1" dirty="0" smtClean="0">
                <a:latin typeface="Times New Roman" panose="02020603050405020304" pitchFamily="18" charset="0"/>
              </a:rPr>
              <a:t>在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“映日荷花别样红”这句诗</a:t>
            </a:r>
            <a:r>
              <a:rPr kumimoji="1" lang="zh-CN" altLang="en-US" sz="2800" b="1" dirty="0" smtClean="0">
                <a:latin typeface="Times New Roman" panose="02020603050405020304" pitchFamily="18" charset="0"/>
              </a:rPr>
              <a:t>中，用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光学知识解释荷花红的原因是（　　）</a:t>
            </a:r>
            <a:endParaRPr kumimoji="1" lang="zh-CN" altLang="en-US" sz="28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kumimoji="1" lang="en-US" altLang="zh-CN" sz="2800" b="1" dirty="0">
                <a:latin typeface="Times New Roman" panose="02020603050405020304" pitchFamily="18" charset="0"/>
              </a:rPr>
              <a:t>A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．荷花自己能发出红光  </a:t>
            </a:r>
            <a:r>
              <a:rPr kumimoji="1" lang="en-US" altLang="zh-CN" sz="2800" b="1" dirty="0">
                <a:latin typeface="Times New Roman" panose="02020603050405020304" pitchFamily="18" charset="0"/>
              </a:rPr>
              <a:t>B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．荷花反射红光 </a:t>
            </a:r>
            <a:r>
              <a:rPr kumimoji="1" lang="en-US" altLang="zh-CN" sz="2800" b="1" dirty="0">
                <a:latin typeface="Times New Roman" panose="02020603050405020304" pitchFamily="18" charset="0"/>
              </a:rPr>
              <a:t>C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．荷花吸收红光              </a:t>
            </a:r>
            <a:r>
              <a:rPr kumimoji="1" lang="en-US" altLang="zh-CN" sz="2800" b="1" dirty="0">
                <a:latin typeface="Times New Roman" panose="02020603050405020304" pitchFamily="18" charset="0"/>
              </a:rPr>
              <a:t>D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．以上说法都不对</a:t>
            </a:r>
            <a:endParaRPr kumimoji="1"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12291" name="Text Box 2057"/>
          <p:cNvSpPr txBox="1">
            <a:spLocks noChangeArrowheads="1"/>
          </p:cNvSpPr>
          <p:nvPr/>
        </p:nvSpPr>
        <p:spPr bwMode="auto">
          <a:xfrm>
            <a:off x="1992313" y="549275"/>
            <a:ext cx="3455987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（二）解释现象类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5066" name="Text Box 2058"/>
          <p:cNvSpPr txBox="1">
            <a:spLocks noChangeArrowheads="1"/>
          </p:cNvSpPr>
          <p:nvPr/>
        </p:nvSpPr>
        <p:spPr bwMode="auto">
          <a:xfrm>
            <a:off x="2495550" y="1052513"/>
            <a:ext cx="4392613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800" b="1" dirty="0" smtClean="0">
                <a:latin typeface="Times New Roman" panose="02020603050405020304" pitchFamily="18" charset="0"/>
              </a:rPr>
              <a:t>１、利用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光的颜色来解释</a:t>
            </a:r>
            <a:endParaRPr kumimoji="1"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45068" name="Text Box 2060"/>
          <p:cNvSpPr txBox="1">
            <a:spLocks noChangeArrowheads="1"/>
          </p:cNvSpPr>
          <p:nvPr/>
        </p:nvSpPr>
        <p:spPr bwMode="auto">
          <a:xfrm>
            <a:off x="1703388" y="4221163"/>
            <a:ext cx="1655762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思考：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5070" name="Text Box 2062"/>
          <p:cNvSpPr txBox="1">
            <a:spLocks noChangeArrowheads="1"/>
          </p:cNvSpPr>
          <p:nvPr/>
        </p:nvSpPr>
        <p:spPr bwMode="auto">
          <a:xfrm>
            <a:off x="2782888" y="2133600"/>
            <a:ext cx="7596187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dirty="0" smtClean="0">
                <a:latin typeface="Garamond" panose="02020404030301010803" pitchFamily="18" charset="0"/>
              </a:rPr>
              <a:t>即：红色</a:t>
            </a:r>
            <a:r>
              <a:rPr lang="zh-CN" altLang="en-US" sz="2800" dirty="0">
                <a:latin typeface="Garamond" panose="02020404030301010803" pitchFamily="18" charset="0"/>
              </a:rPr>
              <a:t>玻璃纸只能通过红光；蓝色玻璃纸只能通过蓝光；绿色玻璃纸只能通过绿光等。</a:t>
            </a:r>
            <a:endParaRPr lang="zh-CN" altLang="en-US" sz="2800" dirty="0">
              <a:latin typeface="Garamond" panose="02020404030301010803" pitchFamily="18" charset="0"/>
            </a:endParaRPr>
          </a:p>
        </p:txBody>
      </p:sp>
      <p:sp>
        <p:nvSpPr>
          <p:cNvPr id="45071" name="Text Box 2063"/>
          <p:cNvSpPr txBox="1">
            <a:spLocks noChangeArrowheads="1"/>
          </p:cNvSpPr>
          <p:nvPr/>
        </p:nvSpPr>
        <p:spPr bwMode="auto">
          <a:xfrm>
            <a:off x="3071813" y="3573463"/>
            <a:ext cx="6769100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dirty="0" smtClean="0">
                <a:latin typeface="Garamond" panose="02020404030301010803" pitchFamily="18" charset="0"/>
              </a:rPr>
              <a:t>即：红</a:t>
            </a:r>
            <a:r>
              <a:rPr lang="zh-CN" altLang="en-US" sz="2800" dirty="0">
                <a:latin typeface="Garamond" panose="02020404030301010803" pitchFamily="18" charset="0"/>
              </a:rPr>
              <a:t>色纸反射红光；蓝色纸反射蓝光</a:t>
            </a:r>
            <a:r>
              <a:rPr lang="zh-CN" altLang="en-US" sz="2800" dirty="0" smtClean="0">
                <a:latin typeface="Garamond" panose="02020404030301010803" pitchFamily="18" charset="0"/>
              </a:rPr>
              <a:t>等。</a:t>
            </a:r>
            <a:r>
              <a:rPr lang="zh-CN" altLang="en-US" sz="3200" dirty="0" smtClean="0">
                <a:latin typeface="Garamond" panose="02020404030301010803" pitchFamily="18" charset="0"/>
              </a:rPr>
              <a:t> </a:t>
            </a:r>
            <a:endParaRPr lang="zh-CN" altLang="en-US" sz="3200" dirty="0">
              <a:latin typeface="Garamond" panose="02020404030301010803" pitchFamily="18" charset="0"/>
            </a:endParaRPr>
          </a:p>
        </p:txBody>
      </p:sp>
      <p:sp>
        <p:nvSpPr>
          <p:cNvPr id="45072" name="Text Box 2064"/>
          <p:cNvSpPr txBox="1">
            <a:spLocks noChangeArrowheads="1"/>
          </p:cNvSpPr>
          <p:nvPr/>
        </p:nvSpPr>
        <p:spPr bwMode="auto">
          <a:xfrm>
            <a:off x="2495550" y="1628775"/>
            <a:ext cx="381635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C00000"/>
                </a:solidFill>
                <a:latin typeface="Garamond" panose="02020404030301010803" pitchFamily="18" charset="0"/>
              </a:rPr>
              <a:t>（</a:t>
            </a:r>
            <a:r>
              <a:rPr lang="en-US" altLang="zh-CN" sz="2400" b="1" dirty="0">
                <a:solidFill>
                  <a:srgbClr val="C00000"/>
                </a:solidFill>
                <a:latin typeface="Garamond" panose="02020404030301010803" pitchFamily="18" charset="0"/>
              </a:rPr>
              <a:t>1</a:t>
            </a:r>
            <a:r>
              <a:rPr lang="zh-CN" altLang="en-US" sz="2400" b="1" dirty="0">
                <a:solidFill>
                  <a:srgbClr val="C00000"/>
                </a:solidFill>
                <a:latin typeface="Garamond" panose="02020404030301010803" pitchFamily="18" charset="0"/>
              </a:rPr>
              <a:t>）透明物体的</a:t>
            </a:r>
            <a:r>
              <a:rPr lang="zh-CN" altLang="en-US" sz="2400" b="1" dirty="0" smtClean="0">
                <a:solidFill>
                  <a:srgbClr val="C00000"/>
                </a:solidFill>
                <a:latin typeface="Garamond" panose="02020404030301010803" pitchFamily="18" charset="0"/>
              </a:rPr>
              <a:t>颜色：</a:t>
            </a:r>
            <a:endParaRPr lang="zh-CN" altLang="en-US" sz="2400" dirty="0">
              <a:solidFill>
                <a:srgbClr val="C00000"/>
              </a:solidFill>
              <a:latin typeface="Garamond" panose="02020404030301010803" pitchFamily="18" charset="0"/>
            </a:endParaRPr>
          </a:p>
        </p:txBody>
      </p:sp>
      <p:sp>
        <p:nvSpPr>
          <p:cNvPr id="45073" name="Text Box 2065"/>
          <p:cNvSpPr txBox="1">
            <a:spLocks noChangeArrowheads="1"/>
          </p:cNvSpPr>
          <p:nvPr/>
        </p:nvSpPr>
        <p:spPr bwMode="auto">
          <a:xfrm>
            <a:off x="2495550" y="3068638"/>
            <a:ext cx="4105275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C00000"/>
                </a:solidFill>
                <a:latin typeface="Garamond" panose="02020404030301010803" pitchFamily="18" charset="0"/>
              </a:rPr>
              <a:t>（</a:t>
            </a:r>
            <a:r>
              <a:rPr lang="en-US" altLang="zh-CN" sz="2400" b="1" dirty="0">
                <a:solidFill>
                  <a:srgbClr val="C00000"/>
                </a:solidFill>
                <a:latin typeface="Garamond" panose="02020404030301010803" pitchFamily="18" charset="0"/>
              </a:rPr>
              <a:t>2</a:t>
            </a:r>
            <a:r>
              <a:rPr lang="zh-CN" altLang="en-US" sz="2400" b="1" dirty="0">
                <a:solidFill>
                  <a:srgbClr val="C00000"/>
                </a:solidFill>
                <a:latin typeface="Garamond" panose="02020404030301010803" pitchFamily="18" charset="0"/>
              </a:rPr>
              <a:t>）不透明物体的</a:t>
            </a:r>
            <a:r>
              <a:rPr lang="zh-CN" altLang="en-US" sz="2400" b="1" dirty="0" smtClean="0">
                <a:solidFill>
                  <a:srgbClr val="C00000"/>
                </a:solidFill>
                <a:latin typeface="Garamond" panose="02020404030301010803" pitchFamily="18" charset="0"/>
              </a:rPr>
              <a:t>颜色：</a:t>
            </a:r>
            <a:endParaRPr lang="zh-CN" altLang="en-US" sz="2400" b="1" dirty="0">
              <a:solidFill>
                <a:srgbClr val="C00000"/>
              </a:solidFill>
              <a:latin typeface="Garamond" panose="02020404030301010803" pitchFamily="18" charset="0"/>
            </a:endParaRPr>
          </a:p>
        </p:txBody>
      </p:sp>
      <p:sp>
        <p:nvSpPr>
          <p:cNvPr id="45074" name="Text Box 2066"/>
          <p:cNvSpPr txBox="1">
            <a:spLocks noChangeArrowheads="1"/>
          </p:cNvSpPr>
          <p:nvPr/>
        </p:nvSpPr>
        <p:spPr bwMode="auto">
          <a:xfrm>
            <a:off x="5951538" y="3068638"/>
            <a:ext cx="4716462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是由它</a:t>
            </a:r>
            <a:r>
              <a:rPr lang="zh-CN" altLang="en-US" sz="2400" b="1" u="sng" dirty="0">
                <a:solidFill>
                  <a:srgbClr val="C00000"/>
                </a:solidFill>
                <a:latin typeface="Garamond" panose="02020404030301010803" pitchFamily="18" charset="0"/>
              </a:rPr>
              <a:t>反射的色光</a:t>
            </a:r>
            <a:r>
              <a:rPr lang="zh-CN" altLang="en-US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的颜色决定</a:t>
            </a:r>
            <a:r>
              <a:rPr lang="zh-CN" altLang="en-US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的。</a:t>
            </a:r>
            <a:r>
              <a:rPr lang="zh-CN" altLang="en-US" sz="2400" dirty="0" smtClean="0">
                <a:latin typeface="Garamond" panose="02020404030301010803" pitchFamily="18" charset="0"/>
              </a:rPr>
              <a:t> </a:t>
            </a:r>
            <a:endParaRPr lang="zh-CN" altLang="en-US" sz="2400" dirty="0">
              <a:latin typeface="Garamond" panose="02020404030301010803" pitchFamily="18" charset="0"/>
            </a:endParaRPr>
          </a:p>
        </p:txBody>
      </p:sp>
      <p:sp>
        <p:nvSpPr>
          <p:cNvPr id="45075" name="Text Box 2067"/>
          <p:cNvSpPr txBox="1">
            <a:spLocks noChangeArrowheads="1"/>
          </p:cNvSpPr>
          <p:nvPr/>
        </p:nvSpPr>
        <p:spPr bwMode="auto">
          <a:xfrm>
            <a:off x="5735638" y="1628775"/>
            <a:ext cx="4932362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</a:rPr>
              <a:t>是由它</a:t>
            </a:r>
            <a:r>
              <a:rPr lang="zh-CN" altLang="en-US" sz="2400" b="1" u="sng" dirty="0">
                <a:solidFill>
                  <a:srgbClr val="C00000"/>
                </a:solidFill>
              </a:rPr>
              <a:t>通过的色光</a:t>
            </a:r>
            <a:r>
              <a:rPr lang="zh-CN" altLang="en-US" sz="2400" b="1" dirty="0">
                <a:solidFill>
                  <a:srgbClr val="000000"/>
                </a:solidFill>
              </a:rPr>
              <a:t>的颜色决定</a:t>
            </a:r>
            <a:r>
              <a:rPr lang="zh-CN" altLang="en-US" sz="2400" b="1" dirty="0" smtClean="0">
                <a:solidFill>
                  <a:srgbClr val="000000"/>
                </a:solidFill>
              </a:rPr>
              <a:t>的。</a:t>
            </a:r>
            <a:endParaRPr lang="zh-CN" altLang="en-US" sz="2400" b="1" dirty="0">
              <a:solidFill>
                <a:srgbClr val="000000"/>
              </a:solidFill>
            </a:endParaRPr>
          </a:p>
        </p:txBody>
      </p:sp>
      <p:sp>
        <p:nvSpPr>
          <p:cNvPr id="12300" name="Text Box 2068"/>
          <p:cNvSpPr txBox="1">
            <a:spLocks noChangeArrowheads="1"/>
          </p:cNvSpPr>
          <p:nvPr/>
        </p:nvSpPr>
        <p:spPr bwMode="auto">
          <a:xfrm>
            <a:off x="5951538" y="5300663"/>
            <a:ext cx="720725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endParaRPr lang="zh-CN" altLang="zh-CN"/>
          </a:p>
        </p:txBody>
      </p:sp>
      <p:sp>
        <p:nvSpPr>
          <p:cNvPr id="45077" name="Text Box 2069"/>
          <p:cNvSpPr txBox="1">
            <a:spLocks noChangeArrowheads="1"/>
          </p:cNvSpPr>
          <p:nvPr/>
        </p:nvSpPr>
        <p:spPr bwMode="auto">
          <a:xfrm>
            <a:off x="5879976" y="5157192"/>
            <a:ext cx="720725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C00000"/>
                </a:solidFill>
              </a:rPr>
              <a:t>B</a:t>
            </a:r>
            <a:endParaRPr lang="en-US" altLang="zh-CN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5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45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500"/>
                                        <p:tgtEl>
                                          <p:spTgt spid="45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4" grpId="0" bldLvl="0" animBg="1"/>
      <p:bldP spid="45066" grpId="0" bldLvl="0" animBg="1"/>
      <p:bldP spid="45068" grpId="0" bldLvl="0" animBg="1"/>
      <p:bldP spid="45070" grpId="0" bldLvl="0" animBg="1"/>
      <p:bldP spid="45071" grpId="0" bldLvl="0" animBg="1"/>
      <p:bldP spid="45072" grpId="0" bldLvl="0" animBg="1"/>
      <p:bldP spid="45074" grpId="0" bldLvl="0" animBg="1"/>
      <p:bldP spid="45075" grpId="0" bldLvl="0" animBg="1"/>
      <p:bldP spid="45077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2208213" y="620713"/>
            <a:ext cx="6408737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9933"/>
                </a:solidFill>
                <a:latin typeface="宋体" panose="02010600030101010101" pitchFamily="2" charset="-122"/>
              </a:rPr>
              <a:t>  </a:t>
            </a:r>
            <a:r>
              <a:rPr lang="zh-CN" altLang="en-US" sz="2800" b="1">
                <a:latin typeface="宋体" panose="02010600030101010101" pitchFamily="2" charset="-122"/>
              </a:rPr>
              <a:t>２、利用光的直线传播规律解释</a:t>
            </a:r>
            <a:endParaRPr kumimoji="1" lang="zh-CN" altLang="en-US" sz="2800" b="1">
              <a:latin typeface="宋体" panose="02010600030101010101" pitchFamily="2" charset="-122"/>
            </a:endParaRP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2855913" y="1196975"/>
            <a:ext cx="6408737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</a:rPr>
              <a:t>）影的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形成：如</a:t>
            </a:r>
            <a:r>
              <a:rPr lang="zh-CN" altLang="en-US" sz="2800" b="1" dirty="0">
                <a:latin typeface="宋体" panose="02010600030101010101" pitchFamily="2" charset="-122"/>
              </a:rPr>
              <a:t>立竿见影。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2855913" y="1700213"/>
            <a:ext cx="7343775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</a:rPr>
              <a:t>）针孔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成象：如</a:t>
            </a:r>
            <a:r>
              <a:rPr lang="zh-CN" altLang="en-US" sz="2800" b="1" dirty="0">
                <a:latin typeface="宋体" panose="02010600030101010101" pitchFamily="2" charset="-122"/>
              </a:rPr>
              <a:t>树影下的光斑。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2927350" y="2349500"/>
            <a:ext cx="6697663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latin typeface="宋体" panose="02010600030101010101" pitchFamily="2" charset="-122"/>
              </a:rPr>
              <a:t>（</a:t>
            </a:r>
            <a:r>
              <a:rPr lang="en-US" altLang="zh-CN" sz="2800" b="1">
                <a:latin typeface="宋体" panose="02010600030101010101" pitchFamily="2" charset="-122"/>
              </a:rPr>
              <a:t>3</a:t>
            </a:r>
            <a:r>
              <a:rPr lang="zh-CN" altLang="en-US" sz="2800" b="1">
                <a:latin typeface="宋体" panose="02010600030101010101" pitchFamily="2" charset="-122"/>
              </a:rPr>
              <a:t>）日食、月食。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2927350" y="2852738"/>
            <a:ext cx="6911975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</a:rPr>
              <a:t>4</a:t>
            </a:r>
            <a:r>
              <a:rPr lang="zh-CN" altLang="en-US" sz="2800" b="1" dirty="0">
                <a:latin typeface="宋体" panose="02010600030101010101" pitchFamily="2" charset="-122"/>
              </a:rPr>
              <a:t>）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其它：如激光准直，射击</a:t>
            </a:r>
            <a:r>
              <a:rPr lang="zh-CN" altLang="en-US" sz="2800" b="1" dirty="0">
                <a:latin typeface="宋体" panose="02010600030101010101" pitchFamily="2" charset="-122"/>
              </a:rPr>
              <a:t>时瞄准等。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1703388" y="3068638"/>
            <a:ext cx="1655762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思考：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2351088" y="3716338"/>
            <a:ext cx="7848600" cy="30460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 smtClean="0">
                <a:latin typeface="Times New Roman" panose="02020603050405020304" pitchFamily="18" charset="0"/>
              </a:rPr>
              <a:t>        联合国大会</a:t>
            </a:r>
            <a:r>
              <a:rPr lang="zh-CN" altLang="en-US" sz="2400" b="1" dirty="0">
                <a:latin typeface="Times New Roman" panose="02020603050405020304" pitchFamily="18" charset="0"/>
              </a:rPr>
              <a:t>确定</a:t>
            </a:r>
            <a:r>
              <a:rPr lang="en-US" altLang="zh-CN" sz="2400" b="1" dirty="0">
                <a:latin typeface="Times New Roman" panose="02020603050405020304" pitchFamily="18" charset="0"/>
              </a:rPr>
              <a:t>2005</a:t>
            </a:r>
            <a:r>
              <a:rPr lang="zh-CN" altLang="en-US" sz="2400" b="1" dirty="0">
                <a:latin typeface="Times New Roman" panose="02020603050405020304" pitchFamily="18" charset="0"/>
              </a:rPr>
              <a:t>年为</a:t>
            </a:r>
            <a:r>
              <a:rPr lang="zh-CN" altLang="en-US" sz="2400" b="1" dirty="0" smtClean="0">
                <a:latin typeface="Times New Roman" panose="02020603050405020304" pitchFamily="18" charset="0"/>
              </a:rPr>
              <a:t>“国际物理年”，以</a:t>
            </a:r>
            <a:r>
              <a:rPr lang="zh-CN" altLang="en-US" sz="2400" b="1" dirty="0">
                <a:latin typeface="Times New Roman" panose="02020603050405020304" pitchFamily="18" charset="0"/>
              </a:rPr>
              <a:t>纪念物理学家</a:t>
            </a:r>
            <a:r>
              <a:rPr lang="zh-CN" altLang="en-US" sz="2400" b="1" dirty="0" smtClean="0">
                <a:latin typeface="Times New Roman" panose="02020603050405020304" pitchFamily="18" charset="0"/>
              </a:rPr>
              <a:t>爱因斯坦。在</a:t>
            </a:r>
            <a:r>
              <a:rPr lang="zh-CN" altLang="en-US" sz="2400" b="1" dirty="0">
                <a:latin typeface="Times New Roman" panose="02020603050405020304" pitchFamily="18" charset="0"/>
              </a:rPr>
              <a:t>世界进行“让物理学照耀世界”的激光传递</a:t>
            </a:r>
            <a:r>
              <a:rPr lang="zh-CN" altLang="en-US" sz="2400" b="1" dirty="0" smtClean="0">
                <a:latin typeface="Times New Roman" panose="02020603050405020304" pitchFamily="18" charset="0"/>
              </a:rPr>
              <a:t>活动，先</a:t>
            </a:r>
            <a:r>
              <a:rPr lang="zh-CN" altLang="en-US" sz="2400" b="1" dirty="0">
                <a:latin typeface="Times New Roman" panose="02020603050405020304" pitchFamily="18" charset="0"/>
              </a:rPr>
              <a:t>在美国的普林斯顿发射第一束</a:t>
            </a:r>
            <a:r>
              <a:rPr lang="zh-CN" altLang="en-US" sz="2400" b="1" dirty="0" smtClean="0">
                <a:latin typeface="Times New Roman" panose="02020603050405020304" pitchFamily="18" charset="0"/>
              </a:rPr>
              <a:t>激光，再</a:t>
            </a:r>
            <a:r>
              <a:rPr lang="zh-CN" altLang="en-US" sz="2400" b="1" dirty="0">
                <a:latin typeface="Times New Roman" panose="02020603050405020304" pitchFamily="18" charset="0"/>
              </a:rPr>
              <a:t>由青少年进行接力式</a:t>
            </a:r>
            <a:r>
              <a:rPr lang="zh-CN" altLang="en-US" sz="2400" b="1" dirty="0" smtClean="0">
                <a:latin typeface="Times New Roman" panose="02020603050405020304" pitchFamily="18" charset="0"/>
              </a:rPr>
              <a:t>传递。从</a:t>
            </a:r>
            <a:r>
              <a:rPr lang="zh-CN" altLang="en-US" sz="2400" b="1" dirty="0">
                <a:latin typeface="Times New Roman" panose="02020603050405020304" pitchFamily="18" charset="0"/>
              </a:rPr>
              <a:t>美国发出的激光不能直接传播到中国的原因是</a:t>
            </a:r>
            <a:r>
              <a:rPr lang="zh-CN" altLang="en-US" sz="2400" b="1" u="sng" dirty="0">
                <a:latin typeface="Times New Roman" panose="02020603050405020304" pitchFamily="18" charset="0"/>
              </a:rPr>
              <a:t>    　　     </a:t>
            </a:r>
            <a:r>
              <a:rPr lang="zh-CN" altLang="en-US" sz="2400" b="1" u="sng" dirty="0" smtClean="0">
                <a:latin typeface="Times New Roman" panose="02020603050405020304" pitchFamily="18" charset="0"/>
              </a:rPr>
              <a:t>　　　  </a:t>
            </a:r>
            <a:r>
              <a:rPr lang="zh-CN" altLang="en-US" sz="2400" b="1" dirty="0">
                <a:latin typeface="Times New Roman" panose="02020603050405020304" pitchFamily="18" charset="0"/>
              </a:rPr>
              <a:t>。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en-US" altLang="zh-CN" sz="2400" b="1" dirty="0" smtClean="0">
                <a:latin typeface="Times New Roman" panose="02020603050405020304" pitchFamily="18" charset="0"/>
              </a:rPr>
              <a:t>        </a:t>
            </a:r>
            <a:r>
              <a:rPr lang="zh-CN" altLang="en-US" sz="2400" b="1" dirty="0" smtClean="0">
                <a:latin typeface="Times New Roman" panose="02020603050405020304" pitchFamily="18" charset="0"/>
              </a:rPr>
              <a:t>天文学家</a:t>
            </a:r>
            <a:r>
              <a:rPr lang="zh-CN" altLang="en-US" sz="2400" b="1" dirty="0">
                <a:latin typeface="Times New Roman" panose="02020603050405020304" pitchFamily="18" charset="0"/>
              </a:rPr>
              <a:t>反对激光传递</a:t>
            </a:r>
            <a:r>
              <a:rPr lang="zh-CN" altLang="en-US" sz="2400" b="1" dirty="0" smtClean="0">
                <a:latin typeface="Times New Roman" panose="02020603050405020304" pitchFamily="18" charset="0"/>
              </a:rPr>
              <a:t>活动，认为</a:t>
            </a:r>
            <a:r>
              <a:rPr lang="zh-CN" altLang="en-US" sz="2400" b="1" dirty="0">
                <a:latin typeface="Times New Roman" panose="02020603050405020304" pitchFamily="18" charset="0"/>
              </a:rPr>
              <a:t>射向夜空的激光是</a:t>
            </a:r>
            <a:r>
              <a:rPr lang="zh-CN" altLang="en-US" sz="2400" b="1" dirty="0" smtClean="0">
                <a:latin typeface="Times New Roman" panose="02020603050405020304" pitchFamily="18" charset="0"/>
              </a:rPr>
              <a:t>光污染，请</a:t>
            </a:r>
            <a:r>
              <a:rPr lang="zh-CN" altLang="en-US" sz="2400" b="1" dirty="0">
                <a:latin typeface="Times New Roman" panose="02020603050405020304" pitchFamily="18" charset="0"/>
              </a:rPr>
              <a:t>提出一个生活或生产中防止光污染的措施</a:t>
            </a:r>
            <a:r>
              <a:rPr lang="zh-CN" altLang="en-US" sz="2400" b="1" u="sng" dirty="0">
                <a:latin typeface="Times New Roman" panose="02020603050405020304" pitchFamily="18" charset="0"/>
              </a:rPr>
              <a:t>      　　　　　　　　　　　　　　　　</a:t>
            </a:r>
            <a:r>
              <a:rPr lang="zh-CN" altLang="en-US" sz="2400" b="1" u="sng" dirty="0" smtClean="0">
                <a:latin typeface="Times New Roman" panose="02020603050405020304" pitchFamily="18" charset="0"/>
              </a:rPr>
              <a:t>。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4799856" y="5157192"/>
            <a:ext cx="2592388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</a:rPr>
              <a:t>光的直线传播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bldLvl="0" animBg="1" autoUpdateAnimBg="0"/>
      <p:bldP spid="34821" grpId="0" bldLvl="0" animBg="1" autoUpdateAnimBg="0"/>
      <p:bldP spid="34822" grpId="0" bldLvl="0" animBg="1" autoUpdateAnimBg="0"/>
      <p:bldP spid="34823" grpId="0" bldLvl="0" animBg="1" autoUpdateAnimBg="0"/>
      <p:bldP spid="34824" grpId="0" bldLvl="0" animBg="1" autoUpdateAnimBg="0"/>
      <p:bldP spid="34825" grpId="0" bldLvl="0" animBg="1" autoUpdateAnimBg="0"/>
      <p:bldP spid="34826" grpId="0" bldLvl="0" animBg="1" autoUpdateAnimBg="0"/>
      <p:bldP spid="34827" grpId="0" bldLvl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847850" y="188913"/>
            <a:ext cx="8027988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3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、利用光的反射定律解释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1524000" y="765175"/>
            <a:ext cx="8748713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</a:rPr>
              <a:t>）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漫反射：如</a:t>
            </a:r>
            <a:r>
              <a:rPr lang="zh-CN" altLang="en-US" sz="2800" b="1" dirty="0">
                <a:latin typeface="宋体" panose="02010600030101010101" pitchFamily="2" charset="-122"/>
              </a:rPr>
              <a:t>看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电影，我们</a:t>
            </a:r>
            <a:r>
              <a:rPr lang="zh-CN" altLang="en-US" sz="2800" b="1" dirty="0">
                <a:latin typeface="宋体" panose="02010600030101010101" pitchFamily="2" charset="-122"/>
              </a:rPr>
              <a:t>能看见周围的物</a:t>
            </a:r>
            <a:r>
              <a:rPr lang="zh-CN" altLang="en-US" sz="2800" b="1" dirty="0">
                <a:latin typeface="宋体" panose="02010600030101010101" pitchFamily="2" charset="-122"/>
              </a:rPr>
              <a:t>体等。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524000" y="1268413"/>
            <a:ext cx="8713788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</a:rPr>
              <a:t>）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镜面反射：如</a:t>
            </a:r>
            <a:r>
              <a:rPr lang="zh-CN" altLang="en-US" sz="2800" b="1" dirty="0">
                <a:latin typeface="宋体" panose="02010600030101010101" pitchFamily="2" charset="-122"/>
              </a:rPr>
              <a:t>黑板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反光，用</a:t>
            </a:r>
            <a:r>
              <a:rPr lang="zh-CN" altLang="en-US" sz="2800" b="1" dirty="0">
                <a:latin typeface="宋体" panose="02010600030101010101" pitchFamily="2" charset="-122"/>
              </a:rPr>
              <a:t>平面镜改变光</a:t>
            </a:r>
            <a:r>
              <a:rPr lang="zh-CN" altLang="en-US" sz="2800" b="1" dirty="0">
                <a:latin typeface="宋体" panose="02010600030101010101" pitchFamily="2" charset="-122"/>
              </a:rPr>
              <a:t>路等。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982662" y="1844675"/>
            <a:ext cx="8316913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CC00"/>
                </a:solidFill>
                <a:latin typeface="宋体" panose="02010600030101010101" pitchFamily="2" charset="-122"/>
              </a:rPr>
              <a:t>   </a:t>
            </a: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</a:rPr>
              <a:t>3</a:t>
            </a:r>
            <a:r>
              <a:rPr lang="zh-CN" altLang="en-US" sz="2800" b="1" dirty="0">
                <a:latin typeface="宋体" panose="02010600030101010101" pitchFamily="2" charset="-122"/>
              </a:rPr>
              <a:t>）平面镜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成像：如照镜子，水</a:t>
            </a:r>
            <a:r>
              <a:rPr lang="zh-CN" altLang="en-US" sz="2800" b="1" dirty="0">
                <a:latin typeface="宋体" panose="02010600030101010101" pitchFamily="2" charset="-122"/>
              </a:rPr>
              <a:t>中倒影等。</a:t>
            </a:r>
            <a:endParaRPr kumimoji="1"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1524000" y="2438400"/>
            <a:ext cx="1655763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思考：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2063750" y="2420938"/>
            <a:ext cx="8351838" cy="1260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 dirty="0">
                <a:solidFill>
                  <a:srgbClr val="FFCC00"/>
                </a:solidFill>
                <a:latin typeface="宋体" panose="02010600030101010101" pitchFamily="2" charset="-122"/>
              </a:rPr>
              <a:t>   </a:t>
            </a:r>
            <a:r>
              <a:rPr kumimoji="1" lang="zh-CN" altLang="en-US" sz="2400" b="1" dirty="0">
                <a:latin typeface="Times New Roman" panose="02020603050405020304" pitchFamily="18" charset="0"/>
              </a:rPr>
              <a:t>请你仔细</a:t>
            </a:r>
            <a:r>
              <a:rPr kumimoji="1" lang="zh-CN" altLang="en-US" sz="2400" b="1" dirty="0" smtClean="0">
                <a:latin typeface="Times New Roman" panose="02020603050405020304" pitchFamily="18" charset="0"/>
              </a:rPr>
              <a:t>观察，说出</a:t>
            </a:r>
            <a:r>
              <a:rPr kumimoji="1" lang="zh-CN" altLang="en-US" sz="2400" b="1" dirty="0">
                <a:latin typeface="Times New Roman" panose="02020603050405020304" pitchFamily="18" charset="0"/>
              </a:rPr>
              <a:t>下图中所隐含的物理知识。（至少说出三点）</a:t>
            </a:r>
            <a:endParaRPr kumimoji="1" lang="zh-CN" altLang="en-US" sz="24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kumimoji="1" lang="zh-CN" altLang="en-US" sz="2400" b="1" dirty="0">
                <a:latin typeface="Times New Roman" panose="02020603050405020304" pitchFamily="18" charset="0"/>
              </a:rPr>
              <a:t>①＿＿＿＿②＿＿＿③＿＿＿＿＿＿</a:t>
            </a:r>
            <a:endParaRPr kumimoji="1" lang="zh-CN" altLang="en-US" sz="2400" b="1" dirty="0">
              <a:latin typeface="Times New Roman" panose="02020603050405020304" pitchFamily="18" charset="0"/>
            </a:endParaRPr>
          </a:p>
        </p:txBody>
      </p:sp>
      <p:grpSp>
        <p:nvGrpSpPr>
          <p:cNvPr id="35852" name="Group 12"/>
          <p:cNvGrpSpPr/>
          <p:nvPr/>
        </p:nvGrpSpPr>
        <p:grpSpPr bwMode="auto">
          <a:xfrm>
            <a:off x="1524000" y="3905250"/>
            <a:ext cx="8208963" cy="2952750"/>
            <a:chOff x="2574" y="8776"/>
            <a:chExt cx="5646" cy="2670"/>
          </a:xfrm>
        </p:grpSpPr>
        <p:grpSp>
          <p:nvGrpSpPr>
            <p:cNvPr id="14350" name="Group 13"/>
            <p:cNvGrpSpPr/>
            <p:nvPr/>
          </p:nvGrpSpPr>
          <p:grpSpPr bwMode="auto">
            <a:xfrm>
              <a:off x="2574" y="8776"/>
              <a:ext cx="5610" cy="2670"/>
              <a:chOff x="4305" y="3000"/>
              <a:chExt cx="3675" cy="1650"/>
            </a:xfrm>
          </p:grpSpPr>
          <p:pic>
            <p:nvPicPr>
              <p:cNvPr id="14357" name="Picture 14" descr="1"/>
              <p:cNvPicPr>
                <a:picLocks noChangeAspect="1" noChangeArrowheads="1"/>
              </p:cNvPicPr>
              <p:nvPr/>
            </p:nvPicPr>
            <p:blipFill>
              <a:blip r:embed="rId1" cstate="print"/>
              <a:srcRect b="51402"/>
              <a:stretch>
                <a:fillRect/>
              </a:stretch>
            </p:blipFill>
            <p:spPr bwMode="auto">
              <a:xfrm>
                <a:off x="4305" y="3000"/>
                <a:ext cx="1860" cy="15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358" name="Picture 15" descr="1"/>
              <p:cNvPicPr>
                <a:picLocks noChangeAspect="1" noChangeArrowheads="1"/>
              </p:cNvPicPr>
              <p:nvPr/>
            </p:nvPicPr>
            <p:blipFill>
              <a:blip r:embed="rId1" cstate="print"/>
              <a:srcRect t="48598"/>
              <a:stretch>
                <a:fillRect/>
              </a:stretch>
            </p:blipFill>
            <p:spPr bwMode="auto">
              <a:xfrm>
                <a:off x="6120" y="3000"/>
                <a:ext cx="1860" cy="1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4351" name="Group 16"/>
            <p:cNvGrpSpPr/>
            <p:nvPr/>
          </p:nvGrpSpPr>
          <p:grpSpPr bwMode="auto">
            <a:xfrm>
              <a:off x="4530" y="9001"/>
              <a:ext cx="916" cy="1020"/>
              <a:chOff x="4530" y="9001"/>
              <a:chExt cx="916" cy="1020"/>
            </a:xfrm>
          </p:grpSpPr>
          <p:sp>
            <p:nvSpPr>
              <p:cNvPr id="14355" name="Text Box 17"/>
              <p:cNvSpPr txBox="1">
                <a:spLocks noChangeArrowheads="1"/>
              </p:cNvSpPr>
              <p:nvPr/>
            </p:nvSpPr>
            <p:spPr bwMode="auto">
              <a:xfrm>
                <a:off x="4892" y="9001"/>
                <a:ext cx="554" cy="102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</a:ln>
            </p:spPr>
            <p:txBody>
              <a:bodyPr vert="eaVert"/>
              <a:lstStyle/>
              <a:p>
                <a:pPr algn="just" eaLnBrk="1" hangingPunct="1"/>
                <a:endParaRPr kumimoji="1" lang="zh-CN" altLang="zh-CN" sz="2400">
                  <a:solidFill>
                    <a:schemeClr val="bg1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356" name="Line 18"/>
              <p:cNvSpPr>
                <a:spLocks noChangeShapeType="1"/>
              </p:cNvSpPr>
              <p:nvPr/>
            </p:nvSpPr>
            <p:spPr bwMode="auto">
              <a:xfrm>
                <a:off x="4530" y="9406"/>
                <a:ext cx="51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4352" name="Group 19"/>
            <p:cNvGrpSpPr/>
            <p:nvPr/>
          </p:nvGrpSpPr>
          <p:grpSpPr bwMode="auto">
            <a:xfrm>
              <a:off x="7318" y="9121"/>
              <a:ext cx="902" cy="1005"/>
              <a:chOff x="4530" y="9001"/>
              <a:chExt cx="916" cy="1020"/>
            </a:xfrm>
          </p:grpSpPr>
          <p:sp>
            <p:nvSpPr>
              <p:cNvPr id="14353" name="Text Box 20"/>
              <p:cNvSpPr txBox="1">
                <a:spLocks noChangeArrowheads="1"/>
              </p:cNvSpPr>
              <p:nvPr/>
            </p:nvSpPr>
            <p:spPr bwMode="auto">
              <a:xfrm>
                <a:off x="4892" y="9001"/>
                <a:ext cx="554" cy="102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</a:ln>
            </p:spPr>
            <p:txBody>
              <a:bodyPr vert="eaVert"/>
              <a:lstStyle/>
              <a:p>
                <a:pPr algn="just" eaLnBrk="1" hangingPunct="1"/>
                <a:r>
                  <a:rPr kumimoji="1" lang="zh-CN" altLang="en-US" sz="900">
                    <a:solidFill>
                      <a:schemeClr val="bg1"/>
                    </a:solidFill>
                    <a:latin typeface="Times New Roman" panose="02020603050405020304" pitchFamily="18" charset="0"/>
                  </a:rPr>
                  <a:t>毛玻璃　</a:t>
                </a:r>
                <a:endParaRPr kumimoji="1" lang="zh-CN" altLang="en-US" sz="2400">
                  <a:solidFill>
                    <a:schemeClr val="bg1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354" name="Line 21"/>
              <p:cNvSpPr>
                <a:spLocks noChangeShapeType="1"/>
              </p:cNvSpPr>
              <p:nvPr/>
            </p:nvSpPr>
            <p:spPr bwMode="auto">
              <a:xfrm>
                <a:off x="4530" y="9406"/>
                <a:ext cx="51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5862" name="Text Box 22"/>
          <p:cNvSpPr txBox="1">
            <a:spLocks noChangeArrowheads="1"/>
          </p:cNvSpPr>
          <p:nvPr/>
        </p:nvSpPr>
        <p:spPr bwMode="auto">
          <a:xfrm>
            <a:off x="4869498" y="4076700"/>
            <a:ext cx="551815" cy="13684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镜面玻璃 </a:t>
            </a:r>
            <a:endParaRPr kumimoji="1" lang="zh-CN" altLang="en-US" sz="2400" b="1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64" name="Text Box 24"/>
          <p:cNvSpPr txBox="1">
            <a:spLocks noChangeArrowheads="1"/>
          </p:cNvSpPr>
          <p:nvPr/>
        </p:nvSpPr>
        <p:spPr bwMode="auto">
          <a:xfrm>
            <a:off x="9189085" y="4005263"/>
            <a:ext cx="551815" cy="15843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>
                <a:solidFill>
                  <a:srgbClr val="C00000"/>
                </a:solidFill>
                <a:latin typeface="Times New Roman" panose="02020603050405020304" pitchFamily="18" charset="0"/>
              </a:rPr>
              <a:t>毛玻璃</a:t>
            </a:r>
            <a:endParaRPr kumimoji="1" lang="zh-CN" altLang="en-US" sz="2400" b="1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65" name="Text Box 25"/>
          <p:cNvSpPr txBox="1">
            <a:spLocks noChangeArrowheads="1"/>
          </p:cNvSpPr>
          <p:nvPr/>
        </p:nvSpPr>
        <p:spPr bwMode="auto">
          <a:xfrm>
            <a:off x="2362200" y="3200400"/>
            <a:ext cx="17526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>
                <a:solidFill>
                  <a:srgbClr val="C00000"/>
                </a:solidFill>
                <a:latin typeface="宋体" panose="02010600030101010101" pitchFamily="2" charset="-122"/>
              </a:rPr>
              <a:t>镜面反射　</a:t>
            </a:r>
            <a:r>
              <a:rPr kumimoji="1" lang="zh-CN" altLang="en-US" sz="2400">
                <a:solidFill>
                  <a:srgbClr val="C00000"/>
                </a:solidFill>
                <a:latin typeface="Times New Roman" panose="02020603050405020304" pitchFamily="18" charset="0"/>
              </a:rPr>
              <a:t> </a:t>
            </a:r>
            <a:endParaRPr kumimoji="1" lang="zh-CN" altLang="en-US" sz="240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66" name="Text Box 26"/>
          <p:cNvSpPr txBox="1">
            <a:spLocks noChangeArrowheads="1"/>
          </p:cNvSpPr>
          <p:nvPr/>
        </p:nvSpPr>
        <p:spPr bwMode="auto">
          <a:xfrm>
            <a:off x="3962400" y="3200400"/>
            <a:ext cx="16002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>
                <a:solidFill>
                  <a:srgbClr val="C00000"/>
                </a:solidFill>
                <a:latin typeface="宋体" panose="02010600030101010101" pitchFamily="2" charset="-122"/>
              </a:rPr>
              <a:t>漫反射</a:t>
            </a:r>
            <a:r>
              <a:rPr kumimoji="1" lang="zh-CN" altLang="en-US" sz="2400">
                <a:solidFill>
                  <a:srgbClr val="C00000"/>
                </a:solidFill>
                <a:latin typeface="Times New Roman" panose="02020603050405020304" pitchFamily="18" charset="0"/>
              </a:rPr>
              <a:t> </a:t>
            </a:r>
            <a:endParaRPr kumimoji="1" lang="zh-CN" altLang="en-US" sz="240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67" name="Text Box 27"/>
          <p:cNvSpPr txBox="1">
            <a:spLocks noChangeArrowheads="1"/>
          </p:cNvSpPr>
          <p:nvPr/>
        </p:nvSpPr>
        <p:spPr bwMode="auto">
          <a:xfrm>
            <a:off x="5181600" y="3200400"/>
            <a:ext cx="5334000" cy="8597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kumimoji="1" lang="zh-CN" altLang="en-US" sz="2000" b="1">
                <a:solidFill>
                  <a:srgbClr val="C00000"/>
                </a:solidFill>
                <a:latin typeface="宋体" panose="02010600030101010101" pitchFamily="2" charset="-122"/>
              </a:rPr>
              <a:t>物体在平面镜里成正立（等大）的（虚）像</a:t>
            </a:r>
            <a:endParaRPr kumimoji="1" lang="zh-CN" altLang="en-US" sz="2000" b="1">
              <a:solidFill>
                <a:srgbClr val="C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kumimoji="1" lang="en-US" altLang="zh-CN" sz="2000" b="1">
              <a:solidFill>
                <a:srgbClr val="C0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5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5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5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5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ldLvl="0" animBg="1" autoUpdateAnimBg="0"/>
      <p:bldP spid="35844" grpId="0" bldLvl="0" animBg="1" autoUpdateAnimBg="0"/>
      <p:bldP spid="35845" grpId="0" bldLvl="0" animBg="1" autoUpdateAnimBg="0"/>
      <p:bldP spid="35846" grpId="0" bldLvl="0" animBg="1" autoUpdateAnimBg="0"/>
      <p:bldP spid="35847" grpId="0" bldLvl="0" animBg="1" autoUpdateAnimBg="0"/>
      <p:bldP spid="35848" grpId="0" bldLvl="0" animBg="1" autoUpdateAnimBg="0"/>
      <p:bldP spid="35862" grpId="0" bldLvl="0" animBg="1" autoUpdateAnimBg="0"/>
      <p:bldP spid="35864" grpId="0" bldLvl="0" animBg="1" autoUpdateAnimBg="0"/>
      <p:bldP spid="35865" grpId="0" bldLvl="0" animBg="1" autoUpdateAnimBg="0"/>
      <p:bldP spid="35866" grpId="0" bldLvl="0" animBg="1" autoUpdateAnimBg="0"/>
      <p:bldP spid="35867" grpId="0" bldLvl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027"/>
          <p:cNvSpPr txBox="1">
            <a:spLocks noChangeArrowheads="1"/>
          </p:cNvSpPr>
          <p:nvPr/>
        </p:nvSpPr>
        <p:spPr bwMode="auto">
          <a:xfrm>
            <a:off x="1524000" y="228600"/>
            <a:ext cx="784860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      4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、利用平面镜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成像特点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解释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68" name="Text Box 1028"/>
          <p:cNvSpPr txBox="1">
            <a:spLocks noChangeArrowheads="1"/>
          </p:cNvSpPr>
          <p:nvPr/>
        </p:nvSpPr>
        <p:spPr bwMode="auto">
          <a:xfrm>
            <a:off x="2819400" y="838200"/>
            <a:ext cx="5832475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</a:rPr>
              <a:t>）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照镜子：如</a:t>
            </a:r>
            <a:r>
              <a:rPr lang="zh-CN" altLang="en-US" sz="2800" b="1" dirty="0">
                <a:latin typeface="宋体" panose="02010600030101010101" pitchFamily="2" charset="-122"/>
              </a:rPr>
              <a:t>对着镜子整衣冠。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36869" name="Text Box 1029"/>
          <p:cNvSpPr txBox="1">
            <a:spLocks noChangeArrowheads="1"/>
          </p:cNvSpPr>
          <p:nvPr/>
        </p:nvSpPr>
        <p:spPr bwMode="auto">
          <a:xfrm>
            <a:off x="2133600" y="1371600"/>
            <a:ext cx="8207375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CC00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</a:rPr>
              <a:t>）“扩大”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空间：如</a:t>
            </a:r>
            <a:r>
              <a:rPr lang="zh-CN" altLang="en-US" sz="2800" b="1" dirty="0">
                <a:latin typeface="宋体" panose="02010600030101010101" pitchFamily="2" charset="-122"/>
              </a:rPr>
              <a:t>医院里测视力用到平</a:t>
            </a:r>
            <a:r>
              <a:rPr lang="zh-CN" altLang="en-US" sz="2800" b="1" dirty="0">
                <a:latin typeface="宋体" panose="02010600030101010101" pitchFamily="2" charset="-122"/>
              </a:rPr>
              <a:t>面镜。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36870" name="Text Box 1030"/>
          <p:cNvSpPr txBox="1">
            <a:spLocks noChangeArrowheads="1"/>
          </p:cNvSpPr>
          <p:nvPr/>
        </p:nvSpPr>
        <p:spPr bwMode="auto">
          <a:xfrm>
            <a:off x="1905000" y="2209800"/>
            <a:ext cx="8353425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CC00"/>
                </a:solidFill>
                <a:latin typeface="宋体" panose="02010600030101010101" pitchFamily="2" charset="-122"/>
              </a:rPr>
              <a:t>     </a:t>
            </a:r>
            <a:r>
              <a:rPr lang="zh-CN" altLang="en-US" sz="2800" b="1">
                <a:latin typeface="宋体" panose="02010600030101010101" pitchFamily="2" charset="-122"/>
              </a:rPr>
              <a:t>（</a:t>
            </a:r>
            <a:r>
              <a:rPr lang="en-US" altLang="zh-CN" sz="2800" b="1">
                <a:latin typeface="宋体" panose="02010600030101010101" pitchFamily="2" charset="-122"/>
              </a:rPr>
              <a:t>3</a:t>
            </a:r>
            <a:r>
              <a:rPr lang="zh-CN" altLang="en-US" sz="2800" b="1">
                <a:latin typeface="宋体" panose="02010600030101010101" pitchFamily="2" charset="-122"/>
              </a:rPr>
              <a:t>）仪表读数。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36871" name="Text Box 1031"/>
          <p:cNvSpPr txBox="1">
            <a:spLocks noChangeArrowheads="1"/>
          </p:cNvSpPr>
          <p:nvPr/>
        </p:nvSpPr>
        <p:spPr bwMode="auto">
          <a:xfrm>
            <a:off x="2057400" y="2667000"/>
            <a:ext cx="8135938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CC00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</a:rPr>
              <a:t>4</a:t>
            </a:r>
            <a:r>
              <a:rPr lang="zh-CN" altLang="en-US" sz="2800" b="1" dirty="0">
                <a:latin typeface="宋体" panose="02010600030101010101" pitchFamily="2" charset="-122"/>
              </a:rPr>
              <a:t>）水中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倒影：如</a:t>
            </a:r>
            <a:r>
              <a:rPr lang="zh-CN" altLang="en-US" sz="2800" b="1" dirty="0">
                <a:latin typeface="宋体" panose="02010600030101010101" pitchFamily="2" charset="-122"/>
              </a:rPr>
              <a:t>猴子捞月。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36872" name="Text Box 1032"/>
          <p:cNvSpPr txBox="1">
            <a:spLocks noChangeArrowheads="1"/>
          </p:cNvSpPr>
          <p:nvPr/>
        </p:nvSpPr>
        <p:spPr bwMode="auto">
          <a:xfrm>
            <a:off x="1905000" y="3124200"/>
            <a:ext cx="828040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CC00"/>
                </a:solidFill>
                <a:latin typeface="宋体" panose="02010600030101010101" pitchFamily="2" charset="-122"/>
              </a:rPr>
              <a:t>     </a:t>
            </a:r>
            <a:r>
              <a:rPr lang="zh-CN" altLang="en-US" sz="2800" b="1">
                <a:latin typeface="宋体" panose="02010600030101010101" pitchFamily="2" charset="-122"/>
              </a:rPr>
              <a:t>（</a:t>
            </a:r>
            <a:r>
              <a:rPr lang="en-US" altLang="zh-CN" sz="2800" b="1">
                <a:latin typeface="宋体" panose="02010600030101010101" pitchFamily="2" charset="-122"/>
              </a:rPr>
              <a:t>5</a:t>
            </a:r>
            <a:r>
              <a:rPr lang="zh-CN" altLang="en-US" sz="2800" b="1">
                <a:latin typeface="宋体" panose="02010600030101010101" pitchFamily="2" charset="-122"/>
              </a:rPr>
              <a:t>）潜望镜。</a:t>
            </a:r>
            <a:endParaRPr kumimoji="1" lang="zh-CN" altLang="en-US" sz="2800" b="1">
              <a:latin typeface="宋体" panose="02010600030101010101" pitchFamily="2" charset="-122"/>
            </a:endParaRPr>
          </a:p>
        </p:txBody>
      </p:sp>
      <p:sp>
        <p:nvSpPr>
          <p:cNvPr id="36873" name="Text Box 1033"/>
          <p:cNvSpPr txBox="1">
            <a:spLocks noChangeArrowheads="1"/>
          </p:cNvSpPr>
          <p:nvPr/>
        </p:nvSpPr>
        <p:spPr bwMode="auto">
          <a:xfrm>
            <a:off x="2057400" y="4038600"/>
            <a:ext cx="8064500" cy="22453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</a:rPr>
              <a:t>    1</a:t>
            </a:r>
            <a:r>
              <a:rPr lang="zh-CN" altLang="en-US" sz="2800" b="1" dirty="0">
                <a:latin typeface="宋体" panose="02010600030101010101" pitchFamily="2" charset="-122"/>
              </a:rPr>
              <a:t>、某饭店的一个长方形房间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里，为了</a:t>
            </a:r>
            <a:r>
              <a:rPr lang="zh-CN" altLang="en-US" sz="2800" b="1" dirty="0">
                <a:latin typeface="宋体" panose="02010600030101010101" pitchFamily="2" charset="-122"/>
              </a:rPr>
              <a:t>使客人</a:t>
            </a:r>
            <a:r>
              <a:rPr lang="zh-CN" altLang="en-US" sz="2800" b="1" dirty="0">
                <a:latin typeface="宋体" panose="02010600030101010101" pitchFamily="2" charset="-122"/>
              </a:rPr>
              <a:t>感觉室内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宽敞，主人</a:t>
            </a:r>
            <a:r>
              <a:rPr lang="zh-CN" altLang="en-US" sz="2800" b="1" dirty="0">
                <a:latin typeface="宋体" panose="02010600030101010101" pitchFamily="2" charset="-122"/>
              </a:rPr>
              <a:t>在一面墙上安装了一个与墙等大的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平面镜，这</a:t>
            </a:r>
            <a:r>
              <a:rPr lang="zh-CN" altLang="en-US" sz="2800" b="1" dirty="0">
                <a:latin typeface="宋体" panose="02010600030101010101" pitchFamily="2" charset="-122"/>
              </a:rPr>
              <a:t>是利用</a:t>
            </a:r>
            <a:r>
              <a:rPr lang="en-US" altLang="zh-CN" sz="2800" b="1" dirty="0">
                <a:latin typeface="宋体" panose="02010600030101010101" pitchFamily="2" charset="-122"/>
              </a:rPr>
              <a:t>______________________</a:t>
            </a:r>
            <a:r>
              <a:rPr lang="zh-CN" altLang="en-US" sz="2800" b="1" dirty="0">
                <a:latin typeface="宋体" panose="02010600030101010101" pitchFamily="2" charset="-122"/>
              </a:rPr>
              <a:t>原理达到这一目的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的，这样</a:t>
            </a:r>
            <a:r>
              <a:rPr lang="zh-CN" altLang="en-US" sz="2800" b="1" dirty="0">
                <a:latin typeface="宋体" panose="02010600030101010101" pitchFamily="2" charset="-122"/>
              </a:rPr>
              <a:t>可使人感觉房内的大小比原来的大。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36874" name="Text Box 1034"/>
          <p:cNvSpPr txBox="1">
            <a:spLocks noChangeArrowheads="1"/>
          </p:cNvSpPr>
          <p:nvPr/>
        </p:nvSpPr>
        <p:spPr bwMode="auto">
          <a:xfrm>
            <a:off x="2286000" y="3581400"/>
            <a:ext cx="1512888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思考：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75" name="Text Box 1035"/>
          <p:cNvSpPr txBox="1">
            <a:spLocks noChangeArrowheads="1"/>
          </p:cNvSpPr>
          <p:nvPr/>
        </p:nvSpPr>
        <p:spPr bwMode="auto">
          <a:xfrm>
            <a:off x="5943600" y="4876800"/>
            <a:ext cx="4176713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平面镜能成等大的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虚像的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bldLvl="0" animBg="1" autoUpdateAnimBg="0"/>
      <p:bldP spid="36869" grpId="0" bldLvl="0" animBg="1" autoUpdateAnimBg="0"/>
      <p:bldP spid="36870" grpId="0" bldLvl="0" animBg="1" autoUpdateAnimBg="0"/>
      <p:bldP spid="36871" grpId="0" bldLvl="0" animBg="1" autoUpdateAnimBg="0"/>
      <p:bldP spid="36872" grpId="0" bldLvl="0" animBg="1" autoUpdateAnimBg="0"/>
      <p:bldP spid="36873" grpId="0" bldLvl="0" animBg="1" autoUpdateAnimBg="0"/>
      <p:bldP spid="36874" grpId="0" bldLvl="0" animBg="1" autoUpdateAnimBg="0"/>
      <p:bldP spid="36875" grpId="0" bldLvl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847850" y="549275"/>
            <a:ext cx="7427913" cy="831850"/>
          </a:xfrm>
        </p:spPr>
        <p:txBody>
          <a:bodyPr/>
          <a:lstStyle/>
          <a:p>
            <a:pPr eaLnBrk="1" hangingPunct="1"/>
            <a:r>
              <a:rPr lang="zh-CN" altLang="en-US" sz="2800" dirty="0" smtClean="0">
                <a:solidFill>
                  <a:srgbClr val="C00000"/>
                </a:solidFill>
                <a:ea typeface="华文行楷" pitchFamily="2" charset="-122"/>
              </a:rPr>
              <a:t>太阳光</a:t>
            </a:r>
            <a:r>
              <a:rPr lang="zh-CN" altLang="en-US" sz="2800" dirty="0" smtClean="0">
                <a:solidFill>
                  <a:srgbClr val="C00000"/>
                </a:solidFill>
                <a:ea typeface="华文行楷" pitchFamily="2" charset="-122"/>
              </a:rPr>
              <a:t>通过三棱镜后，分解成七色光带</a:t>
            </a:r>
            <a:endParaRPr lang="zh-CN" altLang="en-US" sz="2800" dirty="0" smtClean="0">
              <a:solidFill>
                <a:srgbClr val="C00000"/>
              </a:solidFill>
              <a:ea typeface="华文行楷" pitchFamily="2" charset="-122"/>
            </a:endParaRPr>
          </a:p>
        </p:txBody>
      </p:sp>
      <p:pic>
        <p:nvPicPr>
          <p:cNvPr id="26627" name="Picture 3" descr="DSCN0553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>
            <a:lum bright="-18000" contrast="46000"/>
          </a:blip>
          <a:srcRect/>
          <a:stretch>
            <a:fillRect/>
          </a:stretch>
        </p:blipFill>
        <p:spPr>
          <a:xfrm>
            <a:off x="1919288" y="1196975"/>
            <a:ext cx="3251200" cy="2543175"/>
          </a:xfrm>
          <a:noFill/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5302568" y="1340594"/>
            <a:ext cx="490220" cy="3384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C00000"/>
                </a:solidFill>
                <a:latin typeface="Tahoma" panose="020B0604030504040204" pitchFamily="34" charset="0"/>
              </a:rPr>
              <a:t>红 橙 黄 绿 蓝 靛 紫</a:t>
            </a:r>
            <a:endParaRPr lang="zh-CN" altLang="en-US" sz="2000" b="1" dirty="0">
              <a:solidFill>
                <a:srgbClr val="C00000"/>
              </a:solidFill>
              <a:latin typeface="Tahoma" panose="020B0604030504040204" pitchFamily="34" charset="0"/>
            </a:endParaRPr>
          </a:p>
        </p:txBody>
      </p:sp>
      <p:sp>
        <p:nvSpPr>
          <p:cNvPr id="16389" name="AutoShape 7"/>
          <p:cNvSpPr>
            <a:spLocks noChangeArrowheads="1"/>
          </p:cNvSpPr>
          <p:nvPr/>
        </p:nvSpPr>
        <p:spPr bwMode="auto">
          <a:xfrm>
            <a:off x="1524000" y="5881688"/>
            <a:ext cx="228600" cy="671512"/>
          </a:xfrm>
          <a:prstGeom prst="upArrow">
            <a:avLst>
              <a:gd name="adj1" fmla="val 50000"/>
              <a:gd name="adj2" fmla="val 7343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vert="eaVert"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5880100" y="1341438"/>
            <a:ext cx="2309813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>
                <a:latin typeface="Times New Roman" panose="02020603050405020304" pitchFamily="18" charset="0"/>
              </a:rPr>
              <a:t>狭缝的</a:t>
            </a:r>
            <a:r>
              <a:rPr kumimoji="1" lang="zh-CN" altLang="en-US" sz="2400" b="1" dirty="0" smtClean="0">
                <a:latin typeface="Times New Roman" panose="02020603050405020304" pitchFamily="18" charset="0"/>
              </a:rPr>
              <a:t>作用：</a:t>
            </a:r>
            <a:endParaRPr kumimoji="1"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5951538" y="1916113"/>
            <a:ext cx="38100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>
                <a:latin typeface="Times New Roman" panose="02020603050405020304" pitchFamily="18" charset="0"/>
              </a:rPr>
              <a:t>为获得一较平行的光线</a:t>
            </a:r>
            <a:endParaRPr kumimoji="1" lang="zh-CN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5880100" y="2420938"/>
            <a:ext cx="2017713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>
                <a:latin typeface="Times New Roman" panose="02020603050405020304" pitchFamily="18" charset="0"/>
              </a:rPr>
              <a:t>实验</a:t>
            </a:r>
            <a:r>
              <a:rPr kumimoji="1" lang="zh-CN" altLang="en-US" sz="2400" b="1" dirty="0" smtClean="0">
                <a:latin typeface="Times New Roman" panose="02020603050405020304" pitchFamily="18" charset="0"/>
              </a:rPr>
              <a:t>说明：</a:t>
            </a:r>
            <a:endParaRPr kumimoji="1"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5951538" y="2924175"/>
            <a:ext cx="42672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>
                <a:latin typeface="Times New Roman" panose="02020603050405020304" pitchFamily="18" charset="0"/>
              </a:rPr>
              <a:t>白光是由多种色光组成的</a:t>
            </a:r>
            <a:endParaRPr kumimoji="1" lang="zh-CN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1981200" y="152400"/>
            <a:ext cx="381635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（三）实验类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6637" name="Picture 13" descr="ak_cl_r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850" y="4454525"/>
            <a:ext cx="4032250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Picture 14" descr="STA501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0463" y="4456113"/>
            <a:ext cx="4211637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1847850" y="3933825"/>
            <a:ext cx="17272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 smtClean="0">
                <a:latin typeface="Times New Roman" panose="02020603050405020304" pitchFamily="18" charset="0"/>
              </a:rPr>
              <a:t>思考：</a:t>
            </a:r>
            <a:endParaRPr kumimoji="1"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2927350" y="3933825"/>
            <a:ext cx="424815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>
                <a:latin typeface="Times New Roman" panose="02020603050405020304" pitchFamily="18" charset="0"/>
              </a:rPr>
              <a:t>下图中属于光的色散的是？</a:t>
            </a:r>
            <a:endParaRPr kumimoji="1" lang="zh-CN" altLang="en-US" sz="24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28" grpId="0" bldLvl="0" animBg="1" autoUpdateAnimBg="0"/>
      <p:bldP spid="26632" grpId="0" bldLvl="0" animBg="1" autoUpdateAnimBg="0"/>
      <p:bldP spid="26633" grpId="0" bldLvl="0" animBg="1" autoUpdateAnimBg="0"/>
      <p:bldP spid="26634" grpId="0" bldLvl="0" animBg="1" autoUpdateAnimBg="0"/>
      <p:bldP spid="26635" grpId="0" bldLvl="0" animBg="1" autoUpdateAnimBg="0"/>
      <p:bldP spid="26636" grpId="0" bldLvl="0" animBg="1" autoUpdateAnimBg="0"/>
      <p:bldP spid="26640" grpId="0" bldLvl="0" animBg="1" autoUpdateAnimBg="0"/>
      <p:bldP spid="26641" grpId="0" bldLvl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2135188" y="549275"/>
            <a:ext cx="3095625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研究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小孔成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像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5303" name="Picture 7" descr="wl1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743700" y="4941888"/>
            <a:ext cx="2735263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2424113" y="1268413"/>
            <a:ext cx="208915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常见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题型：</a:t>
            </a:r>
            <a:endParaRPr kumimoji="1" lang="en-US" altLang="zh-CN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2208213" y="2219802"/>
            <a:ext cx="7775575" cy="22453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kumimoji="1" lang="en-US" altLang="zh-CN" sz="2800" b="1" dirty="0">
                <a:latin typeface="Times New Roman" panose="02020603050405020304" pitchFamily="18" charset="0"/>
              </a:rPr>
              <a:t>1.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小明在课外按如图所示装置做小孔成像</a:t>
            </a:r>
            <a:r>
              <a:rPr kumimoji="1" lang="zh-CN" altLang="en-US" sz="2800" b="1" dirty="0" smtClean="0">
                <a:latin typeface="Times New Roman" panose="02020603050405020304" pitchFamily="18" charset="0"/>
              </a:rPr>
              <a:t>实验。如果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易拉罐底部小孔是</a:t>
            </a:r>
            <a:r>
              <a:rPr kumimoji="1" lang="zh-CN" altLang="en-US" sz="2800" b="1" dirty="0" smtClean="0">
                <a:latin typeface="Times New Roman" panose="02020603050405020304" pitchFamily="18" charset="0"/>
              </a:rPr>
              <a:t>三角形，则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他在半透明纸上看到的像是</a:t>
            </a:r>
            <a:r>
              <a:rPr kumimoji="1" lang="en-US" altLang="zh-CN" sz="2800" b="1" dirty="0">
                <a:latin typeface="Times New Roman" panose="02020603050405020304" pitchFamily="18" charset="0"/>
              </a:rPr>
              <a:t>(  </a:t>
            </a:r>
            <a:r>
              <a:rPr kumimoji="1" lang="en-US" altLang="zh-CN" sz="2800" b="1" dirty="0" smtClean="0">
                <a:latin typeface="Times New Roman" panose="02020603050405020304" pitchFamily="18" charset="0"/>
              </a:rPr>
              <a:t>       </a:t>
            </a:r>
            <a:r>
              <a:rPr kumimoji="1" lang="en-US" altLang="zh-CN" sz="2800" b="1" dirty="0">
                <a:latin typeface="Times New Roman" panose="02020603050405020304" pitchFamily="18" charset="0"/>
              </a:rPr>
              <a:t>)</a:t>
            </a:r>
            <a:endParaRPr kumimoji="1" lang="en-US" altLang="zh-CN" sz="28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kumimoji="1" lang="en-US" altLang="zh-CN" sz="2800" b="1" dirty="0">
                <a:latin typeface="Times New Roman" panose="02020603050405020304" pitchFamily="18" charset="0"/>
              </a:rPr>
              <a:t>A.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三角形光斑                           </a:t>
            </a:r>
            <a:r>
              <a:rPr kumimoji="1" lang="en-US" altLang="zh-CN" sz="2800" b="1" dirty="0">
                <a:latin typeface="Times New Roman" panose="02020603050405020304" pitchFamily="18" charset="0"/>
              </a:rPr>
              <a:t>B.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圆形光斑</a:t>
            </a:r>
            <a:endParaRPr kumimoji="1" lang="zh-CN" altLang="en-US" sz="28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kumimoji="1" lang="en-US" altLang="zh-CN" sz="2800" b="1" dirty="0">
                <a:latin typeface="Times New Roman" panose="02020603050405020304" pitchFamily="18" charset="0"/>
              </a:rPr>
              <a:t>C.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蜡烛的正立像                      </a:t>
            </a:r>
            <a:r>
              <a:rPr kumimoji="1" lang="zh-CN" altLang="en-US" sz="2800" b="1" dirty="0" smtClean="0">
                <a:latin typeface="Times New Roman" panose="02020603050405020304" pitchFamily="18" charset="0"/>
              </a:rPr>
              <a:t> </a:t>
            </a:r>
            <a:r>
              <a:rPr kumimoji="1" lang="en-US" altLang="zh-CN" sz="2800" b="1" dirty="0">
                <a:latin typeface="Times New Roman" panose="02020603050405020304" pitchFamily="18" charset="0"/>
              </a:rPr>
              <a:t>D.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蜡烛的倒立像</a:t>
            </a:r>
            <a:endParaRPr kumimoji="1"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55306" name="Text Box 10"/>
          <p:cNvSpPr txBox="1">
            <a:spLocks noChangeArrowheads="1"/>
          </p:cNvSpPr>
          <p:nvPr/>
        </p:nvSpPr>
        <p:spPr bwMode="auto">
          <a:xfrm>
            <a:off x="4786650" y="3113028"/>
            <a:ext cx="5334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2400" b="1" dirty="0">
                <a:solidFill>
                  <a:srgbClr val="FF6600"/>
                </a:solidFill>
                <a:latin typeface="Times New Roman" panose="02020603050405020304" pitchFamily="18" charset="0"/>
              </a:rPr>
              <a:t>D</a:t>
            </a:r>
            <a:endParaRPr kumimoji="1" lang="en-US" altLang="zh-CN" sz="2400" b="1" dirty="0">
              <a:solidFill>
                <a:srgbClr val="FF66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 bldLvl="0" animBg="1" autoUpdateAnimBg="0"/>
      <p:bldP spid="55301" grpId="0" bldLvl="0" animBg="1" autoUpdateAnimBg="0"/>
      <p:bldP spid="55302" grpId="0" bldLvl="0" animBg="1" autoUpdateAnimBg="0"/>
      <p:bldP spid="55306" grpId="0" bldLvl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2025650" y="1773238"/>
            <a:ext cx="8642350" cy="44640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 dirty="0">
                <a:solidFill>
                  <a:srgbClr val="FFCC00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如</a:t>
            </a:r>
            <a:r>
              <a:rPr lang="zh-CN" altLang="en-US" sz="2800" b="1" dirty="0">
                <a:latin typeface="宋体" panose="02010600030101010101" pitchFamily="2" charset="-122"/>
              </a:rPr>
              <a:t>图所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示，用</a:t>
            </a:r>
            <a:r>
              <a:rPr lang="zh-CN" altLang="en-US" sz="2800" b="1" dirty="0">
                <a:latin typeface="宋体" panose="02010600030101010101" pitchFamily="2" charset="-122"/>
              </a:rPr>
              <a:t>自制针孔照                                              </a:t>
            </a:r>
            <a:r>
              <a:rPr lang="zh-CN" altLang="en-US" sz="2800" b="1" dirty="0">
                <a:latin typeface="宋体" panose="02010600030101010101" pitchFamily="2" charset="-122"/>
              </a:rPr>
              <a:t>相机观察烛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焰，有</a:t>
            </a:r>
            <a:r>
              <a:rPr lang="zh-CN" altLang="en-US" sz="2800" b="1" dirty="0">
                <a:latin typeface="宋体" panose="02010600030101010101" pitchFamily="2" charset="-122"/>
              </a:rPr>
              <a:t>以下四句说                                         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法，其中</a:t>
            </a:r>
            <a:r>
              <a:rPr lang="zh-CN" altLang="en-US" sz="2800" b="1" dirty="0">
                <a:latin typeface="宋体" panose="02010600030101010101" pitchFamily="2" charset="-122"/>
              </a:rPr>
              <a:t>不正确的是（    ） </a:t>
            </a:r>
            <a:endParaRPr lang="zh-CN" altLang="en-US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2800" b="1" dirty="0">
                <a:latin typeface="宋体" panose="02010600030101010101" pitchFamily="2" charset="-122"/>
              </a:rPr>
              <a:t>    （</a:t>
            </a:r>
            <a:r>
              <a:rPr lang="en-US" altLang="zh-CN" sz="2800" b="1" dirty="0">
                <a:latin typeface="宋体" panose="02010600030101010101" pitchFamily="2" charset="-122"/>
              </a:rPr>
              <a:t>A</a:t>
            </a:r>
            <a:r>
              <a:rPr lang="zh-CN" altLang="en-US" sz="2800" b="1" dirty="0">
                <a:latin typeface="宋体" panose="02010600030101010101" pitchFamily="2" charset="-122"/>
              </a:rPr>
              <a:t>）薄膜上出现烛焰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的像是</a:t>
            </a:r>
            <a:r>
              <a:rPr lang="zh-CN" altLang="en-US" sz="2800" b="1" dirty="0">
                <a:latin typeface="宋体" panose="02010600030101010101" pitchFamily="2" charset="-122"/>
              </a:rPr>
              <a:t>倒立的； </a:t>
            </a:r>
            <a:endParaRPr lang="zh-CN" altLang="en-US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2800" b="1" dirty="0">
                <a:latin typeface="宋体" panose="02010600030101010101" pitchFamily="2" charset="-122"/>
              </a:rPr>
              <a:t>    （</a:t>
            </a:r>
            <a:r>
              <a:rPr lang="en-US" altLang="zh-CN" sz="2800" b="1" dirty="0">
                <a:latin typeface="宋体" panose="02010600030101010101" pitchFamily="2" charset="-122"/>
              </a:rPr>
              <a:t>B</a:t>
            </a:r>
            <a:r>
              <a:rPr lang="zh-CN" altLang="en-US" sz="2800" b="1" dirty="0">
                <a:latin typeface="宋体" panose="02010600030101010101" pitchFamily="2" charset="-122"/>
              </a:rPr>
              <a:t>）薄膜上烛焰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的像可能</a:t>
            </a:r>
            <a:r>
              <a:rPr lang="zh-CN" altLang="en-US" sz="2800" b="1" dirty="0">
                <a:latin typeface="宋体" panose="02010600030101010101" pitchFamily="2" charset="-122"/>
              </a:rPr>
              <a:t>是缩小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的，也</a:t>
            </a:r>
            <a:r>
              <a:rPr lang="zh-CN" altLang="en-US" sz="2800" b="1" dirty="0">
                <a:latin typeface="宋体" panose="02010600030101010101" pitchFamily="2" charset="-122"/>
              </a:rPr>
              <a:t>可能是等</a:t>
            </a:r>
            <a:r>
              <a:rPr lang="zh-CN" altLang="en-US" sz="2800" b="1" dirty="0">
                <a:latin typeface="宋体" panose="02010600030101010101" pitchFamily="2" charset="-122"/>
              </a:rPr>
              <a:t>大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的，但</a:t>
            </a:r>
            <a:r>
              <a:rPr lang="zh-CN" altLang="en-US" sz="2800" b="1" dirty="0">
                <a:latin typeface="宋体" panose="02010600030101010101" pitchFamily="2" charset="-122"/>
              </a:rPr>
              <a:t>不可能是放大的； </a:t>
            </a:r>
            <a:endParaRPr lang="zh-CN" altLang="en-US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2800" b="1" dirty="0">
                <a:latin typeface="宋体" panose="02010600030101010101" pitchFamily="2" charset="-122"/>
              </a:rPr>
              <a:t>    （</a:t>
            </a:r>
            <a:r>
              <a:rPr lang="en-US" altLang="zh-CN" sz="2800" b="1" dirty="0">
                <a:latin typeface="宋体" panose="02010600030101010101" pitchFamily="2" charset="-122"/>
              </a:rPr>
              <a:t>C</a:t>
            </a:r>
            <a:r>
              <a:rPr lang="zh-CN" altLang="en-US" sz="2800" b="1" dirty="0">
                <a:latin typeface="宋体" panose="02010600030101010101" pitchFamily="2" charset="-122"/>
              </a:rPr>
              <a:t>）保持小孔和烛焰的距离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不变，向后</a:t>
            </a:r>
            <a:r>
              <a:rPr lang="zh-CN" altLang="en-US" sz="2800" b="1" dirty="0">
                <a:latin typeface="宋体" panose="02010600030101010101" pitchFamily="2" charset="-122"/>
              </a:rPr>
              <a:t>拉动内筒</a:t>
            </a:r>
            <a:r>
              <a:rPr lang="zh-CN" altLang="en-US" sz="2800" b="1" dirty="0">
                <a:latin typeface="宋体" panose="02010600030101010101" pitchFamily="2" charset="-122"/>
              </a:rPr>
              <a:t>增加筒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长，烛</a:t>
            </a:r>
            <a:r>
              <a:rPr lang="zh-CN" altLang="en-US" sz="2800" b="1" dirty="0">
                <a:latin typeface="宋体" panose="02010600030101010101" pitchFamily="2" charset="-122"/>
              </a:rPr>
              <a:t>焰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的像变</a:t>
            </a:r>
            <a:r>
              <a:rPr lang="zh-CN" altLang="en-US" sz="2800" b="1" dirty="0">
                <a:latin typeface="宋体" panose="02010600030101010101" pitchFamily="2" charset="-122"/>
              </a:rPr>
              <a:t>大； </a:t>
            </a:r>
            <a:endParaRPr lang="zh-CN" altLang="en-US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15000"/>
              </a:spcBef>
            </a:pPr>
            <a:r>
              <a:rPr lang="zh-CN" altLang="en-US" sz="2800" b="1" dirty="0">
                <a:latin typeface="宋体" panose="02010600030101010101" pitchFamily="2" charset="-122"/>
              </a:rPr>
              <a:t>    （</a:t>
            </a:r>
            <a:r>
              <a:rPr lang="en-US" altLang="zh-CN" sz="2800" b="1" dirty="0">
                <a:latin typeface="宋体" panose="02010600030101010101" pitchFamily="2" charset="-122"/>
              </a:rPr>
              <a:t>D</a:t>
            </a:r>
            <a:r>
              <a:rPr lang="zh-CN" altLang="en-US" sz="2800" b="1" dirty="0">
                <a:latin typeface="宋体" panose="02010600030101010101" pitchFamily="2" charset="-122"/>
              </a:rPr>
              <a:t>）保持小孔和烛焰的距离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不变，向前</a:t>
            </a:r>
            <a:r>
              <a:rPr lang="zh-CN" altLang="en-US" sz="2800" b="1" dirty="0">
                <a:latin typeface="宋体" panose="02010600030101010101" pitchFamily="2" charset="-122"/>
              </a:rPr>
              <a:t>推动内筒</a:t>
            </a:r>
            <a:r>
              <a:rPr lang="zh-CN" altLang="en-US" sz="2800" b="1" dirty="0">
                <a:latin typeface="宋体" panose="02010600030101010101" pitchFamily="2" charset="-122"/>
              </a:rPr>
              <a:t>增加筒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长，烛</a:t>
            </a:r>
            <a:r>
              <a:rPr lang="zh-CN" altLang="en-US" sz="2800" b="1" dirty="0">
                <a:latin typeface="宋体" panose="02010600030101010101" pitchFamily="2" charset="-122"/>
              </a:rPr>
              <a:t>焰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的像更</a:t>
            </a:r>
            <a:r>
              <a:rPr lang="zh-CN" altLang="en-US" sz="2800" b="1" dirty="0">
                <a:latin typeface="宋体" panose="02010600030101010101" pitchFamily="2" charset="-122"/>
              </a:rPr>
              <a:t>明亮。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5808028" y="2607310"/>
            <a:ext cx="576262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B</a:t>
            </a:r>
            <a:endParaRPr kumimoji="1" lang="en-US" altLang="zh-CN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37896" name="Object 8"/>
          <p:cNvGraphicFramePr>
            <a:graphicFrameLocks noChangeAspect="1"/>
          </p:cNvGraphicFramePr>
          <p:nvPr/>
        </p:nvGraphicFramePr>
        <p:xfrm>
          <a:off x="7034213" y="1989138"/>
          <a:ext cx="3633787" cy="1068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8" name="Flash 影片" r:id="rId1" imgW="5727700" imgH="1727200" progId="Flash.Movie">
                  <p:embed/>
                </p:oleObj>
              </mc:Choice>
              <mc:Fallback>
                <p:oleObj name="Flash 影片" r:id="rId1" imgW="5727700" imgH="1727200" progId="Flash.Movie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4213" y="1989138"/>
                        <a:ext cx="3633787" cy="1068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Text Box 9"/>
          <p:cNvSpPr txBox="1">
            <a:spLocks noChangeArrowheads="1"/>
          </p:cNvSpPr>
          <p:nvPr/>
        </p:nvSpPr>
        <p:spPr bwMode="auto">
          <a:xfrm>
            <a:off x="1992313" y="1052513"/>
            <a:ext cx="1582737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36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思考：</a:t>
            </a:r>
            <a:endParaRPr kumimoji="1" lang="en-US" altLang="zh-CN" sz="3600" b="1" dirty="0">
              <a:solidFill>
                <a:srgbClr val="C0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bldLvl="0" animBg="1" autoUpdateAnimBg="0"/>
      <p:bldP spid="37894" grpId="0" bldLvl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3"/>
          <p:cNvSpPr txBox="1">
            <a:spLocks noChangeArrowheads="1"/>
          </p:cNvSpPr>
          <p:nvPr/>
        </p:nvSpPr>
        <p:spPr bwMode="auto">
          <a:xfrm>
            <a:off x="1774825" y="260350"/>
            <a:ext cx="4105275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研究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平面镜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成像特点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>
            <a:off x="6370638" y="4943475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1722438" y="406876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endParaRPr lang="zh-CN" altLang="en-US"/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1524000" y="1266190"/>
            <a:ext cx="7380288" cy="52622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kumimoji="1" lang="en-US" altLang="zh-CN" sz="2800" b="1" dirty="0">
                <a:latin typeface="Times New Roman" panose="02020603050405020304" pitchFamily="18" charset="0"/>
              </a:rPr>
              <a:t>    </a:t>
            </a:r>
            <a:r>
              <a:rPr kumimoji="1" lang="en-US" altLang="zh-CN" sz="2800" b="1" dirty="0" smtClean="0">
                <a:latin typeface="Times New Roman" panose="02020603050405020304" pitchFamily="18" charset="0"/>
              </a:rPr>
              <a:t>     </a:t>
            </a:r>
            <a:r>
              <a:rPr kumimoji="1" lang="zh-CN" altLang="en-US" sz="2800" b="1" dirty="0" smtClean="0">
                <a:latin typeface="Times New Roman" panose="02020603050405020304" pitchFamily="18" charset="0"/>
              </a:rPr>
              <a:t>小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红同学在做“观察平面镜成像”实验</a:t>
            </a:r>
            <a:r>
              <a:rPr kumimoji="1" lang="zh-CN" altLang="en-US" sz="2800" b="1" dirty="0" smtClean="0">
                <a:latin typeface="Times New Roman" panose="02020603050405020304" pitchFamily="18" charset="0"/>
              </a:rPr>
              <a:t>时，将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一块玻璃板竖直架在一把直尺的</a:t>
            </a:r>
            <a:r>
              <a:rPr kumimoji="1" lang="zh-CN" altLang="en-US" sz="2800" b="1" dirty="0" smtClean="0">
                <a:latin typeface="Times New Roman" panose="02020603050405020304" pitchFamily="18" charset="0"/>
              </a:rPr>
              <a:t>上面，再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取两段相同的蜡烛</a:t>
            </a:r>
            <a:r>
              <a:rPr kumimoji="1" lang="en-US" altLang="zh-CN" sz="2800" b="1" dirty="0">
                <a:latin typeface="Times New Roman" panose="02020603050405020304" pitchFamily="18" charset="0"/>
              </a:rPr>
              <a:t>A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和</a:t>
            </a:r>
            <a:r>
              <a:rPr kumimoji="1" lang="en-US" altLang="zh-CN" sz="2800" b="1" dirty="0">
                <a:latin typeface="Times New Roman" panose="02020603050405020304" pitchFamily="18" charset="0"/>
              </a:rPr>
              <a:t>B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一前一后竖放在直尺</a:t>
            </a:r>
            <a:r>
              <a:rPr kumimoji="1" lang="zh-CN" altLang="en-US" sz="2800" b="1" dirty="0" smtClean="0">
                <a:latin typeface="Times New Roman" panose="02020603050405020304" pitchFamily="18" charset="0"/>
              </a:rPr>
              <a:t>上，点燃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玻璃板前的蜡烛</a:t>
            </a:r>
            <a:r>
              <a:rPr kumimoji="1" lang="en-US" altLang="zh-CN" sz="2800" b="1" dirty="0" smtClean="0">
                <a:latin typeface="Times New Roman" panose="02020603050405020304" pitchFamily="18" charset="0"/>
              </a:rPr>
              <a:t>A</a:t>
            </a:r>
            <a:r>
              <a:rPr kumimoji="1" lang="zh-CN" altLang="en-US" sz="2800" b="1" dirty="0" smtClean="0">
                <a:latin typeface="Times New Roman" panose="02020603050405020304" pitchFamily="18" charset="0"/>
              </a:rPr>
              <a:t>，进行观察，如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图所示。在此实验</a:t>
            </a:r>
            <a:r>
              <a:rPr kumimoji="1" lang="zh-CN" altLang="en-US" sz="2800" b="1" dirty="0" smtClean="0">
                <a:latin typeface="Times New Roman" panose="02020603050405020304" pitchFamily="18" charset="0"/>
              </a:rPr>
              <a:t>中：</a:t>
            </a:r>
            <a:endParaRPr kumimoji="1" lang="zh-CN" altLang="en-US" sz="28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kumimoji="1" lang="zh-CN" altLang="en-US" sz="2800" b="1" dirty="0" smtClean="0">
                <a:latin typeface="Times New Roman" panose="02020603050405020304" pitchFamily="18" charset="0"/>
              </a:rPr>
              <a:t>（</a:t>
            </a:r>
            <a:r>
              <a:rPr kumimoji="1" lang="en-US" altLang="zh-CN" sz="2800" b="1" dirty="0">
                <a:latin typeface="Times New Roman" panose="02020603050405020304" pitchFamily="18" charset="0"/>
              </a:rPr>
              <a:t>1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）直尺的作用是便于比较像与</a:t>
            </a:r>
            <a:r>
              <a:rPr kumimoji="1" lang="zh-CN" altLang="en-US" sz="2800" b="1" dirty="0" smtClean="0">
                <a:latin typeface="Times New Roman" panose="02020603050405020304" pitchFamily="18" charset="0"/>
              </a:rPr>
              <a:t>物</a:t>
            </a:r>
            <a:r>
              <a:rPr kumimoji="1" lang="zh-CN" altLang="en-US" sz="2800" b="1" u="sng" dirty="0" smtClean="0">
                <a:latin typeface="Times New Roman" panose="02020603050405020304" pitchFamily="18" charset="0"/>
              </a:rPr>
              <a:t>                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的关系；</a:t>
            </a:r>
            <a:endParaRPr kumimoji="1" lang="zh-CN" altLang="en-US" sz="28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kumimoji="1" lang="zh-CN" altLang="en-US" sz="2800" b="1" dirty="0">
                <a:latin typeface="Times New Roman" panose="02020603050405020304" pitchFamily="18" charset="0"/>
              </a:rPr>
              <a:t>（</a:t>
            </a:r>
            <a:r>
              <a:rPr kumimoji="1" lang="en-US" altLang="zh-CN" sz="2800" b="1" dirty="0">
                <a:latin typeface="Times New Roman" panose="02020603050405020304" pitchFamily="18" charset="0"/>
              </a:rPr>
              <a:t>2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）两段相同的蜡烛是为了比较物与像</a:t>
            </a:r>
            <a:r>
              <a:rPr kumimoji="1" lang="zh-CN" altLang="en-US" sz="2800" b="1" u="sng" dirty="0">
                <a:latin typeface="Times New Roman" panose="02020603050405020304" pitchFamily="18" charset="0"/>
              </a:rPr>
              <a:t>      </a:t>
            </a:r>
            <a:r>
              <a:rPr kumimoji="1" lang="zh-CN" altLang="en-US" sz="2800" b="1" dirty="0" smtClean="0">
                <a:latin typeface="Times New Roman" panose="02020603050405020304" pitchFamily="18" charset="0"/>
              </a:rPr>
              <a:t>的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关系</a:t>
            </a:r>
            <a:r>
              <a:rPr kumimoji="1" lang="zh-CN" altLang="en-US" sz="2800" b="1" dirty="0" smtClean="0">
                <a:latin typeface="Times New Roman" panose="02020603050405020304" pitchFamily="18" charset="0"/>
              </a:rPr>
              <a:t>；</a:t>
            </a:r>
            <a:endParaRPr kumimoji="1" lang="zh-CN" altLang="en-US" sz="2800" b="1" dirty="0" smtClean="0">
              <a:latin typeface="Times New Roman" panose="02020603050405020304" pitchFamily="18" charset="0"/>
            </a:endParaRPr>
          </a:p>
          <a:p>
            <a:pPr eaLnBrk="1" hangingPunct="1"/>
            <a:r>
              <a:rPr kumimoji="1" lang="zh-CN" altLang="en-US" sz="2800" b="1" dirty="0" smtClean="0">
                <a:latin typeface="Times New Roman" panose="02020603050405020304" pitchFamily="18" charset="0"/>
              </a:rPr>
              <a:t>（</a:t>
            </a:r>
            <a:r>
              <a:rPr kumimoji="1" lang="en-US" altLang="zh-CN" sz="2800" b="1" dirty="0" smtClean="0">
                <a:latin typeface="Times New Roman" panose="02020603050405020304" pitchFamily="18" charset="0"/>
              </a:rPr>
              <a:t>3</a:t>
            </a:r>
            <a:r>
              <a:rPr kumimoji="1" lang="zh-CN" altLang="en-US" sz="2800" b="1" dirty="0" smtClean="0">
                <a:latin typeface="Times New Roman" panose="02020603050405020304" pitchFamily="18" charset="0"/>
              </a:rPr>
              <a:t>）移去后面的蜡烛</a:t>
            </a:r>
            <a:r>
              <a:rPr kumimoji="1" lang="en-US" altLang="zh-CN" sz="2800" b="1" dirty="0" smtClean="0">
                <a:latin typeface="Times New Roman" panose="02020603050405020304" pitchFamily="18" charset="0"/>
              </a:rPr>
              <a:t>B</a:t>
            </a:r>
            <a:r>
              <a:rPr kumimoji="1" lang="zh-CN" altLang="en-US" sz="2800" b="1" dirty="0" smtClean="0">
                <a:latin typeface="Times New Roman" panose="02020603050405020304" pitchFamily="18" charset="0"/>
              </a:rPr>
              <a:t>，并在其所在位置上放一光屏，则光屏上</a:t>
            </a:r>
            <a:r>
              <a:rPr kumimoji="1" lang="zh-CN" altLang="en-US" sz="2800" b="1" u="sng" dirty="0" smtClean="0">
                <a:latin typeface="Times New Roman" panose="02020603050405020304" pitchFamily="18" charset="0"/>
              </a:rPr>
              <a:t>        </a:t>
            </a:r>
            <a:r>
              <a:rPr kumimoji="1" lang="zh-CN" altLang="en-US" sz="2800" b="1" dirty="0" smtClean="0">
                <a:latin typeface="Times New Roman" panose="02020603050405020304" pitchFamily="18" charset="0"/>
              </a:rPr>
              <a:t>接收到蜡烛烛焰的像（选填“能”或“不能”）</a:t>
            </a:r>
            <a:r>
              <a:rPr kumimoji="1" lang="zh-CN" altLang="en-US" sz="2400" dirty="0" smtClean="0">
                <a:latin typeface="Times New Roman" panose="02020603050405020304" pitchFamily="18" charset="0"/>
              </a:rPr>
              <a:t>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2424113" y="836613"/>
            <a:ext cx="2519362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常见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题型：</a:t>
            </a:r>
            <a:endParaRPr kumimoji="1" lang="en-US" altLang="zh-CN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9464" name="Picture 12" descr="C:\Documents and Settings\Administrator\Local Settings\Temp\Rar$DI00.915\15.files\151.gif"/>
          <p:cNvPicPr>
            <a:picLocks noChangeAspect="1" noChangeArrowheads="1"/>
          </p:cNvPicPr>
          <p:nvPr/>
        </p:nvPicPr>
        <p:blipFill>
          <a:blip r:embed="rId1" r:link="rId2" cstate="print"/>
          <a:srcRect b="7143"/>
          <a:stretch>
            <a:fillRect/>
          </a:stretch>
        </p:blipFill>
        <p:spPr bwMode="auto">
          <a:xfrm>
            <a:off x="8705606" y="338171"/>
            <a:ext cx="194310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51" name="Text Box 15"/>
          <p:cNvSpPr txBox="1">
            <a:spLocks noChangeArrowheads="1"/>
          </p:cNvSpPr>
          <p:nvPr/>
        </p:nvSpPr>
        <p:spPr bwMode="auto">
          <a:xfrm>
            <a:off x="7320136" y="3429000"/>
            <a:ext cx="18288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到镜的距离</a:t>
            </a:r>
            <a:endParaRPr kumimoji="1" lang="zh-CN" altLang="en-US" sz="2400" b="1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9952" name="Text Box 16"/>
          <p:cNvSpPr txBox="1">
            <a:spLocks noChangeArrowheads="1"/>
          </p:cNvSpPr>
          <p:nvPr/>
        </p:nvSpPr>
        <p:spPr bwMode="auto">
          <a:xfrm>
            <a:off x="7716619" y="4281031"/>
            <a:ext cx="12954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大小</a:t>
            </a:r>
            <a:endParaRPr kumimoji="1" lang="zh-CN" altLang="en-US" sz="2400" b="1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9954" name="Text Box 18"/>
          <p:cNvSpPr txBox="1">
            <a:spLocks noChangeArrowheads="1"/>
          </p:cNvSpPr>
          <p:nvPr/>
        </p:nvSpPr>
        <p:spPr bwMode="auto">
          <a:xfrm>
            <a:off x="4727848" y="5589240"/>
            <a:ext cx="13716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不能</a:t>
            </a:r>
            <a:endParaRPr kumimoji="1" lang="zh-CN" altLang="en-US" sz="2400" b="1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bldLvl="0" animBg="1"/>
      <p:bldP spid="39943" grpId="0" bldLvl="0" animBg="1" autoUpdateAnimBg="0"/>
      <p:bldP spid="39946" grpId="0" bldLvl="0" animBg="1" autoUpdateAnimBg="0"/>
      <p:bldP spid="39951" grpId="0" bldLvl="0" animBg="1" autoUpdateAnimBg="0"/>
      <p:bldP spid="39952" grpId="0" bldLvl="0" animBg="1" autoUpdateAnimBg="0"/>
      <p:bldP spid="39954" grpId="0" bldLvl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5"/>
          <p:cNvSpPr>
            <a:spLocks noChangeArrowheads="1"/>
          </p:cNvSpPr>
          <p:nvPr/>
        </p:nvSpPr>
        <p:spPr bwMode="auto">
          <a:xfrm>
            <a:off x="1524000" y="552450"/>
            <a:ext cx="9144000" cy="62471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indent="-104775" eaLnBrk="1" hangingPunct="1"/>
            <a:r>
              <a:rPr kumimoji="1" lang="en-US" altLang="zh-CN" sz="2400" b="1" dirty="0">
                <a:latin typeface="宋体" panose="02010600030101010101" pitchFamily="2" charset="-122"/>
              </a:rPr>
              <a:t>    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在做“研究平面镜成像特点</a:t>
            </a:r>
            <a:r>
              <a:rPr kumimoji="1" lang="zh-CN" altLang="en-US" sz="3200" b="1" dirty="0" smtClean="0">
                <a:latin typeface="宋体" panose="02010600030101010101" pitchFamily="2" charset="-122"/>
              </a:rPr>
              <a:t>”的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实验</a:t>
            </a:r>
            <a:r>
              <a:rPr kumimoji="1" lang="zh-CN" altLang="en-US" sz="3200" b="1" dirty="0" smtClean="0">
                <a:latin typeface="宋体" panose="02010600030101010101" pitchFamily="2" charset="-122"/>
              </a:rPr>
              <a:t>时</a:t>
            </a:r>
            <a:endParaRPr kumimoji="1" lang="en-US" altLang="zh-CN" sz="3200" b="1" dirty="0" smtClean="0"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indent="-104775" eaLnBrk="1" hangingPunct="1"/>
            <a:r>
              <a:rPr kumimoji="1" lang="en-US" altLang="zh-CN" sz="3200" b="1" dirty="0" smtClean="0">
                <a:latin typeface="宋体" panose="02010600030101010101" pitchFamily="2" charset="-122"/>
              </a:rPr>
              <a:t>(</a:t>
            </a:r>
            <a:r>
              <a:rPr kumimoji="1" lang="en-US" altLang="zh-CN" sz="3200" b="1" dirty="0">
                <a:latin typeface="宋体" panose="02010600030101010101" pitchFamily="2" charset="-122"/>
              </a:rPr>
              <a:t>1)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李明在玻璃板的前面放一支点燃的蜡烛</a:t>
            </a:r>
            <a:r>
              <a:rPr kumimoji="1" lang="en-US" altLang="zh-CN" sz="3200" b="1" dirty="0" smtClean="0">
                <a:latin typeface="宋体" panose="02010600030101010101" pitchFamily="2" charset="-122"/>
              </a:rPr>
              <a:t>A</a:t>
            </a:r>
            <a:r>
              <a:rPr kumimoji="1" lang="zh-CN" altLang="en-US" sz="3200" b="1" dirty="0" smtClean="0">
                <a:latin typeface="宋体" panose="02010600030101010101" pitchFamily="2" charset="-122"/>
              </a:rPr>
              <a:t>，还要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在玻璃板的后面放一支没有点燃的蜡烛</a:t>
            </a:r>
            <a:r>
              <a:rPr kumimoji="1" lang="en-US" altLang="zh-CN" sz="3200" b="1" dirty="0" smtClean="0">
                <a:latin typeface="宋体" panose="02010600030101010101" pitchFamily="2" charset="-122"/>
              </a:rPr>
              <a:t>B</a:t>
            </a:r>
            <a:r>
              <a:rPr kumimoji="1" lang="zh-CN" altLang="en-US" sz="3200" b="1" dirty="0" smtClean="0">
                <a:latin typeface="宋体" panose="02010600030101010101" pitchFamily="2" charset="-122"/>
              </a:rPr>
              <a:t>，对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蜡烛</a:t>
            </a:r>
            <a:r>
              <a:rPr kumimoji="1" lang="en-US" altLang="zh-CN" sz="3200" b="1" dirty="0">
                <a:latin typeface="宋体" panose="02010600030101010101" pitchFamily="2" charset="-122"/>
              </a:rPr>
              <a:t>A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和</a:t>
            </a:r>
            <a:r>
              <a:rPr kumimoji="1" lang="en-US" altLang="zh-CN" sz="3200" b="1" dirty="0">
                <a:latin typeface="宋体" panose="02010600030101010101" pitchFamily="2" charset="-122"/>
              </a:rPr>
              <a:t>B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的要求是</a:t>
            </a:r>
            <a:r>
              <a:rPr kumimoji="1" lang="zh-CN" altLang="en-US" sz="3200" b="1" u="sng" dirty="0">
                <a:latin typeface="宋体" panose="02010600030101010101" pitchFamily="2" charset="-122"/>
              </a:rPr>
              <a:t>      　</a:t>
            </a:r>
            <a:r>
              <a:rPr kumimoji="1" lang="zh-CN" altLang="en-US" sz="3200" b="1" dirty="0" smtClean="0">
                <a:latin typeface="宋体" panose="02010600030101010101" pitchFamily="2" charset="-122"/>
              </a:rPr>
              <a:t>，这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是为了</a:t>
            </a:r>
            <a:r>
              <a:rPr kumimoji="1" lang="zh-CN" altLang="en-US" sz="3200" b="1" u="sng" dirty="0" smtClean="0">
                <a:latin typeface="宋体" panose="02010600030101010101" pitchFamily="2" charset="-122"/>
              </a:rPr>
              <a:t>＿＿＿＿＿＿＿＿＿＿＿＿＿。                              </a:t>
            </a:r>
            <a:endParaRPr kumimoji="1" lang="zh-CN" altLang="en-US" sz="3200" b="1" dirty="0"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indent="-104775"/>
            <a:r>
              <a:rPr kumimoji="1" lang="en-US" altLang="zh-CN" sz="3200" b="1" dirty="0">
                <a:latin typeface="宋体" panose="02010600030101010101" pitchFamily="2" charset="-122"/>
              </a:rPr>
              <a:t>(2)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在寻找蜡烛像的位置</a:t>
            </a:r>
            <a:r>
              <a:rPr kumimoji="1" lang="zh-CN" altLang="en-US" sz="3200" b="1" dirty="0" smtClean="0">
                <a:latin typeface="宋体" panose="02010600030101010101" pitchFamily="2" charset="-122"/>
              </a:rPr>
              <a:t>时，眼睛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应该在</a:t>
            </a:r>
            <a:r>
              <a:rPr kumimoji="1" lang="zh-CN" altLang="en-US" sz="3200" b="1" dirty="0" smtClean="0">
                <a:latin typeface="宋体" panose="02010600030101010101" pitchFamily="2" charset="-122"/>
              </a:rPr>
              <a:t>蜡烛</a:t>
            </a:r>
            <a:r>
              <a:rPr kumimoji="1" lang="zh-CN" altLang="en-US" sz="3200" b="1" u="sng" dirty="0" smtClean="0">
                <a:latin typeface="宋体" panose="02010600030101010101" pitchFamily="2" charset="-122"/>
              </a:rPr>
              <a:t>＿＿</a:t>
            </a:r>
            <a:r>
              <a:rPr kumimoji="1" lang="zh-CN" altLang="en-US" sz="3200" b="1" dirty="0" smtClean="0">
                <a:latin typeface="宋体" panose="02010600030101010101" pitchFamily="2" charset="-122"/>
              </a:rPr>
              <a:t>（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填“</a:t>
            </a:r>
            <a:r>
              <a:rPr kumimoji="1" lang="en-US" altLang="zh-CN" sz="3200" b="1" dirty="0">
                <a:latin typeface="宋体" panose="02010600030101010101" pitchFamily="2" charset="-122"/>
              </a:rPr>
              <a:t>A”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或“</a:t>
            </a:r>
            <a:r>
              <a:rPr kumimoji="1" lang="en-US" altLang="zh-CN" sz="3200" b="1" dirty="0">
                <a:latin typeface="宋体" panose="02010600030101010101" pitchFamily="2" charset="-122"/>
              </a:rPr>
              <a:t>B”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）这一侧观察。小明无论怎样调节后面的</a:t>
            </a:r>
            <a:r>
              <a:rPr kumimoji="1" lang="zh-CN" altLang="en-US" sz="3200" b="1" dirty="0" smtClean="0">
                <a:latin typeface="宋体" panose="02010600030101010101" pitchFamily="2" charset="-122"/>
              </a:rPr>
              <a:t>蜡烛，都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不能与蜡烛的像</a:t>
            </a:r>
            <a:r>
              <a:rPr kumimoji="1" lang="zh-CN" altLang="en-US" sz="3200" b="1" dirty="0" smtClean="0">
                <a:latin typeface="宋体" panose="02010600030101010101" pitchFamily="2" charset="-122"/>
              </a:rPr>
              <a:t>重合，请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你推测可能的原因是</a:t>
            </a:r>
            <a:r>
              <a:rPr kumimoji="1" lang="zh-CN" altLang="en-US" sz="3200" b="1" u="sng" dirty="0">
                <a:latin typeface="宋体" panose="02010600030101010101" pitchFamily="2" charset="-122"/>
              </a:rPr>
              <a:t>                     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。</a:t>
            </a:r>
            <a:endParaRPr kumimoji="1" lang="zh-CN" altLang="en-US" sz="3200" b="1" dirty="0"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indent="-104775"/>
            <a:r>
              <a:rPr kumimoji="1" lang="en-US" altLang="zh-CN" sz="3200" b="1" dirty="0" smtClean="0">
                <a:latin typeface="宋体" panose="02010600030101010101" pitchFamily="2" charset="-122"/>
              </a:rPr>
              <a:t>(</a:t>
            </a:r>
            <a:r>
              <a:rPr kumimoji="1" lang="en-US" altLang="zh-CN" sz="3200" b="1" dirty="0">
                <a:latin typeface="宋体" panose="02010600030101010101" pitchFamily="2" charset="-122"/>
              </a:rPr>
              <a:t>3)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张红用跳棋代替点燃的蜡烛进行</a:t>
            </a:r>
            <a:r>
              <a:rPr kumimoji="1" lang="zh-CN" altLang="en-US" sz="3200" b="1" dirty="0" smtClean="0">
                <a:latin typeface="宋体" panose="02010600030101010101" pitchFamily="2" charset="-122"/>
              </a:rPr>
              <a:t>实验，但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看不清跳棋的像。请你帮她想个办法看清跳棋的</a:t>
            </a:r>
            <a:r>
              <a:rPr kumimoji="1" lang="zh-CN" altLang="en-US" sz="3200" b="1" dirty="0" smtClean="0">
                <a:latin typeface="宋体" panose="02010600030101010101" pitchFamily="2" charset="-122"/>
              </a:rPr>
              <a:t>像：</a:t>
            </a:r>
            <a:r>
              <a:rPr kumimoji="1" lang="zh-CN" altLang="en-US" sz="2400" b="1" u="sng" dirty="0" smtClean="0">
                <a:latin typeface="宋体" panose="02010600030101010101" pitchFamily="2" charset="-122"/>
              </a:rPr>
              <a:t>＿＿＿＿＿＿＿＿＿＿</a:t>
            </a:r>
            <a:r>
              <a:rPr kumimoji="1" lang="zh-CN" altLang="en-US" sz="2400" b="1" dirty="0" smtClean="0">
                <a:latin typeface="宋体" panose="02010600030101010101" pitchFamily="2" charset="-122"/>
              </a:rPr>
              <a:t>。</a:t>
            </a:r>
            <a:endParaRPr kumimoji="1" lang="zh-CN" altLang="en-US" sz="2400" b="1" dirty="0"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indent="-104775"/>
            <a:endParaRPr kumimoji="1" lang="en-US" altLang="zh-CN" sz="2400" b="1" dirty="0">
              <a:latin typeface="宋体" panose="02010600030101010101" pitchFamily="2" charset="-122"/>
            </a:endParaRPr>
          </a:p>
        </p:txBody>
      </p:sp>
      <p:sp>
        <p:nvSpPr>
          <p:cNvPr id="20483" name="Text Box 8"/>
          <p:cNvSpPr txBox="1">
            <a:spLocks noChangeArrowheads="1"/>
          </p:cNvSpPr>
          <p:nvPr/>
        </p:nvSpPr>
        <p:spPr bwMode="auto">
          <a:xfrm>
            <a:off x="1524000" y="0"/>
            <a:ext cx="140335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3300"/>
                </a:solidFill>
              </a:rPr>
              <a:t>思考：</a:t>
            </a:r>
            <a:endParaRPr lang="en-US" altLang="zh-CN" sz="2800" b="1" dirty="0">
              <a:solidFill>
                <a:srgbClr val="FF3300"/>
              </a:solidFill>
            </a:endParaRP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4439816" y="1988840"/>
            <a:ext cx="182880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</a:rPr>
              <a:t>大小相等</a:t>
            </a:r>
            <a:endParaRPr lang="zh-CN" altLang="en-US" sz="2800" b="1" dirty="0">
              <a:solidFill>
                <a:srgbClr val="FF3300"/>
              </a:solidFill>
            </a:endParaRP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1919536" y="2564904"/>
            <a:ext cx="2743200" cy="3987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rgbClr val="FF3300"/>
                </a:solidFill>
              </a:rPr>
              <a:t>使</a:t>
            </a:r>
            <a:r>
              <a:rPr lang="en-US" altLang="zh-CN" sz="2000" b="1" dirty="0">
                <a:solidFill>
                  <a:srgbClr val="FF3300"/>
                </a:solidFill>
              </a:rPr>
              <a:t>B</a:t>
            </a:r>
            <a:r>
              <a:rPr lang="zh-CN" altLang="en-US" sz="2000" b="1" dirty="0">
                <a:solidFill>
                  <a:srgbClr val="FF3300"/>
                </a:solidFill>
              </a:rPr>
              <a:t>便于和</a:t>
            </a:r>
            <a:r>
              <a:rPr lang="en-US" altLang="zh-CN" sz="2000" b="1" dirty="0">
                <a:solidFill>
                  <a:srgbClr val="FF3300"/>
                </a:solidFill>
              </a:rPr>
              <a:t>A</a:t>
            </a:r>
            <a:r>
              <a:rPr lang="zh-CN" altLang="en-US" sz="2000" b="1" dirty="0">
                <a:solidFill>
                  <a:srgbClr val="FF3300"/>
                </a:solidFill>
              </a:rPr>
              <a:t>的像重合</a:t>
            </a:r>
            <a:endParaRPr lang="zh-CN" altLang="en-US" sz="2000" b="1" dirty="0">
              <a:solidFill>
                <a:srgbClr val="FF3300"/>
              </a:solidFill>
            </a:endParaRP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5087888" y="4555976"/>
            <a:ext cx="41148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3300"/>
                </a:solidFill>
              </a:rPr>
              <a:t>玻璃没有竖直放置</a:t>
            </a:r>
            <a:endParaRPr lang="zh-CN" altLang="en-US" sz="2400" b="1" dirty="0">
              <a:solidFill>
                <a:srgbClr val="FF3300"/>
              </a:solidFill>
            </a:endParaRP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1847528" y="5877272"/>
            <a:ext cx="30480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3300"/>
                </a:solidFill>
              </a:rPr>
              <a:t>用手电照着跳棋</a:t>
            </a:r>
            <a:endParaRPr lang="zh-CN" altLang="en-US" sz="2400" b="1" dirty="0">
              <a:solidFill>
                <a:srgbClr val="FF3300"/>
              </a:solidFill>
            </a:endParaRPr>
          </a:p>
        </p:txBody>
      </p:sp>
      <p:sp>
        <p:nvSpPr>
          <p:cNvPr id="8" name="Text Box 2069"/>
          <p:cNvSpPr txBox="1">
            <a:spLocks noChangeArrowheads="1"/>
          </p:cNvSpPr>
          <p:nvPr/>
        </p:nvSpPr>
        <p:spPr bwMode="auto">
          <a:xfrm>
            <a:off x="9768408" y="2993578"/>
            <a:ext cx="720725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C00000"/>
                </a:solidFill>
              </a:rPr>
              <a:t>B</a:t>
            </a:r>
            <a:endParaRPr lang="en-US" altLang="zh-CN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9" grpId="0" bldLvl="0" animBg="1" autoUpdateAnimBg="0"/>
      <p:bldP spid="20490" grpId="0" bldLvl="0" animBg="1" autoUpdateAnimBg="0"/>
      <p:bldP spid="20491" grpId="0" bldLvl="0" animBg="1" autoUpdateAnimBg="0"/>
      <p:bldP spid="20492" grpId="0" bldLvl="0" animBg="1" autoUpdateAnimBg="0"/>
      <p:bldP spid="8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6"/>
          <p:cNvGrpSpPr/>
          <p:nvPr/>
        </p:nvGrpSpPr>
        <p:grpSpPr bwMode="auto">
          <a:xfrm>
            <a:off x="4340225" y="823913"/>
            <a:ext cx="3413125" cy="715962"/>
            <a:chOff x="893" y="1779"/>
            <a:chExt cx="2150" cy="451"/>
          </a:xfrm>
        </p:grpSpPr>
        <p:pic>
          <p:nvPicPr>
            <p:cNvPr id="21510" name="Picture 7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893" y="1779"/>
              <a:ext cx="2150" cy="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1" name="Text Box 8"/>
            <p:cNvSpPr txBox="1">
              <a:spLocks noChangeArrowheads="1"/>
            </p:cNvSpPr>
            <p:nvPr/>
          </p:nvSpPr>
          <p:spPr bwMode="auto">
            <a:xfrm>
              <a:off x="1491" y="1847"/>
              <a:ext cx="1458" cy="3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zh-CN" altLang="en-US" sz="2600" b="1">
                  <a:solidFill>
                    <a:srgbClr val="FF505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重难专题探究</a:t>
              </a:r>
              <a:endParaRPr lang="zh-CN" altLang="en-US" sz="2600" b="1">
                <a:solidFill>
                  <a:srgbClr val="FF5050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sp>
        <p:nvSpPr>
          <p:cNvPr id="21507" name="Rectangle 9"/>
          <p:cNvSpPr>
            <a:spLocks noChangeArrowheads="1"/>
          </p:cNvSpPr>
          <p:nvPr/>
        </p:nvSpPr>
        <p:spPr bwMode="auto">
          <a:xfrm>
            <a:off x="1774825" y="1593850"/>
            <a:ext cx="4772025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专题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一、光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的直线传播作图</a:t>
            </a:r>
            <a:endParaRPr lang="zh-CN" altLang="en-US" sz="2600" b="1" dirty="0">
              <a:solidFill>
                <a:srgbClr val="FF0066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1508" name="Text Box 10"/>
          <p:cNvSpPr txBox="1">
            <a:spLocks noChangeArrowheads="1"/>
          </p:cNvSpPr>
          <p:nvPr/>
        </p:nvSpPr>
        <p:spPr bwMode="auto">
          <a:xfrm>
            <a:off x="1882775" y="2170113"/>
            <a:ext cx="2625725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600" b="1">
                <a:solidFill>
                  <a:srgbClr val="FF0066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专题解读</a:t>
            </a:r>
            <a:endParaRPr lang="zh-CN" altLang="en-US" sz="2600" b="1">
              <a:solidFill>
                <a:srgbClr val="FF0066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1509" name="Text Box 11"/>
          <p:cNvSpPr txBox="1">
            <a:spLocks noChangeArrowheads="1"/>
          </p:cNvSpPr>
          <p:nvPr/>
        </p:nvSpPr>
        <p:spPr bwMode="auto">
          <a:xfrm>
            <a:off x="1774825" y="2703513"/>
            <a:ext cx="8758238" cy="38614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        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（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1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）一个光源发出的光线有无数</a:t>
            </a: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条，一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束平行光也包含无数条</a:t>
            </a: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光线，但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在表示这些光</a:t>
            </a: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时，我们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只需画出其中有代表性的几条光线就可以</a:t>
            </a: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了。</a:t>
            </a:r>
            <a:endParaRPr lang="en-US" altLang="zh-CN" sz="2500" b="1" dirty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        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（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2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）因为光在同一种均匀介质中是沿直线传播</a:t>
            </a: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的，所以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我们可以用带箭头的直线来表示</a:t>
            </a: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光线，其中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直线表示光通过的</a:t>
            </a: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路径，箭头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表示光的传播</a:t>
            </a: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方向。在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画光线</a:t>
            </a: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时，一定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不要忘记画</a:t>
            </a: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箭头，箭头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常常画在直线中间的适当</a:t>
            </a: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位置。</a:t>
            </a:r>
            <a:endParaRPr lang="en-US" altLang="zh-CN" sz="2500" b="1" dirty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582103" y="2438400"/>
            <a:ext cx="613410" cy="1905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800" b="1">
                <a:latin typeface="Times New Roman" panose="02020603050405020304" pitchFamily="18" charset="0"/>
              </a:rPr>
              <a:t>光现象</a:t>
            </a:r>
            <a:endParaRPr kumimoji="1"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3077" name="AutoShape 5"/>
          <p:cNvSpPr/>
          <p:nvPr/>
        </p:nvSpPr>
        <p:spPr bwMode="auto">
          <a:xfrm>
            <a:off x="2133600" y="1524000"/>
            <a:ext cx="217984" cy="3581400"/>
          </a:xfrm>
          <a:prstGeom prst="leftBrace">
            <a:avLst>
              <a:gd name="adj1" fmla="val 97917"/>
              <a:gd name="adj2" fmla="val 50000"/>
            </a:avLst>
          </a:prstGeom>
          <a:noFill/>
          <a:ln w="38100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286000" y="1447800"/>
            <a:ext cx="1905000" cy="3987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000" b="1" dirty="0">
                <a:latin typeface="Times New Roman" panose="02020603050405020304" pitchFamily="18" charset="0"/>
              </a:rPr>
              <a:t>光的</a:t>
            </a:r>
            <a:r>
              <a:rPr kumimoji="1" lang="zh-CN" altLang="en-US" sz="2000" b="1" dirty="0" smtClean="0">
                <a:latin typeface="Times New Roman" panose="02020603050405020304" pitchFamily="18" charset="0"/>
              </a:rPr>
              <a:t>色彩颜色</a:t>
            </a:r>
            <a:endParaRPr kumimoji="1" lang="zh-CN" altLang="en-US" sz="2000" b="1" dirty="0">
              <a:latin typeface="Times New Roman" panose="02020603050405020304" pitchFamily="18" charset="0"/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667000" y="4800600"/>
            <a:ext cx="144780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000" b="1" dirty="0">
                <a:latin typeface="Times New Roman" panose="02020603050405020304" pitchFamily="18" charset="0"/>
              </a:rPr>
              <a:t>人眼看不见的光</a:t>
            </a:r>
            <a:endParaRPr kumimoji="1" lang="zh-CN" altLang="en-US" sz="2000" b="1" dirty="0">
              <a:latin typeface="Times New Roman" panose="02020603050405020304" pitchFamily="18" charset="0"/>
            </a:endParaRPr>
          </a:p>
        </p:txBody>
      </p:sp>
      <p:sp>
        <p:nvSpPr>
          <p:cNvPr id="3088" name="AutoShape 16"/>
          <p:cNvSpPr/>
          <p:nvPr/>
        </p:nvSpPr>
        <p:spPr bwMode="auto">
          <a:xfrm>
            <a:off x="4038600" y="914400"/>
            <a:ext cx="152400" cy="1676400"/>
          </a:xfrm>
          <a:prstGeom prst="leftBrace">
            <a:avLst>
              <a:gd name="adj1" fmla="val 91667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4267200" y="838200"/>
            <a:ext cx="1295400" cy="3987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000" b="1">
                <a:latin typeface="Times New Roman" panose="02020603050405020304" pitchFamily="18" charset="0"/>
              </a:rPr>
              <a:t>光的色散</a:t>
            </a:r>
            <a:endParaRPr kumimoji="1" lang="zh-CN" altLang="en-US" sz="2000" b="1">
              <a:latin typeface="Times New Roman" panose="02020603050405020304" pitchFamily="18" charset="0"/>
            </a:endParaRP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4114800" y="1371600"/>
            <a:ext cx="1600200" cy="3987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000" b="1">
                <a:latin typeface="Times New Roman" panose="02020603050405020304" pitchFamily="18" charset="0"/>
              </a:rPr>
              <a:t>物体的颜色</a:t>
            </a:r>
            <a:endParaRPr kumimoji="1" lang="zh-CN" altLang="en-US" sz="2000" b="1">
              <a:latin typeface="Times New Roman" panose="02020603050405020304" pitchFamily="18" charset="0"/>
            </a:endParaRPr>
          </a:p>
        </p:txBody>
      </p:sp>
      <p:sp>
        <p:nvSpPr>
          <p:cNvPr id="3092" name="AutoShape 20"/>
          <p:cNvSpPr/>
          <p:nvPr/>
        </p:nvSpPr>
        <p:spPr bwMode="auto">
          <a:xfrm>
            <a:off x="5562600" y="1143000"/>
            <a:ext cx="76200" cy="762000"/>
          </a:xfrm>
          <a:prstGeom prst="leftBrace">
            <a:avLst>
              <a:gd name="adj1" fmla="val 83333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5715000" y="990600"/>
            <a:ext cx="2173288" cy="3987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000" b="1" dirty="0">
                <a:latin typeface="Times New Roman" panose="02020603050405020304" pitchFamily="18" charset="0"/>
              </a:rPr>
              <a:t>透明物体的</a:t>
            </a:r>
            <a:r>
              <a:rPr kumimoji="1" lang="zh-CN" altLang="en-US" sz="2000" b="1" dirty="0" smtClean="0">
                <a:latin typeface="Times New Roman" panose="02020603050405020304" pitchFamily="18" charset="0"/>
              </a:rPr>
              <a:t>颜色</a:t>
            </a:r>
            <a:r>
              <a:rPr kumimoji="1" lang="zh-CN" altLang="en-US" dirty="0" smtClean="0">
                <a:latin typeface="Times New Roman" panose="02020603050405020304" pitchFamily="18" charset="0"/>
              </a:rPr>
              <a:t>：</a:t>
            </a:r>
            <a:endParaRPr kumimoji="1"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7848600" y="1676400"/>
            <a:ext cx="281940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160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kumimoji="1" lang="zh-CN" altLang="en-US" sz="2000" b="1">
                <a:latin typeface="Times New Roman" panose="02020603050405020304" pitchFamily="18" charset="0"/>
              </a:rPr>
              <a:t>吸收其他色光反射某种色光</a:t>
            </a:r>
            <a:endParaRPr kumimoji="1" lang="zh-CN" altLang="en-US" sz="2000" b="1">
              <a:latin typeface="Times New Roman" panose="02020603050405020304" pitchFamily="18" charset="0"/>
            </a:endParaRP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5562600" y="1676400"/>
            <a:ext cx="2465388" cy="3987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000" b="1" dirty="0">
                <a:latin typeface="Times New Roman" panose="02020603050405020304" pitchFamily="18" charset="0"/>
              </a:rPr>
              <a:t>不透明物体的</a:t>
            </a:r>
            <a:r>
              <a:rPr kumimoji="1" lang="zh-CN" altLang="en-US" sz="2000" b="1" dirty="0" smtClean="0">
                <a:latin typeface="Times New Roman" panose="02020603050405020304" pitchFamily="18" charset="0"/>
              </a:rPr>
              <a:t>颜色</a:t>
            </a:r>
            <a:r>
              <a:rPr kumimoji="1" lang="zh-CN" altLang="en-US" sz="2000" dirty="0" smtClean="0">
                <a:latin typeface="Times New Roman" panose="02020603050405020304" pitchFamily="18" charset="0"/>
              </a:rPr>
              <a:t>：</a:t>
            </a:r>
            <a:endParaRPr kumimoji="1" lang="zh-CN" altLang="en-US" sz="2000" dirty="0">
              <a:latin typeface="Times New Roman" panose="02020603050405020304" pitchFamily="18" charset="0"/>
            </a:endParaRP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7848600" y="990600"/>
            <a:ext cx="281940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000" b="1">
                <a:latin typeface="Times New Roman" panose="02020603050405020304" pitchFamily="18" charset="0"/>
              </a:rPr>
              <a:t>吸收其他色光通过某种色光</a:t>
            </a:r>
            <a:endParaRPr kumimoji="1" lang="zh-CN" altLang="en-US" sz="2000" b="1">
              <a:latin typeface="Times New Roman" panose="02020603050405020304" pitchFamily="18" charset="0"/>
            </a:endParaRPr>
          </a:p>
        </p:txBody>
      </p:sp>
      <p:sp>
        <p:nvSpPr>
          <p:cNvPr id="3101" name="AutoShape 29"/>
          <p:cNvSpPr/>
          <p:nvPr/>
        </p:nvSpPr>
        <p:spPr bwMode="auto">
          <a:xfrm>
            <a:off x="4191000" y="4267200"/>
            <a:ext cx="304800" cy="1524000"/>
          </a:xfrm>
          <a:prstGeom prst="leftBrace">
            <a:avLst>
              <a:gd name="adj1" fmla="val 41667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4495800" y="4191000"/>
            <a:ext cx="1295400" cy="3987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000" b="1" dirty="0" smtClean="0">
                <a:latin typeface="Times New Roman" panose="02020603050405020304" pitchFamily="18" charset="0"/>
              </a:rPr>
              <a:t>红外线：</a:t>
            </a:r>
            <a:endParaRPr kumimoji="1" lang="zh-CN" altLang="en-US" sz="2000" b="1" dirty="0">
              <a:latin typeface="Times New Roman" panose="02020603050405020304" pitchFamily="18" charset="0"/>
            </a:endParaRPr>
          </a:p>
        </p:txBody>
      </p:sp>
      <p:sp>
        <p:nvSpPr>
          <p:cNvPr id="3103" name="AutoShape 31"/>
          <p:cNvSpPr/>
          <p:nvPr/>
        </p:nvSpPr>
        <p:spPr bwMode="auto">
          <a:xfrm>
            <a:off x="5486400" y="3962400"/>
            <a:ext cx="228600" cy="838200"/>
          </a:xfrm>
          <a:prstGeom prst="leftBrace">
            <a:avLst>
              <a:gd name="adj1" fmla="val 30556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3104" name="Text Box 32"/>
          <p:cNvSpPr txBox="1">
            <a:spLocks noChangeArrowheads="1"/>
          </p:cNvSpPr>
          <p:nvPr/>
        </p:nvSpPr>
        <p:spPr bwMode="auto">
          <a:xfrm>
            <a:off x="5791200" y="3886200"/>
            <a:ext cx="914400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b="1" dirty="0" smtClean="0">
                <a:latin typeface="Times New Roman" panose="02020603050405020304" pitchFamily="18" charset="0"/>
              </a:rPr>
              <a:t>特征</a:t>
            </a:r>
            <a:r>
              <a:rPr kumimoji="1" lang="zh-CN" altLang="en-US" dirty="0" smtClean="0">
                <a:latin typeface="Times New Roman" panose="02020603050405020304" pitchFamily="18" charset="0"/>
              </a:rPr>
              <a:t>：</a:t>
            </a:r>
            <a:endParaRPr kumimoji="1"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3105" name="Text Box 33"/>
          <p:cNvSpPr txBox="1">
            <a:spLocks noChangeArrowheads="1"/>
          </p:cNvSpPr>
          <p:nvPr/>
        </p:nvSpPr>
        <p:spPr bwMode="auto">
          <a:xfrm>
            <a:off x="6553200" y="3886200"/>
            <a:ext cx="388620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000" b="1" dirty="0">
                <a:latin typeface="Times New Roman" panose="02020603050405020304" pitchFamily="18" charset="0"/>
              </a:rPr>
              <a:t>使被照射的物体温度</a:t>
            </a:r>
            <a:r>
              <a:rPr kumimoji="1" lang="zh-CN" altLang="en-US" sz="2000" b="1" dirty="0" smtClean="0">
                <a:latin typeface="Times New Roman" panose="02020603050405020304" pitchFamily="18" charset="0"/>
              </a:rPr>
              <a:t>升高，有</a:t>
            </a:r>
            <a:r>
              <a:rPr kumimoji="1" lang="zh-CN" altLang="en-US" sz="2000" b="1" dirty="0">
                <a:latin typeface="Times New Roman" panose="02020603050405020304" pitchFamily="18" charset="0"/>
              </a:rPr>
              <a:t>热效应</a:t>
            </a:r>
            <a:endParaRPr kumimoji="1" lang="zh-CN" altLang="en-US" sz="2000" b="1" dirty="0">
              <a:latin typeface="Times New Roman" panose="02020603050405020304" pitchFamily="18" charset="0"/>
            </a:endParaRPr>
          </a:p>
        </p:txBody>
      </p:sp>
      <p:sp>
        <p:nvSpPr>
          <p:cNvPr id="3106" name="Text Box 34"/>
          <p:cNvSpPr txBox="1">
            <a:spLocks noChangeArrowheads="1"/>
          </p:cNvSpPr>
          <p:nvPr/>
        </p:nvSpPr>
        <p:spPr bwMode="auto">
          <a:xfrm>
            <a:off x="5791200" y="4648200"/>
            <a:ext cx="1066800" cy="3987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000" b="1" dirty="0" smtClean="0">
                <a:latin typeface="Times New Roman" panose="02020603050405020304" pitchFamily="18" charset="0"/>
              </a:rPr>
              <a:t>应用</a:t>
            </a:r>
            <a:r>
              <a:rPr kumimoji="1" lang="zh-CN" altLang="en-US" sz="2000" dirty="0" smtClean="0">
                <a:latin typeface="Times New Roman" panose="02020603050405020304" pitchFamily="18" charset="0"/>
              </a:rPr>
              <a:t>：</a:t>
            </a:r>
            <a:endParaRPr kumimoji="1" lang="zh-CN" altLang="en-US" sz="2000" dirty="0">
              <a:latin typeface="Times New Roman" panose="02020603050405020304" pitchFamily="18" charset="0"/>
            </a:endParaRPr>
          </a:p>
        </p:txBody>
      </p:sp>
      <p:sp>
        <p:nvSpPr>
          <p:cNvPr id="3109" name="Text Box 37"/>
          <p:cNvSpPr txBox="1">
            <a:spLocks noChangeArrowheads="1"/>
          </p:cNvSpPr>
          <p:nvPr/>
        </p:nvSpPr>
        <p:spPr bwMode="auto">
          <a:xfrm>
            <a:off x="6553200" y="4648200"/>
            <a:ext cx="4114800" cy="11214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000" b="1" dirty="0">
                <a:latin typeface="Times New Roman" panose="02020603050405020304" pitchFamily="18" charset="0"/>
              </a:rPr>
              <a:t>红外线</a:t>
            </a:r>
            <a:r>
              <a:rPr kumimoji="1" lang="zh-CN" altLang="en-US" sz="2000" b="1" dirty="0" smtClean="0">
                <a:latin typeface="Times New Roman" panose="02020603050405020304" pitchFamily="18" charset="0"/>
              </a:rPr>
              <a:t>探测器，红外线夜视仪，照相机</a:t>
            </a:r>
            <a:endParaRPr kumimoji="1" lang="zh-CN" altLang="en-US" sz="2000" b="1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kumimoji="1" lang="en-US" altLang="zh-CN" dirty="0">
              <a:latin typeface="Times New Roman" panose="02020603050405020304" pitchFamily="18" charset="0"/>
            </a:endParaRPr>
          </a:p>
        </p:txBody>
      </p:sp>
      <p:sp>
        <p:nvSpPr>
          <p:cNvPr id="3112" name="Text Box 40"/>
          <p:cNvSpPr txBox="1">
            <a:spLocks noChangeArrowheads="1"/>
          </p:cNvSpPr>
          <p:nvPr/>
        </p:nvSpPr>
        <p:spPr bwMode="auto">
          <a:xfrm>
            <a:off x="4419600" y="5562600"/>
            <a:ext cx="1447800" cy="3987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000" b="1" dirty="0" smtClean="0">
                <a:latin typeface="Times New Roman" panose="02020603050405020304" pitchFamily="18" charset="0"/>
              </a:rPr>
              <a:t>紫外线：</a:t>
            </a:r>
            <a:endParaRPr kumimoji="1" lang="zh-CN" altLang="en-US" sz="2000" b="1" dirty="0">
              <a:latin typeface="Times New Roman" panose="02020603050405020304" pitchFamily="18" charset="0"/>
            </a:endParaRPr>
          </a:p>
        </p:txBody>
      </p:sp>
      <p:sp>
        <p:nvSpPr>
          <p:cNvPr id="3113" name="AutoShape 41"/>
          <p:cNvSpPr/>
          <p:nvPr/>
        </p:nvSpPr>
        <p:spPr bwMode="auto">
          <a:xfrm>
            <a:off x="5410200" y="5486400"/>
            <a:ext cx="76200" cy="609600"/>
          </a:xfrm>
          <a:prstGeom prst="leftBrace">
            <a:avLst>
              <a:gd name="adj1" fmla="val 66667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3114" name="Text Box 42"/>
          <p:cNvSpPr txBox="1">
            <a:spLocks noChangeArrowheads="1"/>
          </p:cNvSpPr>
          <p:nvPr/>
        </p:nvSpPr>
        <p:spPr bwMode="auto">
          <a:xfrm>
            <a:off x="5562600" y="5410200"/>
            <a:ext cx="1084263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b="1" dirty="0" smtClean="0">
                <a:latin typeface="Times New Roman" panose="02020603050405020304" pitchFamily="18" charset="0"/>
              </a:rPr>
              <a:t>特征</a:t>
            </a:r>
            <a:r>
              <a:rPr kumimoji="1" lang="zh-CN" altLang="en-US" dirty="0" smtClean="0">
                <a:latin typeface="Times New Roman" panose="02020603050405020304" pitchFamily="18" charset="0"/>
              </a:rPr>
              <a:t>：</a:t>
            </a:r>
            <a:endParaRPr kumimoji="1"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3115" name="Text Box 43"/>
          <p:cNvSpPr txBox="1">
            <a:spLocks noChangeArrowheads="1"/>
          </p:cNvSpPr>
          <p:nvPr/>
        </p:nvSpPr>
        <p:spPr bwMode="auto">
          <a:xfrm>
            <a:off x="6553200" y="5410200"/>
            <a:ext cx="3124200" cy="3987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000" b="1">
                <a:latin typeface="Times New Roman" panose="02020603050405020304" pitchFamily="18" charset="0"/>
              </a:rPr>
              <a:t>能使荧光的物质发光</a:t>
            </a:r>
            <a:endParaRPr kumimoji="1" lang="zh-CN" altLang="en-US" sz="2000" b="1">
              <a:latin typeface="Times New Roman" panose="02020603050405020304" pitchFamily="18" charset="0"/>
            </a:endParaRPr>
          </a:p>
        </p:txBody>
      </p:sp>
      <p:sp>
        <p:nvSpPr>
          <p:cNvPr id="3116" name="Text Box 44"/>
          <p:cNvSpPr txBox="1">
            <a:spLocks noChangeArrowheads="1"/>
          </p:cNvSpPr>
          <p:nvPr/>
        </p:nvSpPr>
        <p:spPr bwMode="auto">
          <a:xfrm>
            <a:off x="5562600" y="5867400"/>
            <a:ext cx="1143000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b="1" dirty="0" smtClean="0">
                <a:latin typeface="Times New Roman" panose="02020603050405020304" pitchFamily="18" charset="0"/>
              </a:rPr>
              <a:t>应用：</a:t>
            </a:r>
            <a:endParaRPr kumimoji="1" lang="zh-CN" altLang="en-US" b="1" dirty="0">
              <a:latin typeface="Times New Roman" panose="02020603050405020304" pitchFamily="18" charset="0"/>
            </a:endParaRPr>
          </a:p>
        </p:txBody>
      </p:sp>
      <p:sp>
        <p:nvSpPr>
          <p:cNvPr id="3117" name="Text Box 45"/>
          <p:cNvSpPr txBox="1">
            <a:spLocks noChangeArrowheads="1"/>
          </p:cNvSpPr>
          <p:nvPr/>
        </p:nvSpPr>
        <p:spPr bwMode="auto">
          <a:xfrm>
            <a:off x="6400800" y="5867400"/>
            <a:ext cx="3439616" cy="3987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000" b="1" dirty="0" smtClean="0">
                <a:latin typeface="Times New Roman" panose="02020603050405020304" pitchFamily="18" charset="0"/>
              </a:rPr>
              <a:t>杀菌，消毒</a:t>
            </a:r>
            <a:r>
              <a:rPr kumimoji="1" lang="zh-CN" altLang="en-US" sz="2000" b="1" dirty="0">
                <a:latin typeface="Times New Roman" panose="02020603050405020304" pitchFamily="18" charset="0"/>
              </a:rPr>
              <a:t>、制造验钞机</a:t>
            </a:r>
            <a:endParaRPr kumimoji="1" lang="zh-CN" altLang="en-US" sz="2000" b="1" dirty="0">
              <a:latin typeface="Times New Roman" panose="02020603050405020304" pitchFamily="18" charset="0"/>
            </a:endParaRPr>
          </a:p>
        </p:txBody>
      </p:sp>
      <p:sp>
        <p:nvSpPr>
          <p:cNvPr id="4123" name="Text Box 70"/>
          <p:cNvSpPr txBox="1">
            <a:spLocks noChangeArrowheads="1"/>
          </p:cNvSpPr>
          <p:nvPr/>
        </p:nvSpPr>
        <p:spPr bwMode="auto">
          <a:xfrm>
            <a:off x="5410200" y="5410200"/>
            <a:ext cx="52578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kumimoji="1" lang="zh-CN" altLang="zh-CN" sz="240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4267200" y="2286000"/>
            <a:ext cx="25146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/>
              <a:t>色光的</a:t>
            </a:r>
            <a:r>
              <a:rPr lang="zh-CN" altLang="en-US" sz="2400" b="1" dirty="0" smtClean="0"/>
              <a:t>三原色</a:t>
            </a:r>
            <a:r>
              <a:rPr lang="zh-CN" altLang="en-US" sz="2000" b="1" dirty="0" smtClean="0"/>
              <a:t>：</a:t>
            </a:r>
            <a:endParaRPr lang="zh-CN" altLang="en-US" sz="2000" b="1" dirty="0"/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7086600" y="2286000"/>
            <a:ext cx="32004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/>
              <a:t>红、绿、蓝</a:t>
            </a:r>
            <a:endParaRPr lang="zh-CN" altLang="en-US" sz="2400" b="1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ldLvl="0" animBg="1" autoUpdateAnimBg="0"/>
      <p:bldP spid="3077" grpId="0" bldLvl="0" animBg="1"/>
      <p:bldP spid="3078" grpId="0" bldLvl="0" animBg="1" autoUpdateAnimBg="0"/>
      <p:bldP spid="3080" grpId="0" bldLvl="0" animBg="1" autoUpdateAnimBg="0"/>
      <p:bldP spid="3088" grpId="0" bldLvl="0" animBg="1"/>
      <p:bldP spid="3089" grpId="0" bldLvl="0" animBg="1" autoUpdateAnimBg="0"/>
      <p:bldP spid="3091" grpId="0" bldLvl="0" animBg="1" autoUpdateAnimBg="0"/>
      <p:bldP spid="3092" grpId="0" bldLvl="0" animBg="1"/>
      <p:bldP spid="3093" grpId="0" bldLvl="0" animBg="1" autoUpdateAnimBg="0"/>
      <p:bldP spid="3094" grpId="0" bldLvl="0" animBg="1" autoUpdateAnimBg="0"/>
      <p:bldP spid="3095" grpId="0" bldLvl="0" animBg="1" autoUpdateAnimBg="0"/>
      <p:bldP spid="3097" grpId="0" bldLvl="0" animBg="1" autoUpdateAnimBg="0"/>
      <p:bldP spid="3101" grpId="0" bldLvl="0" animBg="1"/>
      <p:bldP spid="3102" grpId="0" bldLvl="0" animBg="1" autoUpdateAnimBg="0"/>
      <p:bldP spid="3103" grpId="0" bldLvl="0" animBg="1"/>
      <p:bldP spid="3104" grpId="0" bldLvl="0" animBg="1" autoUpdateAnimBg="0"/>
      <p:bldP spid="3105" grpId="0" bldLvl="0" animBg="1" autoUpdateAnimBg="0"/>
      <p:bldP spid="3106" grpId="0" bldLvl="0" animBg="1" autoUpdateAnimBg="0"/>
      <p:bldP spid="3109" grpId="0" bldLvl="0" animBg="1" autoUpdateAnimBg="0"/>
      <p:bldP spid="3112" grpId="0" bldLvl="0" animBg="1" autoUpdateAnimBg="0"/>
      <p:bldP spid="3113" grpId="0" bldLvl="0" animBg="1"/>
      <p:bldP spid="3114" grpId="0" bldLvl="0" animBg="1" autoUpdateAnimBg="0"/>
      <p:bldP spid="3115" grpId="0" bldLvl="0" animBg="1" autoUpdateAnimBg="0"/>
      <p:bldP spid="3116" grpId="0" bldLvl="0" animBg="1" autoUpdateAnimBg="0"/>
      <p:bldP spid="3117" grpId="0" bldLvl="0" animBg="1" autoUpdateAnimBg="0"/>
      <p:bldP spid="67586" grpId="0" bldLvl="0" animBg="1" autoUpdateAnimBg="0"/>
      <p:bldP spid="67587" grpId="0" bldLvl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1774825" y="1627188"/>
            <a:ext cx="8334375" cy="1706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spcBef>
                <a:spcPct val="50000"/>
              </a:spcBef>
            </a:pP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        （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3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）点光源可以向各个方向发射</a:t>
            </a: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光，从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点光源向物体的边缘作两条特殊的</a:t>
            </a: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光线，两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条特殊光线在光屏上的两点之间的区域即为</a:t>
            </a: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影子。</a:t>
            </a:r>
            <a:endParaRPr lang="en-US" altLang="zh-CN" sz="2500" b="1" dirty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1774825" y="820738"/>
            <a:ext cx="8555038" cy="1291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例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、如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图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3-1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所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示，</a:t>
            </a:r>
            <a:r>
              <a:rPr lang="en-US" altLang="zh-CN" sz="2600" b="1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AB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为一块不透明的挡光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板，</a:t>
            </a:r>
            <a:r>
              <a:rPr lang="en-US" altLang="zh-CN" sz="2600" b="1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CD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为一个日光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灯管，</a:t>
            </a:r>
            <a:r>
              <a:rPr lang="en-US" altLang="zh-CN" sz="2600" b="1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MN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为光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屏，请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用作图法找出光屏上没有照亮的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区域。</a:t>
            </a:r>
            <a:endParaRPr lang="en-US" altLang="zh-CN" sz="2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4695825" y="5818188"/>
            <a:ext cx="95504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>
                <a:solidFill>
                  <a:srgbClr val="000000"/>
                </a:solidFill>
                <a:latin typeface="Times New Roman" panose="02020603050405020304" pitchFamily="18" charset="0"/>
              </a:rPr>
              <a:t>图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</a:rPr>
              <a:t>3-1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3556" name="Picture 6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105275" y="2041525"/>
            <a:ext cx="233997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2" name="Rectangle 4"/>
          <p:cNvSpPr>
            <a:spLocks noChangeArrowheads="1"/>
          </p:cNvSpPr>
          <p:nvPr/>
        </p:nvSpPr>
        <p:spPr bwMode="auto">
          <a:xfrm>
            <a:off x="1774825" y="876300"/>
            <a:ext cx="4572000" cy="45694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719455" eaLnBrk="1" hangingPunct="1">
              <a:lnSpc>
                <a:spcPct val="140000"/>
              </a:lnSpc>
            </a:pP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解析：从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点分别向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AB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的边缘画两条光线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CG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、</a:t>
            </a:r>
            <a:r>
              <a:rPr lang="en-US" altLang="zh-CN" sz="2600" b="1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CF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，从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点分别向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AB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的边缘画两条光线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DE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、</a:t>
            </a:r>
            <a:r>
              <a:rPr lang="en-US" altLang="zh-CN" sz="2600" b="1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DH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，它们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在挡光板上的重合区域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GH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即为没有被照亮的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区域。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indent="719455" eaLnBrk="1" hangingPunct="1">
              <a:lnSpc>
                <a:spcPct val="140000"/>
              </a:lnSpc>
            </a:pP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答案：如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图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3-2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所示的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GH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部分</a:t>
            </a:r>
            <a:endParaRPr lang="zh-CN" altLang="en-US" sz="2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4579" name="Picture 5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072313" y="1004888"/>
            <a:ext cx="2917825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8175625" y="5699125"/>
            <a:ext cx="95504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>
                <a:solidFill>
                  <a:srgbClr val="000000"/>
                </a:solidFill>
                <a:latin typeface="Times New Roman" panose="02020603050405020304" pitchFamily="18" charset="0"/>
              </a:rPr>
              <a:t>图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</a:rPr>
              <a:t>3-2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1774825" y="746125"/>
            <a:ext cx="616077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专题</a:t>
            </a:r>
            <a:r>
              <a:rPr lang="zh-CN" altLang="en-US" sz="2600" b="1" dirty="0" smtClean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二、根据</a:t>
            </a:r>
            <a:r>
              <a:rPr lang="zh-CN" altLang="en-US" sz="2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平面镜成像的特点作光路图</a:t>
            </a:r>
            <a:endParaRPr lang="zh-CN" altLang="en-US" sz="26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603" name="Text Box 5"/>
          <p:cNvSpPr txBox="1">
            <a:spLocks noChangeArrowheads="1"/>
          </p:cNvSpPr>
          <p:nvPr/>
        </p:nvSpPr>
        <p:spPr bwMode="auto">
          <a:xfrm>
            <a:off x="1774825" y="1847850"/>
            <a:ext cx="2625725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600" b="1">
                <a:solidFill>
                  <a:srgbClr val="FF0066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专题解读</a:t>
            </a:r>
            <a:endParaRPr lang="zh-CN" altLang="en-US" sz="2600" b="1">
              <a:solidFill>
                <a:srgbClr val="FF0066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5604" name="Rectangle 6"/>
          <p:cNvSpPr>
            <a:spLocks noChangeArrowheads="1"/>
          </p:cNvSpPr>
          <p:nvPr/>
        </p:nvSpPr>
        <p:spPr bwMode="auto">
          <a:xfrm>
            <a:off x="1774825" y="2166938"/>
            <a:ext cx="8674100" cy="28898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根据平面镜成像特点作光路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图，应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把握以下两个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要点：</a:t>
            </a:r>
            <a:endParaRPr lang="zh-CN" altLang="en-US" sz="260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（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1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）像和物关于平面镜对称，由像点作出发光点或由发光点作出像点；</a:t>
            </a:r>
            <a:endParaRPr lang="zh-CN" altLang="en-US" sz="260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（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2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）反射光线的反向延长线必通过像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点，它们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与平面镜的交点即为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入射点。</a:t>
            </a:r>
            <a:endParaRPr lang="en-US" altLang="zh-CN" sz="2600" b="1" dirty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ChangeArrowheads="1"/>
          </p:cNvSpPr>
          <p:nvPr/>
        </p:nvSpPr>
        <p:spPr bwMode="auto">
          <a:xfrm>
            <a:off x="1774825" y="941388"/>
            <a:ext cx="6308725" cy="56889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例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、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斯诺克是台球运动的一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种。在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某次比赛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中，我国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某台球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运动员，就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遇到母球因为障碍球的直线阻挡而不能直接击中目标球的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情况。如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图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3-3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所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示，其中</a:t>
            </a:r>
            <a:r>
              <a:rPr lang="en-US" altLang="zh-CN" sz="26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是母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球，</a:t>
            </a:r>
            <a:r>
              <a:rPr lang="en-US" altLang="zh-CN" sz="2600" b="1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是障碍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球，</a:t>
            </a:r>
            <a:r>
              <a:rPr lang="en-US" altLang="zh-CN" sz="2600" b="1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是目标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球。该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运动员借助球桌边沿的反弹（一次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），成功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地避开障碍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球，击中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目标球（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提示：球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被球桌边沿反弹时的规律跟光反射时的规律一样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）。请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你画出他击出母球的运动轨迹及必要的作图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痕迹。</a:t>
            </a:r>
            <a:endParaRPr lang="en-US" altLang="zh-CN" sz="2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27" name="Rectangle 5"/>
          <p:cNvSpPr>
            <a:spLocks noChangeArrowheads="1"/>
          </p:cNvSpPr>
          <p:nvPr/>
        </p:nvSpPr>
        <p:spPr bwMode="auto">
          <a:xfrm>
            <a:off x="8648700" y="3802063"/>
            <a:ext cx="95504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>
                <a:solidFill>
                  <a:srgbClr val="000000"/>
                </a:solidFill>
                <a:latin typeface="Times New Roman" panose="02020603050405020304" pitchFamily="18" charset="0"/>
              </a:rPr>
              <a:t>图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</a:rPr>
              <a:t>3-3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6628" name="Picture 6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8008938" y="2284413"/>
            <a:ext cx="2305050" cy="122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ChangeArrowheads="1"/>
          </p:cNvSpPr>
          <p:nvPr/>
        </p:nvSpPr>
        <p:spPr bwMode="auto">
          <a:xfrm>
            <a:off x="1774825" y="725488"/>
            <a:ext cx="4835525" cy="51288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719455" eaLnBrk="1" hangingPunct="1">
              <a:lnSpc>
                <a:spcPct val="140000"/>
              </a:lnSpc>
            </a:pP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解析：题目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给出了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信息：球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被球桌边沿反弹时的规律跟光反射时的规律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一样，那么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就可以把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点看作是发光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点，桌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边就相当于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平面镜，母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球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击中目标球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就像从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发出的光线经过反射后通过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点。根据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平面镜成像特点作出光路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图。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indent="719455" eaLnBrk="1" hangingPunct="1">
              <a:lnSpc>
                <a:spcPct val="140000"/>
              </a:lnSpc>
            </a:pP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答案：如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图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3-4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所示</a:t>
            </a:r>
            <a:endParaRPr lang="zh-CN" altLang="en-US" sz="2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7651" name="Picture 5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870700" y="1423988"/>
            <a:ext cx="3038475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Rectangle 6"/>
          <p:cNvSpPr>
            <a:spLocks noChangeArrowheads="1"/>
          </p:cNvSpPr>
          <p:nvPr/>
        </p:nvSpPr>
        <p:spPr bwMode="auto">
          <a:xfrm>
            <a:off x="8267700" y="4818063"/>
            <a:ext cx="95504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>
                <a:solidFill>
                  <a:srgbClr val="000000"/>
                </a:solidFill>
                <a:latin typeface="Times New Roman" panose="02020603050405020304" pitchFamily="18" charset="0"/>
              </a:rPr>
              <a:t>图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</a:rPr>
              <a:t>3-4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1774825" y="763588"/>
            <a:ext cx="483235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专题</a:t>
            </a:r>
            <a:r>
              <a:rPr lang="zh-CN" altLang="en-US" sz="2600" b="1" dirty="0" smtClean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三、光</a:t>
            </a:r>
            <a:r>
              <a:rPr lang="zh-CN" altLang="en-US" sz="2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现象及其规律的探究</a:t>
            </a:r>
            <a:endParaRPr lang="zh-CN" altLang="en-US" sz="26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1774825" y="1771650"/>
            <a:ext cx="2625725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600" b="1">
                <a:solidFill>
                  <a:srgbClr val="FF0066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专题解读</a:t>
            </a:r>
            <a:endParaRPr lang="zh-CN" altLang="en-US" sz="2600" b="1">
              <a:solidFill>
                <a:srgbClr val="FF0066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1774825" y="2190750"/>
            <a:ext cx="8555038" cy="28898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        光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现象的知识与我们的日常生活联系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密切，要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正确认识有关光的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知识，需要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做好光学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实验，通过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实验来观察现象、分析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现象，从而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总结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规律。本章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的探究实验主要有探究光反射时的规律、探究平面镜成像的特点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等，应用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到的探究方法主要有归纳法、等效替代法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等。</a:t>
            </a:r>
            <a:endParaRPr lang="en-US" altLang="zh-CN" sz="2600" b="1" dirty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ChangeArrowheads="1"/>
          </p:cNvSpPr>
          <p:nvPr/>
        </p:nvSpPr>
        <p:spPr bwMode="auto">
          <a:xfrm>
            <a:off x="1774825" y="955675"/>
            <a:ext cx="8604250" cy="8915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例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、学习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了光学知识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后，李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红对有关探究实验进行了回顾和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思考：</a:t>
            </a:r>
            <a:endParaRPr lang="zh-CN" altLang="en-US" sz="2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699" name="Rectangle 5"/>
          <p:cNvSpPr>
            <a:spLocks noChangeArrowheads="1"/>
          </p:cNvSpPr>
          <p:nvPr/>
        </p:nvSpPr>
        <p:spPr bwMode="auto">
          <a:xfrm>
            <a:off x="3876675" y="4949825"/>
            <a:ext cx="348869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>
                <a:solidFill>
                  <a:srgbClr val="000000"/>
                </a:solidFill>
                <a:latin typeface="Times New Roman" panose="02020603050405020304" pitchFamily="18" charset="0"/>
              </a:rPr>
              <a:t>甲                                乙</a:t>
            </a:r>
            <a:endParaRPr lang="zh-CN" altLang="en-US" sz="26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0" name="Rectangle 7"/>
          <p:cNvSpPr>
            <a:spLocks noChangeArrowheads="1"/>
          </p:cNvSpPr>
          <p:nvPr/>
        </p:nvSpPr>
        <p:spPr bwMode="auto">
          <a:xfrm>
            <a:off x="5100638" y="5810250"/>
            <a:ext cx="95504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>
                <a:solidFill>
                  <a:srgbClr val="000000"/>
                </a:solidFill>
                <a:latin typeface="Times New Roman" panose="02020603050405020304" pitchFamily="18" charset="0"/>
              </a:rPr>
              <a:t>图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</a:rPr>
              <a:t>3-5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9701" name="Picture 8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838450" y="2181225"/>
            <a:ext cx="54483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ChangeArrowheads="1"/>
          </p:cNvSpPr>
          <p:nvPr/>
        </p:nvSpPr>
        <p:spPr bwMode="auto">
          <a:xfrm>
            <a:off x="1774824" y="604838"/>
            <a:ext cx="8713663" cy="60109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（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）如图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3-5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甲所示是“探究光的反射规律”的</a:t>
            </a: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装置，将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一个可沿</a:t>
            </a:r>
            <a:r>
              <a:rPr lang="en-US" altLang="zh-CN" sz="25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ON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折转的白色硬纸板</a:t>
            </a:r>
            <a:r>
              <a:rPr lang="en-US" altLang="zh-CN" sz="25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ABCD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______________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放置在平面镜</a:t>
            </a: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上，让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一束光紧贴硬纸板射向镜面上的</a:t>
            </a:r>
            <a:r>
              <a:rPr lang="en-US" altLang="zh-CN" sz="25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O</a:t>
            </a: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点，可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在</a:t>
            </a:r>
            <a:r>
              <a:rPr lang="en-US" altLang="zh-CN" sz="25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ABCD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平面内看到反射</a:t>
            </a: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光线。实验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中使用可折转的</a:t>
            </a: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硬纸板，除了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能呈现光路</a:t>
            </a: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外，另</a:t>
            </a: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一个目的是探究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___________________________________________</a:t>
            </a:r>
            <a:r>
              <a:rPr lang="zh-CN" altLang="en-US" sz="25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。</a:t>
            </a:r>
            <a:endParaRPr lang="en-US" altLang="zh-CN" sz="25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（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）如图乙所示是“探究平面镜成像特点”的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装置，竖立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的透明玻璃板下方放一把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直尺，直尺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与玻璃板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垂直，两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支完全相同的蜡烛</a:t>
            </a:r>
            <a:r>
              <a:rPr lang="en-US" altLang="zh-CN" sz="25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、</a:t>
            </a:r>
            <a:r>
              <a:rPr lang="en-US" altLang="zh-CN" sz="25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竖立于玻璃板两侧的直尺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上。以</a:t>
            </a:r>
            <a:r>
              <a:rPr lang="en-US" altLang="zh-CN" sz="25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蜡烛为成像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物体，实验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中采用透明玻璃板代替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平面镜，虽然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成像不如平面镜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清晰，但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却能在观察到</a:t>
            </a:r>
            <a:r>
              <a:rPr lang="en-US" altLang="zh-CN" sz="25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蜡烛成像的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同时，也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能观察到</a:t>
            </a:r>
            <a:r>
              <a:rPr lang="en-US" altLang="zh-CN" sz="25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蜡烛，从而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确定像的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_____________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，同时，比较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了像和物的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关系。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8117" name="Rectangle 5"/>
          <p:cNvSpPr>
            <a:spLocks noChangeArrowheads="1"/>
          </p:cNvSpPr>
          <p:nvPr/>
        </p:nvSpPr>
        <p:spPr bwMode="auto">
          <a:xfrm>
            <a:off x="7464152" y="1124744"/>
            <a:ext cx="217551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垂直反射光线</a:t>
            </a:r>
            <a:endParaRPr lang="zh-CN" altLang="en-US" sz="2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8118" name="Rectangle 6"/>
          <p:cNvSpPr>
            <a:spLocks noChangeArrowheads="1"/>
          </p:cNvSpPr>
          <p:nvPr/>
        </p:nvSpPr>
        <p:spPr bwMode="auto">
          <a:xfrm>
            <a:off x="1941513" y="3117850"/>
            <a:ext cx="5164455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18" charset="0"/>
              </a:rPr>
              <a:t>入射光线与法线是否在同一平面内</a:t>
            </a:r>
            <a:endParaRPr lang="zh-CN" altLang="en-US" sz="26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8119" name="Rectangle 7"/>
          <p:cNvSpPr>
            <a:spLocks noChangeArrowheads="1"/>
          </p:cNvSpPr>
          <p:nvPr/>
        </p:nvSpPr>
        <p:spPr bwMode="auto">
          <a:xfrm>
            <a:off x="4079776" y="6021288"/>
            <a:ext cx="140716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位置大小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8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8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8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8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8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8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17" grpId="0"/>
      <p:bldP spid="218118" grpId="0"/>
      <p:bldP spid="2181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40" name="Rectangle 4"/>
          <p:cNvSpPr>
            <a:spLocks noChangeArrowheads="1"/>
          </p:cNvSpPr>
          <p:nvPr/>
        </p:nvSpPr>
        <p:spPr bwMode="auto">
          <a:xfrm>
            <a:off x="1774825" y="785813"/>
            <a:ext cx="8529638" cy="51288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719455" eaLnBrk="1" hangingPunct="1">
              <a:lnSpc>
                <a:spcPct val="140000"/>
              </a:lnSpc>
            </a:pP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解析：（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）在探究光的反射规律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时，将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白色硬纸板垂直放置在平面镜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上，这样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可以使反射光线和入射光线在硬纸板上呈现；实验中使用可折转的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硬纸板，除了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能呈现光路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外，还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可以通过向前、后折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硬纸板，观察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现象来探究反射光线、入射光线与法线是否在同一平面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内。（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）在“探究平面镜成像特点”的实验过程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中，用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透明的玻璃板代替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平面镜，在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蜡烛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一侧，既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能看到蜡烛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的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像，也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能看到代替蜡烛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的蜡烛</a:t>
            </a:r>
            <a:r>
              <a:rPr lang="en-US" altLang="zh-CN" sz="2600" b="1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，当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蜡烛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的像和蜡烛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重合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时，便于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确定像的位置以及比较物与像的大小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关系。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9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9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2362200" y="2590800"/>
            <a:ext cx="13716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 smtClean="0">
                <a:latin typeface="Times New Roman" panose="02020603050405020304" pitchFamily="18" charset="0"/>
              </a:rPr>
              <a:t>平面镜：</a:t>
            </a:r>
            <a:endParaRPr kumimoji="1"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111621" name="AutoShape 5"/>
          <p:cNvSpPr/>
          <p:nvPr/>
        </p:nvSpPr>
        <p:spPr bwMode="auto">
          <a:xfrm>
            <a:off x="3657600" y="2438400"/>
            <a:ext cx="76200" cy="762000"/>
          </a:xfrm>
          <a:prstGeom prst="leftBrace">
            <a:avLst>
              <a:gd name="adj1" fmla="val 83333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111623" name="Text Box 7"/>
          <p:cNvSpPr txBox="1">
            <a:spLocks noChangeArrowheads="1"/>
          </p:cNvSpPr>
          <p:nvPr/>
        </p:nvSpPr>
        <p:spPr bwMode="auto">
          <a:xfrm>
            <a:off x="3810000" y="2362200"/>
            <a:ext cx="15240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</a:rPr>
              <a:t>成像</a:t>
            </a:r>
            <a:r>
              <a:rPr kumimoji="1" lang="zh-CN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</a:rPr>
              <a:t>特点：</a:t>
            </a:r>
            <a:endParaRPr kumimoji="1" lang="en-US" altLang="zh-CN" sz="2400" b="1" dirty="0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111624" name="AutoShape 8"/>
          <p:cNvSpPr/>
          <p:nvPr/>
        </p:nvSpPr>
        <p:spPr bwMode="auto">
          <a:xfrm>
            <a:off x="5486400" y="2209800"/>
            <a:ext cx="228600" cy="914400"/>
          </a:xfrm>
          <a:prstGeom prst="leftBrace">
            <a:avLst>
              <a:gd name="adj1" fmla="val 33333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111625" name="Text Box 9"/>
          <p:cNvSpPr txBox="1">
            <a:spLocks noChangeArrowheads="1"/>
          </p:cNvSpPr>
          <p:nvPr/>
        </p:nvSpPr>
        <p:spPr bwMode="auto">
          <a:xfrm>
            <a:off x="5464175" y="2133600"/>
            <a:ext cx="5203825" cy="12350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lvl="1" eaLnBrk="1" hangingPunct="1">
              <a:lnSpc>
                <a:spcPct val="90000"/>
              </a:lnSpc>
              <a:spcBef>
                <a:spcPct val="20000"/>
              </a:spcBef>
            </a:pPr>
            <a:r>
              <a:rPr kumimoji="1" lang="zh-CN" altLang="en-US" sz="2400" b="1" dirty="0">
                <a:latin typeface="Times New Roman" panose="02020603050405020304" pitchFamily="18" charset="0"/>
              </a:rPr>
              <a:t>平面镜成</a:t>
            </a:r>
            <a:r>
              <a:rPr kumimoji="1" lang="zh-CN" altLang="en-US" sz="2400" b="1" dirty="0" smtClean="0">
                <a:latin typeface="Times New Roman" panose="02020603050405020304" pitchFamily="18" charset="0"/>
              </a:rPr>
              <a:t>虚像</a:t>
            </a:r>
            <a:endParaRPr kumimoji="1" lang="zh-CN" altLang="en-US" sz="2400" b="1" dirty="0">
              <a:latin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</a:pPr>
            <a:r>
              <a:rPr kumimoji="1" lang="zh-CN" altLang="en-US" sz="2400" b="1" dirty="0">
                <a:latin typeface="Times New Roman" panose="02020603050405020304" pitchFamily="18" charset="0"/>
              </a:rPr>
              <a:t>像和物体大小相同</a:t>
            </a:r>
            <a:endParaRPr kumimoji="1" lang="zh-CN" altLang="en-US" sz="2400" b="1" dirty="0">
              <a:latin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</a:pPr>
            <a:r>
              <a:rPr kumimoji="1" lang="zh-CN" altLang="en-US" sz="2400" b="1" dirty="0">
                <a:latin typeface="Times New Roman" panose="02020603050405020304" pitchFamily="18" charset="0"/>
              </a:rPr>
              <a:t>像和物到镜面的距离都相等</a:t>
            </a:r>
            <a:endParaRPr kumimoji="1"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111626" name="Text Box 10"/>
          <p:cNvSpPr txBox="1">
            <a:spLocks noChangeArrowheads="1"/>
          </p:cNvSpPr>
          <p:nvPr/>
        </p:nvSpPr>
        <p:spPr bwMode="auto">
          <a:xfrm>
            <a:off x="3810000" y="2971800"/>
            <a:ext cx="12192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 smtClean="0">
                <a:latin typeface="Times New Roman" panose="02020603050405020304" pitchFamily="18" charset="0"/>
              </a:rPr>
              <a:t>应用：</a:t>
            </a:r>
            <a:endParaRPr kumimoji="1"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111627" name="AutoShape 11"/>
          <p:cNvSpPr/>
          <p:nvPr/>
        </p:nvSpPr>
        <p:spPr bwMode="auto">
          <a:xfrm>
            <a:off x="4724400" y="2895600"/>
            <a:ext cx="74613" cy="685800"/>
          </a:xfrm>
          <a:prstGeom prst="leftBrace">
            <a:avLst>
              <a:gd name="adj1" fmla="val 76595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111628" name="Text Box 12"/>
          <p:cNvSpPr txBox="1">
            <a:spLocks noChangeArrowheads="1"/>
          </p:cNvSpPr>
          <p:nvPr/>
        </p:nvSpPr>
        <p:spPr bwMode="auto">
          <a:xfrm>
            <a:off x="4800600" y="2743200"/>
            <a:ext cx="13716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>
                <a:latin typeface="Times New Roman" panose="02020603050405020304" pitchFamily="18" charset="0"/>
              </a:rPr>
              <a:t>成像</a:t>
            </a:r>
            <a:endParaRPr kumimoji="1" lang="zh-CN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111629" name="Text Box 13"/>
          <p:cNvSpPr txBox="1">
            <a:spLocks noChangeArrowheads="1"/>
          </p:cNvSpPr>
          <p:nvPr/>
        </p:nvSpPr>
        <p:spPr bwMode="auto">
          <a:xfrm>
            <a:off x="4800600" y="3429000"/>
            <a:ext cx="33528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>
                <a:latin typeface="Times New Roman" panose="02020603050405020304" pitchFamily="18" charset="0"/>
              </a:rPr>
              <a:t>改变传播的方向</a:t>
            </a:r>
            <a:endParaRPr kumimoji="1" lang="zh-CN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111630" name="AutoShape 14"/>
          <p:cNvSpPr/>
          <p:nvPr/>
        </p:nvSpPr>
        <p:spPr bwMode="auto">
          <a:xfrm>
            <a:off x="3935760" y="836712"/>
            <a:ext cx="152400" cy="1066800"/>
          </a:xfrm>
          <a:prstGeom prst="leftBrace">
            <a:avLst>
              <a:gd name="adj1" fmla="val 58333"/>
              <a:gd name="adj2" fmla="val 50000"/>
            </a:avLst>
          </a:prstGeom>
          <a:noFill/>
          <a:ln w="31750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111631" name="Text Box 15"/>
          <p:cNvSpPr txBox="1">
            <a:spLocks noChangeArrowheads="1"/>
          </p:cNvSpPr>
          <p:nvPr/>
        </p:nvSpPr>
        <p:spPr bwMode="auto">
          <a:xfrm>
            <a:off x="4038600" y="685800"/>
            <a:ext cx="15240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 smtClean="0">
                <a:latin typeface="Times New Roman" panose="02020603050405020304" pitchFamily="18" charset="0"/>
              </a:rPr>
              <a:t>光源：</a:t>
            </a:r>
            <a:endParaRPr kumimoji="1"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111632" name="Text Box 16"/>
          <p:cNvSpPr txBox="1">
            <a:spLocks noChangeArrowheads="1"/>
          </p:cNvSpPr>
          <p:nvPr/>
        </p:nvSpPr>
        <p:spPr bwMode="auto">
          <a:xfrm>
            <a:off x="4724400" y="685800"/>
            <a:ext cx="3070225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>
                <a:latin typeface="Times New Roman" panose="02020603050405020304" pitchFamily="18" charset="0"/>
              </a:rPr>
              <a:t>能自行发光的物体。</a:t>
            </a:r>
            <a:endParaRPr kumimoji="1"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111633" name="Text Box 17"/>
          <p:cNvSpPr txBox="1">
            <a:spLocks noChangeArrowheads="1"/>
          </p:cNvSpPr>
          <p:nvPr/>
        </p:nvSpPr>
        <p:spPr bwMode="auto">
          <a:xfrm>
            <a:off x="7315200" y="685800"/>
            <a:ext cx="33528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>
                <a:latin typeface="Times New Roman" panose="02020603050405020304" pitchFamily="18" charset="0"/>
              </a:rPr>
              <a:t>人造</a:t>
            </a:r>
            <a:r>
              <a:rPr kumimoji="1" lang="zh-CN" altLang="en-US" sz="2400" b="1" dirty="0" smtClean="0">
                <a:latin typeface="Times New Roman" panose="02020603050405020304" pitchFamily="18" charset="0"/>
              </a:rPr>
              <a:t>光源，天然光源。</a:t>
            </a:r>
            <a:endParaRPr kumimoji="1"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111634" name="Text Box 18"/>
          <p:cNvSpPr txBox="1">
            <a:spLocks noChangeArrowheads="1"/>
          </p:cNvSpPr>
          <p:nvPr/>
        </p:nvSpPr>
        <p:spPr bwMode="auto">
          <a:xfrm>
            <a:off x="2057400" y="1143000"/>
            <a:ext cx="2209800" cy="3987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000" b="1" dirty="0">
                <a:latin typeface="Times New Roman" panose="02020603050405020304" pitchFamily="18" charset="0"/>
              </a:rPr>
              <a:t>光的</a:t>
            </a:r>
            <a:r>
              <a:rPr kumimoji="1" lang="zh-CN" altLang="en-US" sz="2000" b="1" dirty="0" smtClean="0">
                <a:latin typeface="Times New Roman" panose="02020603050405020304" pitchFamily="18" charset="0"/>
              </a:rPr>
              <a:t>直线传播：</a:t>
            </a:r>
            <a:endParaRPr kumimoji="1" lang="zh-CN" altLang="en-US" sz="2000" b="1" dirty="0">
              <a:latin typeface="Times New Roman" panose="02020603050405020304" pitchFamily="18" charset="0"/>
            </a:endParaRPr>
          </a:p>
        </p:txBody>
      </p:sp>
      <p:sp>
        <p:nvSpPr>
          <p:cNvPr id="111635" name="Text Box 19"/>
          <p:cNvSpPr txBox="1">
            <a:spLocks noChangeArrowheads="1"/>
          </p:cNvSpPr>
          <p:nvPr/>
        </p:nvSpPr>
        <p:spPr bwMode="auto">
          <a:xfrm>
            <a:off x="6781800" y="1066800"/>
            <a:ext cx="3886200" cy="8299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>
                <a:latin typeface="Times New Roman" panose="02020603050405020304" pitchFamily="18" charset="0"/>
              </a:rPr>
              <a:t>在同种均匀的物质</a:t>
            </a:r>
            <a:r>
              <a:rPr kumimoji="1" lang="zh-CN" altLang="en-US" sz="2400" b="1" dirty="0" smtClean="0">
                <a:latin typeface="Times New Roman" panose="02020603050405020304" pitchFamily="18" charset="0"/>
              </a:rPr>
              <a:t>中，光</a:t>
            </a:r>
            <a:r>
              <a:rPr kumimoji="1" lang="zh-CN" altLang="en-US" sz="2400" b="1" dirty="0">
                <a:latin typeface="Times New Roman" panose="02020603050405020304" pitchFamily="18" charset="0"/>
              </a:rPr>
              <a:t>沿直线传播。</a:t>
            </a:r>
            <a:endParaRPr kumimoji="1"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111636" name="Text Box 20"/>
          <p:cNvSpPr txBox="1">
            <a:spLocks noChangeArrowheads="1"/>
          </p:cNvSpPr>
          <p:nvPr/>
        </p:nvSpPr>
        <p:spPr bwMode="auto">
          <a:xfrm>
            <a:off x="4267200" y="1752600"/>
            <a:ext cx="1087438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 smtClean="0">
                <a:latin typeface="Times New Roman" panose="02020603050405020304" pitchFamily="18" charset="0"/>
              </a:rPr>
              <a:t>应用：</a:t>
            </a:r>
            <a:endParaRPr kumimoji="1"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111637" name="Text Box 21"/>
          <p:cNvSpPr txBox="1">
            <a:spLocks noChangeArrowheads="1"/>
          </p:cNvSpPr>
          <p:nvPr/>
        </p:nvSpPr>
        <p:spPr bwMode="auto">
          <a:xfrm>
            <a:off x="5334000" y="1752600"/>
            <a:ext cx="51054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>
                <a:latin typeface="Times New Roman" panose="02020603050405020304" pitchFamily="18" charset="0"/>
              </a:rPr>
              <a:t>影的</a:t>
            </a:r>
            <a:r>
              <a:rPr kumimoji="1" lang="zh-CN" altLang="en-US" sz="2400" b="1" dirty="0" smtClean="0">
                <a:latin typeface="Times New Roman" panose="02020603050405020304" pitchFamily="18" charset="0"/>
              </a:rPr>
              <a:t>形成，小孔成像，日食</a:t>
            </a:r>
            <a:r>
              <a:rPr kumimoji="1" lang="zh-CN" altLang="en-US" sz="2400" b="1" dirty="0">
                <a:latin typeface="Times New Roman" panose="02020603050405020304" pitchFamily="18" charset="0"/>
              </a:rPr>
              <a:t>、月食等。</a:t>
            </a:r>
            <a:endParaRPr kumimoji="1"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111638" name="AutoShape 22"/>
          <p:cNvSpPr/>
          <p:nvPr/>
        </p:nvSpPr>
        <p:spPr bwMode="auto">
          <a:xfrm>
            <a:off x="2895600" y="4114800"/>
            <a:ext cx="228600" cy="1905000"/>
          </a:xfrm>
          <a:prstGeom prst="leftBrace">
            <a:avLst>
              <a:gd name="adj1" fmla="val 69444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111639" name="Text Box 23"/>
          <p:cNvSpPr txBox="1">
            <a:spLocks noChangeArrowheads="1"/>
          </p:cNvSpPr>
          <p:nvPr/>
        </p:nvSpPr>
        <p:spPr bwMode="auto">
          <a:xfrm>
            <a:off x="2971800" y="3962400"/>
            <a:ext cx="2613025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>
                <a:latin typeface="Times New Roman" panose="02020603050405020304" pitchFamily="18" charset="0"/>
              </a:rPr>
              <a:t>光的</a:t>
            </a:r>
            <a:r>
              <a:rPr kumimoji="1" lang="zh-CN" altLang="en-US" sz="2400" b="1" dirty="0" smtClean="0">
                <a:latin typeface="Times New Roman" panose="02020603050405020304" pitchFamily="18" charset="0"/>
              </a:rPr>
              <a:t>反射定律</a:t>
            </a:r>
            <a:r>
              <a:rPr kumimoji="1" lang="zh-CN" altLang="en-US" sz="2400" dirty="0" smtClean="0">
                <a:latin typeface="Times New Roman" panose="02020603050405020304" pitchFamily="18" charset="0"/>
              </a:rPr>
              <a:t>：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11641" name="Text Box 25"/>
          <p:cNvSpPr txBox="1">
            <a:spLocks noChangeArrowheads="1"/>
          </p:cNvSpPr>
          <p:nvPr/>
        </p:nvSpPr>
        <p:spPr bwMode="auto">
          <a:xfrm>
            <a:off x="5159375" y="3933056"/>
            <a:ext cx="5508625" cy="11988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>
                <a:latin typeface="Times New Roman" panose="02020603050405020304" pitchFamily="18" charset="0"/>
              </a:rPr>
              <a:t>光</a:t>
            </a:r>
            <a:r>
              <a:rPr kumimoji="1" lang="zh-CN" altLang="en-US" sz="2400" b="1" dirty="0" smtClean="0">
                <a:latin typeface="Times New Roman" panose="02020603050405020304" pitchFamily="18" charset="0"/>
              </a:rPr>
              <a:t>反射时：反射光线，入射光线，法线</a:t>
            </a:r>
            <a:r>
              <a:rPr kumimoji="1" lang="zh-CN" altLang="en-US" sz="2400" b="1" dirty="0">
                <a:latin typeface="Times New Roman" panose="02020603050405020304" pitchFamily="18" charset="0"/>
              </a:rPr>
              <a:t>位于同一平面内、发射光线入射光线位于法线的两侧、反射角等于入射角</a:t>
            </a:r>
            <a:endParaRPr kumimoji="1"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111642" name="Text Box 26"/>
          <p:cNvSpPr txBox="1">
            <a:spLocks noChangeArrowheads="1"/>
          </p:cNvSpPr>
          <p:nvPr/>
        </p:nvSpPr>
        <p:spPr bwMode="auto">
          <a:xfrm>
            <a:off x="4267200" y="5638800"/>
            <a:ext cx="29718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>
                <a:latin typeface="Times New Roman" panose="02020603050405020304" pitchFamily="18" charset="0"/>
              </a:rPr>
              <a:t>镜面反射、漫反射</a:t>
            </a:r>
            <a:endParaRPr kumimoji="1" lang="zh-CN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111643" name="Text Box 27"/>
          <p:cNvSpPr txBox="1">
            <a:spLocks noChangeArrowheads="1"/>
          </p:cNvSpPr>
          <p:nvPr/>
        </p:nvSpPr>
        <p:spPr bwMode="auto">
          <a:xfrm>
            <a:off x="3505200" y="1066800"/>
            <a:ext cx="32766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lvl="1" eaLnBrk="1" hangingPunct="1">
              <a:spcBef>
                <a:spcPct val="50000"/>
              </a:spcBef>
            </a:pPr>
            <a:r>
              <a:rPr kumimoji="1" lang="zh-CN" altLang="en-US" sz="2400" b="1" dirty="0">
                <a:latin typeface="Times New Roman" panose="02020603050405020304" pitchFamily="18" charset="0"/>
              </a:rPr>
              <a:t>光直线传播的</a:t>
            </a:r>
            <a:r>
              <a:rPr kumimoji="1" lang="zh-CN" altLang="en-US" sz="2400" b="1" dirty="0" smtClean="0">
                <a:latin typeface="Times New Roman" panose="02020603050405020304" pitchFamily="18" charset="0"/>
              </a:rPr>
              <a:t>条件：</a:t>
            </a:r>
            <a:endParaRPr kumimoji="1"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111644" name="Text Box 28"/>
          <p:cNvSpPr txBox="1">
            <a:spLocks noChangeArrowheads="1"/>
          </p:cNvSpPr>
          <p:nvPr/>
        </p:nvSpPr>
        <p:spPr bwMode="auto">
          <a:xfrm>
            <a:off x="3048000" y="5638800"/>
            <a:ext cx="15240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 smtClean="0">
                <a:latin typeface="Times New Roman" panose="02020603050405020304" pitchFamily="18" charset="0"/>
              </a:rPr>
              <a:t>种类</a:t>
            </a:r>
            <a:r>
              <a:rPr kumimoji="1" lang="zh-CN" altLang="en-US" sz="2400" dirty="0" smtClean="0">
                <a:latin typeface="Times New Roman" panose="02020603050405020304" pitchFamily="18" charset="0"/>
              </a:rPr>
              <a:t>：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11645" name="AutoShape 29"/>
          <p:cNvSpPr/>
          <p:nvPr/>
        </p:nvSpPr>
        <p:spPr bwMode="auto">
          <a:xfrm>
            <a:off x="1905000" y="1295400"/>
            <a:ext cx="230560" cy="3505200"/>
          </a:xfrm>
          <a:prstGeom prst="leftBrace">
            <a:avLst>
              <a:gd name="adj1" fmla="val 95833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eaLnBrk="1" hangingPunct="1"/>
            <a:endParaRPr lang="zh-CN" altLang="en-US"/>
          </a:p>
        </p:txBody>
      </p:sp>
      <p:sp>
        <p:nvSpPr>
          <p:cNvPr id="111646" name="Text Box 30"/>
          <p:cNvSpPr txBox="1">
            <a:spLocks noChangeArrowheads="1"/>
          </p:cNvSpPr>
          <p:nvPr/>
        </p:nvSpPr>
        <p:spPr bwMode="auto">
          <a:xfrm>
            <a:off x="2362200" y="4267200"/>
            <a:ext cx="533400" cy="15684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/>
              <a:t>光的反射</a:t>
            </a:r>
            <a:endParaRPr lang="zh-CN" altLang="en-US" sz="2400" b="1"/>
          </a:p>
        </p:txBody>
      </p:sp>
      <p:sp>
        <p:nvSpPr>
          <p:cNvPr id="111648" name="Text Box 32"/>
          <p:cNvSpPr txBox="1">
            <a:spLocks noChangeArrowheads="1"/>
          </p:cNvSpPr>
          <p:nvPr/>
        </p:nvSpPr>
        <p:spPr bwMode="auto">
          <a:xfrm>
            <a:off x="1521460" y="2362200"/>
            <a:ext cx="551815" cy="2209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Times New Roman" panose="02020603050405020304" pitchFamily="18" charset="0"/>
              </a:rPr>
              <a:t>光的传播</a:t>
            </a:r>
            <a:endParaRPr kumimoji="1" lang="zh-CN" altLang="en-US" sz="24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1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1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1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1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1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1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1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1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1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1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1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1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1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1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1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1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11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11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11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11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11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11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11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11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11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11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11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11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11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11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0" grpId="0" bldLvl="0" animBg="1" autoUpdateAnimBg="0"/>
      <p:bldP spid="111621" grpId="0" bldLvl="0" animBg="1"/>
      <p:bldP spid="111623" grpId="0" bldLvl="0" animBg="1" autoUpdateAnimBg="0"/>
      <p:bldP spid="111624" grpId="0" bldLvl="0" animBg="1"/>
      <p:bldP spid="111625" grpId="0" bldLvl="0" animBg="1" autoUpdateAnimBg="0"/>
      <p:bldP spid="111626" grpId="0" bldLvl="0" animBg="1" autoUpdateAnimBg="0"/>
      <p:bldP spid="111627" grpId="0" bldLvl="0" animBg="1"/>
      <p:bldP spid="111628" grpId="0" bldLvl="0" animBg="1" autoUpdateAnimBg="0"/>
      <p:bldP spid="111629" grpId="0" bldLvl="0" animBg="1" autoUpdateAnimBg="0"/>
      <p:bldP spid="111630" grpId="0" bldLvl="0" animBg="1"/>
      <p:bldP spid="111631" grpId="0" bldLvl="0" animBg="1" autoUpdateAnimBg="0"/>
      <p:bldP spid="111632" grpId="0" bldLvl="0" animBg="1" autoUpdateAnimBg="0"/>
      <p:bldP spid="111633" grpId="0" bldLvl="0" animBg="1" autoUpdateAnimBg="0"/>
      <p:bldP spid="111634" grpId="0" bldLvl="0" animBg="1" autoUpdateAnimBg="0"/>
      <p:bldP spid="111635" grpId="0" bldLvl="0" animBg="1" autoUpdateAnimBg="0"/>
      <p:bldP spid="111636" grpId="0" bldLvl="0" animBg="1" autoUpdateAnimBg="0"/>
      <p:bldP spid="111637" grpId="0" bldLvl="0" animBg="1" autoUpdateAnimBg="0"/>
      <p:bldP spid="111638" grpId="0" bldLvl="0" animBg="1"/>
      <p:bldP spid="111639" grpId="0" bldLvl="0" animBg="1" autoUpdateAnimBg="0"/>
      <p:bldP spid="111641" grpId="0" bldLvl="0" animBg="1" autoUpdateAnimBg="0"/>
      <p:bldP spid="111642" grpId="0" bldLvl="0" animBg="1" autoUpdateAnimBg="0"/>
      <p:bldP spid="111643" grpId="0" bldLvl="0" animBg="1" autoUpdateAnimBg="0"/>
      <p:bldP spid="111644" grpId="0" bldLvl="0" animBg="1" autoUpdateAnimBg="0"/>
      <p:bldP spid="111645" grpId="0" bldLvl="0" animBg="1"/>
      <p:bldP spid="111646" grpId="0" bldLvl="0" animBg="1" autoUpdateAnimBg="0"/>
      <p:bldP spid="111648" grpId="0" bldLvl="0" animBg="1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ChangeArrowheads="1"/>
          </p:cNvSpPr>
          <p:nvPr/>
        </p:nvSpPr>
        <p:spPr bwMode="auto">
          <a:xfrm>
            <a:off x="1774825" y="1552575"/>
            <a:ext cx="8623300" cy="45694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方法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点拨：</a:t>
            </a:r>
            <a:endParaRPr lang="en-US" altLang="zh-CN" sz="2600" b="1" dirty="0" smtClean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1)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只有硬纸板和平面镜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垂直，才能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保证法线和平面镜垂直；硬纸板可以显示光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路，同时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当把硬纸板向后缓慢折转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时，反射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光线将会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消失，可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证明反射光线、法线与入射光线在同一平面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内。</a:t>
            </a:r>
            <a:endParaRPr lang="en-US" altLang="zh-CN" sz="26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2)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用透明玻璃板代替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平面镜，能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同时看到成像物体的像和镜后与像对比的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物体，便于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确定像的位置以及比较物与像的大小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关系。</a:t>
            </a:r>
            <a:endParaRPr lang="en-US" altLang="zh-CN" sz="2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11"/>
          <p:cNvGrpSpPr/>
          <p:nvPr/>
        </p:nvGrpSpPr>
        <p:grpSpPr bwMode="auto">
          <a:xfrm>
            <a:off x="4376738" y="771525"/>
            <a:ext cx="3413125" cy="715963"/>
            <a:chOff x="1046" y="2914"/>
            <a:chExt cx="2150" cy="451"/>
          </a:xfrm>
        </p:grpSpPr>
        <p:pic>
          <p:nvPicPr>
            <p:cNvPr id="33798" name="Picture 12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1046" y="2914"/>
              <a:ext cx="2150" cy="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799" name="Text Box 13"/>
            <p:cNvSpPr txBox="1">
              <a:spLocks noChangeArrowheads="1"/>
            </p:cNvSpPr>
            <p:nvPr/>
          </p:nvSpPr>
          <p:spPr bwMode="auto">
            <a:xfrm>
              <a:off x="1644" y="2982"/>
              <a:ext cx="1458" cy="3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zh-CN" altLang="en-US" sz="2600" b="1">
                  <a:solidFill>
                    <a:srgbClr val="FF505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方法技巧盘点</a:t>
              </a:r>
              <a:endParaRPr lang="zh-CN" altLang="en-US" sz="2600" b="1">
                <a:solidFill>
                  <a:srgbClr val="FF5050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sp>
        <p:nvSpPr>
          <p:cNvPr id="33795" name="Rectangle 14"/>
          <p:cNvSpPr>
            <a:spLocks noChangeArrowheads="1"/>
          </p:cNvSpPr>
          <p:nvPr/>
        </p:nvSpPr>
        <p:spPr bwMode="auto">
          <a:xfrm>
            <a:off x="1774825" y="1476375"/>
            <a:ext cx="4656138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方法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一、等效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替代法</a:t>
            </a:r>
            <a:endParaRPr lang="zh-CN" altLang="en-US" sz="2600" b="1" dirty="0">
              <a:solidFill>
                <a:srgbClr val="FF0066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3796" name="Text Box 15"/>
          <p:cNvSpPr txBox="1">
            <a:spLocks noChangeArrowheads="1"/>
          </p:cNvSpPr>
          <p:nvPr/>
        </p:nvSpPr>
        <p:spPr bwMode="auto">
          <a:xfrm>
            <a:off x="1774825" y="2079625"/>
            <a:ext cx="265430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600" b="1">
                <a:solidFill>
                  <a:srgbClr val="FF0066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方法解读</a:t>
            </a:r>
            <a:endParaRPr lang="zh-CN" altLang="en-US" sz="2600" b="1">
              <a:solidFill>
                <a:srgbClr val="FF0066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3797" name="Text Box 16"/>
          <p:cNvSpPr txBox="1">
            <a:spLocks noChangeArrowheads="1"/>
          </p:cNvSpPr>
          <p:nvPr/>
        </p:nvSpPr>
        <p:spPr bwMode="auto">
          <a:xfrm>
            <a:off x="1774825" y="2686050"/>
            <a:ext cx="8704263" cy="34499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        等效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替代法是在保证某种效果（特性和关系）相同的前提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下，将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实际的、复杂的物理问题和物理过程转化为等效的、简单的、易于研究的物理问题和物理过程来研究和处理的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方法，如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探究平面镜成像特点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时，用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玻璃板代替平面镜、用未点燃的蜡烛确定像的位置都是等效替代法的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应用。</a:t>
            </a:r>
            <a:endParaRPr lang="en-US" altLang="zh-CN" sz="2600" b="1" dirty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ChangeArrowheads="1"/>
          </p:cNvSpPr>
          <p:nvPr/>
        </p:nvSpPr>
        <p:spPr bwMode="auto">
          <a:xfrm>
            <a:off x="1774825" y="604838"/>
            <a:ext cx="6556375" cy="56889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719455" eaLnBrk="1" hangingPunct="1">
              <a:lnSpc>
                <a:spcPct val="140000"/>
              </a:lnSpc>
            </a:pP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例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、（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湖南邵阳模拟）如图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3-6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所示是“探究平面镜成像特点”的实验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装置。</a:t>
            </a:r>
            <a:endParaRPr lang="en-US" altLang="zh-CN" sz="2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719455" eaLnBrk="1" hangingPunct="1">
              <a:lnSpc>
                <a:spcPct val="140000"/>
              </a:lnSpc>
            </a:pP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）为了保证实验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效果，应选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择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__________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（填“平面镜”“厚玻璃板”或“薄玻璃板”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）。</a:t>
            </a:r>
            <a:endParaRPr lang="en-US" altLang="zh-CN" sz="2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719455" eaLnBrk="1" hangingPunct="1">
              <a:lnSpc>
                <a:spcPct val="140000"/>
              </a:lnSpc>
            </a:pP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）此实验中选择两支相同的蜡烛是为了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__________________________________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。</a:t>
            </a:r>
            <a:endParaRPr lang="en-US" altLang="zh-CN" sz="2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719455" eaLnBrk="1" hangingPunct="1">
              <a:lnSpc>
                <a:spcPct val="140000"/>
              </a:lnSpc>
            </a:pP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）移开蜡烛</a:t>
            </a:r>
            <a:r>
              <a:rPr lang="en-US" altLang="zh-CN" sz="2600" b="1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，在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其原来位置放一光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屏，光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屏上无法呈现蜡烛的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像，说明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平面镜成的是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_____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像。</a:t>
            </a:r>
            <a:endParaRPr lang="en-US" altLang="zh-CN" sz="2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4819" name="Picture 5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8539163" y="2074863"/>
            <a:ext cx="1882775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6"/>
          <p:cNvSpPr>
            <a:spLocks noChangeArrowheads="1"/>
          </p:cNvSpPr>
          <p:nvPr/>
        </p:nvSpPr>
        <p:spPr bwMode="auto">
          <a:xfrm>
            <a:off x="8818563" y="3590925"/>
            <a:ext cx="95504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>
                <a:solidFill>
                  <a:srgbClr val="000000"/>
                </a:solidFill>
                <a:latin typeface="Times New Roman" panose="02020603050405020304" pitchFamily="18" charset="0"/>
              </a:rPr>
              <a:t>图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</a:rPr>
              <a:t>3-6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0167" name="Rectangle 7"/>
          <p:cNvSpPr>
            <a:spLocks noChangeArrowheads="1"/>
          </p:cNvSpPr>
          <p:nvPr/>
        </p:nvSpPr>
        <p:spPr bwMode="auto">
          <a:xfrm>
            <a:off x="1928813" y="2379663"/>
            <a:ext cx="151130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18" charset="0"/>
              </a:rPr>
              <a:t>薄玻璃板</a:t>
            </a:r>
            <a:endParaRPr lang="zh-CN" altLang="en-US" sz="26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2938463" y="4030663"/>
            <a:ext cx="350393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18" charset="0"/>
              </a:rPr>
              <a:t>探究物与像的大小关系</a:t>
            </a:r>
            <a:endParaRPr lang="zh-CN" altLang="en-US" sz="26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0169" name="Rectangle 9"/>
          <p:cNvSpPr>
            <a:spLocks noChangeArrowheads="1"/>
          </p:cNvSpPr>
          <p:nvPr/>
        </p:nvSpPr>
        <p:spPr bwMode="auto">
          <a:xfrm>
            <a:off x="3364548" y="5681663"/>
            <a:ext cx="514985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18" charset="0"/>
              </a:rPr>
              <a:t>虚</a:t>
            </a:r>
            <a:endParaRPr lang="zh-CN" altLang="en-US" sz="26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0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0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0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0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0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0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7" grpId="0"/>
      <p:bldP spid="220168" grpId="0"/>
      <p:bldP spid="22016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8" name="Rectangle 4"/>
          <p:cNvSpPr>
            <a:spLocks noChangeArrowheads="1"/>
          </p:cNvSpPr>
          <p:nvPr/>
        </p:nvSpPr>
        <p:spPr bwMode="auto">
          <a:xfrm>
            <a:off x="1954213" y="850900"/>
            <a:ext cx="7858125" cy="51288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719455" eaLnBrk="1" hangingPunct="1">
              <a:lnSpc>
                <a:spcPct val="140000"/>
              </a:lnSpc>
            </a:pP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解析：（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）因为厚玻璃板的两个面都可以当作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反射面，会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出现两个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像，会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影响实验的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效果，所以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应选用薄玻璃板；（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）选择两支完全相同的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蜡烛，是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为了比较像与物的大小关系；（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）实像能呈现在光屏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上，虚像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不能呈现在光屏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上，所以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移开蜡烛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，在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其原来位置放一光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屏，光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屏上无法呈现蜡烛的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像，说明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平面镜成的是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虚像。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indent="719455" eaLnBrk="1" hangingPunct="1">
              <a:lnSpc>
                <a:spcPct val="140000"/>
              </a:lnSpc>
            </a:pP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答案：（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）薄玻璃板（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）探究物与像的大小关系（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）虚</a:t>
            </a:r>
            <a:endParaRPr lang="zh-CN" altLang="en-US" sz="2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1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1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8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ChangeArrowheads="1"/>
          </p:cNvSpPr>
          <p:nvPr/>
        </p:nvSpPr>
        <p:spPr bwMode="auto">
          <a:xfrm>
            <a:off x="1774825" y="835025"/>
            <a:ext cx="2507615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方法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二、对称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法</a:t>
            </a:r>
            <a:endParaRPr lang="zh-CN" altLang="en-US" sz="2600" b="1" dirty="0">
              <a:solidFill>
                <a:srgbClr val="FF0066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6867" name="Text Box 5"/>
          <p:cNvSpPr txBox="1">
            <a:spLocks noChangeArrowheads="1"/>
          </p:cNvSpPr>
          <p:nvPr/>
        </p:nvSpPr>
        <p:spPr bwMode="auto">
          <a:xfrm>
            <a:off x="1774825" y="1884363"/>
            <a:ext cx="265430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600" b="1">
                <a:solidFill>
                  <a:srgbClr val="FF0066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方法解读</a:t>
            </a:r>
            <a:endParaRPr lang="zh-CN" altLang="en-US" sz="2600" b="1">
              <a:solidFill>
                <a:srgbClr val="FF0066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6868" name="Rectangle 6"/>
          <p:cNvSpPr>
            <a:spLocks noChangeArrowheads="1"/>
          </p:cNvSpPr>
          <p:nvPr/>
        </p:nvSpPr>
        <p:spPr bwMode="auto">
          <a:xfrm>
            <a:off x="1774825" y="2413000"/>
            <a:ext cx="8507413" cy="28898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717550" eaLnBrk="1" hangingPunct="1">
              <a:lnSpc>
                <a:spcPct val="140000"/>
              </a:lnSpc>
            </a:pP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对称法应用于平面镜成像解题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时，可以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启发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直觉思维，使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许多问题化难为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易，化繁为简。平面镜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成像时像与物关于平面镜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对称，这种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对称性广泛地应用在平面镜作图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上，如下，不管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物体如何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复杂，平面镜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位置如何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变化，但是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像与物的对称性永远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不变。</a:t>
            </a:r>
            <a:endParaRPr lang="en-US" altLang="zh-CN" sz="2600" b="1" dirty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020888" y="958850"/>
            <a:ext cx="8053387" cy="519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ChangeArrowheads="1"/>
          </p:cNvSpPr>
          <p:nvPr/>
        </p:nvSpPr>
        <p:spPr bwMode="auto">
          <a:xfrm>
            <a:off x="1774825" y="730250"/>
            <a:ext cx="8537575" cy="1210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719455" eaLnBrk="1" hangingPunct="1">
              <a:lnSpc>
                <a:spcPct val="140000"/>
              </a:lnSpc>
            </a:pP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例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5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、如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图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3-7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所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示，</a:t>
            </a:r>
            <a:r>
              <a:rPr lang="en-US" altLang="zh-CN" sz="2600" b="1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O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′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是</a:t>
            </a:r>
            <a:r>
              <a:rPr lang="en-US" altLang="zh-CN" sz="26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O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在平面镜中成的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像，在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图中画出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平面镜，并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画出线段</a:t>
            </a:r>
            <a:r>
              <a:rPr lang="en-US" altLang="zh-CN" sz="26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AB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在该平面镜中成的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像。</a:t>
            </a:r>
            <a:endParaRPr lang="en-US" altLang="zh-CN" sz="2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15" name="Rectangle 5"/>
          <p:cNvSpPr>
            <a:spLocks noChangeArrowheads="1"/>
          </p:cNvSpPr>
          <p:nvPr/>
        </p:nvSpPr>
        <p:spPr bwMode="auto">
          <a:xfrm>
            <a:off x="4703763" y="5645150"/>
            <a:ext cx="955040" cy="650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zh-CN" altLang="en-US" sz="2600" b="1">
                <a:solidFill>
                  <a:srgbClr val="000000"/>
                </a:solidFill>
                <a:latin typeface="Times New Roman" panose="02020603050405020304" pitchFamily="18" charset="0"/>
              </a:rPr>
              <a:t>图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</a:rPr>
              <a:t>3-7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8916" name="Picture 6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162425" y="2295525"/>
            <a:ext cx="2230438" cy="326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ChangeArrowheads="1"/>
          </p:cNvSpPr>
          <p:nvPr/>
        </p:nvSpPr>
        <p:spPr bwMode="auto">
          <a:xfrm>
            <a:off x="1774825" y="1033463"/>
            <a:ext cx="4572000" cy="45694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719455" eaLnBrk="1" hangingPunct="1">
              <a:lnSpc>
                <a:spcPct val="140000"/>
              </a:lnSpc>
            </a:pP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解析：先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连接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O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和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O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′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，再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作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OO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′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的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垂直平分线，即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可得到平面镜的位置；作出物体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AB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的端点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、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关于平面镜的对称点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′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、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′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，用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虚线连接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′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、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′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，即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可得到物体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AB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在平面镜中所成的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像。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indent="719455" eaLnBrk="1" hangingPunct="1">
              <a:lnSpc>
                <a:spcPct val="140000"/>
              </a:lnSpc>
            </a:pP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答案：如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图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3-8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所示</a:t>
            </a:r>
            <a:endParaRPr lang="zh-CN" altLang="en-US" sz="2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9939" name="Picture 5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416675" y="1227138"/>
            <a:ext cx="3914775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Rectangle 7"/>
          <p:cNvSpPr>
            <a:spLocks noChangeArrowheads="1"/>
          </p:cNvSpPr>
          <p:nvPr/>
        </p:nvSpPr>
        <p:spPr bwMode="auto">
          <a:xfrm>
            <a:off x="7656513" y="5454650"/>
            <a:ext cx="95504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>
                <a:solidFill>
                  <a:srgbClr val="000000"/>
                </a:solidFill>
                <a:latin typeface="Times New Roman" panose="02020603050405020304" pitchFamily="18" charset="0"/>
              </a:rPr>
              <a:t>图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</a:rPr>
              <a:t>3-8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ChangeArrowheads="1"/>
          </p:cNvSpPr>
          <p:nvPr/>
        </p:nvSpPr>
        <p:spPr bwMode="auto">
          <a:xfrm>
            <a:off x="1774825" y="2038350"/>
            <a:ext cx="8412163" cy="17703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方法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技巧：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根据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物与像相对于镜面对称的性质“平面镜所成的像与实际中的物体恰好左右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颠倒，且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关于镜面对称”作图即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可。注意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实线与虚线的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区分，保留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垂直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符号。</a:t>
            </a:r>
            <a:endParaRPr lang="en-US" altLang="zh-CN" sz="2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ChangeArrowheads="1"/>
          </p:cNvSpPr>
          <p:nvPr/>
        </p:nvSpPr>
        <p:spPr bwMode="auto">
          <a:xfrm>
            <a:off x="1774825" y="803275"/>
            <a:ext cx="2507615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方法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三、模型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法</a:t>
            </a:r>
            <a:endParaRPr lang="zh-CN" altLang="en-US" sz="2600" b="1" dirty="0">
              <a:solidFill>
                <a:srgbClr val="FF0066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41987" name="Text Box 6"/>
          <p:cNvSpPr txBox="1">
            <a:spLocks noChangeArrowheads="1"/>
          </p:cNvSpPr>
          <p:nvPr/>
        </p:nvSpPr>
        <p:spPr bwMode="auto">
          <a:xfrm>
            <a:off x="1774825" y="1793875"/>
            <a:ext cx="265430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600" b="1">
                <a:solidFill>
                  <a:srgbClr val="FF0066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方法解读</a:t>
            </a:r>
            <a:endParaRPr lang="zh-CN" altLang="en-US" sz="2600" b="1">
              <a:solidFill>
                <a:srgbClr val="FF0066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1774825" y="2243138"/>
            <a:ext cx="8491538" cy="34499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        模型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法一般用在物理实验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上，通过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模型来揭示原型的形态、特征和本质的方法称为模型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法。通俗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地说即是通过引入模型（能方便我们解释那些难以直接观察到的事物的内部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构造，事物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的变化以及事物之间的关系的符号、公式、表格、实物等）将物理问题实际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化。本章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的物理模型有光线、点光源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等。</a:t>
            </a:r>
            <a:endParaRPr lang="en-US" altLang="zh-CN" sz="2600" b="1" dirty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2" name="Object 4"/>
          <p:cNvGraphicFramePr>
            <a:graphicFrameLocks noChangeAspect="1"/>
          </p:cNvGraphicFramePr>
          <p:nvPr/>
        </p:nvGraphicFramePr>
        <p:xfrm>
          <a:off x="7662863" y="2220913"/>
          <a:ext cx="1944687" cy="74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9" name="Flash 影片" r:id="rId1" imgW="4089400" imgH="1244600" progId="Flash.Movie">
                  <p:embed/>
                </p:oleObj>
              </mc:Choice>
              <mc:Fallback>
                <p:oleObj name="Flash 影片" r:id="rId1" imgW="4089400" imgH="1244600" progId="Flash.Movi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2863" y="2220913"/>
                        <a:ext cx="1944687" cy="747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7589838" y="3155950"/>
          <a:ext cx="2016125" cy="83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0" name="Flash 影片" r:id="rId3" imgW="4127500" imgH="1397000" progId="Flash.Movie">
                  <p:embed/>
                </p:oleObj>
              </mc:Choice>
              <mc:Fallback>
                <p:oleObj name="Flash 影片" r:id="rId3" imgW="4127500" imgH="1397000" progId="Flash.Movi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89838" y="3155950"/>
                        <a:ext cx="2016125" cy="83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4" name="Object 6"/>
          <p:cNvGraphicFramePr>
            <a:graphicFrameLocks noChangeAspect="1"/>
          </p:cNvGraphicFramePr>
          <p:nvPr/>
        </p:nvGraphicFramePr>
        <p:xfrm>
          <a:off x="7662863" y="4308475"/>
          <a:ext cx="2016125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1" name="Flash 影片" r:id="rId5" imgW="4368800" imgH="1155700" progId="Flash.Movie">
                  <p:embed/>
                </p:oleObj>
              </mc:Choice>
              <mc:Fallback>
                <p:oleObj name="Flash 影片" r:id="rId5" imgW="4368800" imgH="1155700" progId="Flash.Movie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2863" y="4308475"/>
                        <a:ext cx="2016125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2838450" y="1139825"/>
            <a:ext cx="2879725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C00000"/>
                </a:solidFill>
                <a:latin typeface="宋体" panose="02010600030101010101" pitchFamily="2" charset="-122"/>
              </a:rPr>
              <a:t>（一）作图类</a:t>
            </a:r>
            <a:endParaRPr kumimoji="1" lang="zh-CN" altLang="en-US" sz="28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2981325" y="1716088"/>
            <a:ext cx="4535488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、根据光的反射定律作图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2262188" y="2292350"/>
            <a:ext cx="5545137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CC00"/>
                </a:solidFill>
                <a:latin typeface="宋体" panose="02010600030101010101" pitchFamily="2" charset="-122"/>
              </a:rPr>
              <a:t>   </a:t>
            </a: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</a:rPr>
              <a:t>）已知平面镜和入射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光线，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画</a:t>
            </a:r>
            <a:r>
              <a:rPr lang="zh-CN" altLang="en-US" sz="2800" b="1" dirty="0">
                <a:latin typeface="宋体" panose="02010600030101010101" pitchFamily="2" charset="-122"/>
              </a:rPr>
              <a:t>出反射光线。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6152" name="Text Box 10"/>
          <p:cNvSpPr txBox="1">
            <a:spLocks noChangeArrowheads="1"/>
          </p:cNvSpPr>
          <p:nvPr/>
        </p:nvSpPr>
        <p:spPr bwMode="auto">
          <a:xfrm>
            <a:off x="2549525" y="2363788"/>
            <a:ext cx="165735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2262188" y="3228975"/>
            <a:ext cx="5545137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CC00"/>
                </a:solidFill>
                <a:latin typeface="宋体" panose="02010600030101010101" pitchFamily="2" charset="-122"/>
              </a:rPr>
              <a:t>   </a:t>
            </a: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</a:rPr>
              <a:t>）已知平面镜和反射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光线，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画</a:t>
            </a:r>
            <a:r>
              <a:rPr lang="zh-CN" altLang="en-US" sz="2800" b="1" dirty="0">
                <a:latin typeface="宋体" panose="02010600030101010101" pitchFamily="2" charset="-122"/>
              </a:rPr>
              <a:t>出入射光线。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2262188" y="4237038"/>
            <a:ext cx="5400675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CC00"/>
                </a:solidFill>
                <a:latin typeface="宋体" panose="02010600030101010101" pitchFamily="2" charset="-122"/>
              </a:rPr>
              <a:t>   </a:t>
            </a: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</a:rPr>
              <a:t>3</a:t>
            </a:r>
            <a:r>
              <a:rPr lang="zh-CN" altLang="en-US" sz="2800" b="1" dirty="0">
                <a:latin typeface="宋体" panose="02010600030101010101" pitchFamily="2" charset="-122"/>
              </a:rPr>
              <a:t>）已知入射光线和反射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光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线，画</a:t>
            </a:r>
            <a:r>
              <a:rPr lang="zh-CN" altLang="en-US" sz="2800" b="1" dirty="0">
                <a:latin typeface="宋体" panose="02010600030101010101" pitchFamily="2" charset="-122"/>
              </a:rPr>
              <a:t>出平面镜。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2981325" y="5173663"/>
            <a:ext cx="129540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关键：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2262188" y="5173663"/>
            <a:ext cx="8208962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CC00"/>
                </a:solidFill>
                <a:latin typeface="宋体" panose="02010600030101010101" pitchFamily="2" charset="-122"/>
              </a:rPr>
              <a:t>   </a:t>
            </a:r>
            <a:r>
              <a:rPr lang="en-US" altLang="zh-CN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     </a:t>
            </a:r>
            <a:r>
              <a:rPr lang="en-US" altLang="zh-CN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  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确定</a:t>
            </a:r>
            <a:r>
              <a:rPr lang="zh-CN" altLang="en-US" sz="2800" b="1" dirty="0">
                <a:latin typeface="宋体" panose="02010600030101010101" pitchFamily="2" charset="-122"/>
              </a:rPr>
              <a:t>法线的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位置：法线</a:t>
            </a:r>
            <a:r>
              <a:rPr lang="zh-CN" altLang="en-US" sz="2800" b="1" dirty="0">
                <a:latin typeface="宋体" panose="02010600030101010101" pitchFamily="2" charset="-122"/>
              </a:rPr>
              <a:t>垂直于镜面且在</a:t>
            </a:r>
            <a:r>
              <a:rPr lang="zh-CN" altLang="en-US" sz="2800" b="1" dirty="0">
                <a:latin typeface="宋体" panose="02010600030101010101" pitchFamily="2" charset="-122"/>
              </a:rPr>
              <a:t>入射光线和反射光线夹角的平分线上。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2981325" y="6108700"/>
            <a:ext cx="1512888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作法：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27664" name="Object 16"/>
          <p:cNvGraphicFramePr>
            <a:graphicFrameLocks noChangeAspect="1"/>
          </p:cNvGraphicFramePr>
          <p:nvPr/>
        </p:nvGraphicFramePr>
        <p:xfrm>
          <a:off x="8670925" y="3084513"/>
          <a:ext cx="635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2" name="Flash 影片" r:id="rId7" imgW="76200" imgH="1054100" progId="Flash.Movie">
                  <p:embed/>
                </p:oleObj>
              </mc:Choice>
              <mc:Fallback>
                <p:oleObj name="Flash 影片" r:id="rId7" imgW="76200" imgH="1054100" progId="Flash.Movie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70925" y="3084513"/>
                        <a:ext cx="635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5" name="Object 17"/>
          <p:cNvGraphicFramePr>
            <a:graphicFrameLocks noChangeAspect="1"/>
          </p:cNvGraphicFramePr>
          <p:nvPr/>
        </p:nvGraphicFramePr>
        <p:xfrm>
          <a:off x="8670925" y="4165600"/>
          <a:ext cx="635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3" name="Flash 影片" r:id="rId9" imgW="76200" imgH="1054100" progId="Flash.Movie">
                  <p:embed/>
                </p:oleObj>
              </mc:Choice>
              <mc:Fallback>
                <p:oleObj name="Flash 影片" r:id="rId9" imgW="76200" imgH="1054100" progId="Flash.Movie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70925" y="4165600"/>
                        <a:ext cx="635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6" name="Object 18"/>
          <p:cNvGraphicFramePr>
            <a:graphicFrameLocks noChangeAspect="1"/>
          </p:cNvGraphicFramePr>
          <p:nvPr/>
        </p:nvGraphicFramePr>
        <p:xfrm>
          <a:off x="8670925" y="2076450"/>
          <a:ext cx="635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4" name="Flash 影片" r:id="rId11" imgW="76200" imgH="1054100" progId="Flash.Movie">
                  <p:embed/>
                </p:oleObj>
              </mc:Choice>
              <mc:Fallback>
                <p:oleObj name="Flash 影片" r:id="rId11" imgW="76200" imgH="1054100" progId="Flash.Movie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70925" y="2076450"/>
                        <a:ext cx="635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7" name="Object 19"/>
          <p:cNvGraphicFramePr>
            <a:graphicFrameLocks noChangeAspect="1"/>
          </p:cNvGraphicFramePr>
          <p:nvPr/>
        </p:nvGraphicFramePr>
        <p:xfrm>
          <a:off x="8670925" y="2147888"/>
          <a:ext cx="1243013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5" name="Flash 影片" r:id="rId13" imgW="1651000" imgH="990600" progId="Flash.Movie">
                  <p:embed/>
                </p:oleObj>
              </mc:Choice>
              <mc:Fallback>
                <p:oleObj name="Flash 影片" r:id="rId13" imgW="1651000" imgH="990600" progId="Flash.Movie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70925" y="2147888"/>
                        <a:ext cx="1243013" cy="752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8" name="Object 20"/>
          <p:cNvGraphicFramePr>
            <a:graphicFrameLocks noChangeAspect="1"/>
          </p:cNvGraphicFramePr>
          <p:nvPr/>
        </p:nvGraphicFramePr>
        <p:xfrm>
          <a:off x="7662863" y="3155950"/>
          <a:ext cx="111601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6" name="Flash 影片" r:id="rId15" imgW="1473200" imgH="1003300" progId="Flash.Movie">
                  <p:embed/>
                </p:oleObj>
              </mc:Choice>
              <mc:Fallback>
                <p:oleObj name="Flash 影片" r:id="rId15" imgW="1473200" imgH="1003300" progId="Flash.Movie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2863" y="3155950"/>
                        <a:ext cx="1116012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9" name="Object 21"/>
          <p:cNvGraphicFramePr>
            <a:graphicFrameLocks noChangeAspect="1"/>
          </p:cNvGraphicFramePr>
          <p:nvPr/>
        </p:nvGraphicFramePr>
        <p:xfrm>
          <a:off x="7589838" y="4956175"/>
          <a:ext cx="2089150" cy="125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7" name="Flash 影片" r:id="rId17" imgW="4127500" imgH="241300" progId="Flash.Movie">
                  <p:embed/>
                </p:oleObj>
              </mc:Choice>
              <mc:Fallback>
                <p:oleObj name="Flash 影片" r:id="rId17" imgW="4127500" imgH="241300" progId="Flash.Movie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89838" y="4956175"/>
                        <a:ext cx="2089150" cy="125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70" name="Object 22"/>
          <p:cNvGraphicFramePr>
            <a:graphicFrameLocks noChangeAspect="1"/>
          </p:cNvGraphicFramePr>
          <p:nvPr/>
        </p:nvGraphicFramePr>
        <p:xfrm>
          <a:off x="8455025" y="4597400"/>
          <a:ext cx="496888" cy="230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8" name="Flash 影片" r:id="rId19" imgW="647700" imgH="292100" progId="Flash.Movie">
                  <p:embed/>
                </p:oleObj>
              </mc:Choice>
              <mc:Fallback>
                <p:oleObj name="Flash 影片" r:id="rId19" imgW="647700" imgH="292100" progId="Flash.Movie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5025" y="4597400"/>
                        <a:ext cx="496888" cy="230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71" name="Object 23"/>
          <p:cNvGraphicFramePr>
            <a:graphicFrameLocks noChangeAspect="1"/>
          </p:cNvGraphicFramePr>
          <p:nvPr/>
        </p:nvGraphicFramePr>
        <p:xfrm>
          <a:off x="8455025" y="3516313"/>
          <a:ext cx="496888" cy="230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9" name="Flash 影片" r:id="rId21" imgW="647700" imgH="292100" progId="Flash.Movie">
                  <p:embed/>
                </p:oleObj>
              </mc:Choice>
              <mc:Fallback>
                <p:oleObj name="Flash 影片" r:id="rId21" imgW="647700" imgH="292100" progId="Flash.Movie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5025" y="3516313"/>
                        <a:ext cx="496888" cy="230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72" name="Object 24"/>
          <p:cNvGraphicFramePr>
            <a:graphicFrameLocks noChangeAspect="1"/>
          </p:cNvGraphicFramePr>
          <p:nvPr/>
        </p:nvGraphicFramePr>
        <p:xfrm>
          <a:off x="8455025" y="2581275"/>
          <a:ext cx="496888" cy="230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0" name="Flash 影片" r:id="rId23" imgW="647700" imgH="292100" progId="Flash.Movie">
                  <p:embed/>
                </p:oleObj>
              </mc:Choice>
              <mc:Fallback>
                <p:oleObj name="Flash 影片" r:id="rId23" imgW="647700" imgH="292100" progId="Flash.Movie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5025" y="2581275"/>
                        <a:ext cx="496888" cy="230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67" name="Text Box 25"/>
          <p:cNvSpPr txBox="1">
            <a:spLocks noChangeArrowheads="1"/>
          </p:cNvSpPr>
          <p:nvPr/>
        </p:nvSpPr>
        <p:spPr bwMode="auto">
          <a:xfrm>
            <a:off x="2063750" y="476250"/>
            <a:ext cx="403225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36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考查</a:t>
            </a:r>
            <a:r>
              <a:rPr kumimoji="1" lang="zh-CN" alt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热点：</a:t>
            </a:r>
            <a:endParaRPr kumimoji="1" lang="zh-CN" altLang="en-US" sz="3600" b="1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5" grpId="0" bldLvl="0" animBg="1" autoUpdateAnimBg="0"/>
      <p:bldP spid="27656" grpId="0" bldLvl="0" animBg="1" autoUpdateAnimBg="0"/>
      <p:bldP spid="27657" grpId="0" bldLvl="0" animBg="1" autoUpdateAnimBg="0"/>
      <p:bldP spid="27659" grpId="0" bldLvl="0" animBg="1" autoUpdateAnimBg="0"/>
      <p:bldP spid="27660" grpId="0" bldLvl="0" animBg="1" autoUpdateAnimBg="0"/>
      <p:bldP spid="27661" grpId="0" bldLvl="0" animBg="1" autoUpdateAnimBg="0"/>
      <p:bldP spid="27662" grpId="0" bldLvl="0" animBg="1" autoUpdateAnimBg="0"/>
      <p:bldP spid="27663" grpId="0" bldLvl="0" animBg="1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4" name="Rectangle 4"/>
          <p:cNvSpPr>
            <a:spLocks noChangeArrowheads="1"/>
          </p:cNvSpPr>
          <p:nvPr/>
        </p:nvSpPr>
        <p:spPr bwMode="auto">
          <a:xfrm>
            <a:off x="1774825" y="771525"/>
            <a:ext cx="8639175" cy="51288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717550" eaLnBrk="1" hangingPunct="1">
              <a:lnSpc>
                <a:spcPct val="140000"/>
              </a:lnSpc>
            </a:pP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例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6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、下列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关于光线的说法中正确的是（  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）</a:t>
            </a:r>
            <a:endParaRPr lang="zh-CN" altLang="en-US" sz="2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717550" eaLnBrk="1" hangingPunct="1">
              <a:lnSpc>
                <a:spcPct val="140000"/>
              </a:lnSpc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A.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光线是真实存在的带箭头的直线</a:t>
            </a:r>
            <a:endParaRPr lang="zh-CN" altLang="en-US" sz="2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717550" eaLnBrk="1" hangingPunct="1">
              <a:lnSpc>
                <a:spcPct val="140000"/>
              </a:lnSpc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B.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激光笔发出的光是一条光线</a:t>
            </a:r>
            <a:endParaRPr lang="zh-CN" altLang="en-US" sz="2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717550" eaLnBrk="1" hangingPunct="1">
              <a:lnSpc>
                <a:spcPct val="140000"/>
              </a:lnSpc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C.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光线是表示光的径迹和方向的直线</a:t>
            </a:r>
            <a:endParaRPr lang="zh-CN" altLang="en-US" sz="2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717550" eaLnBrk="1" hangingPunct="1">
              <a:lnSpc>
                <a:spcPct val="140000"/>
              </a:lnSpc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D.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光线可以用虚线表示</a:t>
            </a:r>
            <a:endParaRPr lang="zh-CN" altLang="en-US" sz="2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717550" eaLnBrk="1" hangingPunct="1">
              <a:lnSpc>
                <a:spcPct val="140000"/>
              </a:lnSpc>
            </a:pP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解析：光线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实际上并不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存在，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选项错误；激光笔发出的是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光，不是光线，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选项错误；光线是表示光的径迹和方向的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直线，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选项正确；在光路图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中，光线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用实线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表示，以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与法线和反向延长线相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区别，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选项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错误。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0405" name="Rectangle 5"/>
          <p:cNvSpPr>
            <a:spLocks noChangeArrowheads="1"/>
          </p:cNvSpPr>
          <p:nvPr/>
        </p:nvSpPr>
        <p:spPr bwMode="auto">
          <a:xfrm>
            <a:off x="8472264" y="764704"/>
            <a:ext cx="421640" cy="650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0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0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04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04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ChangeArrowheads="1"/>
          </p:cNvSpPr>
          <p:nvPr/>
        </p:nvSpPr>
        <p:spPr bwMode="auto">
          <a:xfrm>
            <a:off x="2079624" y="2432050"/>
            <a:ext cx="8048823" cy="17703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方法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技巧：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用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一条带有箭头的直线表示光的传播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路径，这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条直线叫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光线。光线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实际并不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存在，是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为了形象描述光的传播特点而假想出来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的，采用</a:t>
            </a:r>
            <a:r>
              <a:rPr lang="zh-CN" alt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的是模型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法。</a:t>
            </a:r>
            <a:endParaRPr lang="en-US" altLang="zh-CN" sz="2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7680325" y="549275"/>
          <a:ext cx="1643063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2" name="Flash 影片" r:id="rId1" imgW="1244600" imgH="2895600" progId="Flash.Movie">
                  <p:embed/>
                </p:oleObj>
              </mc:Choice>
              <mc:Fallback>
                <p:oleObj name="Flash 影片" r:id="rId1" imgW="1244600" imgH="2895600" progId="Flash.Movi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0325" y="549275"/>
                        <a:ext cx="1643063" cy="2879725"/>
                      </a:xfrm>
                      <a:prstGeom prst="rect">
                        <a:avLst/>
                      </a:prstGeom>
                      <a:noFill/>
                      <a:ln w="76200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8328025" y="4292600"/>
          <a:ext cx="1441450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3" name="Flash 影片" r:id="rId3" imgW="2235200" imgH="495300" progId="Flash.Movie">
                  <p:embed/>
                </p:oleObj>
              </mc:Choice>
              <mc:Fallback>
                <p:oleObj name="Flash 影片" r:id="rId3" imgW="2235200" imgH="495300" progId="Flash.Movi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28025" y="4292600"/>
                        <a:ext cx="1441450" cy="360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1703388" y="476250"/>
            <a:ext cx="6192837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    2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、根据平面镜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成像特点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作图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1991544" y="1268760"/>
            <a:ext cx="6173788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CC00"/>
                </a:solidFill>
                <a:latin typeface="宋体" panose="02010600030101010101" pitchFamily="2" charset="-122"/>
              </a:rPr>
              <a:t>   </a:t>
            </a: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</a:rPr>
              <a:t>）①已知平面镜及一发光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点，   </a:t>
            </a:r>
            <a:r>
              <a:rPr lang="zh-CN" altLang="en-US" sz="2800" b="1" dirty="0">
                <a:latin typeface="宋体" panose="02010600030101010101" pitchFamily="2" charset="-122"/>
              </a:rPr>
              <a:t>作出发光点在平面镜中所成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的像。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2063552" y="2276872"/>
            <a:ext cx="5832475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CC0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sz="2800" b="1" dirty="0">
                <a:latin typeface="Times New Roman" panose="02020603050405020304" pitchFamily="18" charset="0"/>
              </a:rPr>
              <a:t>②</a:t>
            </a:r>
            <a:r>
              <a:rPr lang="zh-CN" altLang="en-US" sz="2800" b="1" dirty="0">
                <a:latin typeface="宋体" panose="02010600030101010101" pitchFamily="2" charset="-122"/>
              </a:rPr>
              <a:t>已知一发光点及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一像点，作出</a:t>
            </a:r>
            <a:r>
              <a:rPr lang="zh-CN" altLang="en-US" sz="2800" b="1" dirty="0">
                <a:latin typeface="宋体" panose="02010600030101010101" pitchFamily="2" charset="-122"/>
              </a:rPr>
              <a:t>平面镜。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3019425" y="3303588"/>
            <a:ext cx="1296988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关键：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2135560" y="3284984"/>
            <a:ext cx="5832475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CC00"/>
                </a:solidFill>
                <a:latin typeface="宋体" panose="02010600030101010101" pitchFamily="2" charset="-122"/>
              </a:rPr>
              <a:t>          </a:t>
            </a:r>
            <a:r>
              <a:rPr lang="zh-CN" altLang="en-US" sz="2800" b="1" dirty="0">
                <a:latin typeface="宋体" panose="02010600030101010101" pitchFamily="2" charset="-122"/>
              </a:rPr>
              <a:t>明确物体在平面镜中所</a:t>
            </a:r>
            <a:r>
              <a:rPr lang="zh-CN" altLang="en-US" sz="2800" b="1" dirty="0">
                <a:latin typeface="宋体" panose="02010600030101010101" pitchFamily="2" charset="-122"/>
              </a:rPr>
              <a:t>成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的像和</a:t>
            </a:r>
            <a:r>
              <a:rPr lang="zh-CN" altLang="en-US" sz="2800" b="1" dirty="0">
                <a:latin typeface="宋体" panose="02010600030101010101" pitchFamily="2" charset="-122"/>
              </a:rPr>
              <a:t>物体关于镜面对称。</a:t>
            </a:r>
            <a:endParaRPr kumimoji="1"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3090863" y="4167188"/>
            <a:ext cx="1800225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作法：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3090863" y="4598988"/>
            <a:ext cx="1296987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注意：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2639616" y="5085184"/>
            <a:ext cx="381635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latin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</a:rPr>
              <a:t>、连线应画成虚线。</a:t>
            </a:r>
            <a:endParaRPr kumimoji="1"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1703512" y="5911850"/>
            <a:ext cx="8135938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CC00"/>
                </a:solidFill>
                <a:latin typeface="宋体" panose="02010600030101010101" pitchFamily="2" charset="-122"/>
              </a:rPr>
              <a:t>     </a:t>
            </a:r>
            <a:r>
              <a:rPr lang="en-US" altLang="zh-CN" sz="2800" b="1" dirty="0">
                <a:latin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</a:rPr>
              <a:t>、应注明连线和镜面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垂直，且</a:t>
            </a:r>
            <a:r>
              <a:rPr lang="zh-CN" altLang="en-US" sz="2800" b="1" dirty="0">
                <a:latin typeface="宋体" panose="02010600030101010101" pitchFamily="2" charset="-122"/>
              </a:rPr>
              <a:t>物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、像和</a:t>
            </a:r>
            <a:r>
              <a:rPr lang="zh-CN" altLang="en-US" sz="2800" b="1" dirty="0">
                <a:latin typeface="宋体" panose="02010600030101010101" pitchFamily="2" charset="-122"/>
              </a:rPr>
              <a:t>镜面</a:t>
            </a:r>
            <a:r>
              <a:rPr lang="zh-CN" altLang="en-US" sz="2800" b="1" dirty="0">
                <a:latin typeface="宋体" panose="02010600030101010101" pitchFamily="2" charset="-122"/>
              </a:rPr>
              <a:t>的距离相等。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29710" name="Object 14"/>
          <p:cNvGraphicFramePr>
            <a:graphicFrameLocks noChangeAspect="1"/>
          </p:cNvGraphicFramePr>
          <p:nvPr/>
        </p:nvGraphicFramePr>
        <p:xfrm>
          <a:off x="8401050" y="4508500"/>
          <a:ext cx="1150938" cy="10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4" name="Flash 影片" r:id="rId5" imgW="2222500" imgH="190500" progId="Flash.Movie">
                  <p:embed/>
                </p:oleObj>
              </mc:Choice>
              <mc:Fallback>
                <p:oleObj name="Flash 影片" r:id="rId5" imgW="2222500" imgH="190500" progId="Flash.Movie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1050" y="4508500"/>
                        <a:ext cx="1150938" cy="104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1" name="Object 15"/>
          <p:cNvGraphicFramePr>
            <a:graphicFrameLocks noChangeAspect="1"/>
          </p:cNvGraphicFramePr>
          <p:nvPr/>
        </p:nvGraphicFramePr>
        <p:xfrm>
          <a:off x="8347075" y="1936750"/>
          <a:ext cx="1296988" cy="11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5" name="Flash 影片" r:id="rId7" imgW="2222500" imgH="190500" progId="Flash.Movie">
                  <p:embed/>
                </p:oleObj>
              </mc:Choice>
              <mc:Fallback>
                <p:oleObj name="Flash 影片" r:id="rId7" imgW="2222500" imgH="190500" progId="Flash.Movie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47075" y="1936750"/>
                        <a:ext cx="1296988" cy="117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3" name="Object 17"/>
          <p:cNvGraphicFramePr>
            <a:graphicFrameLocks noChangeAspect="1"/>
          </p:cNvGraphicFramePr>
          <p:nvPr/>
        </p:nvGraphicFramePr>
        <p:xfrm>
          <a:off x="8401050" y="4365625"/>
          <a:ext cx="1143000" cy="23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6" name="Flash 影片" r:id="rId9" imgW="1270000" imgH="254000" progId="Flash.Movie">
                  <p:embed/>
                </p:oleObj>
              </mc:Choice>
              <mc:Fallback>
                <p:oleObj name="Flash 影片" r:id="rId9" imgW="1270000" imgH="254000" progId="Flash.Movie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biLevel thresh="50000"/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1050" y="4365625"/>
                        <a:ext cx="1143000" cy="239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4" name="Object 18"/>
          <p:cNvGraphicFramePr>
            <a:graphicFrameLocks noChangeAspect="1"/>
          </p:cNvGraphicFramePr>
          <p:nvPr/>
        </p:nvGraphicFramePr>
        <p:xfrm>
          <a:off x="8832850" y="3500438"/>
          <a:ext cx="414338" cy="2233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7" name="Flash 影片" r:id="rId11" imgW="292100" imgH="1663700" progId="Flash.Movie">
                  <p:embed/>
                </p:oleObj>
              </mc:Choice>
              <mc:Fallback>
                <p:oleObj name="Flash 影片" r:id="rId11" imgW="292100" imgH="1663700" progId="Flash.Movie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32850" y="3500438"/>
                        <a:ext cx="414338" cy="2233612"/>
                      </a:xfrm>
                      <a:prstGeom prst="rect">
                        <a:avLst/>
                      </a:prstGeom>
                      <a:noFill/>
                      <a:ln w="76200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86" name="Picture 1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52184" y="836712"/>
            <a:ext cx="8286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7" name="Picture 1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80176" y="4149080"/>
            <a:ext cx="8286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8" name="Picture 2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480376" y="4221088"/>
            <a:ext cx="8286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 bldLvl="0" animBg="1" autoUpdateAnimBg="0"/>
      <p:bldP spid="29703" grpId="0" bldLvl="0" animBg="1" autoUpdateAnimBg="0"/>
      <p:bldP spid="29704" grpId="0" bldLvl="0" animBg="1" autoUpdateAnimBg="0"/>
      <p:bldP spid="29705" grpId="0" bldLvl="0" animBg="1" autoUpdateAnimBg="0"/>
      <p:bldP spid="29706" grpId="0" bldLvl="0" animBg="1" autoUpdateAnimBg="0"/>
      <p:bldP spid="29707" grpId="0" bldLvl="0" animBg="1" autoUpdateAnimBg="0"/>
      <p:bldP spid="29708" grpId="0" bldLvl="0" animBg="1" autoUpdateAnimBg="0"/>
      <p:bldP spid="29709" grpId="0" bldLvl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"/>
          <p:cNvSpPr txBox="1">
            <a:spLocks noChangeArrowheads="1"/>
          </p:cNvSpPr>
          <p:nvPr/>
        </p:nvSpPr>
        <p:spPr bwMode="auto">
          <a:xfrm>
            <a:off x="3090863" y="792163"/>
            <a:ext cx="1800225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注意：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298700" y="1296988"/>
            <a:ext cx="8135938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</a:rPr>
              <a:t>、画光线时不能漏了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箭头，画</a:t>
            </a:r>
            <a:r>
              <a:rPr lang="zh-CN" altLang="en-US" sz="2800" b="1" dirty="0">
                <a:latin typeface="宋体" panose="02010600030101010101" pitchFamily="2" charset="-122"/>
              </a:rPr>
              <a:t>平面镜时应在</a:t>
            </a:r>
            <a:r>
              <a:rPr lang="zh-CN" altLang="en-US" sz="2800" b="1" dirty="0">
                <a:latin typeface="宋体" panose="02010600030101010101" pitchFamily="2" charset="-122"/>
              </a:rPr>
              <a:t>镜背面画上短斜线。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298700" y="2232025"/>
            <a:ext cx="8135938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</a:rPr>
              <a:t>、应注明反射角等于入射角。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3017838" y="2665413"/>
            <a:ext cx="1296987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思考：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2227263" y="3097213"/>
            <a:ext cx="8207375" cy="34766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 dirty="0">
                <a:solidFill>
                  <a:srgbClr val="FFCC00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右</a:t>
            </a:r>
            <a:r>
              <a:rPr lang="zh-CN" altLang="en-US" sz="2800" b="1" dirty="0">
                <a:latin typeface="宋体" panose="02010600030101010101" pitchFamily="2" charset="-122"/>
              </a:rPr>
              <a:t>图是宇航员在月球上放置的                       </a:t>
            </a:r>
            <a:r>
              <a:rPr lang="zh-CN" altLang="en-US" sz="2800" b="1" dirty="0">
                <a:latin typeface="宋体" panose="02010600030101010101" pitchFamily="2" charset="-122"/>
              </a:rPr>
              <a:t>一种称为“角反射器”的光学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装置，                        </a:t>
            </a:r>
            <a:r>
              <a:rPr lang="zh-CN" altLang="en-US" sz="2800" b="1" dirty="0">
                <a:latin typeface="宋体" panose="02010600030101010101" pitchFamily="2" charset="-122"/>
              </a:rPr>
              <a:t>目的是为了精确测量月球与地球间                        的距离。该装置由两块连在一起的                        互相垂直的平面镜</a:t>
            </a:r>
            <a:r>
              <a:rPr lang="en-US" altLang="zh-CN" sz="2800" b="1" dirty="0">
                <a:latin typeface="宋体" panose="02010600030101010101" pitchFamily="2" charset="-122"/>
              </a:rPr>
              <a:t>S</a:t>
            </a:r>
            <a:r>
              <a:rPr lang="en-US" altLang="zh-CN" sz="2900" b="1" baseline="-25000" dirty="0">
                <a:latin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</a:rPr>
              <a:t>、</a:t>
            </a:r>
            <a:r>
              <a:rPr lang="en-US" altLang="zh-CN" sz="2800" b="1" dirty="0">
                <a:latin typeface="宋体" panose="02010600030101010101" pitchFamily="2" charset="-122"/>
              </a:rPr>
              <a:t>S</a:t>
            </a:r>
            <a:r>
              <a:rPr lang="en-US" altLang="zh-CN" sz="2900" b="1" baseline="-25000" dirty="0">
                <a:latin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</a:rPr>
              <a:t>组成。从地面发出的激光沿</a:t>
            </a:r>
            <a:r>
              <a:rPr lang="en-US" altLang="zh-CN" sz="2800" b="1" dirty="0" err="1">
                <a:latin typeface="宋体" panose="02010600030101010101" pitchFamily="2" charset="-122"/>
              </a:rPr>
              <a:t>ab</a:t>
            </a:r>
            <a:r>
              <a:rPr lang="zh-CN" altLang="en-US" sz="2800" b="1" dirty="0">
                <a:latin typeface="宋体" panose="02010600030101010101" pitchFamily="2" charset="-122"/>
              </a:rPr>
              <a:t>方向入射到</a:t>
            </a:r>
            <a:r>
              <a:rPr lang="en-US" altLang="zh-CN" sz="2800" b="1" dirty="0">
                <a:latin typeface="宋体" panose="02010600030101010101" pitchFamily="2" charset="-122"/>
              </a:rPr>
              <a:t>S</a:t>
            </a:r>
            <a:r>
              <a:rPr lang="en-US" altLang="zh-CN" sz="2900" b="1" baseline="-25000" dirty="0">
                <a:latin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</a:rPr>
              <a:t>上。试在图中作出经</a:t>
            </a:r>
            <a:r>
              <a:rPr lang="en-US" altLang="zh-CN" sz="2800" b="1" dirty="0">
                <a:latin typeface="宋体" panose="02010600030101010101" pitchFamily="2" charset="-122"/>
              </a:rPr>
              <a:t>S</a:t>
            </a:r>
            <a:r>
              <a:rPr lang="en-US" altLang="zh-CN" sz="2900" b="1" baseline="-25000" dirty="0">
                <a:latin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</a:rPr>
              <a:t>、</a:t>
            </a:r>
            <a:r>
              <a:rPr lang="en-US" altLang="zh-CN" sz="2800" b="1" dirty="0">
                <a:latin typeface="宋体" panose="02010600030101010101" pitchFamily="2" charset="-122"/>
              </a:rPr>
              <a:t>S</a:t>
            </a:r>
            <a:r>
              <a:rPr lang="en-US" altLang="zh-CN" sz="2900" b="1" baseline="-25000" dirty="0">
                <a:latin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</a:rPr>
              <a:t>反射后的光线。 </a:t>
            </a:r>
            <a:br>
              <a:rPr lang="zh-CN" altLang="en-US" sz="2800" b="1" dirty="0">
                <a:latin typeface="宋体" panose="02010600030101010101" pitchFamily="2" charset="-122"/>
              </a:rPr>
            </a:br>
            <a:endParaRPr kumimoji="1"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8199" name="Rectangle 8"/>
          <p:cNvSpPr>
            <a:spLocks noChangeArrowheads="1"/>
          </p:cNvSpPr>
          <p:nvPr/>
        </p:nvSpPr>
        <p:spPr bwMode="auto">
          <a:xfrm>
            <a:off x="1758950" y="31226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endParaRPr lang="zh-CN" altLang="en-US"/>
          </a:p>
        </p:txBody>
      </p:sp>
      <p:graphicFrame>
        <p:nvGraphicFramePr>
          <p:cNvPr id="28681" name="Object 9"/>
          <p:cNvGraphicFramePr>
            <a:graphicFrameLocks noChangeAspect="1"/>
          </p:cNvGraphicFramePr>
          <p:nvPr/>
        </p:nvGraphicFramePr>
        <p:xfrm>
          <a:off x="8059738" y="2952750"/>
          <a:ext cx="1889125" cy="173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6" name="" r:id="rId1" imgW="1206500" imgH="1206500" progId="CorelDRAW.Graphic.9">
                  <p:embed/>
                </p:oleObj>
              </mc:Choice>
              <mc:Fallback>
                <p:oleObj name="" r:id="rId1" imgW="1206500" imgH="1206500" progId="CorelDRAW.Graphic.9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59738" y="2952750"/>
                        <a:ext cx="1889125" cy="173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2" name="Object 10"/>
          <p:cNvGraphicFramePr>
            <a:graphicFrameLocks noChangeAspect="1"/>
          </p:cNvGraphicFramePr>
          <p:nvPr/>
        </p:nvGraphicFramePr>
        <p:xfrm>
          <a:off x="8923338" y="3457575"/>
          <a:ext cx="5334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" name="Flash 影片" r:id="rId3" imgW="698500" imgH="1435100" progId="Flash.Movie">
                  <p:embed/>
                </p:oleObj>
              </mc:Choice>
              <mc:Fallback>
                <p:oleObj name="Flash 影片" r:id="rId3" imgW="698500" imgH="1435100" progId="Flash.Movie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23338" y="3457575"/>
                        <a:ext cx="533400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3" name="Object 11"/>
          <p:cNvGraphicFramePr>
            <a:graphicFrameLocks noChangeAspect="1"/>
          </p:cNvGraphicFramePr>
          <p:nvPr/>
        </p:nvGraphicFramePr>
        <p:xfrm>
          <a:off x="8347075" y="3960813"/>
          <a:ext cx="1025525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8" name="Flash 影片" r:id="rId5" imgW="1358900" imgH="431800" progId="Flash.Movie">
                  <p:embed/>
                </p:oleObj>
              </mc:Choice>
              <mc:Fallback>
                <p:oleObj name="Flash 影片" r:id="rId5" imgW="1358900" imgH="431800" progId="Flash.Movie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47075" y="3960813"/>
                        <a:ext cx="1025525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bldLvl="0" animBg="1" autoUpdateAnimBg="0"/>
      <p:bldP spid="28677" grpId="0" bldLvl="0" animBg="1" autoUpdateAnimBg="0"/>
      <p:bldP spid="28678" grpId="0" bldLvl="0" animBg="1" autoUpdateAnimBg="0"/>
      <p:bldP spid="28679" grpId="0" bldLvl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32" name="Object 12"/>
          <p:cNvGraphicFramePr>
            <a:graphicFrameLocks noChangeAspect="1"/>
          </p:cNvGraphicFramePr>
          <p:nvPr/>
        </p:nvGraphicFramePr>
        <p:xfrm>
          <a:off x="3648075" y="1773238"/>
          <a:ext cx="5761038" cy="1973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1" name="Flash 影片" r:id="rId1" imgW="3962400" imgH="1409700" progId="Flash.Movie">
                  <p:embed/>
                </p:oleObj>
              </mc:Choice>
              <mc:Fallback>
                <p:oleObj name="Flash 影片" r:id="rId1" imgW="3962400" imgH="1409700" progId="Flash.Movie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8075" y="1773238"/>
                        <a:ext cx="5761038" cy="1973262"/>
                      </a:xfrm>
                      <a:prstGeom prst="rect">
                        <a:avLst/>
                      </a:prstGeom>
                      <a:noFill/>
                      <a:ln w="76200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2081213" y="5678488"/>
            <a:ext cx="8353425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</a:rPr>
              <a:t>、表示物体正倒的箭头应画在线段相应的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顶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端，不要</a:t>
            </a:r>
            <a:r>
              <a:rPr lang="zh-CN" altLang="en-US" sz="2800" b="1" dirty="0">
                <a:latin typeface="宋体" panose="02010600030101010101" pitchFamily="2" charset="-122"/>
              </a:rPr>
              <a:t>漏画或错画。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3340100" y="836613"/>
          <a:ext cx="3092450" cy="417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2" name="Flash 影片" r:id="rId3" imgW="1803400" imgH="3086100" progId="Flash.Movie">
                  <p:embed/>
                </p:oleObj>
              </mc:Choice>
              <mc:Fallback>
                <p:oleObj name="Flash 影片" r:id="rId3" imgW="1803400" imgH="3086100" progId="Flash.Movi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0100" y="836613"/>
                        <a:ext cx="3092450" cy="417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2154238" y="566738"/>
            <a:ext cx="7559675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CC00"/>
                </a:solidFill>
                <a:latin typeface="宋体" panose="02010600030101010101" pitchFamily="2" charset="-122"/>
              </a:rPr>
              <a:t>   </a:t>
            </a:r>
            <a:r>
              <a:rPr lang="en-US" altLang="zh-CN" sz="2800" b="1" dirty="0" smtClean="0">
                <a:solidFill>
                  <a:srgbClr val="FFCC00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</a:rPr>
              <a:t>）已知平面镜及一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物体，作出</a:t>
            </a:r>
            <a:r>
              <a:rPr lang="zh-CN" altLang="en-US" sz="2800" b="1" dirty="0">
                <a:latin typeface="宋体" panose="02010600030101010101" pitchFamily="2" charset="-122"/>
              </a:rPr>
              <a:t>物体在平</a:t>
            </a:r>
            <a:r>
              <a:rPr lang="zh-CN" altLang="en-US" sz="2800" b="1" dirty="0">
                <a:latin typeface="宋体" panose="02010600030101010101" pitchFamily="2" charset="-122"/>
              </a:rPr>
              <a:t>面镜中所成的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虚像。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1992313" y="3141663"/>
            <a:ext cx="8351837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CC00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2800" b="1">
                <a:latin typeface="宋体" panose="02010600030101010101" pitchFamily="2" charset="-122"/>
              </a:rPr>
              <a:t>   </a:t>
            </a:r>
            <a:endParaRPr kumimoji="1"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3017838" y="4383088"/>
            <a:ext cx="1296987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作法：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3017838" y="4814888"/>
            <a:ext cx="1439862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注意：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2063552" y="5157192"/>
            <a:ext cx="568960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latin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</a:rPr>
              <a:t>、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虚像应</a:t>
            </a:r>
            <a:r>
              <a:rPr lang="zh-CN" altLang="en-US" sz="2800" b="1" dirty="0">
                <a:latin typeface="宋体" panose="02010600030101010101" pitchFamily="2" charset="-122"/>
              </a:rPr>
              <a:t>画成虚线。</a:t>
            </a:r>
            <a:endParaRPr kumimoji="1" lang="zh-CN" altLang="en-US" sz="2800" b="1" dirty="0">
              <a:latin typeface="宋体" panose="02010600030101010101" pitchFamily="2" charset="-122"/>
            </a:endParaRPr>
          </a:p>
        </p:txBody>
      </p:sp>
      <p:graphicFrame>
        <p:nvGraphicFramePr>
          <p:cNvPr id="30735" name="Object 15"/>
          <p:cNvGraphicFramePr>
            <a:graphicFrameLocks noChangeAspect="1"/>
          </p:cNvGraphicFramePr>
          <p:nvPr/>
        </p:nvGraphicFramePr>
        <p:xfrm>
          <a:off x="7248525" y="1916113"/>
          <a:ext cx="1323975" cy="151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3" name="Flash 影片" r:id="rId5" imgW="927100" imgH="965200" progId="Flash.Movie">
                  <p:embed/>
                </p:oleObj>
              </mc:Choice>
              <mc:Fallback>
                <p:oleObj name="Flash 影片" r:id="rId5" imgW="927100" imgH="965200" progId="Flash.Movie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8525" y="1916113"/>
                        <a:ext cx="1323975" cy="1512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ldLvl="0" animBg="1" autoUpdateAnimBg="0"/>
      <p:bldP spid="30728" grpId="0" bldLvl="0" animBg="1" autoUpdateAnimBg="0"/>
      <p:bldP spid="30729" grpId="0" bldLvl="0" animBg="1" autoUpdateAnimBg="0"/>
      <p:bldP spid="30730" grpId="0" bldLvl="0" animBg="1" autoUpdateAnimBg="0"/>
      <p:bldP spid="30731" grpId="0" bldLvl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1143000" y="381000"/>
            <a:ext cx="8351838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     3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、根据光的反射定律和平面镜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成像特点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作图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2514600" y="2971800"/>
            <a:ext cx="165735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关键：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2514600" y="1600200"/>
            <a:ext cx="5761038" cy="1383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</a:rPr>
              <a:t>已知平面镜及由同一发光</a:t>
            </a:r>
            <a:r>
              <a:rPr lang="zh-CN" altLang="en-US" sz="2800" b="1" dirty="0">
                <a:latin typeface="宋体" panose="02010600030101010101" pitchFamily="2" charset="-122"/>
              </a:rPr>
              <a:t>点发出经平面镜反射的两条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光线，作出</a:t>
            </a:r>
            <a:r>
              <a:rPr lang="zh-CN" altLang="en-US" sz="2800" b="1" dirty="0">
                <a:latin typeface="宋体" panose="02010600030101010101" pitchFamily="2" charset="-122"/>
              </a:rPr>
              <a:t>发光点。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2209800" y="2971800"/>
            <a:ext cx="5689600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latin typeface="宋体" panose="02010600030101010101" pitchFamily="2" charset="-122"/>
              </a:rPr>
              <a:t>       明确</a:t>
            </a:r>
            <a:r>
              <a:rPr lang="zh-CN" altLang="en-US" sz="2800" b="1" dirty="0">
                <a:latin typeface="宋体" panose="02010600030101010101" pitchFamily="2" charset="-122"/>
              </a:rPr>
              <a:t>反射光线的反向延</a:t>
            </a:r>
            <a:r>
              <a:rPr lang="zh-CN" altLang="en-US" sz="2800" b="1" dirty="0">
                <a:latin typeface="宋体" panose="02010600030101010101" pitchFamily="2" charset="-122"/>
              </a:rPr>
              <a:t>长线的交点即为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虚像点</a:t>
            </a:r>
            <a:r>
              <a:rPr lang="zh-CN" altLang="en-US" sz="2800" b="1" dirty="0">
                <a:latin typeface="宋体" panose="02010600030101010101" pitchFamily="2" charset="-122"/>
              </a:rPr>
              <a:t>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2971800" y="4038600"/>
            <a:ext cx="2087563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作法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一：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32786" name="Object 18"/>
          <p:cNvGraphicFramePr>
            <a:graphicFrameLocks noChangeAspect="1"/>
          </p:cNvGraphicFramePr>
          <p:nvPr/>
        </p:nvGraphicFramePr>
        <p:xfrm>
          <a:off x="8305800" y="1828800"/>
          <a:ext cx="1055688" cy="158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9" name="Flash 影片" r:id="rId1" imgW="1676400" imgH="2527300" progId="Flash.Movie">
                  <p:embed/>
                </p:oleObj>
              </mc:Choice>
              <mc:Fallback>
                <p:oleObj name="Flash 影片" r:id="rId1" imgW="1676400" imgH="2527300" progId="Flash.Movie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1828800"/>
                        <a:ext cx="1055688" cy="1582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87" name="Object 19"/>
          <p:cNvGraphicFramePr>
            <a:graphicFrameLocks noChangeAspect="1"/>
          </p:cNvGraphicFramePr>
          <p:nvPr/>
        </p:nvGraphicFramePr>
        <p:xfrm>
          <a:off x="9144000" y="2162175"/>
          <a:ext cx="1008063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0" name="Flash 影片" r:id="rId3" imgW="1625600" imgH="1181100" progId="Flash.Movie">
                  <p:embed/>
                </p:oleObj>
              </mc:Choice>
              <mc:Fallback>
                <p:oleObj name="Flash 影片" r:id="rId3" imgW="1625600" imgH="1181100" progId="Flash.Movie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0" y="2162175"/>
                        <a:ext cx="1008063" cy="73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88" name="Object 20"/>
          <p:cNvGraphicFramePr>
            <a:graphicFrameLocks noChangeAspect="1"/>
          </p:cNvGraphicFramePr>
          <p:nvPr/>
        </p:nvGraphicFramePr>
        <p:xfrm>
          <a:off x="8305800" y="2133600"/>
          <a:ext cx="1727200" cy="29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1" name="Flash 影片" r:id="rId5" imgW="2679700" imgH="444500" progId="Flash.Movie">
                  <p:embed/>
                </p:oleObj>
              </mc:Choice>
              <mc:Fallback>
                <p:oleObj name="Flash 影片" r:id="rId5" imgW="2679700" imgH="444500" progId="Flash.Movie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2133600"/>
                        <a:ext cx="1727200" cy="293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89" name="Object 21"/>
          <p:cNvGraphicFramePr>
            <a:graphicFrameLocks noChangeAspect="1"/>
          </p:cNvGraphicFramePr>
          <p:nvPr/>
        </p:nvGraphicFramePr>
        <p:xfrm>
          <a:off x="7924800" y="3886200"/>
          <a:ext cx="1266825" cy="190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2" name="Flash 影片" r:id="rId7" imgW="1676400" imgH="2527300" progId="Flash.Movie">
                  <p:embed/>
                </p:oleObj>
              </mc:Choice>
              <mc:Fallback>
                <p:oleObj name="Flash 影片" r:id="rId7" imgW="1676400" imgH="2527300" progId="Flash.Movie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4800" y="3886200"/>
                        <a:ext cx="1266825" cy="190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90" name="Object 22"/>
          <p:cNvGraphicFramePr>
            <a:graphicFrameLocks noChangeAspect="1"/>
          </p:cNvGraphicFramePr>
          <p:nvPr/>
        </p:nvGraphicFramePr>
        <p:xfrm>
          <a:off x="7824788" y="4149725"/>
          <a:ext cx="1295400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3" name="Flash 影片" r:id="rId9" imgW="1473200" imgH="1168400" progId="Flash.Movie">
                  <p:embed/>
                </p:oleObj>
              </mc:Choice>
              <mc:Fallback>
                <p:oleObj name="Flash 影片" r:id="rId9" imgW="1473200" imgH="1168400" progId="Flash.Movie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24788" y="4149725"/>
                        <a:ext cx="1295400" cy="102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91" name="Text Box 23"/>
          <p:cNvSpPr txBox="1">
            <a:spLocks noChangeArrowheads="1"/>
          </p:cNvSpPr>
          <p:nvPr/>
        </p:nvSpPr>
        <p:spPr bwMode="auto">
          <a:xfrm>
            <a:off x="2971800" y="5029200"/>
            <a:ext cx="2160588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作法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二：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0255" name="Picture 1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248128" y="4005064"/>
            <a:ext cx="8286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6" name="Picture 1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40216" y="2060848"/>
            <a:ext cx="43204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7" name="Picture 1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984432" y="1988840"/>
            <a:ext cx="68356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6" grpId="0" bldLvl="0" animBg="1" autoUpdateAnimBg="0"/>
      <p:bldP spid="32780" grpId="0" bldLvl="0" animBg="1" autoUpdateAnimBg="0"/>
      <p:bldP spid="32781" grpId="0" bldLvl="0" animBg="1" autoUpdateAnimBg="0"/>
      <p:bldP spid="32782" grpId="0" bldLvl="0" animBg="1" autoUpdateAnimBg="0"/>
      <p:bldP spid="32791" grpId="0" bldLvl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8115300" y="476250"/>
          <a:ext cx="1111250" cy="208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7" name="Flash 影片" r:id="rId1" imgW="1473200" imgH="2921000" progId="Flash.Movie">
                  <p:embed/>
                </p:oleObj>
              </mc:Choice>
              <mc:Fallback>
                <p:oleObj name="Flash 影片" r:id="rId1" imgW="1473200" imgH="2921000" progId="Flash.Movi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lum contrast="10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5300" y="476250"/>
                        <a:ext cx="1111250" cy="2087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8115300" y="2708275"/>
          <a:ext cx="1111250" cy="151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8" name="Flash 影片" r:id="rId3" imgW="1473200" imgH="2895600" progId="Flash.Movie">
                  <p:embed/>
                </p:oleObj>
              </mc:Choice>
              <mc:Fallback>
                <p:oleObj name="Flash 影片" r:id="rId3" imgW="1473200" imgH="2895600" progId="Flash.Movi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5300" y="2708275"/>
                        <a:ext cx="1111250" cy="1512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2209800" y="5013325"/>
            <a:ext cx="5545138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CC00"/>
                </a:solidFill>
                <a:latin typeface="宋体" panose="02010600030101010101" pitchFamily="2" charset="-122"/>
              </a:rPr>
              <a:t>          </a:t>
            </a:r>
            <a:r>
              <a:rPr lang="zh-CN" altLang="en-US" sz="2800" b="1" dirty="0">
                <a:latin typeface="宋体" panose="02010600030101010101" pitchFamily="2" charset="-122"/>
              </a:rPr>
              <a:t>明确要看到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虚像必须</a:t>
            </a:r>
            <a:r>
              <a:rPr lang="zh-CN" altLang="en-US" sz="2800" b="1" dirty="0">
                <a:latin typeface="宋体" panose="02010600030101010101" pitchFamily="2" charset="-122"/>
              </a:rPr>
              <a:t>有反射光线进入人眼。</a:t>
            </a:r>
            <a:endParaRPr kumimoji="1"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3001963" y="3213100"/>
            <a:ext cx="1439862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作法：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0" name="Text Box 7"/>
          <p:cNvSpPr txBox="1">
            <a:spLocks noChangeArrowheads="1"/>
          </p:cNvSpPr>
          <p:nvPr/>
        </p:nvSpPr>
        <p:spPr bwMode="auto">
          <a:xfrm>
            <a:off x="2282825" y="260350"/>
            <a:ext cx="5688013" cy="1383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CC00"/>
                </a:solidFill>
                <a:latin typeface="宋体" panose="02010600030101010101" pitchFamily="2" charset="-122"/>
              </a:rPr>
              <a:t>   </a:t>
            </a:r>
            <a:r>
              <a:rPr lang="en-US" altLang="zh-CN" sz="2800" b="1" dirty="0" smtClean="0">
                <a:solidFill>
                  <a:srgbClr val="FFCC00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（</a:t>
            </a:r>
            <a:r>
              <a:rPr lang="en-US" altLang="zh-CN" sz="2800" b="1" dirty="0" smtClean="0">
                <a:latin typeface="宋体" panose="02010600030101010101" pitchFamily="2" charset="-122"/>
              </a:rPr>
              <a:t>1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）</a:t>
            </a:r>
            <a:r>
              <a:rPr lang="zh-CN" altLang="en-US" sz="2800" b="1" dirty="0">
                <a:latin typeface="宋体" panose="02010600030101010101" pitchFamily="2" charset="-122"/>
              </a:rPr>
              <a:t>已知平面镜、镜前一发光</a:t>
            </a:r>
            <a:r>
              <a:rPr lang="zh-CN" altLang="en-US" sz="2800" b="1" dirty="0">
                <a:latin typeface="宋体" panose="02010600030101010101" pitchFamily="2" charset="-122"/>
              </a:rPr>
              <a:t>点</a:t>
            </a:r>
            <a:r>
              <a:rPr lang="en-US" altLang="zh-CN" sz="2800" b="1" dirty="0">
                <a:latin typeface="宋体" panose="02010600030101010101" pitchFamily="2" charset="-122"/>
              </a:rPr>
              <a:t>S</a:t>
            </a:r>
            <a:r>
              <a:rPr lang="zh-CN" altLang="en-US" sz="2800" b="1" dirty="0">
                <a:latin typeface="宋体" panose="02010600030101010101" pitchFamily="2" charset="-122"/>
              </a:rPr>
              <a:t>及另一点</a:t>
            </a:r>
            <a:r>
              <a:rPr lang="en-US" altLang="zh-CN" sz="2800" b="1" dirty="0" smtClean="0">
                <a:latin typeface="宋体" panose="02010600030101010101" pitchFamily="2" charset="-122"/>
              </a:rPr>
              <a:t>A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，作出</a:t>
            </a:r>
            <a:r>
              <a:rPr lang="zh-CN" altLang="en-US" sz="2800" b="1" dirty="0">
                <a:latin typeface="宋体" panose="02010600030101010101" pitchFamily="2" charset="-122"/>
              </a:rPr>
              <a:t>由</a:t>
            </a:r>
            <a:r>
              <a:rPr lang="en-US" altLang="zh-CN" sz="2800" b="1" dirty="0">
                <a:latin typeface="宋体" panose="02010600030101010101" pitchFamily="2" charset="-122"/>
              </a:rPr>
              <a:t>S</a:t>
            </a:r>
            <a:r>
              <a:rPr lang="zh-CN" altLang="en-US" sz="2800" b="1" dirty="0">
                <a:latin typeface="宋体" panose="02010600030101010101" pitchFamily="2" charset="-122"/>
              </a:rPr>
              <a:t>点发出经平面镜反射后过</a:t>
            </a:r>
            <a:r>
              <a:rPr lang="en-US" altLang="zh-CN" sz="2800" b="1" dirty="0">
                <a:latin typeface="宋体" panose="02010600030101010101" pitchFamily="2" charset="-122"/>
              </a:rPr>
              <a:t>A</a:t>
            </a:r>
            <a:r>
              <a:rPr lang="zh-CN" altLang="en-US" sz="2800" b="1" dirty="0">
                <a:latin typeface="宋体" panose="02010600030101010101" pitchFamily="2" charset="-122"/>
              </a:rPr>
              <a:t>点的光线。</a:t>
            </a:r>
            <a:endParaRPr kumimoji="1"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001963" y="1557338"/>
            <a:ext cx="1260475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关键：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2282825" y="1916113"/>
            <a:ext cx="5688013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CC0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sz="2800" b="1" dirty="0">
                <a:latin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</a:rPr>
              <a:t>、理解符合题意的光线有且</a:t>
            </a:r>
            <a:r>
              <a:rPr lang="zh-CN" altLang="en-US" sz="2800" b="1" dirty="0">
                <a:latin typeface="宋体" panose="02010600030101010101" pitchFamily="2" charset="-122"/>
              </a:rPr>
              <a:t>只有一条。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2209800" y="3716338"/>
            <a:ext cx="5832475" cy="1383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CC00"/>
                </a:solidFill>
                <a:latin typeface="宋体" panose="02010600030101010101" pitchFamily="2" charset="-122"/>
              </a:rPr>
              <a:t>   </a:t>
            </a:r>
            <a:r>
              <a:rPr lang="en-US" altLang="zh-CN" sz="2800" b="1" dirty="0" smtClean="0">
                <a:solidFill>
                  <a:srgbClr val="FFCC00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（</a:t>
            </a:r>
            <a:r>
              <a:rPr lang="en-US" altLang="zh-CN" sz="2800" b="1" dirty="0" smtClean="0">
                <a:latin typeface="宋体" panose="02010600030101010101" pitchFamily="2" charset="-122"/>
              </a:rPr>
              <a:t>2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）</a:t>
            </a:r>
            <a:r>
              <a:rPr lang="zh-CN" altLang="en-US" sz="2800" b="1" dirty="0">
                <a:latin typeface="宋体" panose="02010600030101010101" pitchFamily="2" charset="-122"/>
              </a:rPr>
              <a:t>已知平面镜及一发光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点，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作出</a:t>
            </a:r>
            <a:r>
              <a:rPr lang="zh-CN" altLang="en-US" sz="2800" b="1" dirty="0">
                <a:latin typeface="宋体" panose="02010600030101010101" pitchFamily="2" charset="-122"/>
              </a:rPr>
              <a:t>平面镜前可以看到发光点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的像的</a:t>
            </a:r>
            <a:r>
              <a:rPr lang="zh-CN" altLang="en-US" sz="2800" b="1" dirty="0">
                <a:latin typeface="宋体" panose="02010600030101010101" pitchFamily="2" charset="-122"/>
              </a:rPr>
              <a:t>范围。</a:t>
            </a:r>
            <a:endParaRPr kumimoji="1"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2930525" y="5013325"/>
            <a:ext cx="151130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关键：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2930525" y="5876925"/>
            <a:ext cx="2016125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作法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一：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2930525" y="6338888"/>
            <a:ext cx="1944688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作法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</a:rPr>
              <a:t>二：</a:t>
            </a:r>
            <a:endParaRPr kumimoji="1" lang="zh-CN" altLang="en-US" sz="2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33806" name="Object 14"/>
          <p:cNvGraphicFramePr>
            <a:graphicFrameLocks noChangeAspect="1"/>
          </p:cNvGraphicFramePr>
          <p:nvPr/>
        </p:nvGraphicFramePr>
        <p:xfrm>
          <a:off x="8331200" y="908050"/>
          <a:ext cx="1800225" cy="268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9" name="Flash 影片" r:id="rId5" imgW="3162300" imgH="457200" progId="Flash.Movie">
                  <p:embed/>
                </p:oleObj>
              </mc:Choice>
              <mc:Fallback>
                <p:oleObj name="Flash 影片" r:id="rId5" imgW="3162300" imgH="457200" progId="Flash.Movie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1200" y="908050"/>
                        <a:ext cx="1800225" cy="268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07" name="Object 15"/>
          <p:cNvGraphicFramePr>
            <a:graphicFrameLocks noChangeAspect="1"/>
          </p:cNvGraphicFramePr>
          <p:nvPr/>
        </p:nvGraphicFramePr>
        <p:xfrm>
          <a:off x="8331200" y="1052513"/>
          <a:ext cx="1511300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0" name="Flash 影片" r:id="rId7" imgW="2578100" imgH="1600200" progId="Flash.Movie">
                  <p:embed/>
                </p:oleObj>
              </mc:Choice>
              <mc:Fallback>
                <p:oleObj name="Flash 影片" r:id="rId7" imgW="2578100" imgH="1600200" progId="Flash.Movie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1200" y="1052513"/>
                        <a:ext cx="1511300" cy="94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08" name="Object 16"/>
          <p:cNvGraphicFramePr>
            <a:graphicFrameLocks noChangeAspect="1"/>
          </p:cNvGraphicFramePr>
          <p:nvPr/>
        </p:nvGraphicFramePr>
        <p:xfrm>
          <a:off x="8042275" y="1052513"/>
          <a:ext cx="993775" cy="1093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1" name="Flash 影片" r:id="rId9" imgW="1765300" imgH="1943100" progId="Flash.Movie">
                  <p:embed/>
                </p:oleObj>
              </mc:Choice>
              <mc:Fallback>
                <p:oleObj name="Flash 影片" r:id="rId9" imgW="1765300" imgH="1943100" progId="Flash.Movie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42275" y="1052513"/>
                        <a:ext cx="993775" cy="1093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09" name="Object 17"/>
          <p:cNvGraphicFramePr>
            <a:graphicFrameLocks noChangeAspect="1"/>
          </p:cNvGraphicFramePr>
          <p:nvPr/>
        </p:nvGraphicFramePr>
        <p:xfrm>
          <a:off x="8331200" y="2924175"/>
          <a:ext cx="1944688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2" name="Flash 影片" r:id="rId11" imgW="3213100" imgH="457200" progId="Flash.Movie">
                  <p:embed/>
                </p:oleObj>
              </mc:Choice>
              <mc:Fallback>
                <p:oleObj name="Flash 影片" r:id="rId11" imgW="3213100" imgH="457200" progId="Flash.Movie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1200" y="2924175"/>
                        <a:ext cx="1944688" cy="28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10" name="Object 18"/>
          <p:cNvGraphicFramePr>
            <a:graphicFrameLocks noChangeAspect="1"/>
          </p:cNvGraphicFramePr>
          <p:nvPr/>
        </p:nvGraphicFramePr>
        <p:xfrm>
          <a:off x="8331200" y="2349500"/>
          <a:ext cx="1533525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3" name="Flash 影片" r:id="rId13" imgW="3022600" imgH="4546600" progId="Flash.Movie">
                  <p:embed/>
                </p:oleObj>
              </mc:Choice>
              <mc:Fallback>
                <p:oleObj name="Flash 影片" r:id="rId13" imgW="3022600" imgH="4546600" progId="Flash.Movie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1200" y="2349500"/>
                        <a:ext cx="1533525" cy="230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11" name="Object 19"/>
          <p:cNvGraphicFramePr>
            <a:graphicFrameLocks noChangeAspect="1"/>
          </p:cNvGraphicFramePr>
          <p:nvPr/>
        </p:nvGraphicFramePr>
        <p:xfrm>
          <a:off x="8186738" y="2276475"/>
          <a:ext cx="900112" cy="252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4" name="Flash 影片" r:id="rId15" imgW="1215390" imgH="3403600" progId="Flash.Movie">
                  <p:embed/>
                </p:oleObj>
              </mc:Choice>
              <mc:Fallback>
                <p:oleObj name="Flash 影片" r:id="rId15" imgW="1215390" imgH="3403600" progId="Flash.Movie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86738" y="2276475"/>
                        <a:ext cx="900112" cy="2520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12" name="Object 20"/>
          <p:cNvGraphicFramePr>
            <a:graphicFrameLocks noChangeAspect="1"/>
          </p:cNvGraphicFramePr>
          <p:nvPr/>
        </p:nvGraphicFramePr>
        <p:xfrm>
          <a:off x="9267825" y="4537075"/>
          <a:ext cx="1111250" cy="151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5" name="Flash 影片" r:id="rId17" imgW="1473200" imgH="2895600" progId="Flash.Movie">
                  <p:embed/>
                </p:oleObj>
              </mc:Choice>
              <mc:Fallback>
                <p:oleObj name="Flash 影片" r:id="rId17" imgW="1473200" imgH="2895600" progId="Flash.Movie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67825" y="4537075"/>
                        <a:ext cx="1111250" cy="1512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13" name="Object 21"/>
          <p:cNvGraphicFramePr>
            <a:graphicFrameLocks noChangeAspect="1"/>
          </p:cNvGraphicFramePr>
          <p:nvPr/>
        </p:nvGraphicFramePr>
        <p:xfrm>
          <a:off x="9483725" y="4238625"/>
          <a:ext cx="746125" cy="235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6" name="Flash 影片" r:id="rId19" imgW="1320800" imgH="4254500" progId="Flash.Movie">
                  <p:embed/>
                </p:oleObj>
              </mc:Choice>
              <mc:Fallback>
                <p:oleObj name="Flash 影片" r:id="rId19" imgW="1320800" imgH="4254500" progId="Flash.Movie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83725" y="4238625"/>
                        <a:ext cx="746125" cy="235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14" name="Object 22"/>
          <p:cNvGraphicFramePr>
            <a:graphicFrameLocks noChangeAspect="1"/>
          </p:cNvGraphicFramePr>
          <p:nvPr/>
        </p:nvGraphicFramePr>
        <p:xfrm>
          <a:off x="9339263" y="4076700"/>
          <a:ext cx="900112" cy="252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7" name="Flash 影片" r:id="rId21" imgW="1215390" imgH="3403600" progId="Flash.Movie">
                  <p:embed/>
                </p:oleObj>
              </mc:Choice>
              <mc:Fallback>
                <p:oleObj name="Flash 影片" r:id="rId21" imgW="1215390" imgH="3403600" progId="Flash.Movie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39263" y="4076700"/>
                        <a:ext cx="900112" cy="2520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A95B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69696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15" name="Text Box 23"/>
          <p:cNvSpPr txBox="1">
            <a:spLocks noChangeArrowheads="1"/>
          </p:cNvSpPr>
          <p:nvPr/>
        </p:nvSpPr>
        <p:spPr bwMode="auto">
          <a:xfrm>
            <a:off x="3001963" y="2708275"/>
            <a:ext cx="340233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2800" b="1">
                <a:latin typeface="宋体" panose="02010600030101010101" pitchFamily="2" charset="-122"/>
              </a:rPr>
              <a:t>2</a:t>
            </a:r>
            <a:r>
              <a:rPr lang="zh-CN" altLang="en-US" sz="2800" b="1">
                <a:latin typeface="宋体" panose="02010600030101010101" pitchFamily="2" charset="-122"/>
              </a:rPr>
              <a:t>、假设</a:t>
            </a:r>
            <a:r>
              <a:rPr lang="en-US" altLang="zh-CN" sz="2800" b="1">
                <a:latin typeface="宋体" panose="02010600030101010101" pitchFamily="2" charset="-122"/>
              </a:rPr>
              <a:t>A</a:t>
            </a:r>
            <a:r>
              <a:rPr lang="zh-CN" altLang="en-US" sz="2800" b="1">
                <a:latin typeface="宋体" panose="02010600030101010101" pitchFamily="2" charset="-122"/>
              </a:rPr>
              <a:t>点是眼睛。</a:t>
            </a:r>
            <a:endParaRPr kumimoji="1" lang="zh-CN" altLang="en-US" sz="2800" b="1">
              <a:latin typeface="宋体" panose="02010600030101010101" pitchFamily="2" charset="-122"/>
            </a:endParaRPr>
          </a:p>
        </p:txBody>
      </p:sp>
      <p:pic>
        <p:nvPicPr>
          <p:cNvPr id="11287" name="Picture 23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9839325" y="2780928"/>
            <a:ext cx="8286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8" name="Picture 24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9839325" y="764704"/>
            <a:ext cx="8286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9" name="Picture 25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896200" y="692696"/>
            <a:ext cx="46863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0" name="Picture 26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968208" y="1628800"/>
            <a:ext cx="39662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1" name="Picture 27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9120336" y="1556792"/>
            <a:ext cx="8286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bldLvl="0" animBg="1" autoUpdateAnimBg="0"/>
      <p:bldP spid="33798" grpId="0" bldLvl="0" animBg="1" autoUpdateAnimBg="0"/>
      <p:bldP spid="33800" grpId="0" bldLvl="0" animBg="1" autoUpdateAnimBg="0"/>
      <p:bldP spid="33801" grpId="0" bldLvl="0" animBg="1" autoUpdateAnimBg="0"/>
      <p:bldP spid="33802" grpId="0" bldLvl="0" animBg="1" autoUpdateAnimBg="0"/>
      <p:bldP spid="33803" grpId="0" bldLvl="0" animBg="1" autoUpdateAnimBg="0"/>
      <p:bldP spid="33804" grpId="0" bldLvl="0" animBg="1" autoUpdateAnimBg="0"/>
      <p:bldP spid="33805" grpId="0" bldLvl="0" animBg="1" autoUpdateAnimBg="0"/>
      <p:bldP spid="33815" grpId="0" bldLvl="0" animBg="1" autoUpdateAnimBg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主题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4">
      <a:majorFont>
        <a:latin typeface="Times New Roman"/>
        <a:ea typeface="楷体"/>
        <a:cs typeface=""/>
      </a:majorFont>
      <a:minorFont>
        <a:latin typeface="Times New Roman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6327</Words>
  <Application>WPS 演示</Application>
  <PresentationFormat>宽屏</PresentationFormat>
  <Paragraphs>454</Paragraphs>
  <Slides>41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41</vt:i4>
      </vt:variant>
      <vt:variant>
        <vt:lpstr>幻灯片标题</vt:lpstr>
      </vt:variant>
      <vt:variant>
        <vt:i4>41</vt:i4>
      </vt:variant>
    </vt:vector>
  </HeadingPairs>
  <TitlesOfParts>
    <vt:vector size="98" baseType="lpstr">
      <vt:lpstr>Arial</vt:lpstr>
      <vt:lpstr>宋体</vt:lpstr>
      <vt:lpstr>Wingdings</vt:lpstr>
      <vt:lpstr>Wingdings</vt:lpstr>
      <vt:lpstr>Times New Roman</vt:lpstr>
      <vt:lpstr>Garamond</vt:lpstr>
      <vt:lpstr>楷体</vt:lpstr>
      <vt:lpstr>微软雅黑</vt:lpstr>
      <vt:lpstr>Calibri</vt:lpstr>
      <vt:lpstr>Arial Unicode MS</vt:lpstr>
      <vt:lpstr>华文行楷</vt:lpstr>
      <vt:lpstr>Tahoma</vt:lpstr>
      <vt:lpstr>黑体</vt:lpstr>
      <vt:lpstr>仿宋</vt:lpstr>
      <vt:lpstr>Office 主题​​</vt:lpstr>
      <vt:lpstr>主题1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CorelDRAW.Graphic.9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第三章 光现象 复习课件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太阳光通过三棱镜后，分解成七色光带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2022-07-27T01:51:20Z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2052-11.1.0.11875</vt:lpwstr>
  </property>
  <property fmtid="{D5CDD505-2E9C-101B-9397-08002B2CF9AE}" pid="3" name="ICV">
    <vt:lpwstr>F3A7F31BFC1E4A268E212B753D152BDD</vt:lpwstr>
  </property>
</Properties>
</file>