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emf" ContentType="image/x-emf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</p:sldIdLst>
  <p:sldSz cx="12192000" cy="6858000"/>
  <p:notesSz cx="6858000" cy="9144000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0" Type="http://schemas.openxmlformats.org/officeDocument/2006/relationships/tags" Target="tags/tag63.xml"/><Relationship Id="rId3" Type="http://schemas.openxmlformats.org/officeDocument/2006/relationships/slideMaster" Target="slideMasters/slideMaster2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1026"/>
          <p:cNvGrpSpPr/>
          <p:nvPr/>
        </p:nvGrpSpPr>
        <p:grpSpPr>
          <a:xfrm>
            <a:off x="0" y="2438400"/>
            <a:ext cx="12012084" cy="1052513"/>
            <a:chOff x="0" y="1536"/>
            <a:chExt cx="5675" cy="663"/>
          </a:xfrm>
        </p:grpSpPr>
        <p:grpSp>
          <p:nvGrpSpPr>
            <p:cNvPr id="2056" name="Group 1027"/>
            <p:cNvGrpSpPr/>
            <p:nvPr/>
          </p:nvGrpSpPr>
          <p:grpSpPr>
            <a:xfrm>
              <a:off x="185" y="1604"/>
              <a:ext cx="449" cy="299"/>
              <a:chOff x="720" y="336"/>
              <a:chExt cx="624" cy="432"/>
            </a:xfrm>
          </p:grpSpPr>
          <p:sp>
            <p:nvSpPr>
              <p:cNvPr id="22" name="Rectangle 1028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</p:spPr>
            <p:txBody>
              <a:bodyPr wrap="none" anchor="ctr"/>
              <a:lstStyle>
                <a:lvl1pPr>
                  <a:defRPr kumimoji="1" sz="5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 sz="5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 sz="5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 sz="5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 sz="5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5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5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5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5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1" lang="zh-CN" altLang="en-US" sz="54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ahoma" panose="020B060403050404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3" name="Rectangle 1029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</p:spPr>
            <p:txBody>
              <a:bodyPr wrap="none" anchor="ctr"/>
              <a:lstStyle>
                <a:lvl1pPr>
                  <a:defRPr kumimoji="1" sz="5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 sz="5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 sz="5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 sz="5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 sz="5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5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5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5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5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1" lang="zh-CN" altLang="en-US" sz="54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ahoma" panose="020B060403050404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2057" name="Group 1030"/>
            <p:cNvGrpSpPr/>
            <p:nvPr/>
          </p:nvGrpSpPr>
          <p:grpSpPr>
            <a:xfrm>
              <a:off x="263" y="1870"/>
              <a:ext cx="466" cy="299"/>
              <a:chOff x="912" y="2640"/>
              <a:chExt cx="672" cy="432"/>
            </a:xfrm>
          </p:grpSpPr>
          <p:sp>
            <p:nvSpPr>
              <p:cNvPr id="20" name="Rectangle 1031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</p:spPr>
            <p:txBody>
              <a:bodyPr wrap="none" anchor="ctr"/>
              <a:lstStyle>
                <a:lvl1pPr>
                  <a:defRPr kumimoji="1" sz="5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 sz="5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 sz="5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 sz="5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 sz="5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5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5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5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5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1" lang="zh-CN" altLang="en-US" sz="54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ahoma" panose="020B060403050404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1" name="Rectangle 1032"/>
              <p:cNvSpPr>
                <a:spLocks noChangeArrowheads="1"/>
              </p:cNvSpPr>
              <p:nvPr/>
            </p:nvSpPr>
            <p:spPr bwMode="auto">
              <a:xfrm>
                <a:off x="1249" y="2640"/>
                <a:ext cx="335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</p:spPr>
            <p:txBody>
              <a:bodyPr wrap="none" anchor="ctr"/>
              <a:lstStyle>
                <a:lvl1pPr>
                  <a:defRPr kumimoji="1" sz="5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 sz="5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 sz="5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 sz="5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 sz="5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5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5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5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5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1" lang="zh-CN" altLang="en-US" sz="54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ahoma" panose="020B060403050404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17" name="Rectangle 1033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</p:spPr>
          <p:txBody>
            <a:bodyPr wrap="none" anchor="ctr"/>
            <a:lstStyle>
              <a:lvl1pPr>
                <a:defRPr kumimoji="1" sz="5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 sz="5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 sz="5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 sz="5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 sz="5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5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5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5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5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5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8" name="Rectangle 1034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</p:spPr>
          <p:txBody>
            <a:bodyPr wrap="none" anchor="ctr"/>
            <a:lstStyle>
              <a:lvl1pPr>
                <a:defRPr kumimoji="1" sz="5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 sz="5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 sz="5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 sz="5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 sz="5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5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5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5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5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5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9" name="Rectangle 1035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</p:spPr>
          <p:txBody>
            <a:bodyPr wrap="none" anchor="ctr"/>
            <a:lstStyle>
              <a:lvl1pPr>
                <a:defRPr kumimoji="1" sz="5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 sz="5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 sz="5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 sz="5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 sz="5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5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5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5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5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5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34828" name="Rectangle 1036"/>
          <p:cNvSpPr>
            <a:spLocks noGrp="1" noChangeArrowheads="1"/>
          </p:cNvSpPr>
          <p:nvPr>
            <p:ph type="ctrTitle"/>
          </p:nvPr>
        </p:nvSpPr>
        <p:spPr>
          <a:xfrm>
            <a:off x="1320800" y="1828800"/>
            <a:ext cx="103632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  <a:endParaRPr lang="zh-CN" altLang="en-US" noProof="0" smtClean="0"/>
          </a:p>
        </p:txBody>
      </p:sp>
      <p:sp>
        <p:nvSpPr>
          <p:cNvPr id="34829" name="Rectangle 1037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  <a:endParaRPr lang="zh-CN" altLang="en-US" noProof="0" smtClean="0"/>
          </a:p>
        </p:txBody>
      </p:sp>
      <p:sp>
        <p:nvSpPr>
          <p:cNvPr id="24" name="Rectangle 103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20800" y="6248400"/>
            <a:ext cx="25400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5" name="Rectangle 103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572000" y="6248400"/>
            <a:ext cx="3860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6" name="Rectangle 104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144000" y="6248400"/>
            <a:ext cx="25400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89AD9FA-57E9-426B-B081-788D0768A379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5A2CC85-7199-4D27-A7C1-421D9B9F29E8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5A2CC85-7199-4D27-A7C1-421D9B9F29E8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576917" y="2017713"/>
            <a:ext cx="5080000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860117" y="2017713"/>
            <a:ext cx="5080000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5A2CC85-7199-4D27-A7C1-421D9B9F29E8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5A2CC85-7199-4D27-A7C1-421D9B9F29E8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5A2CC85-7199-4D27-A7C1-421D9B9F29E8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5A2CC85-7199-4D27-A7C1-421D9B9F29E8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5A2CC85-7199-4D27-A7C1-421D9B9F29E8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None/>
              <a:defRPr/>
            </a:pPr>
            <a:endParaRPr kumimoji="1" lang="zh-CN" alt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5A2CC85-7199-4D27-A7C1-421D9B9F29E8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5A2CC85-7199-4D27-A7C1-421D9B9F29E8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38733" y="617538"/>
            <a:ext cx="2601384" cy="55149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534584" y="617538"/>
            <a:ext cx="7600949" cy="55149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5A2CC85-7199-4D27-A7C1-421D9B9F29E8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1534584" y="617538"/>
            <a:ext cx="10405533" cy="55149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5A2CC85-7199-4D27-A7C1-421D9B9F29E8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标题和四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sz="quarter"/>
          </p:nvPr>
        </p:nvSpPr>
        <p:spPr>
          <a:xfrm>
            <a:off x="1534584" y="617538"/>
            <a:ext cx="10390716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1576917" y="2017713"/>
            <a:ext cx="5080000" cy="1981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6860117" y="2017713"/>
            <a:ext cx="5080000" cy="1981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1576917" y="4151313"/>
            <a:ext cx="5080000" cy="1981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860117" y="4151313"/>
            <a:ext cx="5080000" cy="1981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5A2CC85-7199-4D27-A7C1-421D9B9F29E8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标题，一项大型内容和两项小型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34584" y="617538"/>
            <a:ext cx="10390716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576917" y="2017713"/>
            <a:ext cx="5080000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6860117" y="2017713"/>
            <a:ext cx="5080000" cy="1981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6860117" y="4151313"/>
            <a:ext cx="5080000" cy="1981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5A2CC85-7199-4D27-A7C1-421D9B9F29E8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tags" Target="../tags/tag62.xml"/><Relationship Id="rId17" Type="http://schemas.openxmlformats.org/officeDocument/2006/relationships/tags" Target="../tags/tag61.xml"/><Relationship Id="rId16" Type="http://schemas.openxmlformats.org/officeDocument/2006/relationships/tags" Target="../tags/tag60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" Type="http://schemas.openxmlformats.org/officeDocument/2006/relationships/tags" Target="../tags/tag57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6" Type="http://schemas.openxmlformats.org/officeDocument/2006/relationships/theme" Target="../theme/theme2.xml"/><Relationship Id="rId15" Type="http://schemas.openxmlformats.org/officeDocument/2006/relationships/image" Target="../media/image1.png"/><Relationship Id="rId14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8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5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1026"/>
          <p:cNvSpPr>
            <a:spLocks noChangeArrowheads="1"/>
          </p:cNvSpPr>
          <p:nvPr/>
        </p:nvSpPr>
        <p:spPr bwMode="ltGray">
          <a:xfrm>
            <a:off x="556684" y="1098550"/>
            <a:ext cx="58420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>
            <a:lvl1pPr>
              <a:defRPr kumimoji="1" sz="5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5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5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5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5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5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5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5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5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zh-CN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7" name="Rectangle 1027"/>
          <p:cNvSpPr>
            <a:spLocks noChangeArrowheads="1"/>
          </p:cNvSpPr>
          <p:nvPr/>
        </p:nvSpPr>
        <p:spPr bwMode="ltGray">
          <a:xfrm>
            <a:off x="1066800" y="1098550"/>
            <a:ext cx="438151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</p:spPr>
        <p:txBody>
          <a:bodyPr wrap="none" anchor="ctr"/>
          <a:lstStyle>
            <a:lvl1pPr>
              <a:defRPr kumimoji="1" sz="5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5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5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5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5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5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5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5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5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zh-CN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8" name="Rectangle 1028"/>
          <p:cNvSpPr>
            <a:spLocks noChangeArrowheads="1"/>
          </p:cNvSpPr>
          <p:nvPr/>
        </p:nvSpPr>
        <p:spPr bwMode="ltGray">
          <a:xfrm>
            <a:off x="721784" y="1520825"/>
            <a:ext cx="563033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</p:spPr>
        <p:txBody>
          <a:bodyPr wrap="none" anchor="ctr"/>
          <a:lstStyle>
            <a:lvl1pPr>
              <a:defRPr kumimoji="1" sz="5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5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5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5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5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5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5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5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5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zh-CN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1029"/>
          <p:cNvSpPr>
            <a:spLocks noChangeArrowheads="1"/>
          </p:cNvSpPr>
          <p:nvPr/>
        </p:nvSpPr>
        <p:spPr bwMode="ltGray">
          <a:xfrm>
            <a:off x="1214967" y="1520825"/>
            <a:ext cx="491067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</p:spPr>
        <p:txBody>
          <a:bodyPr wrap="none" anchor="ctr"/>
          <a:lstStyle>
            <a:lvl1pPr>
              <a:defRPr kumimoji="1" sz="5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5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5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5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5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5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5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5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5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zh-CN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1030"/>
          <p:cNvSpPr>
            <a:spLocks noChangeArrowheads="1"/>
          </p:cNvSpPr>
          <p:nvPr/>
        </p:nvSpPr>
        <p:spPr bwMode="ltGray">
          <a:xfrm>
            <a:off x="169333" y="1447800"/>
            <a:ext cx="747184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</p:spPr>
        <p:txBody>
          <a:bodyPr wrap="none" anchor="ctr"/>
          <a:lstStyle>
            <a:lvl1pPr>
              <a:defRPr kumimoji="1" sz="5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5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5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5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5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5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5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5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5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zh-CN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1" name="Rectangle 1031"/>
          <p:cNvSpPr>
            <a:spLocks noChangeArrowheads="1"/>
          </p:cNvSpPr>
          <p:nvPr/>
        </p:nvSpPr>
        <p:spPr bwMode="gray">
          <a:xfrm>
            <a:off x="1016000" y="990600"/>
            <a:ext cx="42333" cy="10525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>
            <a:lvl1pPr>
              <a:defRPr kumimoji="1" sz="5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5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5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5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5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5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5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5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5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zh-CN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2" name="Rectangle 1032"/>
          <p:cNvSpPr>
            <a:spLocks noChangeArrowheads="1"/>
          </p:cNvSpPr>
          <p:nvPr/>
        </p:nvSpPr>
        <p:spPr bwMode="gray">
          <a:xfrm>
            <a:off x="590551" y="1781175"/>
            <a:ext cx="10968567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</p:spPr>
        <p:txBody>
          <a:bodyPr wrap="none" anchor="ctr"/>
          <a:lstStyle>
            <a:lvl1pPr>
              <a:defRPr kumimoji="1" sz="5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5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5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5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5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5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5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5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5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zh-CN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3" name="Rectangle 1033"/>
          <p:cNvSpPr>
            <a:spLocks noGrp="1"/>
          </p:cNvSpPr>
          <p:nvPr>
            <p:ph type="title"/>
          </p:nvPr>
        </p:nvSpPr>
        <p:spPr>
          <a:xfrm>
            <a:off x="1534584" y="617538"/>
            <a:ext cx="10390716" cy="11430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34" name="Rectangle 1034"/>
          <p:cNvSpPr>
            <a:spLocks noGrp="1"/>
          </p:cNvSpPr>
          <p:nvPr>
            <p:ph type="body" idx="1"/>
          </p:nvPr>
        </p:nvSpPr>
        <p:spPr>
          <a:xfrm>
            <a:off x="1576917" y="2017713"/>
            <a:ext cx="10363200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3803" name="Rectangle 103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19200" y="6324600"/>
            <a:ext cx="2540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defRPr kumimoji="0"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3804" name="Rectangle 103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470400" y="6324600"/>
            <a:ext cx="3860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ctr" eaLnBrk="1" hangingPunct="1">
              <a:defRPr kumimoji="0"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3805" name="Rectangle 103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324600"/>
            <a:ext cx="2540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kumimoji="0" sz="14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5A2CC85-7199-4D27-A7C1-421D9B9F29E8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anose="020B0604030504040204" pitchFamily="34" charset="0"/>
          <a:ea typeface="宋体" panose="0201060003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anose="020B0604030504040204" pitchFamily="34" charset="0"/>
          <a:ea typeface="宋体" panose="0201060003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anose="020B0604030504040204" pitchFamily="34" charset="0"/>
          <a:ea typeface="宋体" panose="0201060003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anose="020B0604030504040204" pitchFamily="34" charset="0"/>
          <a:ea typeface="宋体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anose="020B0604030504040204" pitchFamily="34" charset="0"/>
          <a:ea typeface="宋体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anose="020B0604030504040204" pitchFamily="34" charset="0"/>
          <a:ea typeface="宋体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anose="020B0604030504040204" pitchFamily="34" charset="0"/>
          <a:ea typeface="宋体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anose="020B060403050404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anose="05000000000000000000" pitchFamily="2" charset="2"/>
        <a:buChar char="n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anose="05000000000000000000" pitchFamily="2" charset="2"/>
        <a:buChar char="n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anose="05000000000000000000" pitchFamily="2" charset="2"/>
        <a:buChar char="n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image" Target="../media/image2.png"/><Relationship Id="rId2" Type="http://schemas.microsoft.com/office/2007/relationships/media" Target="file:///F:\yangbin\2&#29289;&#29702;&#25945;&#26696;\0&#20843;&#24180;&#32423;&#29289;&#29702;&#25945;&#26696;\00&#20843;&#24180;&#32423;&#29289;&#29702;&#30005;&#23376;&#25945;&#26696;\&#31532;&#20108;&#31456;%20&#29289;&#24577;&#21464;&#21270;\2.5&#27700;&#24490;&#29615;\00023429.mp3" TargetMode="External"/><Relationship Id="rId1" Type="http://schemas.openxmlformats.org/officeDocument/2006/relationships/audio" Target="file:///F:\yangbin\2&#29289;&#29702;&#25945;&#26696;\0&#20843;&#24180;&#32423;&#29289;&#29702;&#25945;&#26696;\00&#20843;&#24180;&#32423;&#29289;&#29702;&#30005;&#23376;&#25945;&#26696;\&#31532;&#20108;&#31456;%20&#29289;&#24577;&#21464;&#21270;\2.5&#27700;&#24490;&#29615;\00023429.mp3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1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3.xml"/><Relationship Id="rId1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3.xml"/><Relationship Id="rId1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5.xml"/><Relationship Id="rId3" Type="http://schemas.openxmlformats.org/officeDocument/2006/relationships/image" Target="../media/image9.jpeg"/><Relationship Id="rId2" Type="http://schemas.openxmlformats.org/officeDocument/2006/relationships/image" Target="../media/image15.jpeg"/><Relationship Id="rId1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6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3.xml"/><Relationship Id="rId1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4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3.xml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4.xml"/><Relationship Id="rId4" Type="http://schemas.openxmlformats.org/officeDocument/2006/relationships/image" Target="../media/image10.jpeg"/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8" name="Text Box 4"/>
          <p:cNvSpPr txBox="1"/>
          <p:nvPr/>
        </p:nvSpPr>
        <p:spPr>
          <a:xfrm>
            <a:off x="3143250" y="1557338"/>
            <a:ext cx="5416550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4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水循环</a:t>
            </a:r>
            <a:endParaRPr lang="zh-CN" altLang="en-US" sz="2400" dirty="0">
              <a:latin typeface="Times New Roman" panose="02020603050405020304" pitchFamily="18" charset="0"/>
            </a:endParaRPr>
          </a:p>
        </p:txBody>
      </p:sp>
      <p:pic>
        <p:nvPicPr>
          <p:cNvPr id="193546" name="00023429.mp3">
            <a:hlinkClick r:id="" action="ppaction://media"/>
          </p:cNvPr>
          <p:cNvPicPr>
            <a:picLocks noRot="1"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0128250" y="6453188"/>
            <a:ext cx="144463" cy="1444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35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2697" fill="hold"/>
                                        <p:tgtEl>
                                          <p:spTgt spid="19354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354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354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1364" name="Rectangle 4"/>
          <p:cNvSpPr/>
          <p:nvPr/>
        </p:nvSpPr>
        <p:spPr>
          <a:xfrm>
            <a:off x="2063750" y="476250"/>
            <a:ext cx="7993063" cy="1660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5400" b="1" dirty="0"/>
              <a:t>    </a:t>
            </a:r>
            <a:r>
              <a:rPr lang="zh-CN" altLang="en-US" sz="4800" b="1" dirty="0"/>
              <a:t>破坏水资源会给人类带来</a:t>
            </a:r>
            <a:endParaRPr lang="zh-CN" altLang="en-US" sz="4800" b="1" dirty="0"/>
          </a:p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4800" b="1" dirty="0"/>
              <a:t>哪些危害？</a:t>
            </a:r>
            <a:endParaRPr lang="zh-CN" altLang="en-US" sz="4800" b="1" dirty="0"/>
          </a:p>
        </p:txBody>
      </p:sp>
      <p:sp>
        <p:nvSpPr>
          <p:cNvPr id="13315" name="Rectangle 5"/>
          <p:cNvSpPr/>
          <p:nvPr/>
        </p:nvSpPr>
        <p:spPr>
          <a:xfrm>
            <a:off x="2208213" y="2997200"/>
            <a:ext cx="7632700" cy="206121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dirty="0">
                <a:solidFill>
                  <a:schemeClr val="hlink"/>
                </a:solidFill>
              </a:rPr>
              <a:t>1</a:t>
            </a:r>
            <a:r>
              <a:rPr lang="zh-CN" altLang="en-US" dirty="0">
                <a:solidFill>
                  <a:schemeClr val="hlink"/>
                </a:solidFill>
              </a:rPr>
              <a:t>、饮用后直接危害人体健康；</a:t>
            </a:r>
            <a:endParaRPr lang="zh-CN" altLang="en-US" dirty="0">
              <a:solidFill>
                <a:schemeClr val="hlink"/>
              </a:solidFill>
            </a:endParaRPr>
          </a:p>
          <a:p>
            <a:pPr marL="0" lvl="0" inden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dirty="0">
                <a:solidFill>
                  <a:schemeClr val="hlink"/>
                </a:solidFill>
              </a:rPr>
              <a:t>2</a:t>
            </a:r>
            <a:r>
              <a:rPr lang="zh-CN" altLang="en-US" dirty="0">
                <a:solidFill>
                  <a:schemeClr val="hlink"/>
                </a:solidFill>
              </a:rPr>
              <a:t>、被污染的水经植物根系吸收后，毒素在粮食作物体内积聚，食用后危害人体；</a:t>
            </a:r>
            <a:endParaRPr lang="zh-CN" altLang="en-US" dirty="0">
              <a:solidFill>
                <a:schemeClr val="hlink"/>
              </a:solidFill>
            </a:endParaRPr>
          </a:p>
          <a:p>
            <a:pPr marL="0" lvl="0" inden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dirty="0">
                <a:solidFill>
                  <a:schemeClr val="hlink"/>
                </a:solidFill>
              </a:rPr>
              <a:t>3</a:t>
            </a:r>
            <a:r>
              <a:rPr lang="zh-CN" altLang="en-US" dirty="0">
                <a:solidFill>
                  <a:schemeClr val="hlink"/>
                </a:solidFill>
              </a:rPr>
              <a:t>、造成水生生物灭亡，破坏生物多样性</a:t>
            </a:r>
            <a:r>
              <a:rPr lang="en-US" altLang="zh-CN" dirty="0">
                <a:solidFill>
                  <a:schemeClr val="hlink"/>
                </a:solidFill>
              </a:rPr>
              <a:t>.</a:t>
            </a:r>
            <a:endParaRPr lang="zh-CN" altLang="en-US" dirty="0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7136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7136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7136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136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25" name="Rectangle 5"/>
          <p:cNvSpPr/>
          <p:nvPr/>
        </p:nvSpPr>
        <p:spPr>
          <a:xfrm>
            <a:off x="2424113" y="3644900"/>
            <a:ext cx="7761605" cy="9220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5400" b="1" dirty="0"/>
              <a:t>水还能为人类做些什么？</a:t>
            </a:r>
            <a:endParaRPr lang="zh-CN" altLang="en-US" sz="5400" b="1" dirty="0"/>
          </a:p>
        </p:txBody>
      </p:sp>
      <p:pic>
        <p:nvPicPr>
          <p:cNvPr id="14339" name="Picture 8" descr="图片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640013" y="1916113"/>
            <a:ext cx="3457575" cy="12080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355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355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355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2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362" name="Picture 2" descr="35"/>
          <p:cNvPicPr>
            <a:picLocks noChangeAspect="1"/>
          </p:cNvPicPr>
          <p:nvPr>
            <p:ph/>
          </p:nvPr>
        </p:nvPicPr>
        <p:blipFill>
          <a:blip r:embed="rId1"/>
          <a:srcRect/>
          <a:stretch>
            <a:fillRect/>
          </a:stretch>
        </p:blipFill>
        <p:spPr>
          <a:xfrm>
            <a:off x="1524000" y="0"/>
            <a:ext cx="9144000" cy="6858000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6386" name="Picture 2" descr="35"/>
          <p:cNvPicPr>
            <a:picLocks noChangeAspect="1"/>
          </p:cNvPicPr>
          <p:nvPr>
            <p:ph/>
          </p:nvPr>
        </p:nvPicPr>
        <p:blipFill>
          <a:blip r:embed="rId1"/>
          <a:srcRect/>
          <a:stretch>
            <a:fillRect/>
          </a:stretch>
        </p:blipFill>
        <p:spPr>
          <a:xfrm>
            <a:off x="1524000" y="0"/>
            <a:ext cx="9467850" cy="6858000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Rectangle 4"/>
          <p:cNvSpPr/>
          <p:nvPr/>
        </p:nvSpPr>
        <p:spPr>
          <a:xfrm>
            <a:off x="1919288" y="1916113"/>
            <a:ext cx="8293100" cy="396938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5200" b="1" dirty="0">
                <a:solidFill>
                  <a:srgbClr val="00CC99"/>
                </a:solidFill>
              </a:rPr>
              <a:t>水</a:t>
            </a:r>
            <a:r>
              <a:rPr lang="zh-CN" altLang="en-US" sz="9600" b="1" dirty="0"/>
              <a:t>是珍贵的</a:t>
            </a:r>
            <a:endParaRPr lang="zh-CN" altLang="en-US" sz="9600" b="1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Rectangle 4"/>
          <p:cNvSpPr/>
          <p:nvPr/>
        </p:nvSpPr>
        <p:spPr>
          <a:xfrm>
            <a:off x="2640013" y="2407603"/>
            <a:ext cx="6911975" cy="304609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4800" b="1" dirty="0"/>
              <a:t>1993</a:t>
            </a:r>
            <a:r>
              <a:rPr lang="zh-CN" altLang="en-US" sz="4800" b="1" dirty="0"/>
              <a:t>年</a:t>
            </a:r>
            <a:r>
              <a:rPr lang="en-US" altLang="zh-CN" sz="4800" b="1" dirty="0"/>
              <a:t>1</a:t>
            </a:r>
            <a:r>
              <a:rPr lang="zh-CN" altLang="en-US" sz="4800" b="1" dirty="0"/>
              <a:t>月</a:t>
            </a:r>
            <a:r>
              <a:rPr lang="en-US" altLang="zh-CN" sz="4800" b="1" dirty="0"/>
              <a:t>18</a:t>
            </a:r>
            <a:r>
              <a:rPr lang="zh-CN" altLang="en-US" sz="4800" b="1" dirty="0"/>
              <a:t>日，第四十七届联合国大会做出决议，确定每年的</a:t>
            </a:r>
            <a:r>
              <a:rPr lang="en-US" altLang="zh-CN" sz="4800" b="1" dirty="0"/>
              <a:t>3</a:t>
            </a:r>
            <a:r>
              <a:rPr lang="zh-CN" altLang="en-US" sz="4800" b="1" dirty="0"/>
              <a:t>月</a:t>
            </a:r>
            <a:r>
              <a:rPr lang="en-US" altLang="zh-CN" sz="4800" b="1" dirty="0"/>
              <a:t>22</a:t>
            </a:r>
            <a:r>
              <a:rPr lang="zh-CN" altLang="en-US" sz="4800" b="1" dirty="0"/>
              <a:t>日为“世界水日”</a:t>
            </a:r>
            <a:r>
              <a:rPr lang="zh-CN" altLang="en-US" sz="4400" dirty="0"/>
              <a:t>。 </a:t>
            </a:r>
            <a:endParaRPr lang="zh-CN" altLang="en-US" sz="4400" dirty="0"/>
          </a:p>
        </p:txBody>
      </p:sp>
      <p:sp>
        <p:nvSpPr>
          <p:cNvPr id="18435" name="Rectangle 5"/>
          <p:cNvSpPr/>
          <p:nvPr/>
        </p:nvSpPr>
        <p:spPr>
          <a:xfrm>
            <a:off x="3503613" y="344488"/>
            <a:ext cx="5221605" cy="119888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7200" b="1" dirty="0">
                <a:solidFill>
                  <a:schemeClr val="hlink"/>
                </a:solidFill>
                <a:ea typeface="华文新魏" pitchFamily="2" charset="-122"/>
              </a:rPr>
              <a:t>“</a:t>
            </a:r>
            <a:r>
              <a:rPr lang="zh-CN" altLang="en-US" sz="7200" b="1" dirty="0">
                <a:solidFill>
                  <a:schemeClr val="hlink"/>
                </a:solidFill>
                <a:ea typeface="华文新魏" pitchFamily="2" charset="-122"/>
              </a:rPr>
              <a:t>世界水日”</a:t>
            </a:r>
            <a:endParaRPr lang="zh-CN" altLang="en-US" sz="7200" b="1" dirty="0">
              <a:solidFill>
                <a:schemeClr val="hlink"/>
              </a:solidFill>
              <a:ea typeface="华文新魏" pitchFamily="2" charset="-122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Rectangle 11"/>
          <p:cNvSpPr/>
          <p:nvPr/>
        </p:nvSpPr>
        <p:spPr>
          <a:xfrm>
            <a:off x="1524000" y="4652963"/>
            <a:ext cx="6227763" cy="2205037"/>
          </a:xfrm>
          <a:prstGeom prst="rect">
            <a:avLst/>
          </a:prstGeom>
          <a:solidFill>
            <a:srgbClr val="000099">
              <a:alpha val="67058"/>
            </a:srgbClr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en-US" altLang="zh-CN" sz="2400" dirty="0">
              <a:solidFill>
                <a:schemeClr val="bg1"/>
              </a:solidFill>
            </a:endParaRPr>
          </a:p>
          <a:p>
            <a:pPr marL="0" lvl="0" indent="0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en-US" altLang="zh-CN" sz="2400" dirty="0">
              <a:solidFill>
                <a:schemeClr val="bg1"/>
              </a:solidFill>
            </a:endParaRPr>
          </a:p>
        </p:txBody>
      </p:sp>
      <p:pic>
        <p:nvPicPr>
          <p:cNvPr id="19459" name="Picture 2" descr="35"/>
          <p:cNvPicPr>
            <a:picLocks noChangeAspect="1"/>
          </p:cNvPicPr>
          <p:nvPr>
            <p:ph sz="half"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1524000" y="0"/>
            <a:ext cx="6156325" cy="4724400"/>
          </a:xfrm>
          <a:solidFill>
            <a:srgbClr val="000099">
              <a:alpha val="67058"/>
            </a:srgbClr>
          </a:solidFill>
          <a:ln>
            <a:solidFill>
              <a:schemeClr val="tx1">
                <a:alpha val="100000"/>
              </a:schemeClr>
            </a:solidFill>
            <a:miter lim="800000"/>
            <a:headEnd/>
            <a:tailEnd/>
          </a:ln>
        </p:spPr>
      </p:pic>
      <p:pic>
        <p:nvPicPr>
          <p:cNvPr id="256003" name="Picture 3" descr="35"/>
          <p:cNvPicPr>
            <a:picLocks noChangeAspect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7720013" y="0"/>
            <a:ext cx="2947987" cy="3789363"/>
          </a:xfrm>
        </p:spPr>
      </p:pic>
      <p:pic>
        <p:nvPicPr>
          <p:cNvPr id="19461" name="Picture 7" descr="35"/>
          <p:cNvPicPr>
            <a:picLocks noChangeAspect="1"/>
          </p:cNvPicPr>
          <p:nvPr>
            <p:ph sz="quarter" idx="3"/>
          </p:nvPr>
        </p:nvPicPr>
        <p:blipFill>
          <a:blip r:embed="rId3"/>
          <a:srcRect/>
          <a:stretch>
            <a:fillRect/>
          </a:stretch>
        </p:blipFill>
        <p:spPr>
          <a:xfrm>
            <a:off x="7680325" y="3716338"/>
            <a:ext cx="2987675" cy="3141662"/>
          </a:xfrm>
        </p:spPr>
      </p:pic>
      <p:sp>
        <p:nvSpPr>
          <p:cNvPr id="19462" name="Text Box 13"/>
          <p:cNvSpPr txBox="1"/>
          <p:nvPr/>
        </p:nvSpPr>
        <p:spPr>
          <a:xfrm>
            <a:off x="1524000" y="6092825"/>
            <a:ext cx="3959225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400" dirty="0">
                <a:solidFill>
                  <a:schemeClr val="bg1"/>
                </a:solidFill>
              </a:rPr>
              <a:t>2005</a:t>
            </a:r>
            <a:r>
              <a:rPr lang="zh-CN" altLang="en-US" sz="2400" dirty="0">
                <a:solidFill>
                  <a:schemeClr val="bg1"/>
                </a:solidFill>
              </a:rPr>
              <a:t>年          “生命之水” 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19463" name="Text Box 17"/>
          <p:cNvSpPr txBox="1"/>
          <p:nvPr/>
        </p:nvSpPr>
        <p:spPr>
          <a:xfrm>
            <a:off x="1524000" y="4797425"/>
            <a:ext cx="489585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400" dirty="0">
                <a:solidFill>
                  <a:schemeClr val="bg1"/>
                </a:solidFill>
              </a:rPr>
              <a:t>2003</a:t>
            </a:r>
            <a:r>
              <a:rPr lang="zh-CN" altLang="en-US" sz="2400" dirty="0">
                <a:solidFill>
                  <a:schemeClr val="bg1"/>
                </a:solidFill>
              </a:rPr>
              <a:t>年        “水</a:t>
            </a:r>
            <a:r>
              <a:rPr lang="en-US" altLang="zh-CN" sz="2400" dirty="0">
                <a:solidFill>
                  <a:schemeClr val="bg1"/>
                </a:solidFill>
              </a:rPr>
              <a:t>——</a:t>
            </a:r>
            <a:r>
              <a:rPr lang="zh-CN" altLang="en-US" sz="2400" dirty="0">
                <a:solidFill>
                  <a:schemeClr val="bg1"/>
                </a:solidFill>
              </a:rPr>
              <a:t>人类的未来”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19464" name="Text Box 19"/>
          <p:cNvSpPr txBox="1"/>
          <p:nvPr/>
        </p:nvSpPr>
        <p:spPr>
          <a:xfrm>
            <a:off x="1524000" y="5373688"/>
            <a:ext cx="467995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400" dirty="0">
                <a:solidFill>
                  <a:schemeClr val="bg1"/>
                </a:solidFill>
              </a:rPr>
              <a:t>2004</a:t>
            </a:r>
            <a:r>
              <a:rPr lang="zh-CN" altLang="en-US" sz="2400" dirty="0">
                <a:solidFill>
                  <a:schemeClr val="bg1"/>
                </a:solidFill>
              </a:rPr>
              <a:t>年        </a:t>
            </a:r>
            <a:r>
              <a:rPr lang="en-US" altLang="zh-CN" sz="2400" dirty="0">
                <a:solidFill>
                  <a:schemeClr val="bg1"/>
                </a:solidFill>
              </a:rPr>
              <a:t>"</a:t>
            </a:r>
            <a:r>
              <a:rPr lang="zh-CN" altLang="en-US" sz="2400" dirty="0">
                <a:solidFill>
                  <a:schemeClr val="bg1"/>
                </a:solidFill>
              </a:rPr>
              <a:t>水与灾害</a:t>
            </a:r>
            <a:r>
              <a:rPr lang="en-US" altLang="zh-CN" sz="2400" dirty="0">
                <a:solidFill>
                  <a:schemeClr val="bg1"/>
                </a:solidFill>
              </a:rPr>
              <a:t>"</a:t>
            </a:r>
            <a:endParaRPr lang="en-US" altLang="zh-CN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233625" name="Group 153"/>
          <p:cNvGraphicFramePr>
            <a:graphicFrameLocks noGrp="1"/>
          </p:cNvGraphicFramePr>
          <p:nvPr/>
        </p:nvGraphicFramePr>
        <p:xfrm>
          <a:off x="1524000" y="981075"/>
          <a:ext cx="9144000" cy="5699760"/>
        </p:xfrm>
        <a:graphic>
          <a:graphicData uri="http://schemas.openxmlformats.org/drawingml/2006/table">
            <a:tbl>
              <a:tblPr/>
              <a:tblGrid>
                <a:gridCol w="828675"/>
                <a:gridCol w="7202805"/>
                <a:gridCol w="533400"/>
                <a:gridCol w="579120"/>
              </a:tblGrid>
              <a:tr h="51816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endParaRPr kumimoji="1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1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宋体" panose="02010600030101010101" pitchFamily="2" charset="-122"/>
                        </a:rPr>
                        <a:t>问              题</a:t>
                      </a:r>
                      <a:endParaRPr kumimoji="1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1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宋体" panose="02010600030101010101" pitchFamily="2" charset="-122"/>
                        </a:rPr>
                        <a:t>是</a:t>
                      </a:r>
                      <a:endParaRPr kumimoji="1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1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宋体" panose="02010600030101010101" pitchFamily="2" charset="-122"/>
                        </a:rPr>
                        <a:t>否</a:t>
                      </a:r>
                      <a:endParaRPr kumimoji="1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16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1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宋体" panose="02010600030101010101" pitchFamily="2" charset="-122"/>
                        </a:rPr>
                        <a:t>1</a:t>
                      </a:r>
                      <a:endParaRPr kumimoji="1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1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宋体" panose="02010600030101010101" pitchFamily="2" charset="-122"/>
                        </a:rPr>
                        <a:t>刷牙是否有关水龙头的习惯</a:t>
                      </a:r>
                      <a:endParaRPr kumimoji="1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endParaRPr kumimoji="1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endParaRPr kumimoji="1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16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1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宋体" panose="02010600030101010101" pitchFamily="2" charset="-122"/>
                        </a:rPr>
                        <a:t>2</a:t>
                      </a:r>
                      <a:endParaRPr kumimoji="1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1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宋体" panose="02010600030101010101" pitchFamily="2" charset="-122"/>
                        </a:rPr>
                        <a:t>上厕所之前是否有冲水的习惯</a:t>
                      </a:r>
                      <a:endParaRPr kumimoji="1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endParaRPr kumimoji="1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endParaRPr kumimoji="1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16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1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宋体" panose="02010600030101010101" pitchFamily="2" charset="-122"/>
                        </a:rPr>
                        <a:t>3</a:t>
                      </a:r>
                      <a:endParaRPr kumimoji="1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1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宋体" panose="02010600030101010101" pitchFamily="2" charset="-122"/>
                        </a:rPr>
                        <a:t>用手洗衣服时是否有边洗边冲的习惯</a:t>
                      </a:r>
                      <a:endParaRPr kumimoji="1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endParaRPr kumimoji="1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endParaRPr kumimoji="1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16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1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宋体" panose="02010600030101010101" pitchFamily="2" charset="-122"/>
                        </a:rPr>
                        <a:t>4</a:t>
                      </a:r>
                      <a:endParaRPr kumimoji="1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1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宋体" panose="02010600030101010101" pitchFamily="2" charset="-122"/>
                        </a:rPr>
                        <a:t>在沐浴时是否有边涂肥皂边冲水的习惯</a:t>
                      </a:r>
                      <a:endParaRPr kumimoji="1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endParaRPr kumimoji="1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endParaRPr kumimoji="1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16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1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宋体" panose="02010600030101010101" pitchFamily="2" charset="-122"/>
                        </a:rPr>
                        <a:t>5</a:t>
                      </a:r>
                      <a:endParaRPr kumimoji="1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1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宋体" panose="02010600030101010101" pitchFamily="2" charset="-122"/>
                        </a:rPr>
                        <a:t>洗碗筷时是否关掉水龙头</a:t>
                      </a:r>
                      <a:endParaRPr kumimoji="1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endParaRPr kumimoji="1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endParaRPr kumimoji="1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16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1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宋体" panose="02010600030101010101" pitchFamily="2" charset="-122"/>
                        </a:rPr>
                        <a:t>6</a:t>
                      </a:r>
                      <a:endParaRPr kumimoji="1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1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宋体" panose="02010600030101010101" pitchFamily="2" charset="-122"/>
                        </a:rPr>
                        <a:t>家里的水龙头和卫生器具是否漏水</a:t>
                      </a:r>
                      <a:endParaRPr kumimoji="1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endParaRPr kumimoji="1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endParaRPr kumimoji="1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16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1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宋体" panose="02010600030101010101" pitchFamily="2" charset="-122"/>
                        </a:rPr>
                        <a:t>7</a:t>
                      </a:r>
                      <a:endParaRPr kumimoji="1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1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宋体" panose="02010600030101010101" pitchFamily="2" charset="-122"/>
                        </a:rPr>
                        <a:t>家里是否有二次用水的措施</a:t>
                      </a:r>
                      <a:endParaRPr kumimoji="1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endParaRPr kumimoji="1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endParaRPr kumimoji="1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16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1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宋体" panose="02010600030101010101" pitchFamily="2" charset="-122"/>
                        </a:rPr>
                        <a:t>8</a:t>
                      </a:r>
                      <a:endParaRPr kumimoji="1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1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宋体" panose="02010600030101010101" pitchFamily="2" charset="-122"/>
                        </a:rPr>
                        <a:t>是否经常用洗衣机洗很少的几件衣服</a:t>
                      </a:r>
                      <a:endParaRPr kumimoji="1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endParaRPr kumimoji="1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endParaRPr kumimoji="1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16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1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宋体" panose="02010600030101010101" pitchFamily="2" charset="-122"/>
                        </a:rPr>
                        <a:t>9</a:t>
                      </a:r>
                      <a:endParaRPr kumimoji="1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1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宋体" panose="02010600030101010101" pitchFamily="2" charset="-122"/>
                        </a:rPr>
                        <a:t>是否使用过量的清洁剂</a:t>
                      </a:r>
                      <a:endParaRPr kumimoji="1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endParaRPr kumimoji="1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endParaRPr kumimoji="1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16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1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宋体" panose="02010600030101010101" pitchFamily="2" charset="-122"/>
                        </a:rPr>
                        <a:t>10</a:t>
                      </a:r>
                      <a:endParaRPr kumimoji="1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1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宋体" panose="02010600030101010101" pitchFamily="2" charset="-122"/>
                        </a:rPr>
                        <a:t>是否经常用水解冻食物</a:t>
                      </a:r>
                      <a:endParaRPr kumimoji="1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endParaRPr kumimoji="1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endParaRPr kumimoji="1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544" name="Rectangle 150"/>
          <p:cNvSpPr/>
          <p:nvPr/>
        </p:nvSpPr>
        <p:spPr>
          <a:xfrm>
            <a:off x="1524000" y="0"/>
            <a:ext cx="9144000" cy="6477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5400" dirty="0">
                <a:solidFill>
                  <a:schemeClr val="hlink"/>
                </a:solidFill>
                <a:ea typeface="华文彩云" pitchFamily="2" charset="-122"/>
              </a:rPr>
              <a:t>你是节水有心人吗</a:t>
            </a:r>
            <a:r>
              <a:rPr lang="en-US" altLang="zh-CN" sz="5400" dirty="0">
                <a:solidFill>
                  <a:schemeClr val="hlink"/>
                </a:solidFill>
                <a:ea typeface="华文彩云" pitchFamily="2" charset="-122"/>
              </a:rPr>
              <a:t>?</a:t>
            </a:r>
            <a:endParaRPr lang="en-US" altLang="zh-CN" sz="5400" dirty="0">
              <a:solidFill>
                <a:schemeClr val="hlink"/>
              </a:solidFill>
              <a:ea typeface="华文彩云" pitchFamily="2" charset="-122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6" name="Rectangle 4"/>
          <p:cNvSpPr/>
          <p:nvPr/>
        </p:nvSpPr>
        <p:spPr>
          <a:xfrm>
            <a:off x="1524000" y="2407603"/>
            <a:ext cx="8748713" cy="304609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4800" b="1" dirty="0"/>
              <a:t>1</a:t>
            </a:r>
            <a:r>
              <a:rPr lang="zh-CN" altLang="en-US" sz="4800" b="1" dirty="0"/>
              <a:t>、水是生命之源，地球上</a:t>
            </a:r>
            <a:endParaRPr lang="zh-CN" altLang="en-US" sz="4800" b="1" dirty="0"/>
          </a:p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4800" b="1" dirty="0"/>
              <a:t>     水的存在形态有：</a:t>
            </a:r>
            <a:r>
              <a:rPr lang="zh-CN" altLang="en-US" sz="4800" b="1" u="sng" dirty="0"/>
              <a:t>         </a:t>
            </a:r>
            <a:r>
              <a:rPr lang="zh-CN" altLang="en-US" sz="4800" b="1" dirty="0"/>
              <a:t>、</a:t>
            </a:r>
            <a:endParaRPr lang="zh-CN" altLang="en-US" sz="4800" b="1" dirty="0"/>
          </a:p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4800" b="1" dirty="0"/>
              <a:t>      </a:t>
            </a:r>
            <a:r>
              <a:rPr lang="zh-CN" altLang="en-US" sz="4800" b="1" u="sng" dirty="0"/>
              <a:t>        </a:t>
            </a:r>
            <a:r>
              <a:rPr lang="zh-CN" altLang="en-US" sz="4800" b="1" dirty="0"/>
              <a:t>、</a:t>
            </a:r>
            <a:r>
              <a:rPr lang="zh-CN" altLang="en-US" sz="4800" b="1" u="sng" dirty="0"/>
              <a:t>         </a:t>
            </a:r>
            <a:r>
              <a:rPr lang="zh-CN" altLang="en-US" sz="4800" b="1" dirty="0"/>
              <a:t>，这三种状</a:t>
            </a:r>
            <a:endParaRPr lang="zh-CN" altLang="en-US" sz="4800" b="1" dirty="0"/>
          </a:p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4800" b="1" dirty="0"/>
              <a:t>     态相互转变都与</a:t>
            </a:r>
            <a:r>
              <a:rPr lang="zh-CN" altLang="en-US" sz="4800" b="1" u="sng" dirty="0"/>
              <a:t>         </a:t>
            </a:r>
            <a:r>
              <a:rPr lang="zh-CN" altLang="en-US" sz="4800" b="1" dirty="0"/>
              <a:t>有关 </a:t>
            </a:r>
            <a:endParaRPr lang="zh-CN" altLang="en-US" sz="4800" b="1" dirty="0"/>
          </a:p>
        </p:txBody>
      </p:sp>
      <p:sp>
        <p:nvSpPr>
          <p:cNvPr id="21507" name="WordArt 6"/>
          <p:cNvSpPr>
            <a:spLocks noTextEdit="1"/>
          </p:cNvSpPr>
          <p:nvPr/>
        </p:nvSpPr>
        <p:spPr>
          <a:xfrm>
            <a:off x="3432175" y="476250"/>
            <a:ext cx="5040313" cy="15113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  <a:normAutofit/>
          </a:bodyPr>
          <a:p>
            <a:pPr algn="ctr"/>
            <a:r>
              <a:rPr lang="zh-CN" altLang="en-US" sz="3600">
                <a:ln w="9525" cap="flat" cmpd="sng">
                  <a:solidFill>
                    <a:srgbClr val="000000"/>
                  </a:solidFill>
                  <a:prstDash val="solid"/>
                  <a:miter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试试看</a:t>
            </a:r>
            <a:endParaRPr lang="zh-CN" altLang="en-US" sz="3600">
              <a:ln w="9525" cap="flat" cmpd="sng">
                <a:solidFill>
                  <a:srgbClr val="000000"/>
                </a:solidFill>
                <a:prstDash val="solid"/>
                <a:miter/>
                <a:headEnd type="none" w="med" len="med"/>
                <a:tailEnd type="none" w="med" len="med"/>
              </a:ln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16071" name="Text Box 7"/>
          <p:cNvSpPr txBox="1"/>
          <p:nvPr/>
        </p:nvSpPr>
        <p:spPr>
          <a:xfrm>
            <a:off x="7608888" y="3213100"/>
            <a:ext cx="136842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4000" dirty="0">
                <a:solidFill>
                  <a:schemeClr val="hlink"/>
                </a:solidFill>
                <a:ea typeface="华文新魏" pitchFamily="2" charset="-122"/>
              </a:rPr>
              <a:t>固态</a:t>
            </a:r>
            <a:endParaRPr lang="zh-CN" altLang="en-US" sz="4000" dirty="0">
              <a:solidFill>
                <a:schemeClr val="hlink"/>
              </a:solidFill>
              <a:ea typeface="华文新魏" pitchFamily="2" charset="-122"/>
            </a:endParaRPr>
          </a:p>
        </p:txBody>
      </p:sp>
      <p:sp>
        <p:nvSpPr>
          <p:cNvPr id="216072" name="Text Box 8"/>
          <p:cNvSpPr txBox="1"/>
          <p:nvPr/>
        </p:nvSpPr>
        <p:spPr>
          <a:xfrm>
            <a:off x="2855913" y="3933825"/>
            <a:ext cx="136842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4000" dirty="0">
                <a:solidFill>
                  <a:schemeClr val="hlink"/>
                </a:solidFill>
                <a:ea typeface="华文新魏" pitchFamily="2" charset="-122"/>
              </a:rPr>
              <a:t>液态</a:t>
            </a:r>
            <a:endParaRPr lang="zh-CN" altLang="en-US" sz="4000" dirty="0">
              <a:solidFill>
                <a:schemeClr val="hlink"/>
              </a:solidFill>
              <a:ea typeface="华文新魏" pitchFamily="2" charset="-122"/>
            </a:endParaRPr>
          </a:p>
        </p:txBody>
      </p:sp>
      <p:sp>
        <p:nvSpPr>
          <p:cNvPr id="216073" name="Text Box 9"/>
          <p:cNvSpPr txBox="1"/>
          <p:nvPr/>
        </p:nvSpPr>
        <p:spPr>
          <a:xfrm>
            <a:off x="5016500" y="3879850"/>
            <a:ext cx="136842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4000" dirty="0">
                <a:solidFill>
                  <a:schemeClr val="hlink"/>
                </a:solidFill>
                <a:ea typeface="华文新魏" pitchFamily="2" charset="-122"/>
              </a:rPr>
              <a:t>气态</a:t>
            </a:r>
            <a:endParaRPr lang="zh-CN" altLang="en-US" sz="4000" dirty="0">
              <a:solidFill>
                <a:schemeClr val="hlink"/>
              </a:solidFill>
              <a:ea typeface="华文新魏" pitchFamily="2" charset="-122"/>
            </a:endParaRPr>
          </a:p>
        </p:txBody>
      </p:sp>
      <p:sp>
        <p:nvSpPr>
          <p:cNvPr id="216074" name="Text Box 10"/>
          <p:cNvSpPr txBox="1"/>
          <p:nvPr/>
        </p:nvSpPr>
        <p:spPr>
          <a:xfrm>
            <a:off x="6743700" y="4652963"/>
            <a:ext cx="1944688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4000" dirty="0">
                <a:solidFill>
                  <a:schemeClr val="hlink"/>
                </a:solidFill>
                <a:ea typeface="华文新魏" pitchFamily="2" charset="-122"/>
              </a:rPr>
              <a:t>吸放热</a:t>
            </a:r>
            <a:endParaRPr lang="zh-CN" altLang="en-US" sz="4000" dirty="0">
              <a:solidFill>
                <a:schemeClr val="hlink"/>
              </a:solidFill>
              <a:ea typeface="华文新魏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60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60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16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60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60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16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60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60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16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6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6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16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6071" grpId="0"/>
      <p:bldP spid="216072" grpId="0"/>
      <p:bldP spid="216073" grpId="0"/>
      <p:bldP spid="21607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0" name="Rectangle 4"/>
          <p:cNvSpPr/>
          <p:nvPr/>
        </p:nvSpPr>
        <p:spPr>
          <a:xfrm>
            <a:off x="2063750" y="1967865"/>
            <a:ext cx="8172450" cy="424624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5400" b="1" dirty="0"/>
              <a:t>2</a:t>
            </a:r>
            <a:r>
              <a:rPr lang="zh-CN" altLang="en-US" sz="5400" b="1" dirty="0"/>
              <a:t>、早晨的雾是大气中的</a:t>
            </a:r>
            <a:endParaRPr lang="zh-CN" altLang="en-US" sz="5400" b="1" dirty="0"/>
          </a:p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5400" b="1" dirty="0"/>
              <a:t>    水循环的一部分，它是</a:t>
            </a:r>
            <a:endParaRPr lang="zh-CN" altLang="en-US" sz="5400" b="1" dirty="0"/>
          </a:p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5400" b="1" dirty="0"/>
              <a:t>    由</a:t>
            </a:r>
            <a:r>
              <a:rPr lang="zh-CN" altLang="en-US" sz="5400" b="1" u="sng" dirty="0"/>
              <a:t>              </a:t>
            </a:r>
            <a:r>
              <a:rPr lang="zh-CN" altLang="en-US" sz="5400" b="1" dirty="0"/>
              <a:t>在温度降低</a:t>
            </a:r>
            <a:endParaRPr lang="zh-CN" altLang="en-US" sz="5400" b="1" dirty="0"/>
          </a:p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5400" b="1" dirty="0"/>
              <a:t>    时发生</a:t>
            </a:r>
            <a:r>
              <a:rPr lang="zh-CN" altLang="en-US" sz="5400" b="1" u="sng" dirty="0"/>
              <a:t>             </a:t>
            </a:r>
            <a:r>
              <a:rPr lang="zh-CN" altLang="en-US" sz="5400" b="1" dirty="0"/>
              <a:t>凝结成</a:t>
            </a:r>
            <a:endParaRPr lang="zh-CN" altLang="en-US" sz="5400" b="1" dirty="0"/>
          </a:p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5400" b="1" dirty="0"/>
              <a:t>   小水珠而形成的 </a:t>
            </a:r>
            <a:endParaRPr lang="zh-CN" altLang="en-US" sz="5400" b="1" dirty="0"/>
          </a:p>
        </p:txBody>
      </p:sp>
      <p:sp>
        <p:nvSpPr>
          <p:cNvPr id="217094" name="Text Box 6"/>
          <p:cNvSpPr txBox="1"/>
          <p:nvPr/>
        </p:nvSpPr>
        <p:spPr>
          <a:xfrm>
            <a:off x="3432175" y="3789363"/>
            <a:ext cx="381635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4000" dirty="0">
                <a:solidFill>
                  <a:schemeClr val="hlink"/>
                </a:solidFill>
                <a:ea typeface="华文新魏" pitchFamily="2" charset="-122"/>
              </a:rPr>
              <a:t>空气中水蒸气</a:t>
            </a:r>
            <a:endParaRPr lang="zh-CN" altLang="en-US" sz="4000" dirty="0">
              <a:solidFill>
                <a:schemeClr val="hlink"/>
              </a:solidFill>
              <a:ea typeface="华文新魏" pitchFamily="2" charset="-122"/>
            </a:endParaRPr>
          </a:p>
        </p:txBody>
      </p:sp>
      <p:sp>
        <p:nvSpPr>
          <p:cNvPr id="217095" name="Text Box 7"/>
          <p:cNvSpPr txBox="1"/>
          <p:nvPr/>
        </p:nvSpPr>
        <p:spPr>
          <a:xfrm>
            <a:off x="5664200" y="4581525"/>
            <a:ext cx="1439863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4000" dirty="0">
                <a:solidFill>
                  <a:schemeClr val="hlink"/>
                </a:solidFill>
                <a:ea typeface="华文新魏" pitchFamily="2" charset="-122"/>
              </a:rPr>
              <a:t>液化</a:t>
            </a:r>
            <a:endParaRPr lang="zh-CN" altLang="en-US" sz="4000" dirty="0">
              <a:solidFill>
                <a:schemeClr val="hlink"/>
              </a:solidFill>
              <a:ea typeface="华文新魏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70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70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17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70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70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17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7094" grpId="0"/>
      <p:bldP spid="21709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Text Box 32"/>
          <p:cNvSpPr txBox="1"/>
          <p:nvPr/>
        </p:nvSpPr>
        <p:spPr>
          <a:xfrm>
            <a:off x="2782888" y="4581525"/>
            <a:ext cx="1800225" cy="922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5400" b="1" dirty="0"/>
              <a:t>固态</a:t>
            </a:r>
            <a:endParaRPr lang="zh-CN" altLang="en-US" sz="5400" b="1" dirty="0"/>
          </a:p>
        </p:txBody>
      </p:sp>
      <p:sp>
        <p:nvSpPr>
          <p:cNvPr id="5123" name="Text Box 33"/>
          <p:cNvSpPr txBox="1"/>
          <p:nvPr/>
        </p:nvSpPr>
        <p:spPr>
          <a:xfrm>
            <a:off x="3216275" y="692150"/>
            <a:ext cx="3743325" cy="922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5400" b="1" dirty="0">
                <a:solidFill>
                  <a:schemeClr val="hlink"/>
                </a:solidFill>
              </a:rPr>
              <a:t>温故而知新</a:t>
            </a:r>
            <a:endParaRPr lang="zh-CN" altLang="en-US" sz="5400" b="1" dirty="0">
              <a:solidFill>
                <a:schemeClr val="hlink"/>
              </a:solidFill>
            </a:endParaRPr>
          </a:p>
        </p:txBody>
      </p:sp>
      <p:sp>
        <p:nvSpPr>
          <p:cNvPr id="5124" name="Text Box 34"/>
          <p:cNvSpPr txBox="1"/>
          <p:nvPr/>
        </p:nvSpPr>
        <p:spPr>
          <a:xfrm>
            <a:off x="4656138" y="2060575"/>
            <a:ext cx="1800225" cy="922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5400" b="1" dirty="0"/>
              <a:t>气态</a:t>
            </a:r>
            <a:endParaRPr lang="zh-CN" altLang="en-US" sz="5400" b="1" dirty="0"/>
          </a:p>
        </p:txBody>
      </p:sp>
      <p:sp>
        <p:nvSpPr>
          <p:cNvPr id="5125" name="Text Box 52"/>
          <p:cNvSpPr txBox="1"/>
          <p:nvPr/>
        </p:nvSpPr>
        <p:spPr>
          <a:xfrm>
            <a:off x="7175500" y="4602163"/>
            <a:ext cx="1800225" cy="922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5400" b="1" dirty="0"/>
              <a:t>液态</a:t>
            </a:r>
            <a:endParaRPr lang="zh-CN" altLang="en-US" sz="5400" b="1" dirty="0"/>
          </a:p>
        </p:txBody>
      </p:sp>
      <p:sp>
        <p:nvSpPr>
          <p:cNvPr id="221237" name="AutoShape 53"/>
          <p:cNvSpPr/>
          <p:nvPr/>
        </p:nvSpPr>
        <p:spPr>
          <a:xfrm>
            <a:off x="4800600" y="4940300"/>
            <a:ext cx="1944688" cy="217488"/>
          </a:xfrm>
          <a:prstGeom prst="rightArrow">
            <a:avLst>
              <a:gd name="adj1" fmla="val 50000"/>
              <a:gd name="adj2" fmla="val 223539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5400" dirty="0"/>
          </a:p>
        </p:txBody>
      </p:sp>
      <p:sp>
        <p:nvSpPr>
          <p:cNvPr id="221238" name="AutoShape 54"/>
          <p:cNvSpPr/>
          <p:nvPr/>
        </p:nvSpPr>
        <p:spPr>
          <a:xfrm>
            <a:off x="4727575" y="5229225"/>
            <a:ext cx="1944688" cy="215900"/>
          </a:xfrm>
          <a:prstGeom prst="leftArrow">
            <a:avLst>
              <a:gd name="adj1" fmla="val 50000"/>
              <a:gd name="adj2" fmla="val 225183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5400" dirty="0"/>
          </a:p>
        </p:txBody>
      </p:sp>
      <p:sp>
        <p:nvSpPr>
          <p:cNvPr id="221239" name="AutoShape 55"/>
          <p:cNvSpPr/>
          <p:nvPr/>
        </p:nvSpPr>
        <p:spPr>
          <a:xfrm rot="-2824440">
            <a:off x="3251200" y="3752850"/>
            <a:ext cx="1871663" cy="215900"/>
          </a:xfrm>
          <a:prstGeom prst="rightArrow">
            <a:avLst>
              <a:gd name="adj1" fmla="val 50000"/>
              <a:gd name="adj2" fmla="val 216727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5400" dirty="0"/>
          </a:p>
        </p:txBody>
      </p:sp>
      <p:sp>
        <p:nvSpPr>
          <p:cNvPr id="221240" name="AutoShape 56"/>
          <p:cNvSpPr/>
          <p:nvPr/>
        </p:nvSpPr>
        <p:spPr>
          <a:xfrm rot="7874456">
            <a:off x="3467100" y="3897313"/>
            <a:ext cx="1871663" cy="215900"/>
          </a:xfrm>
          <a:prstGeom prst="rightArrow">
            <a:avLst>
              <a:gd name="adj1" fmla="val 50000"/>
              <a:gd name="adj2" fmla="val 216727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5400" dirty="0"/>
          </a:p>
        </p:txBody>
      </p:sp>
      <p:sp>
        <p:nvSpPr>
          <p:cNvPr id="221241" name="AutoShape 57"/>
          <p:cNvSpPr/>
          <p:nvPr/>
        </p:nvSpPr>
        <p:spPr>
          <a:xfrm rot="2877652">
            <a:off x="5988050" y="3824288"/>
            <a:ext cx="1871663" cy="215900"/>
          </a:xfrm>
          <a:prstGeom prst="rightArrow">
            <a:avLst>
              <a:gd name="adj1" fmla="val 50000"/>
              <a:gd name="adj2" fmla="val 216727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5400" dirty="0"/>
          </a:p>
        </p:txBody>
      </p:sp>
      <p:sp>
        <p:nvSpPr>
          <p:cNvPr id="221242" name="AutoShape 58"/>
          <p:cNvSpPr/>
          <p:nvPr/>
        </p:nvSpPr>
        <p:spPr>
          <a:xfrm rot="-7822020">
            <a:off x="6130925" y="3679825"/>
            <a:ext cx="1871663" cy="215900"/>
          </a:xfrm>
          <a:prstGeom prst="rightArrow">
            <a:avLst>
              <a:gd name="adj1" fmla="val 50000"/>
              <a:gd name="adj2" fmla="val 216727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5400" dirty="0"/>
          </a:p>
        </p:txBody>
      </p:sp>
      <p:sp>
        <p:nvSpPr>
          <p:cNvPr id="221243" name="Text Box 59"/>
          <p:cNvSpPr txBox="1"/>
          <p:nvPr/>
        </p:nvSpPr>
        <p:spPr>
          <a:xfrm>
            <a:off x="4552950" y="4437063"/>
            <a:ext cx="2632710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b="1" dirty="0">
                <a:solidFill>
                  <a:srgbClr val="0066FF"/>
                </a:solidFill>
                <a:ea typeface="华文新魏" pitchFamily="2" charset="-122"/>
              </a:rPr>
              <a:t>熔化（吸热）</a:t>
            </a:r>
            <a:endParaRPr lang="zh-CN" altLang="en-US" b="1" dirty="0">
              <a:solidFill>
                <a:srgbClr val="0066FF"/>
              </a:solidFill>
              <a:ea typeface="华文新魏" pitchFamily="2" charset="-122"/>
            </a:endParaRPr>
          </a:p>
        </p:txBody>
      </p:sp>
      <p:sp>
        <p:nvSpPr>
          <p:cNvPr id="221244" name="Text Box 60"/>
          <p:cNvSpPr txBox="1"/>
          <p:nvPr/>
        </p:nvSpPr>
        <p:spPr>
          <a:xfrm>
            <a:off x="4511675" y="5300663"/>
            <a:ext cx="2632710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b="1" dirty="0">
                <a:solidFill>
                  <a:srgbClr val="0066FF"/>
                </a:solidFill>
                <a:ea typeface="华文新魏" pitchFamily="2" charset="-122"/>
              </a:rPr>
              <a:t>凝固（放热）</a:t>
            </a:r>
            <a:endParaRPr lang="zh-CN" altLang="en-US" b="1" dirty="0">
              <a:solidFill>
                <a:srgbClr val="0066FF"/>
              </a:solidFill>
              <a:ea typeface="华文新魏" pitchFamily="2" charset="-122"/>
            </a:endParaRPr>
          </a:p>
        </p:txBody>
      </p:sp>
      <p:sp>
        <p:nvSpPr>
          <p:cNvPr id="221245" name="Text Box 61"/>
          <p:cNvSpPr txBox="1"/>
          <p:nvPr/>
        </p:nvSpPr>
        <p:spPr>
          <a:xfrm rot="2712062">
            <a:off x="6261100" y="3449638"/>
            <a:ext cx="2327910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 b="1" dirty="0">
                <a:solidFill>
                  <a:srgbClr val="0066FF"/>
                </a:solidFill>
                <a:ea typeface="华文新魏" pitchFamily="2" charset="-122"/>
              </a:rPr>
              <a:t>汽化（吸热）</a:t>
            </a:r>
            <a:endParaRPr lang="zh-CN" altLang="en-US" sz="2800" b="1" dirty="0">
              <a:solidFill>
                <a:srgbClr val="0066FF"/>
              </a:solidFill>
              <a:ea typeface="华文新魏" pitchFamily="2" charset="-122"/>
            </a:endParaRPr>
          </a:p>
        </p:txBody>
      </p:sp>
      <p:sp>
        <p:nvSpPr>
          <p:cNvPr id="221246" name="Text Box 62"/>
          <p:cNvSpPr txBox="1"/>
          <p:nvPr/>
        </p:nvSpPr>
        <p:spPr>
          <a:xfrm rot="2918190">
            <a:off x="5473700" y="3679825"/>
            <a:ext cx="2327910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 b="1" dirty="0">
                <a:solidFill>
                  <a:srgbClr val="0066FF"/>
                </a:solidFill>
                <a:ea typeface="华文新魏" pitchFamily="2" charset="-122"/>
              </a:rPr>
              <a:t>液化（放热）</a:t>
            </a:r>
            <a:endParaRPr lang="zh-CN" altLang="en-US" sz="2800" b="1" dirty="0">
              <a:solidFill>
                <a:srgbClr val="0066FF"/>
              </a:solidFill>
              <a:ea typeface="华文新魏" pitchFamily="2" charset="-122"/>
            </a:endParaRPr>
          </a:p>
        </p:txBody>
      </p:sp>
      <p:sp>
        <p:nvSpPr>
          <p:cNvPr id="221247" name="Text Box 63"/>
          <p:cNvSpPr txBox="1"/>
          <p:nvPr/>
        </p:nvSpPr>
        <p:spPr>
          <a:xfrm rot="-2844156">
            <a:off x="3683000" y="3665538"/>
            <a:ext cx="2327910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 b="1" dirty="0">
                <a:solidFill>
                  <a:srgbClr val="0066FF"/>
                </a:solidFill>
                <a:ea typeface="华文新魏" pitchFamily="2" charset="-122"/>
              </a:rPr>
              <a:t>凝华（放热）</a:t>
            </a:r>
            <a:endParaRPr lang="zh-CN" altLang="en-US" sz="2800" b="1" dirty="0">
              <a:solidFill>
                <a:srgbClr val="0066FF"/>
              </a:solidFill>
              <a:ea typeface="华文新魏" pitchFamily="2" charset="-122"/>
            </a:endParaRPr>
          </a:p>
        </p:txBody>
      </p:sp>
      <p:sp>
        <p:nvSpPr>
          <p:cNvPr id="221248" name="Text Box 64"/>
          <p:cNvSpPr txBox="1"/>
          <p:nvPr/>
        </p:nvSpPr>
        <p:spPr>
          <a:xfrm rot="-2603864">
            <a:off x="2855913" y="3341688"/>
            <a:ext cx="2327910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 b="1" dirty="0">
                <a:solidFill>
                  <a:srgbClr val="0066FF"/>
                </a:solidFill>
                <a:ea typeface="华文新魏" pitchFamily="2" charset="-122"/>
              </a:rPr>
              <a:t>升华（吸热）</a:t>
            </a:r>
            <a:endParaRPr lang="zh-CN" altLang="en-US" sz="2800" b="1" dirty="0">
              <a:solidFill>
                <a:srgbClr val="0066FF"/>
              </a:solidFill>
              <a:ea typeface="华文新魏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12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12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1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221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12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12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1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21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1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1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1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221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212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212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1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221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12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212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21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221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212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212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21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221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1237" grpId="0" bldLvl="0" animBg="1"/>
      <p:bldP spid="221238" grpId="0" bldLvl="0" animBg="1"/>
      <p:bldP spid="221239" grpId="0" bldLvl="0" animBg="1"/>
      <p:bldP spid="221240" grpId="0" bldLvl="0" animBg="1"/>
      <p:bldP spid="221241" grpId="0" bldLvl="0" animBg="1"/>
      <p:bldP spid="221242" grpId="0" bldLvl="0" animBg="1"/>
      <p:bldP spid="221243" grpId="0"/>
      <p:bldP spid="221244" grpId="0"/>
      <p:bldP spid="221245" grpId="0"/>
      <p:bldP spid="221246" grpId="0"/>
      <p:bldP spid="221247" grpId="0"/>
      <p:bldP spid="22124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Rectangle 4"/>
          <p:cNvSpPr/>
          <p:nvPr/>
        </p:nvSpPr>
        <p:spPr>
          <a:xfrm>
            <a:off x="2279650" y="1970088"/>
            <a:ext cx="7993063" cy="45847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3600" b="1" dirty="0"/>
              <a:t>3</a:t>
            </a:r>
            <a:r>
              <a:rPr lang="zh-CN" altLang="en-US" sz="3600" b="1" dirty="0"/>
              <a:t>、空气中含有的水蒸气，是江、海、湖以及大地表层中的水不断</a:t>
            </a:r>
            <a:r>
              <a:rPr lang="zh-CN" altLang="en-US" sz="3600" b="1" u="sng" dirty="0"/>
              <a:t>         </a:t>
            </a:r>
            <a:r>
              <a:rPr lang="zh-CN" altLang="en-US" sz="3600" b="1" dirty="0"/>
              <a:t>而来的。当夜间气温下降时，白天在空气中的水蒸气会在夜间较冷的地面、花草、石块的表面上</a:t>
            </a:r>
            <a:r>
              <a:rPr lang="zh-CN" altLang="en-US" sz="3600" b="1" u="sng" dirty="0"/>
              <a:t>        </a:t>
            </a:r>
            <a:r>
              <a:rPr lang="zh-CN" altLang="en-US" sz="3600" b="1" dirty="0"/>
              <a:t>成小水滴，这就是露水。如果空气中的有较多的浮尘，当温度降低时，水蒸气就</a:t>
            </a:r>
            <a:r>
              <a:rPr lang="zh-CN" altLang="en-US" sz="3600" b="1" u="sng" dirty="0"/>
              <a:t>          </a:t>
            </a:r>
            <a:r>
              <a:rPr lang="zh-CN" altLang="en-US" sz="3600" b="1" dirty="0"/>
              <a:t>成小水珠附着在这些浮尘上面，这就是雾</a:t>
            </a:r>
            <a:r>
              <a:rPr lang="zh-CN" altLang="en-US" sz="4000" dirty="0"/>
              <a:t> </a:t>
            </a:r>
            <a:endParaRPr lang="zh-CN" altLang="en-US" sz="4000" dirty="0"/>
          </a:p>
        </p:txBody>
      </p:sp>
      <p:sp>
        <p:nvSpPr>
          <p:cNvPr id="219141" name="Text Box 5"/>
          <p:cNvSpPr txBox="1"/>
          <p:nvPr/>
        </p:nvSpPr>
        <p:spPr>
          <a:xfrm>
            <a:off x="7824788" y="2439988"/>
            <a:ext cx="1223962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4000" dirty="0">
                <a:solidFill>
                  <a:schemeClr val="hlink"/>
                </a:solidFill>
                <a:ea typeface="华文新魏" pitchFamily="2" charset="-122"/>
              </a:rPr>
              <a:t>蒸发</a:t>
            </a:r>
            <a:endParaRPr lang="zh-CN" altLang="en-US" sz="4000" dirty="0">
              <a:solidFill>
                <a:schemeClr val="hlink"/>
              </a:solidFill>
              <a:ea typeface="华文新魏" pitchFamily="2" charset="-122"/>
            </a:endParaRPr>
          </a:p>
        </p:txBody>
      </p:sp>
      <p:sp>
        <p:nvSpPr>
          <p:cNvPr id="219142" name="Text Box 6"/>
          <p:cNvSpPr txBox="1"/>
          <p:nvPr/>
        </p:nvSpPr>
        <p:spPr>
          <a:xfrm>
            <a:off x="5087938" y="4149725"/>
            <a:ext cx="1223962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4000" dirty="0">
                <a:solidFill>
                  <a:schemeClr val="hlink"/>
                </a:solidFill>
                <a:ea typeface="华文新魏" pitchFamily="2" charset="-122"/>
              </a:rPr>
              <a:t>液化</a:t>
            </a:r>
            <a:endParaRPr lang="zh-CN" altLang="en-US" sz="4000" dirty="0">
              <a:solidFill>
                <a:schemeClr val="hlink"/>
              </a:solidFill>
              <a:ea typeface="华文新魏" pitchFamily="2" charset="-122"/>
            </a:endParaRPr>
          </a:p>
        </p:txBody>
      </p:sp>
      <p:sp>
        <p:nvSpPr>
          <p:cNvPr id="219143" name="Text Box 7"/>
          <p:cNvSpPr txBox="1"/>
          <p:nvPr/>
        </p:nvSpPr>
        <p:spPr>
          <a:xfrm>
            <a:off x="7032625" y="5248275"/>
            <a:ext cx="1223963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4000" dirty="0">
                <a:solidFill>
                  <a:schemeClr val="hlink"/>
                </a:solidFill>
                <a:ea typeface="华文新魏" pitchFamily="2" charset="-122"/>
              </a:rPr>
              <a:t>液化</a:t>
            </a:r>
            <a:endParaRPr lang="zh-CN" altLang="en-US" sz="4000" dirty="0">
              <a:solidFill>
                <a:schemeClr val="hlink"/>
              </a:solidFill>
              <a:ea typeface="华文新魏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9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9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19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9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9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19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9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9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19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9141" grpId="0"/>
      <p:bldP spid="219142" grpId="0"/>
      <p:bldP spid="21914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Rectangle 4"/>
          <p:cNvSpPr/>
          <p:nvPr/>
        </p:nvSpPr>
        <p:spPr>
          <a:xfrm>
            <a:off x="2243138" y="990600"/>
            <a:ext cx="7885112" cy="498475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4400" b="1" dirty="0"/>
              <a:t>4</a:t>
            </a:r>
            <a:r>
              <a:rPr lang="zh-CN" altLang="en-US" sz="4400" b="1" dirty="0"/>
              <a:t>、在一定条件下，云中的小</a:t>
            </a:r>
            <a:endParaRPr lang="zh-CN" altLang="en-US" sz="4400" b="1" dirty="0"/>
          </a:p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4400" b="1" dirty="0"/>
              <a:t>     水滴不断</a:t>
            </a:r>
            <a:r>
              <a:rPr lang="zh-CN" altLang="en-US" sz="4400" b="1" u="sng" dirty="0"/>
              <a:t>        </a:t>
            </a:r>
            <a:r>
              <a:rPr lang="zh-CN" altLang="en-US" sz="4400" b="1" dirty="0"/>
              <a:t>成水蒸气再</a:t>
            </a:r>
            <a:endParaRPr lang="zh-CN" altLang="en-US" sz="4400" b="1" dirty="0"/>
          </a:p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4400" b="1" dirty="0"/>
              <a:t>      </a:t>
            </a:r>
            <a:r>
              <a:rPr lang="zh-CN" altLang="en-US" sz="4400" b="1" u="sng" dirty="0"/>
              <a:t>        </a:t>
            </a:r>
            <a:r>
              <a:rPr lang="zh-CN" altLang="en-US" sz="4400" b="1" dirty="0"/>
              <a:t>成小冰晶，小冰晶变</a:t>
            </a:r>
            <a:endParaRPr lang="zh-CN" altLang="en-US" sz="4400" b="1" dirty="0"/>
          </a:p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4400" b="1" dirty="0"/>
              <a:t>     得越来越大，当上升的气流</a:t>
            </a:r>
            <a:endParaRPr lang="zh-CN" altLang="en-US" sz="4400" b="1" dirty="0"/>
          </a:p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4400" b="1" dirty="0"/>
              <a:t>     托不住它时，冰晶就会从天</a:t>
            </a:r>
            <a:endParaRPr lang="zh-CN" altLang="en-US" sz="4400" b="1" dirty="0"/>
          </a:p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4400" b="1" dirty="0"/>
              <a:t>    上落下来，冰晶就</a:t>
            </a:r>
            <a:r>
              <a:rPr lang="zh-CN" altLang="en-US" sz="4400" b="1" u="sng" dirty="0"/>
              <a:t>       </a:t>
            </a:r>
            <a:r>
              <a:rPr lang="zh-CN" altLang="en-US" sz="4400" b="1" dirty="0"/>
              <a:t>形成</a:t>
            </a:r>
            <a:endParaRPr lang="zh-CN" altLang="en-US" sz="4400" b="1" dirty="0"/>
          </a:p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4400" b="1" dirty="0"/>
              <a:t>     雨</a:t>
            </a:r>
            <a:r>
              <a:rPr lang="zh-CN" altLang="en-US" sz="5400" dirty="0"/>
              <a:t> </a:t>
            </a:r>
            <a:endParaRPr lang="zh-CN" altLang="en-US" sz="5400" dirty="0"/>
          </a:p>
        </p:txBody>
      </p:sp>
      <p:sp>
        <p:nvSpPr>
          <p:cNvPr id="220165" name="Text Box 5"/>
          <p:cNvSpPr txBox="1"/>
          <p:nvPr/>
        </p:nvSpPr>
        <p:spPr>
          <a:xfrm>
            <a:off x="5375275" y="1639888"/>
            <a:ext cx="1223963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4000" dirty="0">
                <a:solidFill>
                  <a:schemeClr val="hlink"/>
                </a:solidFill>
                <a:ea typeface="华文新魏" pitchFamily="2" charset="-122"/>
              </a:rPr>
              <a:t>汽化</a:t>
            </a:r>
            <a:endParaRPr lang="zh-CN" altLang="en-US" sz="4000" dirty="0">
              <a:solidFill>
                <a:schemeClr val="hlink"/>
              </a:solidFill>
              <a:ea typeface="华文新魏" pitchFamily="2" charset="-122"/>
            </a:endParaRPr>
          </a:p>
        </p:txBody>
      </p:sp>
      <p:sp>
        <p:nvSpPr>
          <p:cNvPr id="220166" name="Text Box 6"/>
          <p:cNvSpPr txBox="1"/>
          <p:nvPr/>
        </p:nvSpPr>
        <p:spPr>
          <a:xfrm>
            <a:off x="3430588" y="2359025"/>
            <a:ext cx="1223962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4000" dirty="0">
                <a:solidFill>
                  <a:schemeClr val="hlink"/>
                </a:solidFill>
                <a:ea typeface="华文新魏" pitchFamily="2" charset="-122"/>
              </a:rPr>
              <a:t>凝华</a:t>
            </a:r>
            <a:endParaRPr lang="zh-CN" altLang="en-US" sz="4000" dirty="0">
              <a:solidFill>
                <a:schemeClr val="hlink"/>
              </a:solidFill>
              <a:ea typeface="华文新魏" pitchFamily="2" charset="-122"/>
            </a:endParaRPr>
          </a:p>
        </p:txBody>
      </p:sp>
      <p:sp>
        <p:nvSpPr>
          <p:cNvPr id="220167" name="Text Box 7"/>
          <p:cNvSpPr txBox="1"/>
          <p:nvPr/>
        </p:nvSpPr>
        <p:spPr>
          <a:xfrm>
            <a:off x="7535863" y="4375150"/>
            <a:ext cx="1223962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4000" dirty="0">
                <a:solidFill>
                  <a:schemeClr val="hlink"/>
                </a:solidFill>
                <a:ea typeface="华文新魏" pitchFamily="2" charset="-122"/>
              </a:rPr>
              <a:t>熔化</a:t>
            </a:r>
            <a:endParaRPr lang="zh-CN" altLang="en-US" sz="4000" dirty="0">
              <a:solidFill>
                <a:schemeClr val="hlink"/>
              </a:solidFill>
              <a:ea typeface="华文新魏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0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0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20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0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0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20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0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0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20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0165" grpId="0"/>
      <p:bldP spid="220166" grpId="0"/>
      <p:bldP spid="22016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5602" name="Picture 5" descr="图片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151313" y="1270000"/>
            <a:ext cx="2736850" cy="27082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603" name="Text Box 8"/>
          <p:cNvSpPr txBox="1"/>
          <p:nvPr/>
        </p:nvSpPr>
        <p:spPr>
          <a:xfrm>
            <a:off x="7531418" y="549275"/>
            <a:ext cx="798195" cy="6048375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</a:rPr>
              <a:t>本节课你学到什么？</a:t>
            </a:r>
            <a:endParaRPr lang="en-US" altLang="zh-CN" sz="40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6" name="Text Box 2"/>
          <p:cNvSpPr txBox="1"/>
          <p:nvPr/>
        </p:nvSpPr>
        <p:spPr>
          <a:xfrm>
            <a:off x="4224338" y="620713"/>
            <a:ext cx="5184775" cy="13220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8000" b="1" dirty="0">
                <a:solidFill>
                  <a:schemeClr val="hlink"/>
                </a:solidFill>
                <a:ea typeface="华文新魏" pitchFamily="2" charset="-122"/>
              </a:rPr>
              <a:t>课外活动</a:t>
            </a:r>
            <a:endParaRPr lang="zh-CN" altLang="en-US" sz="8000" b="1" dirty="0">
              <a:solidFill>
                <a:schemeClr val="hlink"/>
              </a:solidFill>
              <a:ea typeface="华文新魏" pitchFamily="2" charset="-122"/>
            </a:endParaRPr>
          </a:p>
        </p:txBody>
      </p:sp>
      <p:sp>
        <p:nvSpPr>
          <p:cNvPr id="26627" name="Text Box 3"/>
          <p:cNvSpPr txBox="1"/>
          <p:nvPr/>
        </p:nvSpPr>
        <p:spPr>
          <a:xfrm>
            <a:off x="2495550" y="2636838"/>
            <a:ext cx="7345363" cy="2584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5400" b="1" dirty="0"/>
              <a:t>    </a:t>
            </a:r>
            <a:r>
              <a:rPr lang="zh-CN" altLang="en-US" sz="5400" b="1" dirty="0"/>
              <a:t>调查学校和家庭的用水状况，设计一个学校或家庭的节水方案</a:t>
            </a:r>
            <a:endParaRPr lang="zh-CN" altLang="en-US" sz="54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6" name="Rectangle 4"/>
          <p:cNvSpPr/>
          <p:nvPr/>
        </p:nvSpPr>
        <p:spPr>
          <a:xfrm>
            <a:off x="4008438" y="1823562"/>
            <a:ext cx="5832475" cy="470789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6000" b="1" dirty="0">
                <a:solidFill>
                  <a:srgbClr val="FF9933"/>
                </a:solidFill>
              </a:rPr>
              <a:t>     </a:t>
            </a:r>
            <a:r>
              <a:rPr lang="zh-CN" altLang="en-US" sz="6000" b="1" dirty="0">
                <a:solidFill>
                  <a:srgbClr val="FF9933"/>
                </a:solidFill>
              </a:rPr>
              <a:t>水</a:t>
            </a:r>
            <a:r>
              <a:rPr lang="zh-CN" altLang="en-US" sz="4800" b="1" dirty="0"/>
              <a:t>是地球上人类和一切生物赖以生存的物质基础，每天我们都在消耗着大量的水，总有一天我们会用完地球上的水吗</a:t>
            </a:r>
            <a:r>
              <a:rPr lang="en-US" altLang="zh-CN" sz="4800" b="1" dirty="0"/>
              <a:t>? </a:t>
            </a:r>
            <a:endParaRPr lang="en-US" altLang="zh-CN" sz="4800" b="1" dirty="0"/>
          </a:p>
        </p:txBody>
      </p:sp>
      <p:pic>
        <p:nvPicPr>
          <p:cNvPr id="6147" name="Picture 8" descr="？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063750" y="2349500"/>
            <a:ext cx="1800225" cy="18002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Rectangle 2"/>
          <p:cNvSpPr/>
          <p:nvPr/>
        </p:nvSpPr>
        <p:spPr>
          <a:xfrm>
            <a:off x="1524000" y="0"/>
            <a:ext cx="9144000" cy="6858000"/>
          </a:xfrm>
          <a:prstGeom prst="rect">
            <a:avLst/>
          </a:prstGeom>
          <a:solidFill>
            <a:srgbClr val="089E5A"/>
          </a:solidFill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266700" algn="ctr" defTabSz="914400" eaLnBrk="1" hangingPunct="1">
              <a:spcBef>
                <a:spcPct val="0"/>
              </a:spcBef>
              <a:buClrTx/>
              <a:buSzTx/>
              <a:buFontTx/>
              <a:buNone/>
              <a:tabLst>
                <a:tab pos="228600" algn="l"/>
              </a:tabLst>
            </a:pPr>
            <a:r>
              <a:rPr lang="zh-CN" altLang="en-US" b="1" dirty="0">
                <a:solidFill>
                  <a:schemeClr val="bg1"/>
                </a:solidFill>
                <a:latin typeface="宋体" panose="02010600030101010101" pitchFamily="2" charset="-122"/>
                <a:ea typeface="华文新魏" pitchFamily="2" charset="-122"/>
              </a:rPr>
              <a:t>小水滴旅行记</a:t>
            </a:r>
            <a:endParaRPr lang="zh-CN" altLang="en-US" b="1" dirty="0">
              <a:solidFill>
                <a:schemeClr val="bg1"/>
              </a:solidFill>
              <a:latin typeface="宋体" panose="02010600030101010101" pitchFamily="2" charset="-122"/>
              <a:ea typeface="华文新魏" pitchFamily="2" charset="-122"/>
            </a:endParaRPr>
          </a:p>
          <a:p>
            <a:pPr marL="0" lvl="0" indent="266700" algn="just" defTabSz="914400" eaLnBrk="1" hangingPunct="1">
              <a:spcBef>
                <a:spcPct val="0"/>
              </a:spcBef>
              <a:buClrTx/>
              <a:buSzTx/>
              <a:buFontTx/>
              <a:buNone/>
              <a:tabLst>
                <a:tab pos="228600" algn="l"/>
              </a:tabLst>
            </a:pPr>
            <a:r>
              <a:rPr lang="zh-CN" altLang="en-US" sz="1400" b="1" dirty="0">
                <a:solidFill>
                  <a:schemeClr val="bg1"/>
                </a:solidFill>
                <a:latin typeface="宋体" panose="02010600030101010101" pitchFamily="2" charset="-122"/>
                <a:ea typeface="幼圆" pitchFamily="49" charset="-122"/>
              </a:rPr>
              <a:t>  </a:t>
            </a:r>
            <a:endParaRPr lang="zh-CN" altLang="en-US" sz="1400" b="1" dirty="0">
              <a:solidFill>
                <a:schemeClr val="bg1"/>
              </a:solidFill>
              <a:latin typeface="宋体" panose="02010600030101010101" pitchFamily="2" charset="-122"/>
              <a:ea typeface="幼圆" pitchFamily="49" charset="-122"/>
            </a:endParaRPr>
          </a:p>
          <a:p>
            <a:pPr marL="0" lvl="0" indent="266700" algn="just" defTabSz="914400" eaLnBrk="1" hangingPunct="1">
              <a:spcBef>
                <a:spcPct val="0"/>
              </a:spcBef>
              <a:buClrTx/>
              <a:buSzTx/>
              <a:buFontTx/>
              <a:buNone/>
              <a:tabLst>
                <a:tab pos="228600" algn="l"/>
              </a:tabLst>
            </a:pPr>
            <a:r>
              <a:rPr lang="zh-CN" altLang="en-US" sz="2400" dirty="0">
                <a:solidFill>
                  <a:schemeClr val="bg1"/>
                </a:solidFill>
                <a:latin typeface="宋体" panose="02010600030101010101" pitchFamily="2" charset="-122"/>
                <a:ea typeface="华文行楷" pitchFamily="2" charset="-122"/>
              </a:rPr>
              <a:t>  </a:t>
            </a:r>
            <a:r>
              <a:rPr lang="zh-CN" altLang="en-US" sz="2800" b="1" dirty="0">
                <a:solidFill>
                  <a:schemeClr val="bg1"/>
                </a:solidFill>
                <a:latin typeface="Times New Roman" panose="02020603050405020304" pitchFamily="18" charset="0"/>
              </a:rPr>
              <a:t>“</a:t>
            </a:r>
            <a:r>
              <a:rPr lang="zh-CN" altLang="en-US" sz="2800" b="1" dirty="0">
                <a:solidFill>
                  <a:schemeClr val="bg1"/>
                </a:solidFill>
                <a:latin typeface="宋体" panose="02010600030101010101" pitchFamily="2" charset="-122"/>
              </a:rPr>
              <a:t>我叫小水滴，住在大海里，喜欢到处旅行。</a:t>
            </a:r>
            <a:endParaRPr lang="zh-CN" altLang="en-US" sz="2800" b="1" dirty="0">
              <a:solidFill>
                <a:schemeClr val="bg1"/>
              </a:solidFill>
              <a:latin typeface="宋体" panose="02010600030101010101" pitchFamily="2" charset="-122"/>
            </a:endParaRPr>
          </a:p>
          <a:p>
            <a:pPr marL="0" lvl="0" indent="266700" algn="just" defTabSz="914400">
              <a:spcBef>
                <a:spcPct val="0"/>
              </a:spcBef>
              <a:buClrTx/>
              <a:buSzTx/>
              <a:buFontTx/>
              <a:buNone/>
              <a:tabLst>
                <a:tab pos="228600" algn="l"/>
              </a:tabLst>
            </a:pPr>
            <a:r>
              <a:rPr lang="zh-CN" altLang="en-US" sz="2800" b="1" dirty="0">
                <a:solidFill>
                  <a:schemeClr val="bg1"/>
                </a:solidFill>
                <a:latin typeface="宋体" panose="02010600030101010101" pitchFamily="2" charset="-122"/>
              </a:rPr>
              <a:t>  这天，我和伙伴们正在海面嘻戏。不知不觉中，我的身体变轻了，终于和其它伙伴一起慢悠悠地升入了高空。哇！新的旅行又开始了</a:t>
            </a:r>
            <a:r>
              <a:rPr lang="en-US" altLang="zh-CN" sz="2800" b="1" dirty="0">
                <a:solidFill>
                  <a:schemeClr val="bg1"/>
                </a:solidFill>
                <a:latin typeface="Times New Roman" panose="02020603050405020304" pitchFamily="18" charset="0"/>
              </a:rPr>
              <a:t>……</a:t>
            </a:r>
            <a:endParaRPr lang="en-US" altLang="zh-CN" sz="2800" b="1" dirty="0">
              <a:solidFill>
                <a:schemeClr val="bg1"/>
              </a:solidFill>
              <a:latin typeface="宋体" panose="02010600030101010101" pitchFamily="2" charset="-122"/>
            </a:endParaRPr>
          </a:p>
          <a:p>
            <a:pPr marL="0" lvl="0" indent="266700" algn="just" defTabSz="914400">
              <a:spcBef>
                <a:spcPct val="0"/>
              </a:spcBef>
              <a:buClrTx/>
              <a:buSzTx/>
              <a:buFontTx/>
              <a:buNone/>
              <a:tabLst>
                <a:tab pos="228600" algn="l"/>
              </a:tabLst>
            </a:pPr>
            <a:r>
              <a:rPr lang="en-US" altLang="zh-CN" sz="2800" b="1" dirty="0">
                <a:solidFill>
                  <a:schemeClr val="bg1"/>
                </a:solidFill>
                <a:latin typeface="宋体" panose="02010600030101010101" pitchFamily="2" charset="-122"/>
              </a:rPr>
              <a:t>  </a:t>
            </a:r>
            <a:r>
              <a:rPr lang="zh-CN" altLang="en-US" sz="2800" b="1" dirty="0">
                <a:solidFill>
                  <a:schemeClr val="bg1"/>
                </a:solidFill>
                <a:latin typeface="宋体" panose="02010600030101010101" pitchFamily="2" charset="-122"/>
              </a:rPr>
              <a:t>我们越升越高，高空的温度却越来越低，低温使我们挤成一团，凝结成很小很小的水珠，渐渐地我和许多来自世界各地的小水珠联成了一朵朵千姿百态的云。</a:t>
            </a:r>
            <a:endParaRPr lang="zh-CN" altLang="en-US" sz="2800" b="1" dirty="0">
              <a:solidFill>
                <a:schemeClr val="bg1"/>
              </a:solidFill>
              <a:latin typeface="宋体" panose="02010600030101010101" pitchFamily="2" charset="-122"/>
            </a:endParaRPr>
          </a:p>
          <a:p>
            <a:pPr marL="0" lvl="0" indent="266700" algn="just" defTabSz="914400">
              <a:spcBef>
                <a:spcPct val="0"/>
              </a:spcBef>
              <a:buClrTx/>
              <a:buSzTx/>
              <a:buFontTx/>
              <a:buNone/>
              <a:tabLst>
                <a:tab pos="228600" algn="l"/>
              </a:tabLst>
            </a:pPr>
            <a:r>
              <a:rPr lang="zh-CN" altLang="en-US" sz="2800" b="1" dirty="0">
                <a:solidFill>
                  <a:schemeClr val="bg1"/>
                </a:solidFill>
                <a:latin typeface="宋体" panose="02010600030101010101" pitchFamily="2" charset="-122"/>
              </a:rPr>
              <a:t>  风推着我们在空中飘行，气温更低了，我感到身体变得重了许多，当风伯伯再也托不住我时，我和伙伴们一个个急速地下降。</a:t>
            </a:r>
            <a:endParaRPr lang="zh-CN" altLang="en-US" sz="2800" b="1" dirty="0">
              <a:solidFill>
                <a:schemeClr val="bg1"/>
              </a:solidFill>
              <a:latin typeface="宋体" panose="02010600030101010101" pitchFamily="2" charset="-122"/>
            </a:endParaRPr>
          </a:p>
          <a:p>
            <a:pPr marL="0" lvl="0" indent="266700" algn="just" defTabSz="914400">
              <a:spcBef>
                <a:spcPct val="0"/>
              </a:spcBef>
              <a:buClrTx/>
              <a:buSzTx/>
              <a:buFontTx/>
              <a:buNone/>
              <a:tabLst>
                <a:tab pos="228600" algn="l"/>
              </a:tabLst>
            </a:pPr>
            <a:r>
              <a:rPr lang="zh-CN" altLang="en-US" sz="2800" b="1" dirty="0">
                <a:solidFill>
                  <a:schemeClr val="bg1"/>
                </a:solidFill>
                <a:latin typeface="宋体" panose="02010600030101010101" pitchFamily="2" charset="-122"/>
              </a:rPr>
              <a:t>  不一会儿，我们就降落到了地面，给花草树木作了</a:t>
            </a:r>
            <a:r>
              <a:rPr lang="zh-CN" altLang="en-US" sz="2800" b="1" dirty="0">
                <a:solidFill>
                  <a:schemeClr val="bg1"/>
                </a:solidFill>
                <a:latin typeface="Times New Roman" panose="02020603050405020304" pitchFamily="18" charset="0"/>
              </a:rPr>
              <a:t>“</a:t>
            </a:r>
            <a:r>
              <a:rPr lang="zh-CN" altLang="en-US" sz="2800" b="1" dirty="0">
                <a:solidFill>
                  <a:schemeClr val="bg1"/>
                </a:solidFill>
                <a:latin typeface="宋体" panose="02010600030101010101" pitchFamily="2" charset="-122"/>
              </a:rPr>
              <a:t>甘霖</a:t>
            </a:r>
            <a:r>
              <a:rPr lang="zh-CN" altLang="en-US" sz="2800" b="1" dirty="0">
                <a:solidFill>
                  <a:schemeClr val="bg1"/>
                </a:solidFill>
                <a:latin typeface="Times New Roman" panose="02020603050405020304" pitchFamily="18" charset="0"/>
              </a:rPr>
              <a:t>”</a:t>
            </a:r>
            <a:r>
              <a:rPr lang="zh-CN" altLang="en-US" sz="2800" b="1" dirty="0">
                <a:solidFill>
                  <a:schemeClr val="bg1"/>
                </a:solidFill>
                <a:latin typeface="宋体" panose="02010600030101010101" pitchFamily="2" charset="-122"/>
              </a:rPr>
              <a:t>；而我却落到了小溪里。</a:t>
            </a:r>
            <a:endParaRPr lang="zh-CN" altLang="en-US" sz="2800" b="1" dirty="0">
              <a:solidFill>
                <a:schemeClr val="bg1"/>
              </a:solidFill>
              <a:latin typeface="宋体" panose="02010600030101010101" pitchFamily="2" charset="-122"/>
            </a:endParaRPr>
          </a:p>
          <a:p>
            <a:pPr marL="0" lvl="0" indent="266700" algn="just" defTabSz="914400">
              <a:spcBef>
                <a:spcPct val="0"/>
              </a:spcBef>
              <a:buClrTx/>
              <a:buSzTx/>
              <a:buFontTx/>
              <a:buNone/>
              <a:tabLst>
                <a:tab pos="228600" algn="l"/>
              </a:tabLst>
            </a:pPr>
            <a:r>
              <a:rPr lang="zh-CN" altLang="en-US" sz="2800" b="1" dirty="0">
                <a:solidFill>
                  <a:schemeClr val="bg1"/>
                </a:solidFill>
                <a:latin typeface="宋体" panose="02010600030101010101" pitchFamily="2" charset="-122"/>
              </a:rPr>
              <a:t>  我快乐地顺着小溪到达河流，经过几天几夜的旅程，我又回到了大海的怀抱里，等待着新一次旅行的开始。</a:t>
            </a:r>
            <a:r>
              <a:rPr lang="zh-CN" altLang="en-US" sz="2800" b="1" dirty="0">
                <a:solidFill>
                  <a:schemeClr val="bg1"/>
                </a:solidFill>
                <a:latin typeface="Times New Roman" panose="02020603050405020304" pitchFamily="18" charset="0"/>
              </a:rPr>
              <a:t>”</a:t>
            </a:r>
            <a:endParaRPr lang="zh-CN" altLang="en-US" sz="2800" b="1" dirty="0">
              <a:solidFill>
                <a:schemeClr val="bg1"/>
              </a:solidFill>
              <a:latin typeface="宋体" panose="02010600030101010101" pitchFamily="2" charset="-122"/>
            </a:endParaRPr>
          </a:p>
          <a:p>
            <a:pPr marL="0" lvl="0" indent="266700" defTabSz="914400">
              <a:spcBef>
                <a:spcPct val="0"/>
              </a:spcBef>
              <a:buClrTx/>
              <a:buSzTx/>
              <a:buFontTx/>
              <a:buNone/>
              <a:tabLst>
                <a:tab pos="228600" algn="l"/>
              </a:tabLst>
            </a:pPr>
            <a:endParaRPr lang="en-US" altLang="zh-CN" sz="2800" b="1" dirty="0">
              <a:solidFill>
                <a:schemeClr val="bg1"/>
              </a:solidFill>
              <a:latin typeface="宋体" panose="02010600030101010101" pitchFamily="2" charset="-122"/>
            </a:endParaRPr>
          </a:p>
        </p:txBody>
      </p:sp>
      <p:pic>
        <p:nvPicPr>
          <p:cNvPr id="7171" name="Picture 8" descr="图片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0"/>
            <a:ext cx="792163" cy="7524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194" name="Picture 2" descr="00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5" name="Text Box 4"/>
          <p:cNvSpPr txBox="1"/>
          <p:nvPr/>
        </p:nvSpPr>
        <p:spPr>
          <a:xfrm>
            <a:off x="1919288" y="765175"/>
            <a:ext cx="1728787" cy="922020"/>
          </a:xfrm>
          <a:prstGeom prst="rect">
            <a:avLst/>
          </a:prstGeom>
          <a:solidFill>
            <a:srgbClr val="00FFCC"/>
          </a:solidFill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zh-CN" sz="5400" dirty="0"/>
          </a:p>
        </p:txBody>
      </p:sp>
      <p:sp>
        <p:nvSpPr>
          <p:cNvPr id="8196" name="Text Box 7"/>
          <p:cNvSpPr txBox="1"/>
          <p:nvPr/>
        </p:nvSpPr>
        <p:spPr>
          <a:xfrm>
            <a:off x="1847850" y="765175"/>
            <a:ext cx="1800225" cy="9531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1400" dirty="0"/>
              <a:t>云中的小冰晶</a:t>
            </a:r>
            <a:r>
              <a:rPr lang="en-US" altLang="zh-CN" sz="1400" dirty="0"/>
              <a:t>,</a:t>
            </a:r>
            <a:r>
              <a:rPr lang="zh-CN" altLang="en-US" sz="1400" dirty="0"/>
              <a:t>长大到一定的程度后</a:t>
            </a:r>
            <a:r>
              <a:rPr lang="en-US" altLang="zh-CN" sz="1400" dirty="0"/>
              <a:t>,</a:t>
            </a:r>
            <a:r>
              <a:rPr lang="zh-CN" altLang="en-US" sz="1400" dirty="0"/>
              <a:t>降落到高山、地面，这就是雪</a:t>
            </a:r>
            <a:endParaRPr lang="zh-CN" altLang="en-US" sz="1400" dirty="0"/>
          </a:p>
        </p:txBody>
      </p:sp>
      <p:sp>
        <p:nvSpPr>
          <p:cNvPr id="8197" name="Text Box 9"/>
          <p:cNvSpPr txBox="1"/>
          <p:nvPr/>
        </p:nvSpPr>
        <p:spPr>
          <a:xfrm>
            <a:off x="5087938" y="260350"/>
            <a:ext cx="3095625" cy="922020"/>
          </a:xfrm>
          <a:prstGeom prst="rect">
            <a:avLst/>
          </a:prstGeom>
          <a:solidFill>
            <a:srgbClr val="00FFCC"/>
          </a:solidFill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zh-CN" sz="5400" dirty="0"/>
          </a:p>
        </p:txBody>
      </p:sp>
      <p:sp>
        <p:nvSpPr>
          <p:cNvPr id="8198" name="Text Box 10"/>
          <p:cNvSpPr txBox="1"/>
          <p:nvPr/>
        </p:nvSpPr>
        <p:spPr>
          <a:xfrm>
            <a:off x="7896225" y="1268413"/>
            <a:ext cx="2303463" cy="829945"/>
          </a:xfrm>
          <a:prstGeom prst="rect">
            <a:avLst/>
          </a:prstGeom>
          <a:solidFill>
            <a:srgbClr val="00FFCC"/>
          </a:solidFill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600" dirty="0"/>
              <a:t>云中的小水滴长大到一定的程度后，降落到地面，这就是雨</a:t>
            </a:r>
            <a:endParaRPr lang="zh-CN" altLang="en-US" sz="1600" dirty="0"/>
          </a:p>
        </p:txBody>
      </p:sp>
      <p:sp>
        <p:nvSpPr>
          <p:cNvPr id="8199" name="Text Box 8"/>
          <p:cNvSpPr txBox="1"/>
          <p:nvPr/>
        </p:nvSpPr>
        <p:spPr>
          <a:xfrm>
            <a:off x="5016500" y="254000"/>
            <a:ext cx="3240088" cy="9531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1400" dirty="0"/>
              <a:t>水蒸气随气流运动到各处，水蒸气在高空遇冷时，有的</a:t>
            </a:r>
            <a:r>
              <a:rPr lang="zh-CN" altLang="en-US" sz="1400" u="sng" dirty="0"/>
              <a:t>           </a:t>
            </a:r>
            <a:r>
              <a:rPr lang="zh-CN" altLang="en-US" sz="1400" dirty="0"/>
              <a:t>成小水珠，有的</a:t>
            </a:r>
            <a:r>
              <a:rPr lang="zh-CN" altLang="en-US" sz="1400" u="sng" dirty="0"/>
              <a:t>         </a:t>
            </a:r>
            <a:r>
              <a:rPr lang="zh-CN" altLang="en-US" sz="1400" dirty="0"/>
              <a:t>成小冰晶，形成千姿百态的云，云中的小水滴也会</a:t>
            </a:r>
            <a:r>
              <a:rPr lang="zh-CN" altLang="en-US" sz="1400" u="sng" dirty="0"/>
              <a:t>        </a:t>
            </a:r>
            <a:r>
              <a:rPr lang="zh-CN" altLang="en-US" sz="1400" dirty="0"/>
              <a:t>成小冰晶</a:t>
            </a:r>
            <a:endParaRPr lang="zh-CN" altLang="en-US" sz="1400" dirty="0"/>
          </a:p>
        </p:txBody>
      </p:sp>
      <p:sp>
        <p:nvSpPr>
          <p:cNvPr id="8200" name="Text Box 12"/>
          <p:cNvSpPr txBox="1"/>
          <p:nvPr/>
        </p:nvSpPr>
        <p:spPr>
          <a:xfrm>
            <a:off x="4872038" y="2492375"/>
            <a:ext cx="2592387" cy="583565"/>
          </a:xfrm>
          <a:prstGeom prst="rect">
            <a:avLst/>
          </a:prstGeom>
          <a:solidFill>
            <a:srgbClr val="00FFCC"/>
          </a:solidFill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600" dirty="0"/>
              <a:t>冰山上的积雪</a:t>
            </a:r>
            <a:r>
              <a:rPr lang="zh-CN" altLang="en-US" sz="1600" u="sng" dirty="0"/>
              <a:t>        </a:t>
            </a:r>
            <a:r>
              <a:rPr lang="zh-CN" altLang="en-US" sz="1600" dirty="0"/>
              <a:t>，直接变成水蒸气，升入天空</a:t>
            </a:r>
            <a:endParaRPr lang="zh-CN" altLang="en-US" sz="1600" dirty="0"/>
          </a:p>
        </p:txBody>
      </p:sp>
      <p:sp>
        <p:nvSpPr>
          <p:cNvPr id="8201" name="Text Box 14"/>
          <p:cNvSpPr txBox="1"/>
          <p:nvPr/>
        </p:nvSpPr>
        <p:spPr>
          <a:xfrm>
            <a:off x="7751763" y="6237288"/>
            <a:ext cx="2592387" cy="337185"/>
          </a:xfrm>
          <a:prstGeom prst="rect">
            <a:avLst/>
          </a:prstGeom>
          <a:solidFill>
            <a:srgbClr val="00FFCC"/>
          </a:solidFill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600" dirty="0"/>
              <a:t>雨水汇入江河，流向大海</a:t>
            </a:r>
            <a:endParaRPr lang="zh-CN" altLang="en-US" sz="1600" dirty="0"/>
          </a:p>
        </p:txBody>
      </p:sp>
      <p:sp>
        <p:nvSpPr>
          <p:cNvPr id="8202" name="Text Box 16"/>
          <p:cNvSpPr txBox="1"/>
          <p:nvPr/>
        </p:nvSpPr>
        <p:spPr>
          <a:xfrm>
            <a:off x="4511675" y="3213100"/>
            <a:ext cx="1871663" cy="614045"/>
          </a:xfrm>
          <a:prstGeom prst="rect">
            <a:avLst/>
          </a:prstGeom>
          <a:solidFill>
            <a:srgbClr val="00FFCC"/>
          </a:solidFill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600" dirty="0"/>
              <a:t>积雪</a:t>
            </a:r>
            <a:r>
              <a:rPr lang="zh-CN" altLang="en-US" sz="1600" u="sng" dirty="0"/>
              <a:t>　     　</a:t>
            </a:r>
            <a:r>
              <a:rPr lang="zh-CN" altLang="en-US" sz="1600" dirty="0"/>
              <a:t>后变成水，汇入江河</a:t>
            </a:r>
            <a:r>
              <a:rPr lang="zh-CN" altLang="en-US" sz="1800" dirty="0"/>
              <a:t>  </a:t>
            </a:r>
            <a:endParaRPr lang="zh-CN" altLang="en-US" sz="1800" dirty="0"/>
          </a:p>
        </p:txBody>
      </p:sp>
      <p:sp>
        <p:nvSpPr>
          <p:cNvPr id="8203" name="Text Box 18"/>
          <p:cNvSpPr txBox="1"/>
          <p:nvPr/>
        </p:nvSpPr>
        <p:spPr>
          <a:xfrm>
            <a:off x="5808663" y="3933825"/>
            <a:ext cx="3168650" cy="583565"/>
          </a:xfrm>
          <a:prstGeom prst="rect">
            <a:avLst/>
          </a:prstGeom>
          <a:solidFill>
            <a:srgbClr val="00FFCC"/>
          </a:solidFill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600" dirty="0"/>
              <a:t>江河湖海、土壤、植物中的水通过</a:t>
            </a:r>
            <a:r>
              <a:rPr lang="zh-CN" altLang="en-US" sz="1600" u="sng" dirty="0"/>
              <a:t>        </a:t>
            </a:r>
            <a:r>
              <a:rPr lang="zh-CN" altLang="en-US" sz="1600" dirty="0"/>
              <a:t>变成水蒸气，升入天空</a:t>
            </a:r>
            <a:r>
              <a:rPr lang="zh-CN" altLang="en-US" sz="1400" dirty="0"/>
              <a:t>  </a:t>
            </a:r>
            <a:endParaRPr lang="zh-CN" altLang="en-US" sz="1400" dirty="0"/>
          </a:p>
        </p:txBody>
      </p:sp>
      <p:sp>
        <p:nvSpPr>
          <p:cNvPr id="141332" name="Text Box 20"/>
          <p:cNvSpPr txBox="1"/>
          <p:nvPr/>
        </p:nvSpPr>
        <p:spPr>
          <a:xfrm>
            <a:off x="6380163" y="442913"/>
            <a:ext cx="589280" cy="33718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1600" dirty="0"/>
              <a:t>液化</a:t>
            </a:r>
            <a:endParaRPr lang="zh-CN" altLang="en-US" sz="1600" dirty="0"/>
          </a:p>
        </p:txBody>
      </p:sp>
      <p:sp>
        <p:nvSpPr>
          <p:cNvPr id="141333" name="Text Box 21"/>
          <p:cNvSpPr txBox="1"/>
          <p:nvPr/>
        </p:nvSpPr>
        <p:spPr>
          <a:xfrm>
            <a:off x="5232400" y="644525"/>
            <a:ext cx="589280" cy="33718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1600" dirty="0"/>
              <a:t>凝华</a:t>
            </a:r>
            <a:endParaRPr lang="zh-CN" altLang="en-US" sz="1600" dirty="0"/>
          </a:p>
        </p:txBody>
      </p:sp>
      <p:sp>
        <p:nvSpPr>
          <p:cNvPr id="141334" name="Text Box 22"/>
          <p:cNvSpPr txBox="1"/>
          <p:nvPr/>
        </p:nvSpPr>
        <p:spPr>
          <a:xfrm>
            <a:off x="6456363" y="836613"/>
            <a:ext cx="590550" cy="33718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1600" dirty="0"/>
              <a:t>凝固</a:t>
            </a:r>
            <a:endParaRPr lang="zh-CN" altLang="en-US" sz="1600" dirty="0"/>
          </a:p>
        </p:txBody>
      </p:sp>
      <p:sp>
        <p:nvSpPr>
          <p:cNvPr id="141335" name="Text Box 23"/>
          <p:cNvSpPr txBox="1"/>
          <p:nvPr/>
        </p:nvSpPr>
        <p:spPr>
          <a:xfrm>
            <a:off x="6096000" y="2420938"/>
            <a:ext cx="589280" cy="33718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1600" dirty="0"/>
              <a:t>升华</a:t>
            </a:r>
            <a:endParaRPr lang="zh-CN" altLang="en-US" sz="1600" dirty="0"/>
          </a:p>
        </p:txBody>
      </p:sp>
      <p:sp>
        <p:nvSpPr>
          <p:cNvPr id="141336" name="Text Box 24"/>
          <p:cNvSpPr txBox="1"/>
          <p:nvPr/>
        </p:nvSpPr>
        <p:spPr>
          <a:xfrm>
            <a:off x="5087938" y="3141663"/>
            <a:ext cx="589280" cy="33718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1600" dirty="0"/>
              <a:t>熔化</a:t>
            </a:r>
            <a:endParaRPr lang="zh-CN" altLang="en-US" sz="1600" dirty="0"/>
          </a:p>
        </p:txBody>
      </p:sp>
      <p:sp>
        <p:nvSpPr>
          <p:cNvPr id="141337" name="Text Box 25"/>
          <p:cNvSpPr txBox="1"/>
          <p:nvPr/>
        </p:nvSpPr>
        <p:spPr>
          <a:xfrm>
            <a:off x="6024563" y="4149725"/>
            <a:ext cx="589280" cy="33718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1600" dirty="0"/>
              <a:t>蒸发</a:t>
            </a:r>
            <a:endParaRPr lang="zh-CN" altLang="en-US" sz="1600" dirty="0"/>
          </a:p>
        </p:txBody>
      </p:sp>
      <p:sp>
        <p:nvSpPr>
          <p:cNvPr id="141338" name="Text Box 26"/>
          <p:cNvSpPr txBox="1"/>
          <p:nvPr/>
        </p:nvSpPr>
        <p:spPr>
          <a:xfrm>
            <a:off x="1847850" y="5445125"/>
            <a:ext cx="3492500" cy="1076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b="1" dirty="0">
                <a:solidFill>
                  <a:schemeClr val="hlink"/>
                </a:solidFill>
                <a:ea typeface="华文新魏" pitchFamily="2" charset="-122"/>
              </a:rPr>
              <a:t>请在空格处填上对应的物态变化名称</a:t>
            </a:r>
            <a:endParaRPr lang="zh-CN" altLang="en-US" b="1" dirty="0">
              <a:solidFill>
                <a:schemeClr val="hlink"/>
              </a:solidFill>
              <a:ea typeface="华文新魏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413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413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413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1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1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13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13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13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13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1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1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1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332" grpId="0"/>
      <p:bldP spid="141333" grpId="0"/>
      <p:bldP spid="141334" grpId="0"/>
      <p:bldP spid="141335" grpId="0"/>
      <p:bldP spid="141336" grpId="0"/>
      <p:bldP spid="141337" grpId="0"/>
      <p:bldP spid="14133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218" name="Picture 30"/>
          <p:cNvPicPr>
            <a:picLocks noChangeAspect="1"/>
          </p:cNvPicPr>
          <p:nvPr>
            <p:ph/>
          </p:nvPr>
        </p:nvPicPr>
        <p:blipFill>
          <a:blip r:embed="rId1"/>
          <a:srcRect/>
          <a:stretch>
            <a:fillRect/>
          </a:stretch>
        </p:blipFill>
        <p:spPr>
          <a:xfrm>
            <a:off x="1524000" y="981075"/>
            <a:ext cx="9144000" cy="5876925"/>
          </a:xfrm>
        </p:spPr>
      </p:pic>
      <p:sp>
        <p:nvSpPr>
          <p:cNvPr id="9219" name="Rectangle 16"/>
          <p:cNvSpPr/>
          <p:nvPr/>
        </p:nvSpPr>
        <p:spPr>
          <a:xfrm>
            <a:off x="1524000" y="-4127"/>
            <a:ext cx="9144000" cy="1198880"/>
          </a:xfrm>
          <a:prstGeom prst="rect">
            <a:avLst/>
          </a:prstGeom>
          <a:solidFill>
            <a:srgbClr val="C0C0C0"/>
          </a:solidFill>
          <a:ln w="9525">
            <a:noFill/>
          </a:ln>
        </p:spPr>
        <p:txBody>
          <a:bodyPr anchor="ctr" anchorCtr="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3600" b="1" dirty="0"/>
              <a:t>      </a:t>
            </a:r>
            <a:r>
              <a:rPr lang="zh-CN" altLang="en-US" sz="3600" b="1" dirty="0"/>
              <a:t>结合课件回答水循环过程中的状态变化及吸、放热情况。请同学们完成图表的填写</a:t>
            </a:r>
            <a:r>
              <a:rPr lang="zh-CN" altLang="en-US" sz="3600" dirty="0"/>
              <a:t> </a:t>
            </a:r>
            <a:endParaRPr lang="zh-CN" altLang="en-US" sz="3600" dirty="0"/>
          </a:p>
        </p:txBody>
      </p:sp>
      <p:sp>
        <p:nvSpPr>
          <p:cNvPr id="9220" name="Text Box 17"/>
          <p:cNvSpPr txBox="1"/>
          <p:nvPr/>
        </p:nvSpPr>
        <p:spPr>
          <a:xfrm>
            <a:off x="5880100" y="5876925"/>
            <a:ext cx="1097280" cy="645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3600" dirty="0">
                <a:solidFill>
                  <a:schemeClr val="accent2"/>
                </a:solidFill>
                <a:ea typeface="华文新魏" pitchFamily="2" charset="-122"/>
              </a:rPr>
              <a:t>积雪</a:t>
            </a:r>
            <a:endParaRPr lang="zh-CN" altLang="en-US" sz="3600" dirty="0">
              <a:solidFill>
                <a:schemeClr val="accent2"/>
              </a:solidFill>
              <a:ea typeface="华文新魏" pitchFamily="2" charset="-122"/>
            </a:endParaRPr>
          </a:p>
        </p:txBody>
      </p:sp>
      <p:sp>
        <p:nvSpPr>
          <p:cNvPr id="9221" name="Text Box 18"/>
          <p:cNvSpPr txBox="1"/>
          <p:nvPr/>
        </p:nvSpPr>
        <p:spPr>
          <a:xfrm>
            <a:off x="5664200" y="3789363"/>
            <a:ext cx="1554480" cy="645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3600" dirty="0">
                <a:solidFill>
                  <a:schemeClr val="accent2"/>
                </a:solidFill>
                <a:ea typeface="华文新魏" pitchFamily="2" charset="-122"/>
              </a:rPr>
              <a:t>江河水</a:t>
            </a:r>
            <a:endParaRPr lang="zh-CN" altLang="en-US" sz="3600" dirty="0">
              <a:solidFill>
                <a:schemeClr val="accent2"/>
              </a:solidFill>
              <a:ea typeface="华文新魏" pitchFamily="2" charset="-122"/>
            </a:endParaRPr>
          </a:p>
        </p:txBody>
      </p:sp>
      <p:sp>
        <p:nvSpPr>
          <p:cNvPr id="9222" name="Text Box 20"/>
          <p:cNvSpPr txBox="1"/>
          <p:nvPr/>
        </p:nvSpPr>
        <p:spPr>
          <a:xfrm>
            <a:off x="5016500" y="1484313"/>
            <a:ext cx="2468880" cy="645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3600" dirty="0">
                <a:solidFill>
                  <a:schemeClr val="accent2"/>
                </a:solidFill>
                <a:ea typeface="华文新魏" pitchFamily="2" charset="-122"/>
              </a:rPr>
              <a:t>空中水蒸气</a:t>
            </a:r>
            <a:endParaRPr lang="zh-CN" altLang="en-US" sz="3600" dirty="0">
              <a:solidFill>
                <a:schemeClr val="accent2"/>
              </a:solidFill>
              <a:ea typeface="华文新魏" pitchFamily="2" charset="-122"/>
            </a:endParaRPr>
          </a:p>
        </p:txBody>
      </p:sp>
      <p:sp>
        <p:nvSpPr>
          <p:cNvPr id="81941" name="Text Box 21"/>
          <p:cNvSpPr txBox="1"/>
          <p:nvPr/>
        </p:nvSpPr>
        <p:spPr>
          <a:xfrm>
            <a:off x="4511675" y="4724400"/>
            <a:ext cx="1584325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dirty="0">
                <a:solidFill>
                  <a:schemeClr val="hlink"/>
                </a:solidFill>
              </a:rPr>
              <a:t>   </a:t>
            </a:r>
            <a:r>
              <a:rPr lang="zh-CN" altLang="en-US" sz="2400" dirty="0">
                <a:solidFill>
                  <a:schemeClr val="hlink"/>
                </a:solidFill>
              </a:rPr>
              <a:t>熔化</a:t>
            </a:r>
            <a:endParaRPr lang="zh-CN" altLang="en-US" sz="2400" dirty="0">
              <a:solidFill>
                <a:schemeClr val="hlink"/>
              </a:solidFill>
            </a:endParaRPr>
          </a:p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400" dirty="0">
                <a:solidFill>
                  <a:schemeClr val="hlink"/>
                </a:solidFill>
              </a:rPr>
              <a:t>（吸热）</a:t>
            </a:r>
            <a:endParaRPr lang="zh-CN" altLang="en-US" sz="2400" dirty="0">
              <a:solidFill>
                <a:schemeClr val="hlink"/>
              </a:solidFill>
            </a:endParaRPr>
          </a:p>
        </p:txBody>
      </p:sp>
      <p:sp>
        <p:nvSpPr>
          <p:cNvPr id="81942" name="Text Box 22"/>
          <p:cNvSpPr txBox="1"/>
          <p:nvPr/>
        </p:nvSpPr>
        <p:spPr>
          <a:xfrm>
            <a:off x="4440238" y="2636838"/>
            <a:ext cx="1584325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dirty="0">
                <a:solidFill>
                  <a:schemeClr val="hlink"/>
                </a:solidFill>
              </a:rPr>
              <a:t>   </a:t>
            </a:r>
            <a:r>
              <a:rPr lang="zh-CN" altLang="en-US" sz="2400" dirty="0">
                <a:solidFill>
                  <a:schemeClr val="hlink"/>
                </a:solidFill>
              </a:rPr>
              <a:t>汽化</a:t>
            </a:r>
            <a:endParaRPr lang="zh-CN" altLang="en-US" sz="2400" dirty="0">
              <a:solidFill>
                <a:schemeClr val="hlink"/>
              </a:solidFill>
            </a:endParaRPr>
          </a:p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400" dirty="0">
                <a:solidFill>
                  <a:schemeClr val="hlink"/>
                </a:solidFill>
              </a:rPr>
              <a:t>（吸热）</a:t>
            </a:r>
            <a:endParaRPr lang="zh-CN" altLang="en-US" sz="2400" dirty="0">
              <a:solidFill>
                <a:schemeClr val="hlink"/>
              </a:solidFill>
            </a:endParaRPr>
          </a:p>
        </p:txBody>
      </p:sp>
      <p:sp>
        <p:nvSpPr>
          <p:cNvPr id="81943" name="Text Box 23"/>
          <p:cNvSpPr txBox="1"/>
          <p:nvPr/>
        </p:nvSpPr>
        <p:spPr>
          <a:xfrm>
            <a:off x="1992313" y="3789363"/>
            <a:ext cx="1584325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dirty="0">
                <a:solidFill>
                  <a:schemeClr val="hlink"/>
                </a:solidFill>
              </a:rPr>
              <a:t>   </a:t>
            </a:r>
            <a:r>
              <a:rPr lang="zh-CN" altLang="en-US" sz="2400" dirty="0">
                <a:solidFill>
                  <a:schemeClr val="hlink"/>
                </a:solidFill>
              </a:rPr>
              <a:t>升华</a:t>
            </a:r>
            <a:endParaRPr lang="zh-CN" altLang="en-US" sz="2400" dirty="0">
              <a:solidFill>
                <a:schemeClr val="hlink"/>
              </a:solidFill>
            </a:endParaRPr>
          </a:p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400" dirty="0">
                <a:solidFill>
                  <a:schemeClr val="hlink"/>
                </a:solidFill>
              </a:rPr>
              <a:t>（吸热）</a:t>
            </a:r>
            <a:endParaRPr lang="zh-CN" altLang="en-US" sz="2400" dirty="0">
              <a:solidFill>
                <a:schemeClr val="hlink"/>
              </a:solidFill>
            </a:endParaRPr>
          </a:p>
        </p:txBody>
      </p:sp>
      <p:sp>
        <p:nvSpPr>
          <p:cNvPr id="81944" name="Text Box 24"/>
          <p:cNvSpPr txBox="1"/>
          <p:nvPr/>
        </p:nvSpPr>
        <p:spPr>
          <a:xfrm>
            <a:off x="9083675" y="3789363"/>
            <a:ext cx="1584325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dirty="0">
                <a:solidFill>
                  <a:schemeClr val="hlink"/>
                </a:solidFill>
              </a:rPr>
              <a:t>   </a:t>
            </a:r>
            <a:r>
              <a:rPr lang="zh-CN" altLang="en-US" sz="2400" dirty="0">
                <a:solidFill>
                  <a:schemeClr val="hlink"/>
                </a:solidFill>
              </a:rPr>
              <a:t>凝华</a:t>
            </a:r>
            <a:endParaRPr lang="zh-CN" altLang="en-US" sz="2400" dirty="0">
              <a:solidFill>
                <a:schemeClr val="hlink"/>
              </a:solidFill>
            </a:endParaRPr>
          </a:p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400" dirty="0">
                <a:solidFill>
                  <a:schemeClr val="hlink"/>
                </a:solidFill>
              </a:rPr>
              <a:t>（放热）</a:t>
            </a:r>
            <a:endParaRPr lang="zh-CN" altLang="en-US" sz="2400" dirty="0">
              <a:solidFill>
                <a:schemeClr val="hlink"/>
              </a:solidFill>
            </a:endParaRPr>
          </a:p>
        </p:txBody>
      </p:sp>
      <p:sp>
        <p:nvSpPr>
          <p:cNvPr id="81945" name="Text Box 25"/>
          <p:cNvSpPr txBox="1"/>
          <p:nvPr/>
        </p:nvSpPr>
        <p:spPr>
          <a:xfrm>
            <a:off x="6743700" y="4652963"/>
            <a:ext cx="1584325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dirty="0">
                <a:solidFill>
                  <a:schemeClr val="hlink"/>
                </a:solidFill>
              </a:rPr>
              <a:t>   </a:t>
            </a:r>
            <a:r>
              <a:rPr lang="zh-CN" altLang="en-US" sz="2400" dirty="0">
                <a:solidFill>
                  <a:schemeClr val="hlink"/>
                </a:solidFill>
              </a:rPr>
              <a:t>凝固</a:t>
            </a:r>
            <a:endParaRPr lang="zh-CN" altLang="en-US" sz="2400" dirty="0">
              <a:solidFill>
                <a:schemeClr val="hlink"/>
              </a:solidFill>
            </a:endParaRPr>
          </a:p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400" dirty="0">
                <a:solidFill>
                  <a:schemeClr val="hlink"/>
                </a:solidFill>
              </a:rPr>
              <a:t>（放热）</a:t>
            </a:r>
            <a:endParaRPr lang="zh-CN" altLang="en-US" sz="2400" dirty="0">
              <a:solidFill>
                <a:schemeClr val="hlink"/>
              </a:solidFill>
            </a:endParaRPr>
          </a:p>
        </p:txBody>
      </p:sp>
      <p:sp>
        <p:nvSpPr>
          <p:cNvPr id="81946" name="Text Box 26"/>
          <p:cNvSpPr txBox="1"/>
          <p:nvPr/>
        </p:nvSpPr>
        <p:spPr>
          <a:xfrm>
            <a:off x="6743700" y="2636838"/>
            <a:ext cx="1584325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dirty="0">
                <a:solidFill>
                  <a:schemeClr val="hlink"/>
                </a:solidFill>
              </a:rPr>
              <a:t>   </a:t>
            </a:r>
            <a:r>
              <a:rPr lang="zh-CN" altLang="en-US" sz="2400" dirty="0">
                <a:solidFill>
                  <a:schemeClr val="hlink"/>
                </a:solidFill>
              </a:rPr>
              <a:t>液化</a:t>
            </a:r>
            <a:endParaRPr lang="zh-CN" altLang="en-US" sz="2400" dirty="0">
              <a:solidFill>
                <a:schemeClr val="hlink"/>
              </a:solidFill>
            </a:endParaRPr>
          </a:p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400" dirty="0">
                <a:solidFill>
                  <a:schemeClr val="hlink"/>
                </a:solidFill>
              </a:rPr>
              <a:t>（放热）</a:t>
            </a:r>
            <a:endParaRPr lang="zh-CN" altLang="en-US" sz="2400" dirty="0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1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81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1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1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81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81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1" grpId="0"/>
      <p:bldP spid="81942" grpId="0"/>
      <p:bldP spid="81943" grpId="0"/>
      <p:bldP spid="81944" grpId="0"/>
      <p:bldP spid="81945" grpId="0"/>
      <p:bldP spid="8194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Text Box 4"/>
          <p:cNvSpPr txBox="1"/>
          <p:nvPr/>
        </p:nvSpPr>
        <p:spPr>
          <a:xfrm>
            <a:off x="2351088" y="2924175"/>
            <a:ext cx="7921625" cy="17532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5400" b="1" dirty="0"/>
              <a:t>    </a:t>
            </a:r>
            <a:r>
              <a:rPr lang="zh-CN" altLang="en-US" sz="5400" b="1" dirty="0"/>
              <a:t>物态变化的过程伴随着能量的转移</a:t>
            </a:r>
            <a:endParaRPr lang="zh-CN" altLang="en-US" sz="54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Rectangle 6"/>
          <p:cNvSpPr/>
          <p:nvPr/>
        </p:nvSpPr>
        <p:spPr>
          <a:xfrm>
            <a:off x="1524000" y="616903"/>
            <a:ext cx="9039860" cy="922020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5400" b="1" dirty="0">
                <a:solidFill>
                  <a:schemeClr val="hlink"/>
                </a:solidFill>
              </a:rPr>
              <a:t>水循环对人类有什么意义呢</a:t>
            </a:r>
            <a:r>
              <a:rPr lang="en-US" altLang="zh-CN" sz="5400" b="1" dirty="0">
                <a:solidFill>
                  <a:schemeClr val="hlink"/>
                </a:solidFill>
              </a:rPr>
              <a:t>?</a:t>
            </a:r>
            <a:r>
              <a:rPr lang="en-US" altLang="zh-CN" sz="5400" b="1" dirty="0"/>
              <a:t> </a:t>
            </a:r>
            <a:endParaRPr lang="en-US" altLang="zh-CN" sz="5400" b="1" dirty="0"/>
          </a:p>
        </p:txBody>
      </p:sp>
      <p:sp>
        <p:nvSpPr>
          <p:cNvPr id="226311" name="Rectangle 7"/>
          <p:cNvSpPr/>
          <p:nvPr/>
        </p:nvSpPr>
        <p:spPr>
          <a:xfrm>
            <a:off x="1919288" y="2199958"/>
            <a:ext cx="8135937" cy="175323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4000" dirty="0"/>
              <a:t>◆</a:t>
            </a:r>
            <a:r>
              <a:rPr lang="zh-CN" altLang="en-US" sz="5400" b="1" dirty="0"/>
              <a:t>维护全球水量平衡，使</a:t>
            </a:r>
            <a:endParaRPr lang="zh-CN" altLang="en-US" sz="5400" b="1" dirty="0"/>
          </a:p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5400" b="1" dirty="0"/>
              <a:t>   陆地淡水资源不断更新</a:t>
            </a:r>
            <a:endParaRPr lang="zh-CN" altLang="en-US" sz="5400" b="1" dirty="0"/>
          </a:p>
        </p:txBody>
      </p:sp>
      <p:sp>
        <p:nvSpPr>
          <p:cNvPr id="226313" name="Rectangle 9"/>
          <p:cNvSpPr/>
          <p:nvPr/>
        </p:nvSpPr>
        <p:spPr>
          <a:xfrm>
            <a:off x="2063750" y="4365625"/>
            <a:ext cx="7580630" cy="9220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4000" dirty="0"/>
              <a:t>◆</a:t>
            </a:r>
            <a:r>
              <a:rPr lang="zh-CN" altLang="en-US" sz="5400" b="1" dirty="0"/>
              <a:t>影响全球的气候和生态</a:t>
            </a:r>
            <a:endParaRPr lang="zh-CN" altLang="en-US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263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263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263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263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263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263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6311" grpId="0"/>
      <p:bldP spid="2263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290" name="Picture 4" descr="污水1"/>
          <p:cNvPicPr>
            <a:picLocks noChangeAspect="1"/>
          </p:cNvPicPr>
          <p:nvPr>
            <p:ph sz="quarter"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1524000" y="0"/>
            <a:ext cx="3851275" cy="2728913"/>
          </a:xfrm>
        </p:spPr>
      </p:pic>
      <p:pic>
        <p:nvPicPr>
          <p:cNvPr id="12291" name="Picture 10" descr="污水2"/>
          <p:cNvPicPr>
            <a:picLocks noChangeAspect="1"/>
          </p:cNvPicPr>
          <p:nvPr>
            <p:ph sz="quarter" idx="3"/>
          </p:nvPr>
        </p:nvPicPr>
        <p:blipFill>
          <a:blip r:embed="rId2"/>
          <a:srcRect/>
          <a:stretch>
            <a:fillRect/>
          </a:stretch>
        </p:blipFill>
        <p:spPr>
          <a:xfrm>
            <a:off x="1524000" y="2708275"/>
            <a:ext cx="3800475" cy="4149725"/>
          </a:xfrm>
        </p:spPr>
      </p:pic>
      <p:pic>
        <p:nvPicPr>
          <p:cNvPr id="12292" name="Picture 13" descr="35"/>
          <p:cNvPicPr>
            <a:picLocks noChangeAspect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>
          <a:xfrm>
            <a:off x="7797800" y="2636838"/>
            <a:ext cx="2870200" cy="4221162"/>
          </a:xfrm>
        </p:spPr>
      </p:pic>
      <p:pic>
        <p:nvPicPr>
          <p:cNvPr id="12293" name="Picture 17" descr="35"/>
          <p:cNvPicPr>
            <a:picLocks noChangeAspect="1"/>
          </p:cNvPicPr>
          <p:nvPr>
            <p:ph sz="quarter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5303838" y="0"/>
            <a:ext cx="5364162" cy="2708275"/>
          </a:xfrm>
        </p:spPr>
      </p:pic>
      <p:sp>
        <p:nvSpPr>
          <p:cNvPr id="12294" name="Text Box 21"/>
          <p:cNvSpPr txBox="1"/>
          <p:nvPr/>
        </p:nvSpPr>
        <p:spPr>
          <a:xfrm>
            <a:off x="6019165" y="3041650"/>
            <a:ext cx="921385" cy="3816350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4800" b="1" dirty="0">
                <a:solidFill>
                  <a:schemeClr val="hlink"/>
                </a:solidFill>
                <a:ea typeface="华文新魏" pitchFamily="2" charset="-122"/>
              </a:rPr>
              <a:t>你想到了什么</a:t>
            </a:r>
            <a:endParaRPr lang="zh-CN" altLang="en-US" sz="4800" b="1" dirty="0">
              <a:solidFill>
                <a:schemeClr val="hlink"/>
              </a:solidFill>
              <a:ea typeface="华文新魏" pitchFamily="2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COMMONDATA" val="eyJoZGlkIjoiZTM4ODYzZGU4ZTcwYTAyYmRmMWE5ZTYyZjI3YWYyZGEifQ==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lends">
  <a:themeElements>
    <a:clrScheme name="Blend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宋体"/>
        <a:cs typeface=""/>
      </a:majorFont>
      <a:minorFont>
        <a:latin typeface="Tahoma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</a:spPr>
      <a:bodyPr vert="horz" wrap="non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zh-CN" altLang="en-US" sz="5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anose="020B060403050404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</a:spPr>
      <a:bodyPr vert="horz" wrap="non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zh-CN" altLang="en-US" sz="5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anose="020B060403050404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1770</Words>
  <Application>WPS 演示</Application>
  <PresentationFormat>宽屏</PresentationFormat>
  <Paragraphs>223</Paragraphs>
  <Slides>23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38" baseType="lpstr">
      <vt:lpstr>Arial</vt:lpstr>
      <vt:lpstr>宋体</vt:lpstr>
      <vt:lpstr>Wingdings</vt:lpstr>
      <vt:lpstr>Wingdings</vt:lpstr>
      <vt:lpstr>Tahoma</vt:lpstr>
      <vt:lpstr>Times New Roman</vt:lpstr>
      <vt:lpstr>华文新魏</vt:lpstr>
      <vt:lpstr>幼圆</vt:lpstr>
      <vt:lpstr>华文行楷</vt:lpstr>
      <vt:lpstr>微软雅黑</vt:lpstr>
      <vt:lpstr>Calibri</vt:lpstr>
      <vt:lpstr>Arial Unicode MS</vt:lpstr>
      <vt:lpstr>华文彩云</vt:lpstr>
      <vt:lpstr>Office 主题​​</vt:lpstr>
      <vt:lpstr>Blends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>Administrator</dc:creator>
  <cp:lastModifiedBy>Administrator</cp:lastModifiedBy>
  <cp:revision>151</cp:revision>
  <dcterms:created xsi:type="dcterms:W3CDTF">2019-06-19T02:08:00Z</dcterms:created>
  <dcterms:modified xsi:type="dcterms:W3CDTF">2022-08-06T09:00:57Z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2052-11.1.0.12302</vt:lpwstr>
  </property>
  <property fmtid="{D5CDD505-2E9C-101B-9397-08002B2CF9AE}" pid="3" name="ICV">
    <vt:lpwstr>8009C02C6DAF4C1CB79C0158741E20C6</vt:lpwstr>
  </property>
</Properties>
</file>