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5" Type="http://schemas.openxmlformats.org/officeDocument/2006/relationships/tags" Target="tags/tag63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9" Type="http://schemas.openxmlformats.org/officeDocument/2006/relationships/image" Target="../media/image13.wmf"/><Relationship Id="rId8" Type="http://schemas.openxmlformats.org/officeDocument/2006/relationships/image" Target="../media/image12.wmf"/><Relationship Id="rId7" Type="http://schemas.openxmlformats.org/officeDocument/2006/relationships/image" Target="../media/image11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Relationship Id="rId3" Type="http://schemas.openxmlformats.org/officeDocument/2006/relationships/image" Target="../media/image7.wmf"/><Relationship Id="rId22" Type="http://schemas.openxmlformats.org/officeDocument/2006/relationships/image" Target="../media/image26.wmf"/><Relationship Id="rId21" Type="http://schemas.openxmlformats.org/officeDocument/2006/relationships/image" Target="../media/image25.wmf"/><Relationship Id="rId20" Type="http://schemas.openxmlformats.org/officeDocument/2006/relationships/image" Target="../media/image24.wmf"/><Relationship Id="rId2" Type="http://schemas.openxmlformats.org/officeDocument/2006/relationships/image" Target="../media/image6.wmf"/><Relationship Id="rId19" Type="http://schemas.openxmlformats.org/officeDocument/2006/relationships/image" Target="../media/image23.wmf"/><Relationship Id="rId18" Type="http://schemas.openxmlformats.org/officeDocument/2006/relationships/image" Target="../media/image22.wmf"/><Relationship Id="rId17" Type="http://schemas.openxmlformats.org/officeDocument/2006/relationships/image" Target="../media/image21.wmf"/><Relationship Id="rId16" Type="http://schemas.openxmlformats.org/officeDocument/2006/relationships/image" Target="../media/image20.wmf"/><Relationship Id="rId15" Type="http://schemas.openxmlformats.org/officeDocument/2006/relationships/image" Target="../media/image19.wmf"/><Relationship Id="rId14" Type="http://schemas.openxmlformats.org/officeDocument/2006/relationships/image" Target="../media/image18.wmf"/><Relationship Id="rId13" Type="http://schemas.openxmlformats.org/officeDocument/2006/relationships/image" Target="../media/image17.wmf"/><Relationship Id="rId12" Type="http://schemas.openxmlformats.org/officeDocument/2006/relationships/image" Target="../media/image16.wmf"/><Relationship Id="rId11" Type="http://schemas.openxmlformats.org/officeDocument/2006/relationships/image" Target="../media/image15.wmf"/><Relationship Id="rId10" Type="http://schemas.openxmlformats.org/officeDocument/2006/relationships/image" Target="../media/image14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32EE94-C852-496A-9910-04EFB9720B0D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32EE94-C852-496A-9910-04EFB9720B0D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32EE94-C852-496A-9910-04EFB9720B0D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32EE94-C852-496A-9910-04EFB9720B0D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32EE94-C852-496A-9910-04EFB9720B0D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32EE94-C852-496A-9910-04EFB9720B0D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32EE94-C852-496A-9910-04EFB9720B0D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32EE94-C852-496A-9910-04EFB9720B0D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32EE94-C852-496A-9910-04EFB9720B0D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32EE94-C852-496A-9910-04EFB9720B0D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32EE94-C852-496A-9910-04EFB9720B0D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32EE94-C852-496A-9910-04EFB9720B0D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3.wav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6.bin"/><Relationship Id="rId8" Type="http://schemas.openxmlformats.org/officeDocument/2006/relationships/image" Target="../media/image8.wmf"/><Relationship Id="rId7" Type="http://schemas.openxmlformats.org/officeDocument/2006/relationships/oleObject" Target="../embeddings/oleObject5.bin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6" Type="http://schemas.openxmlformats.org/officeDocument/2006/relationships/vmlDrawing" Target="../drawings/vmlDrawing2.vml"/><Relationship Id="rId45" Type="http://schemas.openxmlformats.org/officeDocument/2006/relationships/slideLayout" Target="../slideLayouts/slideLayout13.xml"/><Relationship Id="rId44" Type="http://schemas.openxmlformats.org/officeDocument/2006/relationships/image" Target="../media/image26.wmf"/><Relationship Id="rId43" Type="http://schemas.openxmlformats.org/officeDocument/2006/relationships/oleObject" Target="../embeddings/oleObject23.bin"/><Relationship Id="rId42" Type="http://schemas.openxmlformats.org/officeDocument/2006/relationships/image" Target="../media/image25.wmf"/><Relationship Id="rId41" Type="http://schemas.openxmlformats.org/officeDocument/2006/relationships/oleObject" Target="../embeddings/oleObject22.bin"/><Relationship Id="rId40" Type="http://schemas.openxmlformats.org/officeDocument/2006/relationships/image" Target="../media/image24.wmf"/><Relationship Id="rId4" Type="http://schemas.openxmlformats.org/officeDocument/2006/relationships/image" Target="../media/image6.wmf"/><Relationship Id="rId39" Type="http://schemas.openxmlformats.org/officeDocument/2006/relationships/oleObject" Target="../embeddings/oleObject21.bin"/><Relationship Id="rId38" Type="http://schemas.openxmlformats.org/officeDocument/2006/relationships/image" Target="../media/image23.wmf"/><Relationship Id="rId37" Type="http://schemas.openxmlformats.org/officeDocument/2006/relationships/oleObject" Target="../embeddings/oleObject20.bin"/><Relationship Id="rId36" Type="http://schemas.openxmlformats.org/officeDocument/2006/relationships/image" Target="../media/image22.wmf"/><Relationship Id="rId35" Type="http://schemas.openxmlformats.org/officeDocument/2006/relationships/oleObject" Target="../embeddings/oleObject19.bin"/><Relationship Id="rId34" Type="http://schemas.openxmlformats.org/officeDocument/2006/relationships/image" Target="../media/image21.wmf"/><Relationship Id="rId33" Type="http://schemas.openxmlformats.org/officeDocument/2006/relationships/oleObject" Target="../embeddings/oleObject18.bin"/><Relationship Id="rId32" Type="http://schemas.openxmlformats.org/officeDocument/2006/relationships/image" Target="../media/image20.wmf"/><Relationship Id="rId31" Type="http://schemas.openxmlformats.org/officeDocument/2006/relationships/oleObject" Target="../embeddings/oleObject17.bin"/><Relationship Id="rId30" Type="http://schemas.openxmlformats.org/officeDocument/2006/relationships/image" Target="../media/image19.wmf"/><Relationship Id="rId3" Type="http://schemas.openxmlformats.org/officeDocument/2006/relationships/oleObject" Target="../embeddings/oleObject3.bin"/><Relationship Id="rId29" Type="http://schemas.openxmlformats.org/officeDocument/2006/relationships/oleObject" Target="../embeddings/oleObject16.bin"/><Relationship Id="rId28" Type="http://schemas.openxmlformats.org/officeDocument/2006/relationships/image" Target="../media/image18.wmf"/><Relationship Id="rId27" Type="http://schemas.openxmlformats.org/officeDocument/2006/relationships/oleObject" Target="../embeddings/oleObject15.bin"/><Relationship Id="rId26" Type="http://schemas.openxmlformats.org/officeDocument/2006/relationships/image" Target="../media/image17.wmf"/><Relationship Id="rId25" Type="http://schemas.openxmlformats.org/officeDocument/2006/relationships/oleObject" Target="../embeddings/oleObject14.bin"/><Relationship Id="rId24" Type="http://schemas.openxmlformats.org/officeDocument/2006/relationships/image" Target="../media/image16.wmf"/><Relationship Id="rId23" Type="http://schemas.openxmlformats.org/officeDocument/2006/relationships/oleObject" Target="../embeddings/oleObject13.bin"/><Relationship Id="rId22" Type="http://schemas.openxmlformats.org/officeDocument/2006/relationships/image" Target="../media/image15.wmf"/><Relationship Id="rId21" Type="http://schemas.openxmlformats.org/officeDocument/2006/relationships/oleObject" Target="../embeddings/oleObject12.bin"/><Relationship Id="rId20" Type="http://schemas.openxmlformats.org/officeDocument/2006/relationships/image" Target="../media/image14.wmf"/><Relationship Id="rId2" Type="http://schemas.openxmlformats.org/officeDocument/2006/relationships/image" Target="../media/image5.wmf"/><Relationship Id="rId19" Type="http://schemas.openxmlformats.org/officeDocument/2006/relationships/oleObject" Target="../embeddings/oleObject11.bin"/><Relationship Id="rId18" Type="http://schemas.openxmlformats.org/officeDocument/2006/relationships/image" Target="../media/image13.wmf"/><Relationship Id="rId17" Type="http://schemas.openxmlformats.org/officeDocument/2006/relationships/oleObject" Target="../embeddings/oleObject10.bin"/><Relationship Id="rId16" Type="http://schemas.openxmlformats.org/officeDocument/2006/relationships/image" Target="../media/image12.wmf"/><Relationship Id="rId15" Type="http://schemas.openxmlformats.org/officeDocument/2006/relationships/oleObject" Target="../embeddings/oleObject9.bin"/><Relationship Id="rId14" Type="http://schemas.openxmlformats.org/officeDocument/2006/relationships/image" Target="../media/image11.wmf"/><Relationship Id="rId13" Type="http://schemas.openxmlformats.org/officeDocument/2006/relationships/oleObject" Target="../embeddings/oleObject8.bin"/><Relationship Id="rId12" Type="http://schemas.openxmlformats.org/officeDocument/2006/relationships/image" Target="../media/image10.wmf"/><Relationship Id="rId11" Type="http://schemas.openxmlformats.org/officeDocument/2006/relationships/oleObject" Target="../embeddings/oleObject7.bin"/><Relationship Id="rId10" Type="http://schemas.openxmlformats.org/officeDocument/2006/relationships/image" Target="../media/image9.wmf"/><Relationship Id="rId1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microsoft.com/office/2007/relationships/media" Target="file:///D:\&#36229;&#32676;\hcq\&#35838;&#20214;&#21046;&#20316;\&#24179;&#38754;&#38236;2.WMV" TargetMode="External"/><Relationship Id="rId1" Type="http://schemas.openxmlformats.org/officeDocument/2006/relationships/video" Target="file:///D:\&#36229;&#32676;\hcq\&#35838;&#20214;&#21046;&#20316;\&#24179;&#38754;&#38236;2.WMV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.w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2514600" y="1905000"/>
            <a:ext cx="6858000" cy="3276600"/>
          </a:xfrm>
          <a:prstGeom prst="rect">
            <a:avLst/>
          </a:prstGeom>
        </p:spPr>
        <p:txBody>
          <a:bodyPr wrap="none" numCol="1" fromWordArt="1">
            <a:prstTxWarp prst="textSlantUp">
              <a:avLst>
                <a:gd name="adj" fmla="val 32056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光现象</a:t>
            </a:r>
            <a:r>
              <a:rPr kumimoji="0" lang="en-US" altLang="zh-CN" sz="3600" b="1" i="0" u="none" strike="noStrike" kern="10" cap="none" spc="0" normalizeH="0" baseline="0" noProof="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--</a:t>
            </a:r>
            <a:r>
              <a:rPr kumimoji="0" lang="zh-CN" altLang="en-US" sz="3600" b="1" i="0" u="none" strike="noStrike" kern="10" cap="none" spc="0" normalizeH="0" baseline="0" noProof="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综合实践活动</a:t>
            </a:r>
            <a:endParaRPr kumimoji="0" lang="zh-CN" altLang="en-US" sz="3600" b="1" i="0" u="none" strike="noStrike" kern="10" cap="none" spc="0" normalizeH="0" baseline="0" noProof="0">
              <a:ln w="9525">
                <a:solidFill>
                  <a:srgbClr val="CC99FF"/>
                </a:solidFill>
                <a:rou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2"/>
          <p:cNvSpPr txBox="1"/>
          <p:nvPr/>
        </p:nvSpPr>
        <p:spPr>
          <a:xfrm>
            <a:off x="2286000" y="685800"/>
            <a:ext cx="77724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3"/>
          <p:cNvSpPr/>
          <p:nvPr/>
        </p:nvSpPr>
        <p:spPr>
          <a:xfrm>
            <a:off x="1828800" y="1000125"/>
            <a:ext cx="4267200" cy="7921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chemeClr val="tx2"/>
                </a:solidFill>
              </a:rPr>
              <a:t>1</a:t>
            </a:r>
            <a:r>
              <a:rPr lang="zh-CN" altLang="en-US" sz="2800" b="1" dirty="0">
                <a:solidFill>
                  <a:schemeClr val="tx2"/>
                </a:solidFill>
              </a:rPr>
              <a:t>、平面镜成像的特点：</a:t>
            </a:r>
            <a:endParaRPr lang="zh-CN" altLang="en-US" sz="2800" b="1" dirty="0">
              <a:solidFill>
                <a:schemeClr val="tx2"/>
              </a:solidFill>
            </a:endParaRPr>
          </a:p>
        </p:txBody>
      </p:sp>
      <p:sp>
        <p:nvSpPr>
          <p:cNvPr id="15364" name="Rectangle 4"/>
          <p:cNvSpPr/>
          <p:nvPr/>
        </p:nvSpPr>
        <p:spPr>
          <a:xfrm>
            <a:off x="5700713" y="1076325"/>
            <a:ext cx="4724400" cy="7191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342900" lvl="0" indent="-342900" eaLnBrk="1" hangingPunct="1">
              <a:buNone/>
            </a:pPr>
            <a:r>
              <a:rPr lang="zh-CN" altLang="en-US" sz="2800" b="1" dirty="0">
                <a:solidFill>
                  <a:schemeClr val="accent2"/>
                </a:solidFill>
              </a:rPr>
              <a:t>等大、等距、正立、虚像。</a:t>
            </a:r>
            <a:endParaRPr lang="zh-CN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12293" name="Text Box 5"/>
          <p:cNvSpPr txBox="1"/>
          <p:nvPr/>
        </p:nvSpPr>
        <p:spPr>
          <a:xfrm>
            <a:off x="4267200" y="228600"/>
            <a:ext cx="29718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chemeClr val="accent2"/>
                </a:solidFill>
                <a:ea typeface="华文琥珀" pitchFamily="2" charset="-122"/>
              </a:rPr>
              <a:t>四、平 面 镜</a:t>
            </a:r>
            <a:endParaRPr lang="zh-CN" altLang="en-US" b="1" dirty="0">
              <a:solidFill>
                <a:schemeClr val="accent2"/>
              </a:solidFill>
              <a:ea typeface="华文琥珀" pitchFamily="2" charset="-122"/>
            </a:endParaRPr>
          </a:p>
        </p:txBody>
      </p:sp>
      <p:sp>
        <p:nvSpPr>
          <p:cNvPr id="12294" name="Rectangle 6"/>
          <p:cNvSpPr/>
          <p:nvPr/>
        </p:nvSpPr>
        <p:spPr>
          <a:xfrm>
            <a:off x="1752600" y="2466975"/>
            <a:ext cx="3538538" cy="7064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chemeClr val="tx2"/>
                </a:solidFill>
              </a:rPr>
              <a:t>3</a:t>
            </a:r>
            <a:r>
              <a:rPr lang="zh-CN" altLang="en-US" sz="2800" b="1" dirty="0">
                <a:solidFill>
                  <a:schemeClr val="tx2"/>
                </a:solidFill>
              </a:rPr>
              <a:t>、平面镜的应用：</a:t>
            </a:r>
            <a:endParaRPr lang="zh-CN" altLang="en-US" sz="2800" b="1" dirty="0">
              <a:solidFill>
                <a:schemeClr val="tx2"/>
              </a:solidFill>
            </a:endParaRPr>
          </a:p>
        </p:txBody>
      </p:sp>
      <p:sp>
        <p:nvSpPr>
          <p:cNvPr id="15367" name="Rectangle 7"/>
          <p:cNvSpPr/>
          <p:nvPr/>
        </p:nvSpPr>
        <p:spPr>
          <a:xfrm>
            <a:off x="5105400" y="2438400"/>
            <a:ext cx="1371600" cy="7064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chemeClr val="accent2"/>
                </a:solidFill>
              </a:rPr>
              <a:t>成像、</a:t>
            </a:r>
            <a:endParaRPr lang="zh-CN" altLang="en-US" sz="2800" b="1" dirty="0">
              <a:solidFill>
                <a:schemeClr val="tx2"/>
              </a:solidFill>
            </a:endParaRPr>
          </a:p>
        </p:txBody>
      </p:sp>
      <p:sp>
        <p:nvSpPr>
          <p:cNvPr id="12296" name="Text Box 8"/>
          <p:cNvSpPr txBox="1"/>
          <p:nvPr/>
        </p:nvSpPr>
        <p:spPr>
          <a:xfrm>
            <a:off x="1905000" y="1828800"/>
            <a:ext cx="388778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/>
              <a:t>2</a:t>
            </a:r>
            <a:r>
              <a:rPr lang="zh-CN" altLang="en-US" sz="2800" b="1" dirty="0"/>
              <a:t>、平面镜成像原理：</a:t>
            </a:r>
            <a:endParaRPr lang="zh-CN" altLang="en-US" sz="2800" b="1" dirty="0"/>
          </a:p>
        </p:txBody>
      </p:sp>
      <p:sp>
        <p:nvSpPr>
          <p:cNvPr id="15369" name="Text Box 9"/>
          <p:cNvSpPr txBox="1"/>
          <p:nvPr/>
        </p:nvSpPr>
        <p:spPr>
          <a:xfrm>
            <a:off x="5334000" y="1828800"/>
            <a:ext cx="172878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chemeClr val="accent2"/>
                </a:solidFill>
              </a:rPr>
              <a:t>光的反射</a:t>
            </a:r>
            <a:endParaRPr lang="zh-CN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15370" name="Rectangle 10"/>
          <p:cNvSpPr/>
          <p:nvPr/>
        </p:nvSpPr>
        <p:spPr>
          <a:xfrm>
            <a:off x="6248400" y="2514600"/>
            <a:ext cx="161290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chemeClr val="accent2"/>
                </a:solidFill>
              </a:rPr>
              <a:t>改变光路</a:t>
            </a:r>
            <a:endParaRPr lang="zh-CN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15371" name="Text Box 11"/>
          <p:cNvSpPr txBox="1"/>
          <p:nvPr/>
        </p:nvSpPr>
        <p:spPr>
          <a:xfrm>
            <a:off x="1828800" y="3352800"/>
            <a:ext cx="83534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4</a:t>
            </a:r>
            <a:r>
              <a:rPr lang="zh-CN" altLang="en-US" sz="2800" b="1" dirty="0">
                <a:latin typeface="宋体" panose="02010600030101010101" pitchFamily="2" charset="-122"/>
              </a:rPr>
              <a:t>、</a:t>
            </a:r>
            <a:r>
              <a:rPr lang="zh-CN" altLang="en-US" sz="2800" b="1" dirty="0">
                <a:solidFill>
                  <a:schemeClr val="accent2"/>
                </a:solidFill>
                <a:latin typeface="宋体" panose="02010600030101010101" pitchFamily="2" charset="-122"/>
              </a:rPr>
              <a:t>凸面镜</a:t>
            </a:r>
            <a:r>
              <a:rPr lang="zh-CN" altLang="en-US" sz="2800" b="1" dirty="0">
                <a:latin typeface="宋体" panose="02010600030101010101" pitchFamily="2" charset="-122"/>
              </a:rPr>
              <a:t>：成正立缩小虚像，对光有</a:t>
            </a:r>
            <a:r>
              <a:rPr lang="zh-CN" altLang="en-US" sz="2800" b="1" dirty="0">
                <a:solidFill>
                  <a:schemeClr val="accent2"/>
                </a:solidFill>
                <a:latin typeface="宋体" panose="02010600030101010101" pitchFamily="2" charset="-122"/>
              </a:rPr>
              <a:t>发散</a:t>
            </a:r>
            <a:r>
              <a:rPr lang="zh-CN" altLang="en-US" sz="2800" b="1" dirty="0">
                <a:latin typeface="宋体" panose="02010600030101010101" pitchFamily="2" charset="-122"/>
              </a:rPr>
              <a:t>作用；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5372" name="Text Box 12"/>
          <p:cNvSpPr txBox="1"/>
          <p:nvPr/>
        </p:nvSpPr>
        <p:spPr>
          <a:xfrm>
            <a:off x="2362200" y="4048125"/>
            <a:ext cx="771048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chemeClr val="accent2"/>
                </a:solidFill>
              </a:rPr>
              <a:t>凹面镜</a:t>
            </a:r>
            <a:r>
              <a:rPr lang="zh-CN" altLang="en-US" sz="2800" b="1" dirty="0"/>
              <a:t>：成倒立像，           对光有</a:t>
            </a:r>
            <a:r>
              <a:rPr lang="zh-CN" altLang="en-US" sz="2800" b="1" dirty="0">
                <a:solidFill>
                  <a:schemeClr val="accent2"/>
                </a:solidFill>
              </a:rPr>
              <a:t>会聚</a:t>
            </a:r>
            <a:r>
              <a:rPr lang="zh-CN" altLang="en-US" sz="2800" b="1" dirty="0"/>
              <a:t>作用。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7" grpId="0"/>
      <p:bldP spid="15369" grpId="0"/>
      <p:bldP spid="15370" grpId="0"/>
      <p:bldP spid="15371" grpId="0"/>
      <p:bldP spid="153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/>
          <p:nvPr/>
        </p:nvSpPr>
        <p:spPr>
          <a:xfrm>
            <a:off x="1828800" y="1066800"/>
            <a:ext cx="8137525" cy="95313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1.</a:t>
            </a:r>
            <a:r>
              <a:rPr lang="zh-CN" altLang="en-US" sz="2800" b="1" dirty="0">
                <a:latin typeface="宋体" panose="02010600030101010101" pitchFamily="2" charset="-122"/>
              </a:rPr>
              <a:t>光射到物体表面时</a:t>
            </a:r>
            <a:r>
              <a:rPr lang="en-US" altLang="zh-CN" sz="2800" b="1" dirty="0">
                <a:latin typeface="宋体" panose="02010600030101010101" pitchFamily="2" charset="-122"/>
              </a:rPr>
              <a:t>,</a:t>
            </a:r>
            <a:r>
              <a:rPr lang="zh-CN" altLang="en-US" sz="2800" b="1" dirty="0">
                <a:latin typeface="宋体" panose="02010600030101010101" pitchFamily="2" charset="-122"/>
              </a:rPr>
              <a:t>有一部分光会被物体表面反射，这种现象就是</a:t>
            </a:r>
            <a:r>
              <a:rPr lang="zh-CN" altLang="en-US" sz="2800" b="1" dirty="0">
                <a:solidFill>
                  <a:schemeClr val="accent2"/>
                </a:solidFill>
                <a:latin typeface="宋体" panose="02010600030101010101" pitchFamily="2" charset="-122"/>
              </a:rPr>
              <a:t>光的反射</a:t>
            </a:r>
            <a:r>
              <a:rPr lang="zh-CN" altLang="en-US" sz="2800" b="1" dirty="0">
                <a:latin typeface="宋体" panose="02010600030101010101" pitchFamily="2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6387" name="Rectangle 3"/>
          <p:cNvSpPr/>
          <p:nvPr/>
        </p:nvSpPr>
        <p:spPr>
          <a:xfrm>
            <a:off x="2057400" y="2514600"/>
            <a:ext cx="7826375" cy="14478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⑴  </a:t>
            </a:r>
            <a:r>
              <a:rPr lang="zh-CN" altLang="en-US" sz="2800" b="1" dirty="0">
                <a:latin typeface="宋体" panose="02010600030101010101" pitchFamily="2" charset="-122"/>
              </a:rPr>
              <a:t>反射光线、入射光线、法线在同一平面上；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⑵  反射光线和入射光线分别位于法线 两侧；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⑶  反射角等于入射角。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1828800" y="1981200"/>
            <a:ext cx="3286125" cy="52197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2.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光的反射定律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389" name="Text Box 5"/>
          <p:cNvSpPr txBox="1"/>
          <p:nvPr/>
        </p:nvSpPr>
        <p:spPr>
          <a:xfrm>
            <a:off x="2076450" y="3914775"/>
            <a:ext cx="7418388" cy="52197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概括：</a:t>
            </a:r>
            <a:r>
              <a:rPr lang="zh-CN" altLang="en-US" sz="2800" b="1" u="sng" dirty="0">
                <a:solidFill>
                  <a:schemeClr val="accent2"/>
                </a:solidFill>
                <a:latin typeface="宋体" panose="02010600030101010101" pitchFamily="2" charset="-122"/>
              </a:rPr>
              <a:t>三线共面</a:t>
            </a:r>
            <a:r>
              <a:rPr lang="en-US" altLang="zh-CN" sz="2800" b="1" dirty="0">
                <a:solidFill>
                  <a:schemeClr val="accent2"/>
                </a:solidFill>
                <a:latin typeface="宋体" panose="02010600030101010101" pitchFamily="2" charset="-122"/>
              </a:rPr>
              <a:t>,  </a:t>
            </a:r>
            <a:r>
              <a:rPr lang="zh-CN" altLang="en-US" sz="2800" b="1" u="sng" dirty="0">
                <a:solidFill>
                  <a:schemeClr val="accent2"/>
                </a:solidFill>
                <a:latin typeface="宋体" panose="02010600030101010101" pitchFamily="2" charset="-122"/>
              </a:rPr>
              <a:t>两线两侧</a:t>
            </a:r>
            <a:r>
              <a:rPr lang="en-US" altLang="zh-CN" sz="2800" b="1" dirty="0">
                <a:solidFill>
                  <a:schemeClr val="accent2"/>
                </a:solidFill>
                <a:latin typeface="宋体" panose="02010600030101010101" pitchFamily="2" charset="-122"/>
              </a:rPr>
              <a:t>,   </a:t>
            </a:r>
            <a:r>
              <a:rPr lang="zh-CN" altLang="en-US" sz="2800" b="1" u="sng" dirty="0">
                <a:solidFill>
                  <a:schemeClr val="accent2"/>
                </a:solidFill>
                <a:latin typeface="宋体" panose="02010600030101010101" pitchFamily="2" charset="-122"/>
              </a:rPr>
              <a:t>两角相等</a:t>
            </a:r>
            <a:endParaRPr lang="zh-CN" altLang="en-US" sz="2800" b="1" u="sng" dirty="0">
              <a:solidFill>
                <a:schemeClr val="accent2"/>
              </a:solidFill>
              <a:latin typeface="宋体" panose="02010600030101010101" pitchFamily="2" charset="-122"/>
            </a:endParaRPr>
          </a:p>
        </p:txBody>
      </p:sp>
      <p:sp>
        <p:nvSpPr>
          <p:cNvPr id="13318" name="Text Box 6"/>
          <p:cNvSpPr txBox="1"/>
          <p:nvPr/>
        </p:nvSpPr>
        <p:spPr>
          <a:xfrm>
            <a:off x="4114800" y="304800"/>
            <a:ext cx="35052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chemeClr val="accent2"/>
                </a:solidFill>
                <a:latin typeface="华文琥珀" pitchFamily="2" charset="-122"/>
                <a:ea typeface="华文琥珀" pitchFamily="2" charset="-122"/>
              </a:rPr>
              <a:t>五、光 的 反 射</a:t>
            </a:r>
            <a:endParaRPr lang="zh-CN" altLang="en-US" b="1" dirty="0">
              <a:solidFill>
                <a:schemeClr val="accent2"/>
              </a:solidFill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6391" name="Rectangle 7"/>
          <p:cNvSpPr/>
          <p:nvPr/>
        </p:nvSpPr>
        <p:spPr>
          <a:xfrm>
            <a:off x="1895475" y="4552950"/>
            <a:ext cx="5943600" cy="609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342900" lvl="0" indent="-342900" eaLnBrk="1" hangingPunct="1"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</a:rPr>
              <a:t>、光反射时光路是</a:t>
            </a:r>
            <a:r>
              <a:rPr lang="zh-CN" altLang="en-US" sz="2800" b="1" u="sng" dirty="0">
                <a:solidFill>
                  <a:schemeClr val="accent2"/>
                </a:solidFill>
                <a:latin typeface="宋体" panose="02010600030101010101" pitchFamily="2" charset="-122"/>
              </a:rPr>
              <a:t>可逆的</a:t>
            </a:r>
            <a:endParaRPr lang="zh-CN" altLang="en-US" sz="2800" b="1" u="sng" dirty="0">
              <a:solidFill>
                <a:schemeClr val="accent2"/>
              </a:solidFill>
              <a:latin typeface="宋体" panose="02010600030101010101" pitchFamily="2" charset="-122"/>
            </a:endParaRPr>
          </a:p>
        </p:txBody>
      </p:sp>
      <p:sp>
        <p:nvSpPr>
          <p:cNvPr id="16392" name="Text Box 8"/>
          <p:cNvSpPr txBox="1"/>
          <p:nvPr/>
        </p:nvSpPr>
        <p:spPr>
          <a:xfrm>
            <a:off x="1890713" y="5195888"/>
            <a:ext cx="3276600" cy="52197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4. </a:t>
            </a:r>
            <a:r>
              <a:rPr lang="zh-CN" altLang="en-US" sz="2800" b="1" dirty="0">
                <a:latin typeface="宋体" panose="02010600030101010101" pitchFamily="2" charset="-122"/>
              </a:rPr>
              <a:t>光的反射类型：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6393" name="Rectangle 9"/>
          <p:cNvSpPr/>
          <p:nvPr/>
        </p:nvSpPr>
        <p:spPr>
          <a:xfrm>
            <a:off x="5014913" y="5195888"/>
            <a:ext cx="304292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chemeClr val="accent2"/>
                </a:solidFill>
                <a:latin typeface="宋体" panose="02010600030101010101" pitchFamily="2" charset="-122"/>
              </a:rPr>
              <a:t>镜面反射和漫反射</a:t>
            </a:r>
            <a:endParaRPr lang="zh-CN" altLang="en-US" sz="2800" b="1" dirty="0">
              <a:solidFill>
                <a:schemeClr val="accent2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6387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6387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23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6387">
                                            <p:txEl>
                                              <p:charRg st="23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6387">
                                            <p:txEl>
                                              <p:charRg st="23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46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6387">
                                            <p:txEl>
                                              <p:charRg st="46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6387">
                                            <p:txEl>
                                              <p:charRg st="46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39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39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  <p:bldP spid="16388" grpId="0"/>
      <p:bldP spid="16389" grpId="0"/>
      <p:bldP spid="16391" grpId="0" build="p"/>
      <p:bldP spid="16392" grpId="0"/>
      <p:bldP spid="1639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"/>
          <p:cNvGrpSpPr/>
          <p:nvPr/>
        </p:nvGrpSpPr>
        <p:grpSpPr>
          <a:xfrm>
            <a:off x="1600200" y="3324225"/>
            <a:ext cx="8999656" cy="3319463"/>
            <a:chOff x="0" y="2251"/>
            <a:chExt cx="5814" cy="2091"/>
          </a:xfrm>
        </p:grpSpPr>
        <p:sp>
          <p:nvSpPr>
            <p:cNvPr id="14362" name="Text Box 3"/>
            <p:cNvSpPr txBox="1"/>
            <p:nvPr/>
          </p:nvSpPr>
          <p:spPr>
            <a:xfrm>
              <a:off x="476" y="2251"/>
              <a:ext cx="371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b="1" dirty="0">
                  <a:solidFill>
                    <a:schemeClr val="tx2"/>
                  </a:solidFill>
                </a:rPr>
                <a:t>2</a:t>
              </a:r>
              <a:r>
                <a:rPr lang="zh-CN" altLang="en-US" sz="2800" b="1" dirty="0">
                  <a:solidFill>
                    <a:schemeClr val="tx2"/>
                  </a:solidFill>
                </a:rPr>
                <a:t>、利用平面镜成像特点作图</a:t>
              </a:r>
              <a:r>
                <a:rPr lang="zh-CN" altLang="en-US" sz="2800" b="1" u="sng" dirty="0">
                  <a:solidFill>
                    <a:srgbClr val="FF0000"/>
                  </a:solidFill>
                  <a:ea typeface="黑体" panose="02010609060101010101" pitchFamily="2" charset="-122"/>
                </a:rPr>
                <a:t>对称法</a:t>
              </a:r>
              <a:endParaRPr lang="zh-CN" altLang="en-US" sz="2800" b="1" u="sng" dirty="0">
                <a:solidFill>
                  <a:srgbClr val="FF0000"/>
                </a:solidFill>
                <a:ea typeface="黑体" panose="02010609060101010101" pitchFamily="2" charset="-122"/>
              </a:endParaRPr>
            </a:p>
          </p:txBody>
        </p:sp>
        <p:graphicFrame>
          <p:nvGraphicFramePr>
            <p:cNvPr id="14363" name="Object 4"/>
            <p:cNvGraphicFramePr>
              <a:graphicFrameLocks noChangeAspect="1"/>
            </p:cNvGraphicFramePr>
            <p:nvPr/>
          </p:nvGraphicFramePr>
          <p:xfrm>
            <a:off x="926" y="2478"/>
            <a:ext cx="3723" cy="9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1" imgW="5909945" imgH="1502410" progId="Flash.Movie">
                    <p:embed/>
                  </p:oleObj>
                </mc:Choice>
                <mc:Fallback>
                  <p:oleObj name="" r:id="rId1" imgW="5909945" imgH="1502410" progId="Flash.Movie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926" y="2478"/>
                          <a:ext cx="3723" cy="94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64" name="Text Box 5"/>
            <p:cNvSpPr txBox="1"/>
            <p:nvPr/>
          </p:nvSpPr>
          <p:spPr>
            <a:xfrm>
              <a:off x="0" y="3793"/>
              <a:ext cx="2095" cy="52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400" b="1" dirty="0">
                  <a:solidFill>
                    <a:srgbClr val="3333CC"/>
                  </a:solidFill>
                  <a:latin typeface="Times New Roman" panose="02020603050405020304" pitchFamily="18" charset="0"/>
                </a:rPr>
                <a:t>作出由Ａ发出经平面镜</a:t>
              </a:r>
              <a:endParaRPr lang="zh-CN" altLang="en-US" sz="2400" b="1" dirty="0">
                <a:solidFill>
                  <a:srgbClr val="3333CC"/>
                </a:solidFill>
                <a:latin typeface="Times New Roman" panose="02020603050405020304" pitchFamily="18" charset="0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400" b="1" dirty="0">
                  <a:solidFill>
                    <a:srgbClr val="3333CC"/>
                  </a:solidFill>
                  <a:latin typeface="Times New Roman" panose="02020603050405020304" pitchFamily="18" charset="0"/>
                </a:rPr>
                <a:t>反射后经过Ｂ点的光线</a:t>
              </a:r>
              <a:endParaRPr lang="zh-CN" altLang="en-US" sz="2400" b="1" dirty="0">
                <a:solidFill>
                  <a:srgbClr val="3333CC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4365" name="Text Box 6"/>
            <p:cNvSpPr txBox="1"/>
            <p:nvPr/>
          </p:nvSpPr>
          <p:spPr>
            <a:xfrm>
              <a:off x="3521" y="3819"/>
              <a:ext cx="2293" cy="52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400" b="1" dirty="0">
                  <a:solidFill>
                    <a:srgbClr val="3333CC"/>
                  </a:solidFill>
                  <a:latin typeface="Times New Roman" panose="02020603050405020304" pitchFamily="18" charset="0"/>
                </a:rPr>
                <a:t>如图是两条反射光线，请</a:t>
              </a:r>
              <a:endParaRPr lang="zh-CN" altLang="en-US" sz="2400" b="1" dirty="0">
                <a:solidFill>
                  <a:srgbClr val="3333CC"/>
                </a:solidFill>
                <a:latin typeface="Times New Roman" panose="02020603050405020304" pitchFamily="18" charset="0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400" b="1" dirty="0">
                  <a:solidFill>
                    <a:srgbClr val="3333CC"/>
                  </a:solidFill>
                  <a:latin typeface="Times New Roman" panose="02020603050405020304" pitchFamily="18" charset="0"/>
                </a:rPr>
                <a:t>找出光源Ｓ，并补充光路</a:t>
              </a:r>
              <a:endParaRPr lang="zh-CN" altLang="en-US" sz="2400" b="1" dirty="0">
                <a:solidFill>
                  <a:srgbClr val="3333CC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4339" name="Text Box 7"/>
          <p:cNvSpPr txBox="1"/>
          <p:nvPr/>
        </p:nvSpPr>
        <p:spPr>
          <a:xfrm>
            <a:off x="3962400" y="76200"/>
            <a:ext cx="4556125" cy="58356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dirty="0">
                <a:ea typeface="黑体" panose="02010609060101010101" pitchFamily="2" charset="-122"/>
              </a:rPr>
              <a:t>   </a:t>
            </a:r>
            <a:r>
              <a:rPr lang="zh-CN" altLang="en-US" b="1" dirty="0">
                <a:ea typeface="黑体" panose="02010609060101010101" pitchFamily="2" charset="-122"/>
              </a:rPr>
              <a:t>平 面 镜 作 图 专 题</a:t>
            </a:r>
            <a:endParaRPr lang="zh-CN" altLang="en-US" b="1" dirty="0">
              <a:ea typeface="黑体" panose="02010609060101010101" pitchFamily="2" charset="-122"/>
            </a:endParaRPr>
          </a:p>
        </p:txBody>
      </p:sp>
      <p:sp>
        <p:nvSpPr>
          <p:cNvPr id="14340" name="Text Box 8"/>
          <p:cNvSpPr txBox="1"/>
          <p:nvPr/>
        </p:nvSpPr>
        <p:spPr>
          <a:xfrm>
            <a:off x="2144713" y="685800"/>
            <a:ext cx="518318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/>
              <a:t>1</a:t>
            </a:r>
            <a:r>
              <a:rPr lang="zh-CN" altLang="en-US" sz="2800" b="1" dirty="0"/>
              <a:t>、有关平面镜反射作图</a:t>
            </a:r>
            <a:r>
              <a:rPr lang="zh-CN" altLang="en-US" sz="2800" b="1" u="sng" dirty="0">
                <a:solidFill>
                  <a:srgbClr val="FF0000"/>
                </a:solidFill>
                <a:ea typeface="黑体" panose="02010609060101010101" pitchFamily="2" charset="-122"/>
              </a:rPr>
              <a:t>光路法</a:t>
            </a:r>
            <a:endParaRPr lang="zh-CN" altLang="en-US" sz="2800" b="1" u="sng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graphicFrame>
        <p:nvGraphicFramePr>
          <p:cNvPr id="14341" name="Object 9"/>
          <p:cNvGraphicFramePr>
            <a:graphicFrameLocks noChangeAspect="1"/>
          </p:cNvGraphicFramePr>
          <p:nvPr/>
        </p:nvGraphicFramePr>
        <p:xfrm>
          <a:off x="2144713" y="1262063"/>
          <a:ext cx="7726362" cy="191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9527540" imgH="2357755" progId="Flash.Movie">
                  <p:embed/>
                </p:oleObj>
              </mc:Choice>
              <mc:Fallback>
                <p:oleObj name="" r:id="rId3" imgW="9527540" imgH="2357755" progId="Flash.Movie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44713" y="1262063"/>
                        <a:ext cx="7726362" cy="19129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2" name="Object 10"/>
          <p:cNvGraphicFramePr>
            <a:graphicFrameLocks noChangeAspect="1"/>
          </p:cNvGraphicFramePr>
          <p:nvPr/>
        </p:nvGraphicFramePr>
        <p:xfrm>
          <a:off x="2576513" y="1693863"/>
          <a:ext cx="1095375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5" imgW="1094740" imgH="760730" progId="Flash.Movie">
                  <p:embed/>
                </p:oleObj>
              </mc:Choice>
              <mc:Fallback>
                <p:oleObj name="" r:id="rId5" imgW="1094740" imgH="760730" progId="Flash.Movie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76513" y="1693863"/>
                        <a:ext cx="1095375" cy="7604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3" name="Object 11"/>
          <p:cNvGraphicFramePr>
            <a:graphicFrameLocks noChangeAspect="1"/>
          </p:cNvGraphicFramePr>
          <p:nvPr/>
        </p:nvGraphicFramePr>
        <p:xfrm>
          <a:off x="2503488" y="2414588"/>
          <a:ext cx="1487487" cy="3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7" imgW="1487170" imgH="376555" progId="Flash.Movie">
                  <p:embed/>
                </p:oleObj>
              </mc:Choice>
              <mc:Fallback>
                <p:oleObj name="" r:id="rId7" imgW="1487170" imgH="376555" progId="Flash.Movie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03488" y="2414588"/>
                        <a:ext cx="1487487" cy="3762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4" name="Object 12"/>
          <p:cNvGraphicFramePr>
            <a:graphicFrameLocks noChangeAspect="1"/>
          </p:cNvGraphicFramePr>
          <p:nvPr/>
        </p:nvGraphicFramePr>
        <p:xfrm>
          <a:off x="4324350" y="1838325"/>
          <a:ext cx="484188" cy="14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9" imgW="484505" imgH="1475740" progId="Flash.Movie">
                  <p:embed/>
                </p:oleObj>
              </mc:Choice>
              <mc:Fallback>
                <p:oleObj name="" r:id="rId9" imgW="484505" imgH="1475740" progId="Flash.Movie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324350" y="1838325"/>
                        <a:ext cx="484188" cy="1476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5" name="Object 13"/>
          <p:cNvGraphicFramePr>
            <a:graphicFrameLocks noChangeAspect="1"/>
          </p:cNvGraphicFramePr>
          <p:nvPr/>
        </p:nvGraphicFramePr>
        <p:xfrm>
          <a:off x="4073525" y="1547813"/>
          <a:ext cx="1814513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1" imgW="1814830" imgH="721995" progId="Flash.Movie">
                  <p:embed/>
                </p:oleObj>
              </mc:Choice>
              <mc:Fallback>
                <p:oleObj name="" r:id="rId11" imgW="1814830" imgH="721995" progId="Flash.Movie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073525" y="1547813"/>
                        <a:ext cx="1814513" cy="7223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6" name="Object 14"/>
          <p:cNvGraphicFramePr>
            <a:graphicFrameLocks noChangeAspect="1"/>
          </p:cNvGraphicFramePr>
          <p:nvPr/>
        </p:nvGraphicFramePr>
        <p:xfrm>
          <a:off x="8264525" y="2262188"/>
          <a:ext cx="1603375" cy="7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3" imgW="1602740" imgH="78740" progId="Flash.Movie">
                  <p:embed/>
                </p:oleObj>
              </mc:Choice>
              <mc:Fallback>
                <p:oleObj name="" r:id="rId13" imgW="1602740" imgH="78740" progId="Flash.Movie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264525" y="2262188"/>
                        <a:ext cx="1603375" cy="79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7" name="Object 15"/>
          <p:cNvGraphicFramePr>
            <a:graphicFrameLocks noChangeAspect="1"/>
          </p:cNvGraphicFramePr>
          <p:nvPr/>
        </p:nvGraphicFramePr>
        <p:xfrm>
          <a:off x="8294688" y="2246313"/>
          <a:ext cx="690562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15" imgW="802640" imgH="1031875" progId="Flash.Movie">
                  <p:embed/>
                </p:oleObj>
              </mc:Choice>
              <mc:Fallback>
                <p:oleObj name="" r:id="rId15" imgW="802640" imgH="1031875" progId="Flash.Movie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294688" y="2246313"/>
                        <a:ext cx="690562" cy="8874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8" name="Object 16"/>
          <p:cNvGraphicFramePr>
            <a:graphicFrameLocks noChangeAspect="1"/>
          </p:cNvGraphicFramePr>
          <p:nvPr/>
        </p:nvGraphicFramePr>
        <p:xfrm>
          <a:off x="8905875" y="1549400"/>
          <a:ext cx="79375" cy="160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17" imgW="78740" imgH="1602740" progId="Flash.Movie">
                  <p:embed/>
                </p:oleObj>
              </mc:Choice>
              <mc:Fallback>
                <p:oleObj name="" r:id="rId17" imgW="78740" imgH="1602740" progId="Flash.Movie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8905875" y="1549400"/>
                        <a:ext cx="79375" cy="1603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9" name="Object 17"/>
          <p:cNvGraphicFramePr>
            <a:graphicFrameLocks noChangeAspect="1"/>
          </p:cNvGraphicFramePr>
          <p:nvPr/>
        </p:nvGraphicFramePr>
        <p:xfrm>
          <a:off x="8901113" y="2106613"/>
          <a:ext cx="803275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19" imgW="802640" imgH="1031875" progId="Flash.Movie">
                  <p:embed/>
                </p:oleObj>
              </mc:Choice>
              <mc:Fallback>
                <p:oleObj name="" r:id="rId19" imgW="802640" imgH="1031875" progId="Flash.Movie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8901113" y="2106613"/>
                        <a:ext cx="803275" cy="1031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0" name="Object 18"/>
          <p:cNvGraphicFramePr>
            <a:graphicFrameLocks noChangeAspect="1"/>
          </p:cNvGraphicFramePr>
          <p:nvPr/>
        </p:nvGraphicFramePr>
        <p:xfrm>
          <a:off x="2944813" y="2057400"/>
          <a:ext cx="1000125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21" imgW="999490" imgH="500380" progId="Flash.Movie">
                  <p:embed/>
                </p:oleObj>
              </mc:Choice>
              <mc:Fallback>
                <p:oleObj name="" r:id="rId21" imgW="999490" imgH="500380" progId="Flash.Movie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944813" y="2057400"/>
                        <a:ext cx="1000125" cy="5000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1" name="Object 19"/>
          <p:cNvGraphicFramePr>
            <a:graphicFrameLocks noChangeAspect="1"/>
          </p:cNvGraphicFramePr>
          <p:nvPr/>
        </p:nvGraphicFramePr>
        <p:xfrm>
          <a:off x="6510338" y="2414588"/>
          <a:ext cx="1698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23" imgW="170815" imgH="456565" progId="Flash.Movie">
                  <p:embed/>
                </p:oleObj>
              </mc:Choice>
              <mc:Fallback>
                <p:oleObj name="" r:id="rId23" imgW="170815" imgH="456565" progId="Flash.Movie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510338" y="2414588"/>
                        <a:ext cx="169862" cy="457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2" name="Object 20"/>
          <p:cNvGraphicFramePr>
            <a:graphicFrameLocks noChangeAspect="1"/>
          </p:cNvGraphicFramePr>
          <p:nvPr/>
        </p:nvGraphicFramePr>
        <p:xfrm>
          <a:off x="4664075" y="5624513"/>
          <a:ext cx="811213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25" imgW="810895" imgH="390525" progId="Flash.Movie">
                  <p:embed/>
                </p:oleObj>
              </mc:Choice>
              <mc:Fallback>
                <p:oleObj name="" r:id="rId25" imgW="810895" imgH="390525" progId="Flash.Movie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664075" y="5624513"/>
                        <a:ext cx="811213" cy="390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3" name="Object 21"/>
          <p:cNvGraphicFramePr>
            <a:graphicFrameLocks noChangeAspect="1"/>
          </p:cNvGraphicFramePr>
          <p:nvPr/>
        </p:nvGraphicFramePr>
        <p:xfrm>
          <a:off x="4664075" y="3927475"/>
          <a:ext cx="125413" cy="208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27" imgW="125095" imgH="2085975" progId="Flash.Movie">
                  <p:embed/>
                </p:oleObj>
              </mc:Choice>
              <mc:Fallback>
                <p:oleObj name="" r:id="rId27" imgW="125095" imgH="2085975" progId="Flash.Movie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4664075" y="3927475"/>
                        <a:ext cx="125413" cy="20859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4" name="Object 22"/>
          <p:cNvGraphicFramePr>
            <a:graphicFrameLocks noChangeAspect="1"/>
          </p:cNvGraphicFramePr>
          <p:nvPr/>
        </p:nvGraphicFramePr>
        <p:xfrm>
          <a:off x="3476625" y="4327525"/>
          <a:ext cx="1187450" cy="161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29" imgW="1186815" imgH="1615440" progId="Flash.Movie">
                  <p:embed/>
                </p:oleObj>
              </mc:Choice>
              <mc:Fallback>
                <p:oleObj name="" r:id="rId29" imgW="1186815" imgH="1615440" progId="Flash.Movie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3476625" y="4327525"/>
                        <a:ext cx="1187450" cy="1616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5" name="Object 23"/>
          <p:cNvGraphicFramePr>
            <a:graphicFrameLocks noChangeAspect="1"/>
          </p:cNvGraphicFramePr>
          <p:nvPr/>
        </p:nvGraphicFramePr>
        <p:xfrm>
          <a:off x="3895725" y="3892550"/>
          <a:ext cx="857250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31" imgW="817880" imgH="995045" progId="Flash.Movie">
                  <p:embed/>
                </p:oleObj>
              </mc:Choice>
              <mc:Fallback>
                <p:oleObj name="" r:id="rId31" imgW="817880" imgH="995045" progId="Flash.Movie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3895725" y="3892550"/>
                        <a:ext cx="857250" cy="10429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6" name="Object 24"/>
          <p:cNvGraphicFramePr>
            <a:graphicFrameLocks noChangeAspect="1"/>
          </p:cNvGraphicFramePr>
          <p:nvPr/>
        </p:nvGraphicFramePr>
        <p:xfrm>
          <a:off x="3478213" y="4330700"/>
          <a:ext cx="509587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33" imgW="509905" imgH="676910" progId="Flash.Movie">
                  <p:embed/>
                </p:oleObj>
              </mc:Choice>
              <mc:Fallback>
                <p:oleObj name="" r:id="rId33" imgW="509905" imgH="676910" progId="Flash.Movie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3478213" y="4330700"/>
                        <a:ext cx="509587" cy="6762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7" name="Object 25"/>
          <p:cNvGraphicFramePr>
            <a:graphicFrameLocks noChangeAspect="1"/>
          </p:cNvGraphicFramePr>
          <p:nvPr/>
        </p:nvGraphicFramePr>
        <p:xfrm>
          <a:off x="6965950" y="5006975"/>
          <a:ext cx="1011238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35" imgW="1010920" imgH="894080" progId="Flash.Movie">
                  <p:embed/>
                </p:oleObj>
              </mc:Choice>
              <mc:Fallback>
                <p:oleObj name="" r:id="rId35" imgW="1010920" imgH="894080" progId="Flash.Movie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6965950" y="5006975"/>
                        <a:ext cx="1011238" cy="8937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8" name="Object 26"/>
          <p:cNvGraphicFramePr>
            <a:graphicFrameLocks noChangeAspect="1"/>
          </p:cNvGraphicFramePr>
          <p:nvPr/>
        </p:nvGraphicFramePr>
        <p:xfrm>
          <a:off x="7545388" y="5654675"/>
          <a:ext cx="639762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37" imgW="640080" imgH="381000" progId="Flash.Movie">
                  <p:embed/>
                </p:oleObj>
              </mc:Choice>
              <mc:Fallback>
                <p:oleObj name="" r:id="rId37" imgW="640080" imgH="381000" progId="Flash.Movie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7545388" y="5654675"/>
                        <a:ext cx="639762" cy="381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9" name="Object 27"/>
          <p:cNvGraphicFramePr>
            <a:graphicFrameLocks noChangeAspect="1"/>
          </p:cNvGraphicFramePr>
          <p:nvPr/>
        </p:nvGraphicFramePr>
        <p:xfrm>
          <a:off x="7562850" y="3990975"/>
          <a:ext cx="269875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39" imgW="270510" imgH="1880235" progId="Flash.Movie">
                  <p:embed/>
                </p:oleObj>
              </mc:Choice>
              <mc:Fallback>
                <p:oleObj name="" r:id="rId39" imgW="270510" imgH="1880235" progId="Flash.Movie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7562850" y="3990975"/>
                        <a:ext cx="269875" cy="1879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60" name="Object 28"/>
          <p:cNvGraphicFramePr>
            <a:graphicFrameLocks noChangeAspect="1"/>
          </p:cNvGraphicFramePr>
          <p:nvPr/>
        </p:nvGraphicFramePr>
        <p:xfrm>
          <a:off x="7545388" y="3783013"/>
          <a:ext cx="500062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41" imgW="499745" imgH="381000" progId="Flash.Movie">
                  <p:embed/>
                </p:oleObj>
              </mc:Choice>
              <mc:Fallback>
                <p:oleObj name="" r:id="rId41" imgW="499745" imgH="381000" progId="Flash.Movie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7545388" y="3783013"/>
                        <a:ext cx="500062" cy="381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61" name="Object 29"/>
          <p:cNvGraphicFramePr>
            <a:graphicFrameLocks noChangeAspect="1"/>
          </p:cNvGraphicFramePr>
          <p:nvPr/>
        </p:nvGraphicFramePr>
        <p:xfrm>
          <a:off x="6896100" y="3992563"/>
          <a:ext cx="1081088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43" imgW="1089660" imgH="890270" progId="Flash.Movie">
                  <p:embed/>
                </p:oleObj>
              </mc:Choice>
              <mc:Fallback>
                <p:oleObj name="" r:id="rId43" imgW="1089660" imgH="890270" progId="Flash.Movie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6896100" y="3992563"/>
                        <a:ext cx="1081088" cy="1085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Oval 2"/>
          <p:cNvSpPr/>
          <p:nvPr/>
        </p:nvSpPr>
        <p:spPr>
          <a:xfrm>
            <a:off x="2033588" y="2147888"/>
            <a:ext cx="76200" cy="152400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19459" name="Line 3"/>
          <p:cNvSpPr/>
          <p:nvPr/>
        </p:nvSpPr>
        <p:spPr>
          <a:xfrm>
            <a:off x="2033588" y="2209800"/>
            <a:ext cx="3505200" cy="0"/>
          </a:xfrm>
          <a:prstGeom prst="line">
            <a:avLst/>
          </a:prstGeom>
          <a:ln w="28575" cap="flat" cmpd="sng">
            <a:solidFill>
              <a:srgbClr val="FF3300"/>
            </a:solidFill>
            <a:prstDash val="dash"/>
            <a:headEnd type="none" w="med" len="med"/>
            <a:tailEnd type="none" w="med" len="med"/>
          </a:ln>
        </p:spPr>
      </p:sp>
      <p:grpSp>
        <p:nvGrpSpPr>
          <p:cNvPr id="2" name="Group 4"/>
          <p:cNvGrpSpPr/>
          <p:nvPr/>
        </p:nvGrpSpPr>
        <p:grpSpPr>
          <a:xfrm>
            <a:off x="3328988" y="2071688"/>
            <a:ext cx="228600" cy="152400"/>
            <a:chOff x="1536" y="1824"/>
            <a:chExt cx="144" cy="96"/>
          </a:xfrm>
        </p:grpSpPr>
        <p:sp>
          <p:nvSpPr>
            <p:cNvPr id="15416" name="Line 5"/>
            <p:cNvSpPr/>
            <p:nvPr/>
          </p:nvSpPr>
          <p:spPr>
            <a:xfrm>
              <a:off x="1536" y="1824"/>
              <a:ext cx="0" cy="96"/>
            </a:xfrm>
            <a:prstGeom prst="line">
              <a:avLst/>
            </a:prstGeom>
            <a:ln w="9525">
              <a:noFill/>
            </a:ln>
          </p:spPr>
        </p:sp>
        <p:sp>
          <p:nvSpPr>
            <p:cNvPr id="15417" name="Line 6"/>
            <p:cNvSpPr/>
            <p:nvPr/>
          </p:nvSpPr>
          <p:spPr>
            <a:xfrm>
              <a:off x="1536" y="1824"/>
              <a:ext cx="14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9463" name="Line 7"/>
          <p:cNvSpPr/>
          <p:nvPr/>
        </p:nvSpPr>
        <p:spPr>
          <a:xfrm>
            <a:off x="3328988" y="2071688"/>
            <a:ext cx="0" cy="1524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3" name="Group 8"/>
          <p:cNvGrpSpPr/>
          <p:nvPr/>
        </p:nvGrpSpPr>
        <p:grpSpPr>
          <a:xfrm>
            <a:off x="2643188" y="2071688"/>
            <a:ext cx="76200" cy="304800"/>
            <a:chOff x="1104" y="1824"/>
            <a:chExt cx="48" cy="192"/>
          </a:xfrm>
        </p:grpSpPr>
        <p:sp>
          <p:nvSpPr>
            <p:cNvPr id="15414" name="Line 9"/>
            <p:cNvSpPr/>
            <p:nvPr/>
          </p:nvSpPr>
          <p:spPr>
            <a:xfrm flipH="1">
              <a:off x="1104" y="1824"/>
              <a:ext cx="0" cy="19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415" name="Line 10"/>
            <p:cNvSpPr/>
            <p:nvPr/>
          </p:nvSpPr>
          <p:spPr>
            <a:xfrm>
              <a:off x="1152" y="1824"/>
              <a:ext cx="0" cy="19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4" name="Group 11"/>
          <p:cNvGrpSpPr/>
          <p:nvPr/>
        </p:nvGrpSpPr>
        <p:grpSpPr>
          <a:xfrm>
            <a:off x="4319588" y="2071688"/>
            <a:ext cx="76200" cy="304800"/>
            <a:chOff x="2160" y="1824"/>
            <a:chExt cx="48" cy="192"/>
          </a:xfrm>
        </p:grpSpPr>
        <p:sp>
          <p:nvSpPr>
            <p:cNvPr id="15412" name="Line 12"/>
            <p:cNvSpPr/>
            <p:nvPr/>
          </p:nvSpPr>
          <p:spPr>
            <a:xfrm>
              <a:off x="2160" y="1824"/>
              <a:ext cx="0" cy="19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413" name="Line 13"/>
            <p:cNvSpPr/>
            <p:nvPr/>
          </p:nvSpPr>
          <p:spPr>
            <a:xfrm>
              <a:off x="2208" y="1824"/>
              <a:ext cx="0" cy="19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9470" name="Oval 14"/>
          <p:cNvSpPr/>
          <p:nvPr/>
        </p:nvSpPr>
        <p:spPr>
          <a:xfrm>
            <a:off x="5081588" y="2147888"/>
            <a:ext cx="76200" cy="152400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grpSp>
        <p:nvGrpSpPr>
          <p:cNvPr id="5" name="Group 15"/>
          <p:cNvGrpSpPr/>
          <p:nvPr/>
        </p:nvGrpSpPr>
        <p:grpSpPr>
          <a:xfrm>
            <a:off x="1828800" y="457200"/>
            <a:ext cx="1881188" cy="3200400"/>
            <a:chOff x="3135" y="2016"/>
            <a:chExt cx="1185" cy="2016"/>
          </a:xfrm>
        </p:grpSpPr>
        <p:grpSp>
          <p:nvGrpSpPr>
            <p:cNvPr id="15398" name="Group 16"/>
            <p:cNvGrpSpPr/>
            <p:nvPr/>
          </p:nvGrpSpPr>
          <p:grpSpPr>
            <a:xfrm>
              <a:off x="4224" y="2016"/>
              <a:ext cx="96" cy="2016"/>
              <a:chOff x="4224" y="1200"/>
              <a:chExt cx="96" cy="2016"/>
            </a:xfrm>
          </p:grpSpPr>
          <p:sp>
            <p:nvSpPr>
              <p:cNvPr id="15400" name="Line 17"/>
              <p:cNvSpPr/>
              <p:nvPr/>
            </p:nvSpPr>
            <p:spPr>
              <a:xfrm>
                <a:off x="4224" y="1200"/>
                <a:ext cx="0" cy="2016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grpSp>
            <p:nvGrpSpPr>
              <p:cNvPr id="15401" name="Group 18"/>
              <p:cNvGrpSpPr/>
              <p:nvPr/>
            </p:nvGrpSpPr>
            <p:grpSpPr>
              <a:xfrm>
                <a:off x="4224" y="1344"/>
                <a:ext cx="96" cy="1776"/>
                <a:chOff x="4224" y="1344"/>
                <a:chExt cx="96" cy="1776"/>
              </a:xfrm>
            </p:grpSpPr>
            <p:sp>
              <p:nvSpPr>
                <p:cNvPr id="15402" name="Line 19"/>
                <p:cNvSpPr/>
                <p:nvPr/>
              </p:nvSpPr>
              <p:spPr>
                <a:xfrm>
                  <a:off x="4224" y="1344"/>
                  <a:ext cx="96" cy="96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5403" name="Line 20"/>
                <p:cNvSpPr/>
                <p:nvPr/>
              </p:nvSpPr>
              <p:spPr>
                <a:xfrm>
                  <a:off x="4224" y="1488"/>
                  <a:ext cx="96" cy="96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5404" name="Line 21"/>
                <p:cNvSpPr/>
                <p:nvPr/>
              </p:nvSpPr>
              <p:spPr>
                <a:xfrm>
                  <a:off x="4224" y="1680"/>
                  <a:ext cx="96" cy="96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5405" name="Line 22"/>
                <p:cNvSpPr/>
                <p:nvPr/>
              </p:nvSpPr>
              <p:spPr>
                <a:xfrm>
                  <a:off x="4224" y="1872"/>
                  <a:ext cx="96" cy="96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5406" name="Line 23"/>
                <p:cNvSpPr/>
                <p:nvPr/>
              </p:nvSpPr>
              <p:spPr>
                <a:xfrm>
                  <a:off x="4224" y="2064"/>
                  <a:ext cx="96" cy="96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5407" name="Line 24"/>
                <p:cNvSpPr/>
                <p:nvPr/>
              </p:nvSpPr>
              <p:spPr>
                <a:xfrm>
                  <a:off x="4224" y="2256"/>
                  <a:ext cx="96" cy="96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5408" name="Line 25"/>
                <p:cNvSpPr/>
                <p:nvPr/>
              </p:nvSpPr>
              <p:spPr>
                <a:xfrm>
                  <a:off x="4224" y="2448"/>
                  <a:ext cx="96" cy="96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5409" name="Line 26"/>
                <p:cNvSpPr/>
                <p:nvPr/>
              </p:nvSpPr>
              <p:spPr>
                <a:xfrm>
                  <a:off x="4224" y="2640"/>
                  <a:ext cx="96" cy="96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5410" name="Line 27"/>
                <p:cNvSpPr/>
                <p:nvPr/>
              </p:nvSpPr>
              <p:spPr>
                <a:xfrm>
                  <a:off x="4224" y="2832"/>
                  <a:ext cx="96" cy="96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5411" name="Line 28"/>
                <p:cNvSpPr/>
                <p:nvPr/>
              </p:nvSpPr>
              <p:spPr>
                <a:xfrm>
                  <a:off x="4224" y="3024"/>
                  <a:ext cx="96" cy="96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</p:grpSp>
        <p:sp>
          <p:nvSpPr>
            <p:cNvPr id="15399" name="Text Box 29"/>
            <p:cNvSpPr txBox="1"/>
            <p:nvPr/>
          </p:nvSpPr>
          <p:spPr>
            <a:xfrm>
              <a:off x="3135" y="2769"/>
              <a:ext cx="258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dirty="0">
                  <a:latin typeface="Times New Roman" panose="02020603050405020304" pitchFamily="18" charset="0"/>
                </a:rPr>
                <a:t>S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9486" name="Text Box 30"/>
          <p:cNvSpPr txBox="1"/>
          <p:nvPr/>
        </p:nvSpPr>
        <p:spPr>
          <a:xfrm>
            <a:off x="4863466" y="1536224"/>
            <a:ext cx="54102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</a:rPr>
              <a:t>S</a:t>
            </a:r>
            <a:r>
              <a:rPr lang="en-US" altLang="zh-CN" baseline="-25000" dirty="0">
                <a:latin typeface="Times New Roman" panose="02020603050405020304" pitchFamily="18" charset="0"/>
              </a:rPr>
              <a:t>1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grpSp>
        <p:nvGrpSpPr>
          <p:cNvPr id="15371" name="Group 31"/>
          <p:cNvGrpSpPr/>
          <p:nvPr/>
        </p:nvGrpSpPr>
        <p:grpSpPr>
          <a:xfrm>
            <a:off x="5881688" y="1246188"/>
            <a:ext cx="3455987" cy="2058987"/>
            <a:chOff x="2064" y="1752"/>
            <a:chExt cx="2177" cy="1297"/>
          </a:xfrm>
        </p:grpSpPr>
        <p:sp>
          <p:nvSpPr>
            <p:cNvPr id="15384" name="Line 32"/>
            <p:cNvSpPr/>
            <p:nvPr/>
          </p:nvSpPr>
          <p:spPr>
            <a:xfrm flipV="1">
              <a:off x="2064" y="1752"/>
              <a:ext cx="2177" cy="1246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85" name="Line 33"/>
            <p:cNvSpPr/>
            <p:nvPr/>
          </p:nvSpPr>
          <p:spPr>
            <a:xfrm flipH="1">
              <a:off x="2288" y="2840"/>
              <a:ext cx="57" cy="209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86" name="Line 34"/>
            <p:cNvSpPr/>
            <p:nvPr/>
          </p:nvSpPr>
          <p:spPr>
            <a:xfrm flipH="1">
              <a:off x="2428" y="2720"/>
              <a:ext cx="57" cy="209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87" name="Line 35"/>
            <p:cNvSpPr/>
            <p:nvPr/>
          </p:nvSpPr>
          <p:spPr>
            <a:xfrm flipH="1">
              <a:off x="2569" y="2651"/>
              <a:ext cx="57" cy="208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88" name="Line 36"/>
            <p:cNvSpPr/>
            <p:nvPr/>
          </p:nvSpPr>
          <p:spPr>
            <a:xfrm flipH="1">
              <a:off x="2709" y="2581"/>
              <a:ext cx="57" cy="209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89" name="Line 37"/>
            <p:cNvSpPr/>
            <p:nvPr/>
          </p:nvSpPr>
          <p:spPr>
            <a:xfrm flipH="1">
              <a:off x="2850" y="2511"/>
              <a:ext cx="57" cy="209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90" name="Line 38"/>
            <p:cNvSpPr/>
            <p:nvPr/>
          </p:nvSpPr>
          <p:spPr>
            <a:xfrm flipH="1">
              <a:off x="2990" y="2442"/>
              <a:ext cx="57" cy="209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91" name="Line 39"/>
            <p:cNvSpPr/>
            <p:nvPr/>
          </p:nvSpPr>
          <p:spPr>
            <a:xfrm flipH="1">
              <a:off x="3131" y="2359"/>
              <a:ext cx="57" cy="209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92" name="Line 40"/>
            <p:cNvSpPr/>
            <p:nvPr/>
          </p:nvSpPr>
          <p:spPr>
            <a:xfrm flipH="1">
              <a:off x="3271" y="2296"/>
              <a:ext cx="57" cy="208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93" name="Line 41"/>
            <p:cNvSpPr/>
            <p:nvPr/>
          </p:nvSpPr>
          <p:spPr>
            <a:xfrm flipH="1">
              <a:off x="3973" y="1885"/>
              <a:ext cx="57" cy="209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94" name="Line 42"/>
            <p:cNvSpPr/>
            <p:nvPr/>
          </p:nvSpPr>
          <p:spPr>
            <a:xfrm flipH="1">
              <a:off x="3820" y="1955"/>
              <a:ext cx="57" cy="209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95" name="Line 43"/>
            <p:cNvSpPr/>
            <p:nvPr/>
          </p:nvSpPr>
          <p:spPr>
            <a:xfrm flipH="1">
              <a:off x="3692" y="2024"/>
              <a:ext cx="57" cy="209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96" name="Line 44"/>
            <p:cNvSpPr/>
            <p:nvPr/>
          </p:nvSpPr>
          <p:spPr>
            <a:xfrm flipH="1">
              <a:off x="3539" y="2133"/>
              <a:ext cx="57" cy="208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97" name="Line 45"/>
            <p:cNvSpPr/>
            <p:nvPr/>
          </p:nvSpPr>
          <p:spPr>
            <a:xfrm flipH="1">
              <a:off x="3398" y="2205"/>
              <a:ext cx="57" cy="209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5372" name="Line 46"/>
          <p:cNvSpPr/>
          <p:nvPr/>
        </p:nvSpPr>
        <p:spPr>
          <a:xfrm flipH="1">
            <a:off x="6816725" y="381000"/>
            <a:ext cx="431800" cy="1008063"/>
          </a:xfrm>
          <a:prstGeom prst="line">
            <a:avLst/>
          </a:prstGeom>
          <a:ln w="317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9503" name="Line 47"/>
          <p:cNvSpPr/>
          <p:nvPr/>
        </p:nvSpPr>
        <p:spPr>
          <a:xfrm>
            <a:off x="6816725" y="1389063"/>
            <a:ext cx="576263" cy="936625"/>
          </a:xfrm>
          <a:prstGeom prst="line">
            <a:avLst/>
          </a:prstGeom>
          <a:ln w="31750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9504" name="Line 48"/>
          <p:cNvSpPr/>
          <p:nvPr/>
        </p:nvSpPr>
        <p:spPr>
          <a:xfrm>
            <a:off x="7464425" y="2398713"/>
            <a:ext cx="576263" cy="935037"/>
          </a:xfrm>
          <a:prstGeom prst="line">
            <a:avLst/>
          </a:prstGeom>
          <a:ln w="31750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9505" name="Line 49"/>
          <p:cNvSpPr/>
          <p:nvPr/>
        </p:nvSpPr>
        <p:spPr>
          <a:xfrm>
            <a:off x="7248525" y="381000"/>
            <a:ext cx="936625" cy="1508125"/>
          </a:xfrm>
          <a:prstGeom prst="line">
            <a:avLst/>
          </a:prstGeom>
          <a:ln w="31750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9506" name="Line 50"/>
          <p:cNvSpPr/>
          <p:nvPr/>
        </p:nvSpPr>
        <p:spPr>
          <a:xfrm>
            <a:off x="8185150" y="1893888"/>
            <a:ext cx="936625" cy="1512887"/>
          </a:xfrm>
          <a:prstGeom prst="line">
            <a:avLst/>
          </a:prstGeom>
          <a:ln w="31750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9507" name="Line 51"/>
          <p:cNvSpPr/>
          <p:nvPr/>
        </p:nvSpPr>
        <p:spPr>
          <a:xfrm flipH="1" flipV="1">
            <a:off x="7969250" y="3262313"/>
            <a:ext cx="1079500" cy="71437"/>
          </a:xfrm>
          <a:prstGeom prst="line">
            <a:avLst/>
          </a:prstGeom>
          <a:ln w="31750" cap="flat" cmpd="sng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</p:sp>
      <p:sp>
        <p:nvSpPr>
          <p:cNvPr id="15378" name="Text Box 52"/>
          <p:cNvSpPr txBox="1"/>
          <p:nvPr/>
        </p:nvSpPr>
        <p:spPr>
          <a:xfrm>
            <a:off x="6384925" y="1087438"/>
            <a:ext cx="5048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A</a:t>
            </a:r>
            <a:endParaRPr lang="en-US" altLang="zh-CN" sz="2800" b="1" dirty="0">
              <a:solidFill>
                <a:srgbClr val="FF33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5379" name="Text Box 53"/>
          <p:cNvSpPr txBox="1"/>
          <p:nvPr/>
        </p:nvSpPr>
        <p:spPr>
          <a:xfrm>
            <a:off x="2509838" y="2976563"/>
            <a:ext cx="5048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B</a:t>
            </a:r>
            <a:endParaRPr lang="en-US" altLang="zh-CN" sz="2800" b="1" dirty="0">
              <a:solidFill>
                <a:srgbClr val="FF33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510" name="Text Box 54"/>
          <p:cNvSpPr txBox="1"/>
          <p:nvPr/>
        </p:nvSpPr>
        <p:spPr>
          <a:xfrm>
            <a:off x="9048750" y="3046413"/>
            <a:ext cx="122396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B</a:t>
            </a:r>
            <a:r>
              <a:rPr lang="en-US" altLang="zh-CN" sz="2800" b="1" dirty="0">
                <a:solidFill>
                  <a:srgbClr val="FF3300"/>
                </a:solidFill>
                <a:latin typeface="宋体" panose="02010600030101010101" pitchFamily="2" charset="-122"/>
                <a:ea typeface="楷体_GB2312" panose="02010609030101010101" pitchFamily="49" charset="-122"/>
              </a:rPr>
              <a:t>’</a:t>
            </a:r>
            <a:endParaRPr lang="en-US" altLang="zh-CN" sz="2800" b="1" dirty="0">
              <a:solidFill>
                <a:srgbClr val="FF33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511" name="Text Box 55"/>
          <p:cNvSpPr txBox="1"/>
          <p:nvPr/>
        </p:nvSpPr>
        <p:spPr>
          <a:xfrm>
            <a:off x="7464425" y="3406775"/>
            <a:ext cx="11525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A</a:t>
            </a:r>
            <a:r>
              <a:rPr lang="en-US" altLang="zh-CN" sz="2800" b="1" dirty="0">
                <a:solidFill>
                  <a:srgbClr val="FF3300"/>
                </a:solidFill>
                <a:latin typeface="宋体" panose="02010600030101010101" pitchFamily="2" charset="-122"/>
                <a:ea typeface="楷体_GB2312" panose="02010609030101010101" pitchFamily="49" charset="-122"/>
              </a:rPr>
              <a:t>’</a:t>
            </a:r>
            <a:endParaRPr lang="en-US" altLang="zh-CN" sz="2800" b="1" dirty="0">
              <a:solidFill>
                <a:srgbClr val="FF33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15382" name="Picture 56" descr="未命名-28"/>
          <p:cNvPicPr>
            <a:picLocks noChangeAspect="1"/>
          </p:cNvPicPr>
          <p:nvPr/>
        </p:nvPicPr>
        <p:blipFill>
          <a:blip r:embed="rId1"/>
          <a:srcRect t="11765"/>
          <a:stretch>
            <a:fillRect/>
          </a:stretch>
        </p:blipFill>
        <p:spPr>
          <a:xfrm>
            <a:off x="2514600" y="4306888"/>
            <a:ext cx="2190750" cy="2286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513" name="Picture 57" descr="未命名-29"/>
          <p:cNvPicPr>
            <a:picLocks noChangeAspect="1"/>
          </p:cNvPicPr>
          <p:nvPr/>
        </p:nvPicPr>
        <p:blipFill>
          <a:blip r:embed="rId2"/>
          <a:srcRect t="8177"/>
          <a:stretch>
            <a:fillRect/>
          </a:stretch>
        </p:blipFill>
        <p:spPr>
          <a:xfrm>
            <a:off x="5638800" y="4025900"/>
            <a:ext cx="4572000" cy="25669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19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19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19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19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1000"/>
                                        <p:tgtEl>
                                          <p:spTgt spid="1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9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ldLvl="0" animBg="1"/>
      <p:bldP spid="19470" grpId="0" bldLvl="0" animBg="1"/>
      <p:bldP spid="19486" grpId="0"/>
      <p:bldP spid="195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平面镜2.WMV">
            <a:hlinkClick r:id="" action="ppaction://media"/>
          </p:cNvPr>
          <p:cNvPicPr>
            <a:picLocks noRot="1"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438400" y="91440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Text Box 3"/>
          <p:cNvSpPr txBox="1"/>
          <p:nvPr/>
        </p:nvSpPr>
        <p:spPr>
          <a:xfrm>
            <a:off x="3657600" y="152400"/>
            <a:ext cx="4343400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chemeClr val="accent2"/>
                </a:solidFill>
                <a:latin typeface="华文隶书" pitchFamily="2" charset="-122"/>
                <a:ea typeface="华文隶书" pitchFamily="2" charset="-122"/>
              </a:rPr>
              <a:t> </a:t>
            </a:r>
            <a:r>
              <a:rPr lang="zh-CN" altLang="en-US" sz="3600" b="1" dirty="0">
                <a:solidFill>
                  <a:schemeClr val="accent2"/>
                </a:solidFill>
                <a:latin typeface="华文隶书" pitchFamily="2" charset="-122"/>
                <a:ea typeface="华文隶书" pitchFamily="2" charset="-122"/>
              </a:rPr>
              <a:t>平 面 镜 成 像 实 验</a:t>
            </a:r>
            <a:endParaRPr lang="zh-CN" altLang="en-US" sz="3600" b="1" dirty="0">
              <a:solidFill>
                <a:schemeClr val="accent2"/>
              </a:solidFill>
              <a:latin typeface="华文隶书" pitchFamily="2" charset="-122"/>
              <a:ea typeface="华文隶书" pitchFamily="2" charset="-122"/>
            </a:endParaRPr>
          </a:p>
        </p:txBody>
      </p:sp>
      <p:pic>
        <p:nvPicPr>
          <p:cNvPr id="20484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400" y="99060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482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/>
          <p:nvPr/>
        </p:nvSpPr>
        <p:spPr>
          <a:xfrm>
            <a:off x="1752600" y="133985"/>
            <a:ext cx="8686800" cy="341503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、下图是探究平面镜成像特点的实验装置。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en-US" altLang="zh-CN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用玻璃板代替平面镜目的</a:t>
            </a:r>
            <a:r>
              <a:rPr lang="zh-CN" altLang="en-US" sz="2400" b="1" u="sng" dirty="0">
                <a:latin typeface="宋体" panose="02010600030101010101" pitchFamily="2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）如果有</a:t>
            </a:r>
            <a:r>
              <a:rPr lang="en-US" altLang="zh-CN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3mm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厚和</a:t>
            </a:r>
            <a:r>
              <a:rPr lang="en-US" altLang="zh-CN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2mm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厚的两块玻璃板，应选择</a:t>
            </a:r>
            <a:r>
              <a:rPr lang="en-US" altLang="zh-CN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____mm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厚的玻璃板做实验；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en-US" altLang="zh-CN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如果玻璃板没有放正，将对实验产生什么影响？</a:t>
            </a:r>
            <a:endParaRPr lang="zh-CN" altLang="en-US" sz="2400" b="1" dirty="0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marL="0" lvl="0" indent="0">
              <a:spcBef>
                <a:spcPct val="0"/>
              </a:spcBef>
              <a:buNone/>
            </a:pP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）使点燃的蜡烛在两个不同的位置，分别测出物距和像距相等的两组数据，得出实验结论之一：“像距与物距相等”。你认为这种方法是否合理？</a:t>
            </a:r>
            <a:endParaRPr lang="zh-CN" altLang="en-US" sz="2400" b="1" dirty="0"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pic>
        <p:nvPicPr>
          <p:cNvPr id="17411" name="Picture 3"/>
          <p:cNvPicPr>
            <a:picLocks noChangeAspect="1"/>
          </p:cNvPicPr>
          <p:nvPr/>
        </p:nvPicPr>
        <p:blipFill>
          <a:blip r:embed="rId1"/>
          <a:srcRect l="3847" t="2678" r="3847"/>
          <a:stretch>
            <a:fillRect/>
          </a:stretch>
        </p:blipFill>
        <p:spPr>
          <a:xfrm>
            <a:off x="6096000" y="3697288"/>
            <a:ext cx="4114800" cy="3114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Text Box 4"/>
          <p:cNvSpPr txBox="1"/>
          <p:nvPr/>
        </p:nvSpPr>
        <p:spPr>
          <a:xfrm>
            <a:off x="5562600" y="547688"/>
            <a:ext cx="452247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便于确定像的位置，比较像与物的大小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21509" name="Text Box 5"/>
          <p:cNvSpPr txBox="1"/>
          <p:nvPr/>
        </p:nvSpPr>
        <p:spPr>
          <a:xfrm>
            <a:off x="8610600" y="944563"/>
            <a:ext cx="32385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rgbClr val="FF0000"/>
                </a:solidFill>
              </a:rPr>
              <a:t>2</a:t>
            </a:r>
            <a:endParaRPr lang="en-US" altLang="zh-CN" sz="2000" b="1" dirty="0">
              <a:solidFill>
                <a:srgbClr val="FF0000"/>
              </a:solidFill>
            </a:endParaRPr>
          </a:p>
        </p:txBody>
      </p:sp>
      <p:sp>
        <p:nvSpPr>
          <p:cNvPr id="21510" name="Text Box 6"/>
          <p:cNvSpPr txBox="1"/>
          <p:nvPr/>
        </p:nvSpPr>
        <p:spPr>
          <a:xfrm>
            <a:off x="3657600" y="2011363"/>
            <a:ext cx="1973263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物与像不能重合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21511" name="Text Box 7"/>
          <p:cNvSpPr txBox="1"/>
          <p:nvPr/>
        </p:nvSpPr>
        <p:spPr>
          <a:xfrm>
            <a:off x="3733800" y="3535363"/>
            <a:ext cx="89789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</a:rPr>
              <a:t>合理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09" grpId="0"/>
      <p:bldP spid="21510" grpId="0"/>
      <p:bldP spid="215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/>
          <p:nvPr/>
        </p:nvSpPr>
        <p:spPr>
          <a:xfrm>
            <a:off x="519113" y="2470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pic>
        <p:nvPicPr>
          <p:cNvPr id="18435" name="Picture 3" descr="力学图057"/>
          <p:cNvPicPr>
            <a:picLocks noChangeAspect="1"/>
          </p:cNvPicPr>
          <p:nvPr/>
        </p:nvPicPr>
        <p:blipFill>
          <a:blip r:embed="rId1"/>
          <a:srcRect l="6000" t="2499" r="3999" b="10001"/>
          <a:stretch>
            <a:fillRect/>
          </a:stretch>
        </p:blipFill>
        <p:spPr>
          <a:xfrm>
            <a:off x="6172200" y="3352800"/>
            <a:ext cx="4495800" cy="3497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Rectangle 4"/>
          <p:cNvSpPr/>
          <p:nvPr/>
        </p:nvSpPr>
        <p:spPr>
          <a:xfrm>
            <a:off x="1676400" y="-84772"/>
            <a:ext cx="8534400" cy="65544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13335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．某同学在探究平面镜特点实验时，将一块玻璃板竖直架在一直尺的上面，再取两段等长蜡烛</a:t>
            </a:r>
            <a:r>
              <a:rPr lang="en-US" altLang="zh-CN" sz="2400" b="1" i="1" dirty="0">
                <a:latin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1" i="1" dirty="0">
                <a:latin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一前一后竖放在直尺上，点燃玻璃板前的蜡烛</a:t>
            </a:r>
            <a:r>
              <a:rPr lang="en-US" altLang="zh-CN" sz="2400" b="1" i="1" dirty="0">
                <a:latin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，用眼睛进行观察，如图</a:t>
            </a:r>
            <a:r>
              <a:rPr lang="en-US" altLang="zh-CN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所示，在此实验中：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133350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）直尺的作用是便于比较物与像</a:t>
            </a:r>
            <a:r>
              <a:rPr lang="zh-CN" altLang="en-US" sz="2400" b="1" u="sng" dirty="0">
                <a:latin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的关系；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133350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）两段等长的蜡烛是为了比较物与像</a:t>
            </a:r>
            <a:r>
              <a:rPr lang="zh-CN" altLang="en-US" sz="2400" b="1" u="sng" dirty="0">
                <a:latin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的关系；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133350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）移去蜡烛</a:t>
            </a:r>
            <a:r>
              <a:rPr lang="en-US" altLang="zh-CN" sz="2400" b="1" i="1" dirty="0">
                <a:latin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，并在其位置上放一光屏，则光屏上</a:t>
            </a:r>
            <a:r>
              <a:rPr lang="zh-CN" altLang="en-US" sz="2400" b="1" u="sng" dirty="0"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接收到蜡烛</a:t>
            </a:r>
            <a:r>
              <a:rPr lang="en-US" altLang="zh-CN" sz="2400" b="1" i="1" dirty="0">
                <a:latin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的火焰的像（填“能”或“不能”），这说明平面镜成的是</a:t>
            </a:r>
            <a:r>
              <a:rPr lang="en-US" altLang="zh-CN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像；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133350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）从实验中得出的结论是：</a:t>
            </a:r>
            <a:endParaRPr lang="zh-CN" altLang="en-US" sz="2400" b="1" dirty="0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marL="0" lvl="0" indent="133350">
              <a:spcBef>
                <a:spcPct val="0"/>
              </a:spcBef>
              <a:buNone/>
            </a:pPr>
            <a:r>
              <a:rPr lang="zh-CN" altLang="en-US" sz="1800" b="1" dirty="0"/>
              <a:t> </a:t>
            </a:r>
            <a:r>
              <a:rPr lang="en-US" altLang="zh-CN" sz="1800" u="sng" dirty="0"/>
              <a:t>______________________________</a:t>
            </a:r>
            <a:endParaRPr lang="en-US" altLang="zh-CN" sz="2400" u="sng" dirty="0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marL="0" lvl="0" indent="133350">
              <a:spcBef>
                <a:spcPct val="0"/>
              </a:spcBef>
              <a:buNone/>
            </a:pPr>
            <a:r>
              <a:rPr lang="en-US" altLang="zh-CN" sz="1800" b="1" dirty="0"/>
              <a:t> </a:t>
            </a:r>
            <a:r>
              <a:rPr lang="en-US" altLang="zh-CN" sz="1800" b="1" u="sng" dirty="0"/>
              <a:t>______________________________</a:t>
            </a:r>
            <a:endParaRPr lang="en-US" altLang="zh-CN" sz="2400" b="1" u="sng" dirty="0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marL="0" lvl="0" indent="133350">
              <a:spcBef>
                <a:spcPct val="0"/>
              </a:spcBef>
              <a:buNone/>
            </a:pPr>
            <a:r>
              <a:rPr lang="en-US" altLang="zh-CN" sz="1800" b="1" dirty="0"/>
              <a:t> </a:t>
            </a:r>
            <a:r>
              <a:rPr lang="en-US" altLang="zh-CN" sz="1800" b="1" u="sng" dirty="0"/>
              <a:t>______________________________</a:t>
            </a:r>
            <a:r>
              <a:rPr lang="zh-CN" altLang="en-US" sz="2400" b="1" dirty="0">
                <a:latin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400" b="1" dirty="0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marL="0" lvl="0" indent="133350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宋体" panose="02010600030101010101" pitchFamily="2" charset="-122"/>
              </a:rPr>
              <a:t>5</a:t>
            </a:r>
            <a:r>
              <a:rPr lang="zh-CN" altLang="en-US" sz="2400" b="1" dirty="0">
                <a:latin typeface="宋体" panose="02010600030101010101" pitchFamily="2" charset="-122"/>
              </a:rPr>
              <a:t>）</a:t>
            </a:r>
            <a:r>
              <a:rPr lang="zh-CN" altLang="en-US" sz="2400" b="1" dirty="0"/>
              <a:t>、我们做这一实验使用的研究</a:t>
            </a:r>
            <a:endParaRPr lang="zh-CN" altLang="en-US" sz="2400" b="1" dirty="0"/>
          </a:p>
          <a:p>
            <a:pPr marL="0" lvl="0" indent="133350">
              <a:spcBef>
                <a:spcPct val="0"/>
              </a:spcBef>
              <a:buNone/>
            </a:pPr>
            <a:r>
              <a:rPr lang="zh-CN" altLang="en-US" sz="2400" b="1" dirty="0"/>
              <a:t>方法是</a:t>
            </a:r>
            <a:r>
              <a:rPr lang="zh-CN" altLang="en-US" sz="2400" b="1" u="sng" dirty="0"/>
              <a:t>                           </a:t>
            </a:r>
            <a:r>
              <a:rPr lang="zh-CN" altLang="en-US" sz="2400" b="1" dirty="0"/>
              <a:t> 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133350">
              <a:spcBef>
                <a:spcPct val="0"/>
              </a:spcBef>
              <a:buNone/>
            </a:pP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133350">
              <a:spcBef>
                <a:spcPct val="0"/>
              </a:spcBef>
              <a:buNone/>
            </a:pP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133350">
              <a:spcBef>
                <a:spcPct val="0"/>
              </a:spcBef>
              <a:buNone/>
            </a:pPr>
            <a:endParaRPr lang="en-US" altLang="zh-CN" sz="2400" b="1" dirty="0">
              <a:latin typeface="宋体" panose="02010600030101010101" pitchFamily="2" charset="-122"/>
            </a:endParaRPr>
          </a:p>
        </p:txBody>
      </p:sp>
      <p:sp>
        <p:nvSpPr>
          <p:cNvPr id="22533" name="Text Box 5"/>
          <p:cNvSpPr txBox="1"/>
          <p:nvPr/>
        </p:nvSpPr>
        <p:spPr>
          <a:xfrm>
            <a:off x="6617335" y="1384935"/>
            <a:ext cx="171450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到镜面的距离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22534" name="Text Box 6"/>
          <p:cNvSpPr txBox="1"/>
          <p:nvPr/>
        </p:nvSpPr>
        <p:spPr>
          <a:xfrm>
            <a:off x="7508240" y="1783715"/>
            <a:ext cx="69342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大小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22535" name="Text Box 7"/>
          <p:cNvSpPr txBox="1"/>
          <p:nvPr/>
        </p:nvSpPr>
        <p:spPr>
          <a:xfrm>
            <a:off x="8910955" y="2182495"/>
            <a:ext cx="64262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FF0000"/>
                </a:solidFill>
              </a:rPr>
              <a:t>不能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2536" name="Text Box 8"/>
          <p:cNvSpPr txBox="1"/>
          <p:nvPr/>
        </p:nvSpPr>
        <p:spPr>
          <a:xfrm>
            <a:off x="3243263" y="2814955"/>
            <a:ext cx="49053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虚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2537" name="Text Box 9"/>
          <p:cNvSpPr txBox="1"/>
          <p:nvPr/>
        </p:nvSpPr>
        <p:spPr>
          <a:xfrm>
            <a:off x="1897380" y="3533140"/>
            <a:ext cx="4054475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平面所成的像是虚像，物和像到平面镜的距离相等，物和像的大小相等，物与像对镜面是对称的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22538" name="Text Box 10"/>
          <p:cNvSpPr txBox="1"/>
          <p:nvPr/>
        </p:nvSpPr>
        <p:spPr>
          <a:xfrm>
            <a:off x="3124835" y="4869815"/>
            <a:ext cx="1600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等效替代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4" grpId="0"/>
      <p:bldP spid="22535" grpId="0"/>
      <p:bldP spid="22536" grpId="0"/>
      <p:bldP spid="22537" grpId="0"/>
      <p:bldP spid="225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2" descr="力学图057"/>
          <p:cNvPicPr>
            <a:picLocks noChangeAspect="1"/>
          </p:cNvPicPr>
          <p:nvPr/>
        </p:nvPicPr>
        <p:blipFill>
          <a:blip r:embed="rId1"/>
          <a:srcRect l="6000" t="2499" r="3999" b="10001"/>
          <a:stretch>
            <a:fillRect/>
          </a:stretch>
        </p:blipFill>
        <p:spPr>
          <a:xfrm>
            <a:off x="6629400" y="3716338"/>
            <a:ext cx="4038600" cy="3141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Rectangle 3"/>
          <p:cNvSpPr/>
          <p:nvPr/>
        </p:nvSpPr>
        <p:spPr>
          <a:xfrm>
            <a:off x="1752600" y="593090"/>
            <a:ext cx="8382000" cy="304609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latin typeface="宋体" panose="02010600030101010101" pitchFamily="2" charset="-122"/>
              </a:rPr>
              <a:t>3</a:t>
            </a:r>
            <a:r>
              <a:rPr lang="zh-CN" altLang="en-US" sz="2400" b="1" dirty="0">
                <a:latin typeface="宋体" panose="02010600030101010101" pitchFamily="2" charset="-122"/>
              </a:rPr>
              <a:t>、在做“研究平面镜成像特点”的实验时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</a:rPr>
              <a:t>）小明在水平桌面上将一支点燃的蜡烛放在薄玻璃板前，然后把另一支同样大小未点燃的蜡烛放在点燃的蜡烛附近并移动，使它跟点燃的蜡烛在玻璃板中成的像重合。但操作中小明在桌面上无论怎样移动手中的蜡烛，都不能与像重合，其原因可能是</a:t>
            </a:r>
            <a:r>
              <a:rPr lang="zh-CN" altLang="en-US" sz="2400" b="1" u="sng" dirty="0">
                <a:latin typeface="宋体" panose="02010600030101010101" pitchFamily="2" charset="-122"/>
              </a:rPr>
              <a:t>                </a:t>
            </a:r>
            <a:r>
              <a:rPr lang="zh-CN" altLang="en-US" sz="2400" b="1" dirty="0">
                <a:latin typeface="宋体" panose="02010600030101010101" pitchFamily="2" charset="-122"/>
              </a:rPr>
              <a:t>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latin typeface="宋体" panose="02010600030101010101" pitchFamily="2" charset="-122"/>
              </a:rPr>
              <a:t>(2)</a:t>
            </a:r>
            <a:r>
              <a:rPr lang="zh-CN" altLang="en-US" sz="2400" b="1" dirty="0">
                <a:latin typeface="宋体" panose="02010600030101010101" pitchFamily="2" charset="-122"/>
              </a:rPr>
              <a:t>在寻找蜡烛像的位置时，眼睛应该在蜡烛</a:t>
            </a:r>
            <a:r>
              <a:rPr lang="zh-CN" altLang="en-US" sz="2400" b="1" u="sng" dirty="0">
                <a:latin typeface="宋体" panose="02010600030101010101" pitchFamily="2" charset="-122"/>
              </a:rPr>
              <a:t>     </a:t>
            </a:r>
            <a:r>
              <a:rPr lang="zh-CN" altLang="en-US" sz="2400" b="1" dirty="0">
                <a:latin typeface="宋体" panose="02010600030101010101" pitchFamily="2" charset="-122"/>
              </a:rPr>
              <a:t>（填“</a:t>
            </a:r>
            <a:r>
              <a:rPr lang="en-US" altLang="zh-CN" sz="2400" b="1" dirty="0">
                <a:latin typeface="宋体" panose="02010600030101010101" pitchFamily="2" charset="-122"/>
              </a:rPr>
              <a:t>A”</a:t>
            </a:r>
            <a:r>
              <a:rPr lang="zh-CN" altLang="en-US" sz="2400" b="1" dirty="0">
                <a:latin typeface="宋体" panose="02010600030101010101" pitchFamily="2" charset="-122"/>
              </a:rPr>
              <a:t>或“</a:t>
            </a:r>
            <a:r>
              <a:rPr lang="en-US" altLang="zh-CN" sz="2400" b="1" dirty="0">
                <a:latin typeface="宋体" panose="02010600030101010101" pitchFamily="2" charset="-122"/>
              </a:rPr>
              <a:t>B”</a:t>
            </a:r>
            <a:r>
              <a:rPr lang="zh-CN" altLang="en-US" sz="2400" b="1" dirty="0">
                <a:latin typeface="宋体" panose="02010600030101010101" pitchFamily="2" charset="-122"/>
              </a:rPr>
              <a:t>）这一侧观察。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23556" name="Text Box 4"/>
          <p:cNvSpPr txBox="1"/>
          <p:nvPr/>
        </p:nvSpPr>
        <p:spPr>
          <a:xfrm>
            <a:off x="3657600" y="2438400"/>
            <a:ext cx="248031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玻璃板与桌面不垂直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23557" name="Text Box 5"/>
          <p:cNvSpPr txBox="1"/>
          <p:nvPr/>
        </p:nvSpPr>
        <p:spPr>
          <a:xfrm>
            <a:off x="7924800" y="2743200"/>
            <a:ext cx="49053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</a:rPr>
              <a:t>A</a:t>
            </a:r>
            <a:endParaRPr lang="en-US" altLang="zh-CN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00800" y="3505200"/>
            <a:ext cx="3581400" cy="3248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Rectangle 3"/>
          <p:cNvSpPr/>
          <p:nvPr/>
        </p:nvSpPr>
        <p:spPr>
          <a:xfrm>
            <a:off x="1752600" y="366078"/>
            <a:ext cx="8305800" cy="353822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200025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4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、“探究平面镜成像的特点”实验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200025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(1)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实验时玻璃板应该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______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放置在水平桌面上．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200025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(4)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小明在实验过程中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让玻璃板沿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00‘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轴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玻璃板与桌面的接触部分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方向水平向右移动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结果他发现镜中的像相对于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A_______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移动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选填“向右”。“向左”或“不”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；他又将玻璃板绕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00’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轴转向自己，发现镜中的像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_________(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选填“转向自己”、“转离自己”或“不动”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。</a:t>
            </a: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4580" name="Text Box 4"/>
          <p:cNvSpPr txBox="1"/>
          <p:nvPr/>
        </p:nvSpPr>
        <p:spPr>
          <a:xfrm>
            <a:off x="5638800" y="838200"/>
            <a:ext cx="79502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竖直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4581" name="Text Box 5"/>
          <p:cNvSpPr txBox="1"/>
          <p:nvPr/>
        </p:nvSpPr>
        <p:spPr>
          <a:xfrm>
            <a:off x="4953000" y="2133600"/>
            <a:ext cx="48895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不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4582" name="Text Box 6"/>
          <p:cNvSpPr txBox="1"/>
          <p:nvPr/>
        </p:nvSpPr>
        <p:spPr>
          <a:xfrm>
            <a:off x="4038600" y="2971800"/>
            <a:ext cx="14478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转向自己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81" grpId="0"/>
      <p:bldP spid="245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Text Box 2"/>
          <p:cNvSpPr txBox="1"/>
          <p:nvPr/>
        </p:nvSpPr>
        <p:spPr>
          <a:xfrm>
            <a:off x="1981200" y="685800"/>
            <a:ext cx="5105400" cy="11677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en-US" altLang="zh-CN" sz="2800" b="1" dirty="0"/>
              <a:t>1</a:t>
            </a:r>
            <a:r>
              <a:rPr lang="zh-CN" altLang="en-US" sz="2800" b="1" dirty="0"/>
              <a:t>、自身发光的物体叫光源，</a:t>
            </a:r>
            <a:endParaRPr lang="zh-CN" altLang="en-US" sz="2800" b="1" dirty="0"/>
          </a:p>
          <a:p>
            <a:pPr marL="0" lvl="0" indent="0">
              <a:spcBef>
                <a:spcPct val="50000"/>
              </a:spcBef>
              <a:buNone/>
            </a:pPr>
            <a:r>
              <a:rPr lang="zh-CN" altLang="en-US" sz="2800" b="1" dirty="0"/>
              <a:t>分为天然光源和人造光源</a:t>
            </a:r>
            <a:endParaRPr lang="zh-CN" altLang="en-US" sz="2800" b="1" dirty="0"/>
          </a:p>
        </p:txBody>
      </p:sp>
      <p:sp>
        <p:nvSpPr>
          <p:cNvPr id="6147" name="Rectangle 3"/>
          <p:cNvSpPr/>
          <p:nvPr/>
        </p:nvSpPr>
        <p:spPr>
          <a:xfrm>
            <a:off x="1981200" y="1981200"/>
            <a:ext cx="5257800" cy="7572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、光的色散现象（牛顿）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6067425" y="914400"/>
            <a:ext cx="4448175" cy="2553143"/>
            <a:chOff x="896" y="663"/>
            <a:chExt cx="3038" cy="2117"/>
          </a:xfrm>
        </p:grpSpPr>
        <p:sp>
          <p:nvSpPr>
            <p:cNvPr id="3085" name="Text Box 5"/>
            <p:cNvSpPr txBox="1"/>
            <p:nvPr/>
          </p:nvSpPr>
          <p:spPr>
            <a:xfrm rot="-1295158">
              <a:off x="896" y="1078"/>
              <a:ext cx="1834" cy="43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solidFill>
                    <a:srgbClr val="160EBE"/>
                  </a:solidFill>
                  <a:latin typeface="Times New Roman" panose="02020603050405020304" pitchFamily="18" charset="0"/>
                </a:rPr>
                <a:t>白光（太阳光）</a:t>
              </a:r>
              <a:endParaRPr lang="zh-CN" altLang="en-US" sz="2800" b="1" dirty="0">
                <a:solidFill>
                  <a:srgbClr val="160EBE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3086" name="Group 6"/>
            <p:cNvGrpSpPr/>
            <p:nvPr/>
          </p:nvGrpSpPr>
          <p:grpSpPr>
            <a:xfrm>
              <a:off x="1066" y="663"/>
              <a:ext cx="2868" cy="2117"/>
              <a:chOff x="1066" y="663"/>
              <a:chExt cx="2868" cy="2117"/>
            </a:xfrm>
          </p:grpSpPr>
          <p:graphicFrame>
            <p:nvGraphicFramePr>
              <p:cNvPr id="3087" name="Object 7"/>
              <p:cNvGraphicFramePr>
                <a:graphicFrameLocks noChangeAspect="1"/>
              </p:cNvGraphicFramePr>
              <p:nvPr/>
            </p:nvGraphicFramePr>
            <p:xfrm>
              <a:off x="1066" y="663"/>
              <a:ext cx="2868" cy="155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4" name="" r:id="rId1" imgW="2082800" imgH="1091565" progId="Flash.Movie">
                      <p:embed/>
                    </p:oleObj>
                  </mc:Choice>
                  <mc:Fallback>
                    <p:oleObj name="" r:id="rId1" imgW="2082800" imgH="1091565" progId="Flash.Movie">
                      <p:embed/>
                      <p:pic>
                        <p:nvPicPr>
                          <p:cNvPr id="0" name="图片 3093"/>
                          <p:cNvPicPr/>
                          <p:nvPr/>
                        </p:nvPicPr>
                        <p:blipFill>
                          <a:blip r:embed="rId2"/>
                          <a:stretch>
                            <a:fillRect/>
                          </a:stretch>
                        </p:blipFill>
                        <p:spPr>
                          <a:xfrm>
                            <a:off x="1066" y="663"/>
                            <a:ext cx="2868" cy="1558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088" name="Text Box 8"/>
              <p:cNvSpPr txBox="1"/>
              <p:nvPr/>
            </p:nvSpPr>
            <p:spPr>
              <a:xfrm>
                <a:off x="3506" y="2296"/>
                <a:ext cx="212" cy="48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zh-CN" b="1" dirty="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6153" name="Text Box 9"/>
          <p:cNvSpPr txBox="1"/>
          <p:nvPr/>
        </p:nvSpPr>
        <p:spPr>
          <a:xfrm>
            <a:off x="2362200" y="2667000"/>
            <a:ext cx="1255395" cy="52197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说明：</a:t>
            </a:r>
            <a:endParaRPr lang="zh-CN" altLang="en-US" sz="2800" b="1" dirty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54" name="Rectangle 10"/>
          <p:cNvSpPr/>
          <p:nvPr/>
        </p:nvSpPr>
        <p:spPr>
          <a:xfrm>
            <a:off x="3200400" y="2667000"/>
            <a:ext cx="6260465" cy="52197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白光是七种单色光混合而成的复色光。</a:t>
            </a:r>
            <a:endParaRPr lang="zh-CN" altLang="en-US" sz="28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55" name="Text Box 11"/>
          <p:cNvSpPr txBox="1"/>
          <p:nvPr/>
        </p:nvSpPr>
        <p:spPr>
          <a:xfrm>
            <a:off x="1978025" y="3276600"/>
            <a:ext cx="51847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</a:rPr>
              <a:t>、光的三原色：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红</a:t>
            </a:r>
            <a:r>
              <a:rPr lang="zh-CN" altLang="en-US" sz="2800" b="1" dirty="0">
                <a:latin typeface="宋体" panose="02010600030101010101" pitchFamily="2" charset="-122"/>
              </a:rPr>
              <a:t>、</a:t>
            </a:r>
            <a:r>
              <a:rPr lang="zh-CN" altLang="en-US" sz="2800" b="1" dirty="0">
                <a:solidFill>
                  <a:srgbClr val="33CC33"/>
                </a:solidFill>
                <a:latin typeface="宋体" panose="02010600030101010101" pitchFamily="2" charset="-122"/>
              </a:rPr>
              <a:t>绿</a:t>
            </a:r>
            <a:r>
              <a:rPr lang="zh-CN" altLang="en-US" sz="2800" b="1" dirty="0">
                <a:latin typeface="宋体" panose="02010600030101010101" pitchFamily="2" charset="-122"/>
              </a:rPr>
              <a:t>、</a:t>
            </a:r>
            <a:r>
              <a:rPr lang="zh-CN" altLang="en-US" sz="2800" b="1" dirty="0">
                <a:solidFill>
                  <a:srgbClr val="0099FF"/>
                </a:solidFill>
                <a:latin typeface="宋体" panose="02010600030101010101" pitchFamily="2" charset="-122"/>
              </a:rPr>
              <a:t>蓝</a:t>
            </a:r>
            <a:r>
              <a:rPr lang="zh-CN" altLang="en-US" sz="2800" b="1" dirty="0">
                <a:latin typeface="宋体" panose="02010600030101010101" pitchFamily="2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6156" name="Text Box 12"/>
          <p:cNvSpPr txBox="1"/>
          <p:nvPr/>
        </p:nvSpPr>
        <p:spPr>
          <a:xfrm>
            <a:off x="1981200" y="3886200"/>
            <a:ext cx="712946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4</a:t>
            </a:r>
            <a:r>
              <a:rPr lang="zh-CN" altLang="en-US" sz="2800" b="1" dirty="0">
                <a:latin typeface="宋体" panose="02010600030101010101" pitchFamily="2" charset="-122"/>
              </a:rPr>
              <a:t>、颜料的三原色：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红</a:t>
            </a:r>
            <a:r>
              <a:rPr lang="zh-CN" altLang="en-US" sz="2800" b="1" dirty="0">
                <a:latin typeface="宋体" panose="02010600030101010101" pitchFamily="2" charset="-122"/>
              </a:rPr>
              <a:t>、</a:t>
            </a: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</a:rPr>
              <a:t>黄</a:t>
            </a:r>
            <a:r>
              <a:rPr lang="zh-CN" altLang="en-US" sz="2800" b="1" dirty="0">
                <a:latin typeface="宋体" panose="02010600030101010101" pitchFamily="2" charset="-122"/>
              </a:rPr>
              <a:t>、</a:t>
            </a:r>
            <a:r>
              <a:rPr lang="zh-CN" altLang="en-US" sz="2800" b="1" dirty="0">
                <a:solidFill>
                  <a:srgbClr val="0099FF"/>
                </a:solidFill>
                <a:latin typeface="宋体" panose="02010600030101010101" pitchFamily="2" charset="-122"/>
              </a:rPr>
              <a:t>蓝</a:t>
            </a:r>
            <a:endParaRPr lang="zh-CN" altLang="en-US" sz="2800" dirty="0">
              <a:solidFill>
                <a:srgbClr val="0099FF"/>
              </a:solidFill>
              <a:latin typeface="宋体" panose="02010600030101010101" pitchFamily="2" charset="-122"/>
            </a:endParaRPr>
          </a:p>
        </p:txBody>
      </p:sp>
      <p:sp>
        <p:nvSpPr>
          <p:cNvPr id="6157" name="Text Box 13"/>
          <p:cNvSpPr txBox="1"/>
          <p:nvPr/>
        </p:nvSpPr>
        <p:spPr>
          <a:xfrm>
            <a:off x="1995488" y="5157788"/>
            <a:ext cx="777716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</a:rPr>
              <a:t>6</a:t>
            </a:r>
            <a:r>
              <a:rPr lang="zh-CN" altLang="en-US" sz="2800" b="1" dirty="0">
                <a:latin typeface="Times New Roman" panose="02020603050405020304" pitchFamily="18" charset="0"/>
              </a:rPr>
              <a:t>、</a:t>
            </a:r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透明物体的颜色由它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透过光的颜色</a:t>
            </a:r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决定</a:t>
            </a:r>
            <a:endParaRPr lang="zh-CN" altLang="en-US" sz="2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58" name="Text Box 14"/>
          <p:cNvSpPr txBox="1"/>
          <p:nvPr/>
        </p:nvSpPr>
        <p:spPr>
          <a:xfrm>
            <a:off x="1981200" y="4505325"/>
            <a:ext cx="84963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</a:rPr>
              <a:t>5</a:t>
            </a:r>
            <a:r>
              <a:rPr lang="zh-CN" altLang="en-US" sz="2800" b="1" dirty="0">
                <a:latin typeface="Times New Roman" panose="02020603050405020304" pitchFamily="18" charset="0"/>
              </a:rPr>
              <a:t>、</a:t>
            </a:r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不透明物体的颜色由它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反射光的颜色</a:t>
            </a:r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决定</a:t>
            </a:r>
            <a:endParaRPr lang="zh-CN" altLang="en-US" sz="2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59" name="Text Box 15"/>
          <p:cNvSpPr txBox="1"/>
          <p:nvPr/>
        </p:nvSpPr>
        <p:spPr>
          <a:xfrm>
            <a:off x="1985963" y="5867400"/>
            <a:ext cx="250571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</a:rPr>
              <a:t>7</a:t>
            </a:r>
            <a:r>
              <a:rPr lang="zh-CN" altLang="en-US" sz="2800" b="1" dirty="0">
                <a:latin typeface="Times New Roman" panose="02020603050405020304" pitchFamily="18" charset="0"/>
              </a:rPr>
              <a:t>、光具有能量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3084" name="Text Box 16"/>
          <p:cNvSpPr txBox="1"/>
          <p:nvPr/>
        </p:nvSpPr>
        <p:spPr>
          <a:xfrm>
            <a:off x="3886200" y="152400"/>
            <a:ext cx="4953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chemeClr val="accent2"/>
                </a:solidFill>
                <a:latin typeface="华文琥珀" pitchFamily="2" charset="-122"/>
                <a:ea typeface="华文琥珀" pitchFamily="2" charset="-122"/>
              </a:rPr>
              <a:t>一、光的色彩   颜色</a:t>
            </a:r>
            <a:endParaRPr lang="zh-CN" altLang="en-US" b="1" dirty="0">
              <a:solidFill>
                <a:schemeClr val="accent2"/>
              </a:solidFill>
              <a:latin typeface="华文琥珀" pitchFamily="2" charset="-122"/>
              <a:ea typeface="华文琥珀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53" grpId="0"/>
      <p:bldP spid="6154" grpId="0"/>
      <p:bldP spid="6155" grpId="0"/>
      <p:bldP spid="6156" grpId="0"/>
      <p:bldP spid="6157" grpId="0"/>
      <p:bldP spid="6158" grpId="0"/>
      <p:bldP spid="61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Text Box 2"/>
          <p:cNvSpPr txBox="1"/>
          <p:nvPr/>
        </p:nvSpPr>
        <p:spPr>
          <a:xfrm>
            <a:off x="1981200" y="1268413"/>
            <a:ext cx="8305800" cy="18135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/>
              <a:t>1</a:t>
            </a:r>
            <a:r>
              <a:rPr lang="zh-CN" altLang="en-US" sz="2800" b="1" dirty="0"/>
              <a:t>、下列物体不属于光源的是（           ）</a:t>
            </a:r>
            <a:endParaRPr lang="zh-CN" altLang="en-US" sz="28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/>
              <a:t>    </a:t>
            </a:r>
            <a:r>
              <a:rPr lang="en-US" altLang="zh-CN" sz="2800" b="1" dirty="0"/>
              <a:t>A </a:t>
            </a:r>
            <a:r>
              <a:rPr lang="zh-CN" altLang="en-US" sz="2800" b="1" dirty="0"/>
              <a:t>太阳                </a:t>
            </a:r>
            <a:r>
              <a:rPr lang="en-US" altLang="zh-CN" sz="2800" b="1" dirty="0"/>
              <a:t>B  </a:t>
            </a:r>
            <a:r>
              <a:rPr lang="zh-CN" altLang="en-US" sz="2800" b="1" dirty="0"/>
              <a:t>月亮    </a:t>
            </a:r>
            <a:endParaRPr lang="zh-CN" altLang="en-US" sz="2800" b="1" dirty="0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/>
              <a:t>    </a:t>
            </a:r>
            <a:r>
              <a:rPr lang="en-US" altLang="zh-CN" sz="2800" b="1" dirty="0"/>
              <a:t>C </a:t>
            </a:r>
            <a:r>
              <a:rPr lang="zh-CN" altLang="en-US" sz="2800" b="1" dirty="0"/>
              <a:t>篝火                </a:t>
            </a:r>
            <a:r>
              <a:rPr lang="en-US" altLang="zh-CN" sz="2800" b="1" dirty="0"/>
              <a:t>D   </a:t>
            </a:r>
            <a:r>
              <a:rPr lang="zh-CN" altLang="en-US" sz="2800" b="1" dirty="0"/>
              <a:t>点亮的电灯</a:t>
            </a:r>
            <a:endParaRPr lang="zh-CN" altLang="en-US" sz="2800" b="1" dirty="0"/>
          </a:p>
        </p:txBody>
      </p:sp>
      <p:sp>
        <p:nvSpPr>
          <p:cNvPr id="4099" name="Rectangle 3"/>
          <p:cNvSpPr>
            <a:spLocks noGrp="1"/>
          </p:cNvSpPr>
          <p:nvPr>
            <p:ph type="title"/>
          </p:nvPr>
        </p:nvSpPr>
        <p:spPr>
          <a:xfrm>
            <a:off x="4419600" y="381000"/>
            <a:ext cx="3124200" cy="576263"/>
          </a:xfrm>
          <a:solidFill>
            <a:srgbClr val="FFFF99">
              <a:alpha val="100000"/>
            </a:srgbClr>
          </a:solidFill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en-US" b="1" dirty="0"/>
              <a:t>经 典 考  题</a:t>
            </a:r>
            <a:r>
              <a:rPr lang="zh-CN" altLang="en-US" dirty="0"/>
              <a:t> </a:t>
            </a:r>
            <a:endParaRPr lang="zh-CN" altLang="en-US" dirty="0"/>
          </a:p>
        </p:txBody>
      </p:sp>
      <p:sp>
        <p:nvSpPr>
          <p:cNvPr id="7172" name="Rectangle 4"/>
          <p:cNvSpPr/>
          <p:nvPr/>
        </p:nvSpPr>
        <p:spPr>
          <a:xfrm>
            <a:off x="7162800" y="1295400"/>
            <a:ext cx="43942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</a:rPr>
              <a:t>B</a:t>
            </a:r>
            <a:endParaRPr lang="en-US" altLang="zh-CN" sz="2800" b="1" dirty="0">
              <a:solidFill>
                <a:srgbClr val="FF0000"/>
              </a:solidFill>
            </a:endParaRPr>
          </a:p>
        </p:txBody>
      </p:sp>
      <p:sp>
        <p:nvSpPr>
          <p:cNvPr id="7173" name="Text Box 5"/>
          <p:cNvSpPr txBox="1"/>
          <p:nvPr/>
        </p:nvSpPr>
        <p:spPr>
          <a:xfrm>
            <a:off x="2057400" y="3886200"/>
            <a:ext cx="7924800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2800" b="1" dirty="0"/>
              <a:t>2</a:t>
            </a:r>
            <a:r>
              <a:rPr lang="zh-CN" altLang="en-US" sz="2800" b="1" dirty="0"/>
              <a:t>、通过 </a:t>
            </a:r>
            <a:r>
              <a:rPr lang="zh-CN" altLang="en-US" sz="2800" b="1" u="sng" dirty="0"/>
              <a:t>             </a:t>
            </a:r>
            <a:r>
              <a:rPr lang="zh-CN" altLang="en-US" sz="2800" b="1" dirty="0"/>
              <a:t> 实验，我们知道太阳光可以分解成</a:t>
            </a:r>
            <a:r>
              <a:rPr lang="zh-CN" altLang="en-US" sz="2800" b="1" u="sng" dirty="0"/>
              <a:t>                                            </a:t>
            </a:r>
            <a:r>
              <a:rPr lang="zh-CN" altLang="en-US" sz="2800" b="1" dirty="0"/>
              <a:t>七种颜色的光。</a:t>
            </a:r>
            <a:endParaRPr lang="zh-CN" altLang="en-US" sz="2800" b="1" dirty="0"/>
          </a:p>
        </p:txBody>
      </p:sp>
      <p:sp>
        <p:nvSpPr>
          <p:cNvPr id="7174" name="Text Box 6"/>
          <p:cNvSpPr txBox="1"/>
          <p:nvPr/>
        </p:nvSpPr>
        <p:spPr>
          <a:xfrm>
            <a:off x="3733800" y="3876675"/>
            <a:ext cx="79502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色散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7175" name="Text Box 7"/>
          <p:cNvSpPr txBox="1"/>
          <p:nvPr/>
        </p:nvSpPr>
        <p:spPr>
          <a:xfrm>
            <a:off x="2843213" y="4343400"/>
            <a:ext cx="416179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红、橙、黄、绿、蓝、靓、紫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  <p:bldP spid="71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2"/>
          <p:cNvSpPr txBox="1"/>
          <p:nvPr/>
        </p:nvSpPr>
        <p:spPr>
          <a:xfrm>
            <a:off x="1905000" y="914400"/>
            <a:ext cx="8302625" cy="2417445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5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、彩色电视机是由电视机中的电子枪射到屏幕内侧的荧光粉上产生的，根据色光的混合规律，在电视机中只需要</a:t>
            </a:r>
            <a:r>
              <a:rPr lang="en-US" altLang="zh-CN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______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_____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_____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三种颜色的电子枪即可配出各种绚丽的色彩来。</a:t>
            </a:r>
            <a:endParaRPr lang="zh-CN" altLang="en-US" sz="2800" dirty="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8195" name="Text Box 3"/>
          <p:cNvSpPr txBox="1"/>
          <p:nvPr/>
        </p:nvSpPr>
        <p:spPr>
          <a:xfrm>
            <a:off x="4114800" y="2133600"/>
            <a:ext cx="303847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</a:rPr>
              <a:t>红         绿         蓝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8196" name="Rectangle 4"/>
          <p:cNvSpPr/>
          <p:nvPr/>
        </p:nvSpPr>
        <p:spPr>
          <a:xfrm>
            <a:off x="1905000" y="3874135"/>
            <a:ext cx="6553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4.</a:t>
            </a:r>
            <a:r>
              <a:rPr lang="zh-CN" altLang="en-US" sz="2800" b="1" dirty="0">
                <a:latin typeface="宋体" panose="02010600030101010101" pitchFamily="2" charset="-122"/>
              </a:rPr>
              <a:t>为什么电影幕布用的是粗糙的白布？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8197" name="Text Box 5"/>
          <p:cNvSpPr txBox="1"/>
          <p:nvPr/>
        </p:nvSpPr>
        <p:spPr>
          <a:xfrm>
            <a:off x="1905000" y="4495800"/>
            <a:ext cx="814070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光照在电影幕布上发生了漫反射，而且白布反射各色的光，</a:t>
            </a:r>
            <a:endParaRPr lang="zh-CN" altLang="en-US" sz="2400" b="1" dirty="0">
              <a:solidFill>
                <a:srgbClr val="FF0000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能让在场的每一位观众都能看到幕布上有画面。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ldLvl="0" animBg="1"/>
      <p:bldP spid="8195" grpId="0"/>
      <p:bldP spid="8196" grpId="0"/>
      <p:bldP spid="819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/>
          </p:cNvSpPr>
          <p:nvPr>
            <p:ph idx="1"/>
          </p:nvPr>
        </p:nvSpPr>
        <p:spPr>
          <a:xfrm>
            <a:off x="1847850" y="993775"/>
            <a:ext cx="8439150" cy="2816225"/>
          </a:xfrm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、 电视机的遥控器可以发射一种不可见光，叫做</a:t>
            </a:r>
            <a:r>
              <a:rPr lang="zh-CN" altLang="en-US" sz="2800" b="1" u="sng" dirty="0">
                <a:latin typeface="宋体" panose="02010600030101010101" pitchFamily="2" charset="-122"/>
              </a:rPr>
              <a:t>           </a:t>
            </a:r>
            <a:r>
              <a:rPr lang="zh-CN" altLang="en-US" sz="2800" b="1" dirty="0">
                <a:latin typeface="宋体" panose="02010600030101010101" pitchFamily="2" charset="-122"/>
              </a:rPr>
              <a:t>，用它来传递信息，实现对电视机的控制。不把遥控器对准电视机的控制窗口，按一下按钮，有时也可以控制电视机，这是利用</a:t>
            </a:r>
            <a:r>
              <a:rPr lang="zh-CN" altLang="en-US" sz="2800" b="1" u="sng" dirty="0">
                <a:latin typeface="宋体" panose="02010600030101010101" pitchFamily="2" charset="-122"/>
              </a:rPr>
              <a:t>            </a:t>
            </a:r>
            <a:r>
              <a:rPr lang="zh-CN" altLang="en-US" sz="2800" b="1" dirty="0">
                <a:latin typeface="宋体" panose="02010600030101010101" pitchFamily="2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0243" name="Rectangle 3"/>
          <p:cNvSpPr/>
          <p:nvPr/>
        </p:nvSpPr>
        <p:spPr>
          <a:xfrm>
            <a:off x="2743200" y="2590800"/>
            <a:ext cx="23622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ea typeface="楷体_GB2312" panose="02010609030101010101" pitchFamily="49" charset="-122"/>
              </a:rPr>
              <a:t>光的反射</a:t>
            </a:r>
            <a:endParaRPr lang="zh-CN" altLang="en-US" b="1" dirty="0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10244" name="Rectangle 4"/>
          <p:cNvSpPr/>
          <p:nvPr/>
        </p:nvSpPr>
        <p:spPr>
          <a:xfrm>
            <a:off x="3048000" y="1371600"/>
            <a:ext cx="140779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ea typeface="楷体_GB2312" panose="02010609030101010101" pitchFamily="49" charset="-122"/>
              </a:rPr>
              <a:t>红外线</a:t>
            </a:r>
            <a:endParaRPr lang="zh-CN" altLang="en-US" b="1" dirty="0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10245" name="Rectangle 5"/>
          <p:cNvSpPr/>
          <p:nvPr/>
        </p:nvSpPr>
        <p:spPr>
          <a:xfrm>
            <a:off x="1981200" y="3581400"/>
            <a:ext cx="8305800" cy="990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342900" lvl="0" indent="-342900" eaLnBrk="1" hangingPunct="1"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、验钞机发出的光是淡蓝色的，所以有同学认为紫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342900" lvl="0" indent="-342900" eaLnBrk="1" hangingPunct="1"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外线是淡蓝色的，这种说法是否正确？为什么？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7174" name="Rectangle 6"/>
          <p:cNvSpPr>
            <a:spLocks noGrp="1"/>
          </p:cNvSpPr>
          <p:nvPr>
            <p:ph type="title"/>
          </p:nvPr>
        </p:nvSpPr>
        <p:spPr>
          <a:xfrm>
            <a:off x="4419600" y="228600"/>
            <a:ext cx="3124200" cy="576263"/>
          </a:xfrm>
          <a:solidFill>
            <a:srgbClr val="FFFF99">
              <a:alpha val="100000"/>
            </a:srgbClr>
          </a:solidFill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en-US" b="1" dirty="0"/>
              <a:t>经 典 考  题</a:t>
            </a:r>
            <a:r>
              <a:rPr lang="zh-CN" altLang="en-US" dirty="0"/>
              <a:t> </a:t>
            </a:r>
            <a:endParaRPr lang="zh-CN" altLang="en-US" dirty="0"/>
          </a:p>
        </p:txBody>
      </p:sp>
      <p:sp>
        <p:nvSpPr>
          <p:cNvPr id="10247" name="Text Box 7"/>
          <p:cNvSpPr txBox="1"/>
          <p:nvPr/>
        </p:nvSpPr>
        <p:spPr>
          <a:xfrm>
            <a:off x="2438400" y="4799013"/>
            <a:ext cx="73914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不正确；因为验钞机发出光是淡蓝色的光是可见光，紫外线是不可见光，所以验钞机发出光是淡蓝色的光不是紫外线。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  <p:bldP spid="10245" grpId="0"/>
      <p:bldP spid="102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2"/>
          <p:cNvSpPr/>
          <p:nvPr/>
        </p:nvSpPr>
        <p:spPr>
          <a:xfrm>
            <a:off x="1828800" y="685800"/>
            <a:ext cx="8305800" cy="22453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</a:rPr>
              <a:t>、如图两幅插图，请你能说出它们各自光学现象。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甲图显示的现象叫做</a:t>
            </a:r>
            <a:r>
              <a:rPr lang="zh-CN" altLang="en-US" sz="2800" b="1" u="sng" dirty="0">
                <a:latin typeface="宋体" panose="02010600030101010101" pitchFamily="2" charset="-122"/>
              </a:rPr>
              <a:t>        </a:t>
            </a:r>
            <a:r>
              <a:rPr lang="zh-CN" altLang="en-US" sz="2800" b="1" dirty="0">
                <a:latin typeface="宋体" panose="02010600030101010101" pitchFamily="2" charset="-122"/>
              </a:rPr>
              <a:t>，它说明了确</a:t>
            </a:r>
            <a:r>
              <a:rPr lang="zh-CN" altLang="en-US" sz="2800" b="1" u="sng" dirty="0">
                <a:latin typeface="宋体" panose="02010600030101010101" pitchFamily="2" charset="-122"/>
              </a:rPr>
              <a:t>                      </a:t>
            </a:r>
            <a:r>
              <a:rPr lang="zh-CN" altLang="en-US" sz="2800" b="1" dirty="0">
                <a:latin typeface="宋体" panose="02010600030101010101" pitchFamily="2" charset="-122"/>
              </a:rPr>
              <a:t>。乙图是探测</a:t>
            </a:r>
            <a:r>
              <a:rPr lang="zh-CN" altLang="en-US" sz="2800" b="1" u="sng" dirty="0">
                <a:latin typeface="宋体" panose="02010600030101010101" pitchFamily="2" charset="-122"/>
              </a:rPr>
              <a:t>        </a:t>
            </a:r>
            <a:r>
              <a:rPr lang="zh-CN" altLang="en-US" sz="2800" b="1" dirty="0">
                <a:latin typeface="宋体" panose="02010600030101010101" pitchFamily="2" charset="-122"/>
              </a:rPr>
              <a:t>的实验。为了让这个实验现象更明显，我们采取的方法是</a:t>
            </a:r>
            <a:r>
              <a:rPr lang="zh-CN" altLang="en-US" sz="2800" b="1" u="sng" dirty="0">
                <a:latin typeface="宋体" panose="02010600030101010101" pitchFamily="2" charset="-122"/>
              </a:rPr>
              <a:t>                  </a:t>
            </a:r>
            <a:r>
              <a:rPr lang="zh-CN" altLang="en-US" sz="2800" b="1" dirty="0">
                <a:latin typeface="宋体" panose="02010600030101010101" pitchFamily="2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1267" name="Text Box 3"/>
          <p:cNvSpPr txBox="1"/>
          <p:nvPr/>
        </p:nvSpPr>
        <p:spPr>
          <a:xfrm>
            <a:off x="5105400" y="1143000"/>
            <a:ext cx="140716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光的色散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1268" name="Text Box 4"/>
          <p:cNvSpPr txBox="1"/>
          <p:nvPr/>
        </p:nvSpPr>
        <p:spPr>
          <a:xfrm>
            <a:off x="2209800" y="1524000"/>
            <a:ext cx="385572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太阳光是由多种色光组成的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1269" name="Text Box 5"/>
          <p:cNvSpPr txBox="1"/>
          <p:nvPr/>
        </p:nvSpPr>
        <p:spPr>
          <a:xfrm>
            <a:off x="2971800" y="2362200"/>
            <a:ext cx="293751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将温度计玻璃泡涂黑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8198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00800" y="3200400"/>
            <a:ext cx="3505200" cy="3146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9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3429000"/>
            <a:ext cx="4267200" cy="2644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2"/>
          <p:cNvSpPr txBox="1"/>
          <p:nvPr/>
        </p:nvSpPr>
        <p:spPr>
          <a:xfrm>
            <a:off x="1905000" y="1066800"/>
            <a:ext cx="828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、光在</a:t>
            </a:r>
            <a:r>
              <a:rPr lang="zh-CN" altLang="en-US" sz="2800" b="1" u="sng" dirty="0">
                <a:latin typeface="宋体" panose="02010600030101010101" pitchFamily="2" charset="-122"/>
              </a:rPr>
              <a:t>               </a:t>
            </a:r>
            <a:r>
              <a:rPr lang="zh-CN" altLang="en-US" sz="2800" b="1" dirty="0">
                <a:latin typeface="宋体" panose="02010600030101010101" pitchFamily="2" charset="-122"/>
              </a:rPr>
              <a:t>中是沿直线传播。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2291" name="Text Box 3"/>
          <p:cNvSpPr txBox="1"/>
          <p:nvPr/>
        </p:nvSpPr>
        <p:spPr>
          <a:xfrm>
            <a:off x="1981200" y="1614488"/>
            <a:ext cx="47879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、光的直线传播现象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2233613" y="2205038"/>
            <a:ext cx="3276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影子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2293" name="Text Box 5"/>
          <p:cNvSpPr txBox="1"/>
          <p:nvPr/>
        </p:nvSpPr>
        <p:spPr>
          <a:xfrm>
            <a:off x="3352800" y="2209800"/>
            <a:ext cx="3048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日食、月食</a:t>
            </a:r>
            <a:endParaRPr lang="zh-CN" altLang="en-US" sz="2800" b="1" dirty="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12294" name="Text Box 6"/>
          <p:cNvSpPr txBox="1"/>
          <p:nvPr/>
        </p:nvSpPr>
        <p:spPr>
          <a:xfrm>
            <a:off x="3352800" y="2909888"/>
            <a:ext cx="1828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小孔成像</a:t>
            </a:r>
            <a:endParaRPr lang="zh-CN" altLang="en-US" sz="2800" b="1" dirty="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12295" name="Text Box 7"/>
          <p:cNvSpPr txBox="1"/>
          <p:nvPr/>
        </p:nvSpPr>
        <p:spPr>
          <a:xfrm>
            <a:off x="5562600" y="2895600"/>
            <a:ext cx="1752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瞄准射击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2296" name="Text Box 8"/>
          <p:cNvSpPr txBox="1"/>
          <p:nvPr/>
        </p:nvSpPr>
        <p:spPr>
          <a:xfrm>
            <a:off x="4044950" y="3505200"/>
            <a:ext cx="16700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立竿见影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2297" name="Text Box 9"/>
          <p:cNvSpPr txBox="1"/>
          <p:nvPr/>
        </p:nvSpPr>
        <p:spPr>
          <a:xfrm>
            <a:off x="5602288" y="3490913"/>
            <a:ext cx="216058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管中窥豹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2298" name="Text Box 10"/>
          <p:cNvSpPr txBox="1"/>
          <p:nvPr/>
        </p:nvSpPr>
        <p:spPr>
          <a:xfrm>
            <a:off x="7269163" y="3495675"/>
            <a:ext cx="230346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坐井观天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2299" name="Text Box 11"/>
          <p:cNvSpPr txBox="1"/>
          <p:nvPr/>
        </p:nvSpPr>
        <p:spPr>
          <a:xfrm>
            <a:off x="8839200" y="3490913"/>
            <a:ext cx="1828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一叶障目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2300" name="Text Box 12"/>
          <p:cNvSpPr txBox="1"/>
          <p:nvPr/>
        </p:nvSpPr>
        <p:spPr>
          <a:xfrm>
            <a:off x="1857375" y="3490913"/>
            <a:ext cx="2667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</a:rPr>
              <a:t>、相关成语：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9229" name="Text Box 13"/>
          <p:cNvSpPr txBox="1"/>
          <p:nvPr/>
        </p:nvSpPr>
        <p:spPr>
          <a:xfrm>
            <a:off x="3886200" y="381000"/>
            <a:ext cx="402431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chemeClr val="accent2"/>
                </a:solidFill>
                <a:ea typeface="华文琥珀" pitchFamily="2" charset="-122"/>
              </a:rPr>
              <a:t>三、光 的 直 线 传 播</a:t>
            </a:r>
            <a:endParaRPr lang="zh-CN" altLang="en-US" b="1" dirty="0">
              <a:solidFill>
                <a:schemeClr val="accent2"/>
              </a:solidFill>
              <a:ea typeface="华文琥珀" pitchFamily="2" charset="-122"/>
            </a:endParaRPr>
          </a:p>
        </p:txBody>
      </p:sp>
      <p:sp>
        <p:nvSpPr>
          <p:cNvPr id="12302" name="Text Box 14"/>
          <p:cNvSpPr txBox="1"/>
          <p:nvPr/>
        </p:nvSpPr>
        <p:spPr>
          <a:xfrm>
            <a:off x="1871663" y="4191000"/>
            <a:ext cx="22431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4</a:t>
            </a:r>
            <a:r>
              <a:rPr lang="zh-CN" altLang="en-US" sz="2800" b="1" dirty="0">
                <a:latin typeface="宋体" panose="02010600030101010101" pitchFamily="2" charset="-122"/>
              </a:rPr>
              <a:t>、光速：</a:t>
            </a:r>
            <a:endParaRPr lang="zh-CN" altLang="en-US" sz="2800" b="1" dirty="0">
              <a:solidFill>
                <a:srgbClr val="FF3300"/>
              </a:solidFill>
            </a:endParaRPr>
          </a:p>
        </p:txBody>
      </p:sp>
      <p:sp>
        <p:nvSpPr>
          <p:cNvPr id="12303" name="Text Box 15"/>
          <p:cNvSpPr txBox="1"/>
          <p:nvPr/>
        </p:nvSpPr>
        <p:spPr>
          <a:xfrm>
            <a:off x="1905000" y="5105400"/>
            <a:ext cx="56165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/>
              <a:t>5</a:t>
            </a:r>
            <a:r>
              <a:rPr lang="zh-CN" altLang="en-US" sz="2800" b="1" dirty="0"/>
              <a:t>、</a:t>
            </a:r>
            <a:r>
              <a:rPr lang="en-US" altLang="zh-CN" sz="2800" b="1" dirty="0"/>
              <a:t>V</a:t>
            </a:r>
            <a:r>
              <a:rPr lang="zh-CN" altLang="en-US" sz="2800" b="1" baseline="-25000" dirty="0"/>
              <a:t>真空</a:t>
            </a:r>
            <a:r>
              <a:rPr lang="en-US" altLang="zh-CN" sz="2800" b="1" dirty="0"/>
              <a:t>&gt; V</a:t>
            </a:r>
            <a:r>
              <a:rPr lang="zh-CN" altLang="en-US" sz="2800" b="1" baseline="-25000" dirty="0"/>
              <a:t>空气</a:t>
            </a:r>
            <a:r>
              <a:rPr lang="en-US" altLang="zh-CN" sz="2800" b="1" dirty="0"/>
              <a:t>&gt;V</a:t>
            </a:r>
            <a:r>
              <a:rPr lang="zh-CN" altLang="en-US" sz="2800" b="1" baseline="-25000" dirty="0"/>
              <a:t>水</a:t>
            </a:r>
            <a:r>
              <a:rPr lang="en-US" altLang="zh-CN" sz="2800" b="1" dirty="0"/>
              <a:t>&gt;V</a:t>
            </a:r>
            <a:r>
              <a:rPr lang="zh-CN" altLang="en-US" sz="2800" b="1" baseline="-25000" dirty="0"/>
              <a:t>玻璃</a:t>
            </a:r>
            <a:endParaRPr lang="zh-CN" altLang="en-US" sz="2800" b="1" baseline="-25000" dirty="0"/>
          </a:p>
        </p:txBody>
      </p:sp>
      <p:sp>
        <p:nvSpPr>
          <p:cNvPr id="12304" name="Rectangle 16"/>
          <p:cNvSpPr/>
          <p:nvPr/>
        </p:nvSpPr>
        <p:spPr>
          <a:xfrm>
            <a:off x="5486400" y="2224088"/>
            <a:ext cx="1612900" cy="52197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激光准直</a:t>
            </a:r>
            <a:endParaRPr lang="zh-CN" altLang="en-US" sz="2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305" name="Rectangle 17"/>
          <p:cNvSpPr/>
          <p:nvPr/>
        </p:nvSpPr>
        <p:spPr>
          <a:xfrm>
            <a:off x="2225675" y="2909888"/>
            <a:ext cx="89789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sz="2800" b="1" dirty="0"/>
              <a:t>排队</a:t>
            </a:r>
            <a:endParaRPr lang="zh-CN" altLang="en-US" sz="2800" b="1" dirty="0"/>
          </a:p>
        </p:txBody>
      </p:sp>
      <p:sp>
        <p:nvSpPr>
          <p:cNvPr id="12306" name="Rectangle 18"/>
          <p:cNvSpPr/>
          <p:nvPr/>
        </p:nvSpPr>
        <p:spPr>
          <a:xfrm>
            <a:off x="1909763" y="5910263"/>
            <a:ext cx="181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chemeClr val="tx2"/>
                </a:solidFill>
              </a:rPr>
              <a:t>6</a:t>
            </a:r>
            <a:r>
              <a:rPr lang="zh-CN" altLang="en-US" sz="2800" b="1" dirty="0">
                <a:solidFill>
                  <a:schemeClr val="tx2"/>
                </a:solidFill>
              </a:rPr>
              <a:t>、光年：</a:t>
            </a:r>
            <a:endParaRPr lang="zh-CN" altLang="en-US" sz="2800" b="1" dirty="0">
              <a:solidFill>
                <a:schemeClr val="tx2"/>
              </a:solidFill>
            </a:endParaRPr>
          </a:p>
        </p:txBody>
      </p:sp>
      <p:sp>
        <p:nvSpPr>
          <p:cNvPr id="12307" name="Text Box 19"/>
          <p:cNvSpPr txBox="1"/>
          <p:nvPr/>
        </p:nvSpPr>
        <p:spPr>
          <a:xfrm>
            <a:off x="3357563" y="5876925"/>
            <a:ext cx="1612900" cy="52197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长度单位</a:t>
            </a:r>
            <a:endParaRPr lang="zh-CN" altLang="en-US" sz="2800" b="1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308" name="Rectangle 20"/>
          <p:cNvSpPr/>
          <p:nvPr/>
        </p:nvSpPr>
        <p:spPr>
          <a:xfrm>
            <a:off x="3276600" y="1042988"/>
            <a:ext cx="268541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同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一种均匀介质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309" name="Rectangle 21"/>
          <p:cNvSpPr/>
          <p:nvPr/>
        </p:nvSpPr>
        <p:spPr>
          <a:xfrm>
            <a:off x="3720465" y="4184015"/>
            <a:ext cx="631952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真空中 </a:t>
            </a:r>
            <a:r>
              <a:rPr lang="en-US" altLang="zh-CN" sz="2800" b="1" dirty="0">
                <a:solidFill>
                  <a:srgbClr val="FF3300"/>
                </a:solidFill>
              </a:rPr>
              <a:t>v=3.0×10</a:t>
            </a:r>
            <a:r>
              <a:rPr lang="en-US" altLang="zh-CN" sz="2800" b="1" baseline="30000" dirty="0">
                <a:solidFill>
                  <a:srgbClr val="FF3300"/>
                </a:solidFill>
              </a:rPr>
              <a:t>8</a:t>
            </a:r>
            <a:r>
              <a:rPr lang="en-US" altLang="zh-CN" sz="2800" b="1" dirty="0">
                <a:solidFill>
                  <a:srgbClr val="FF3300"/>
                </a:solidFill>
              </a:rPr>
              <a:t>m/s =3.0×10</a:t>
            </a:r>
            <a:r>
              <a:rPr lang="en-US" altLang="zh-CN" sz="2800" b="1" baseline="30000" dirty="0">
                <a:solidFill>
                  <a:srgbClr val="FF3300"/>
                </a:solidFill>
              </a:rPr>
              <a:t>5</a:t>
            </a:r>
            <a:r>
              <a:rPr lang="en-US" altLang="zh-CN" sz="2800" b="1" dirty="0">
                <a:solidFill>
                  <a:srgbClr val="FF3300"/>
                </a:solidFill>
              </a:rPr>
              <a:t>km/s</a:t>
            </a:r>
            <a:endParaRPr lang="en-US" altLang="zh-CN" sz="28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/>
      <p:bldP spid="12292" grpId="0"/>
      <p:bldP spid="12293" grpId="0"/>
      <p:bldP spid="12294" grpId="0"/>
      <p:bldP spid="12295" grpId="0"/>
      <p:bldP spid="12296" grpId="0"/>
      <p:bldP spid="12297" grpId="0"/>
      <p:bldP spid="12298" grpId="0"/>
      <p:bldP spid="12299" grpId="0"/>
      <p:bldP spid="12300" grpId="0"/>
      <p:bldP spid="12302" grpId="0"/>
      <p:bldP spid="12303" grpId="0"/>
      <p:bldP spid="12304" grpId="0"/>
      <p:bldP spid="12305" grpId="0"/>
      <p:bldP spid="12306" grpId="0"/>
      <p:bldP spid="12307" grpId="0"/>
      <p:bldP spid="12308" grpId="0"/>
      <p:bldP spid="1230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2"/>
          <p:cNvSpPr txBox="1"/>
          <p:nvPr/>
        </p:nvSpPr>
        <p:spPr>
          <a:xfrm>
            <a:off x="1847850" y="989013"/>
            <a:ext cx="8229600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</a:rPr>
              <a:t>、排纵队时，如果看到自己前面的一位同学挡住了前面所有的人，队就排直了，这可以用</a:t>
            </a:r>
            <a:r>
              <a:rPr lang="zh-CN" altLang="en-US" sz="2800" b="1" u="sng" dirty="0">
                <a:latin typeface="Times New Roman" panose="02020603050405020304" pitchFamily="18" charset="0"/>
              </a:rPr>
              <a:t>                                   </a:t>
            </a:r>
            <a:r>
              <a:rPr lang="zh-CN" altLang="en-US" sz="2800" b="1" dirty="0">
                <a:latin typeface="Times New Roman" panose="02020603050405020304" pitchFamily="18" charset="0"/>
              </a:rPr>
              <a:t>来解释。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3315" name="Text Box 3"/>
          <p:cNvSpPr txBox="1"/>
          <p:nvPr/>
        </p:nvSpPr>
        <p:spPr>
          <a:xfrm>
            <a:off x="7731125" y="1371600"/>
            <a:ext cx="29368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光沿直线传播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6" name="Text Box 4"/>
          <p:cNvSpPr txBox="1"/>
          <p:nvPr/>
        </p:nvSpPr>
        <p:spPr>
          <a:xfrm>
            <a:off x="1905000" y="2514600"/>
            <a:ext cx="8305800" cy="18148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</a:rPr>
              <a:t>、人沿着街道走向街灯，再从街灯下走远，则</a:t>
            </a:r>
            <a:r>
              <a:rPr lang="zh-CN" altLang="en-US" sz="2800" b="1" dirty="0">
                <a:latin typeface="Times New Roman" panose="02020603050405020304" pitchFamily="18" charset="0"/>
                <a:hlinkClick r:id="rId1" action="ppaction://hlinksldjump"/>
              </a:rPr>
              <a:t>他的影子长短变化</a:t>
            </a:r>
            <a:r>
              <a:rPr lang="zh-CN" altLang="en-US" sz="2800" b="1" dirty="0">
                <a:latin typeface="Times New Roman" panose="02020603050405020304" pitchFamily="18" charset="0"/>
              </a:rPr>
              <a:t>是（       ）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</a:rPr>
              <a:t>A</a:t>
            </a:r>
            <a:r>
              <a:rPr lang="zh-CN" altLang="en-US" sz="2800" b="1" dirty="0">
                <a:latin typeface="Times New Roman" panose="02020603050405020304" pitchFamily="18" charset="0"/>
              </a:rPr>
              <a:t>、变长         </a:t>
            </a:r>
            <a:r>
              <a:rPr lang="en-US" altLang="zh-CN" sz="2800" b="1" dirty="0">
                <a:latin typeface="Times New Roman" panose="02020603050405020304" pitchFamily="18" charset="0"/>
              </a:rPr>
              <a:t>B</a:t>
            </a:r>
            <a:r>
              <a:rPr lang="zh-CN" altLang="en-US" sz="2800" b="1" dirty="0">
                <a:latin typeface="Times New Roman" panose="02020603050405020304" pitchFamily="18" charset="0"/>
              </a:rPr>
              <a:t>、先变长再变短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</a:rPr>
              <a:t>C</a:t>
            </a:r>
            <a:r>
              <a:rPr lang="zh-CN" altLang="en-US" sz="2800" b="1" dirty="0">
                <a:latin typeface="Times New Roman" panose="02020603050405020304" pitchFamily="18" charset="0"/>
              </a:rPr>
              <a:t>、变短         </a:t>
            </a:r>
            <a:r>
              <a:rPr lang="en-US" altLang="zh-CN" sz="2800" b="1" dirty="0">
                <a:latin typeface="Times New Roman" panose="02020603050405020304" pitchFamily="18" charset="0"/>
              </a:rPr>
              <a:t>D</a:t>
            </a:r>
            <a:r>
              <a:rPr lang="zh-CN" altLang="en-US" sz="2800" b="1" dirty="0">
                <a:latin typeface="Times New Roman" panose="02020603050405020304" pitchFamily="18" charset="0"/>
              </a:rPr>
              <a:t>、先变短再变长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3317" name="Text Box 5"/>
          <p:cNvSpPr txBox="1"/>
          <p:nvPr/>
        </p:nvSpPr>
        <p:spPr>
          <a:xfrm>
            <a:off x="1905000" y="4724400"/>
            <a:ext cx="7467600" cy="181483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、光从空气射入水中，速度（  </a:t>
            </a:r>
            <a:r>
              <a:rPr lang="en-US" altLang="zh-CN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）</a:t>
            </a:r>
            <a:endParaRPr lang="zh-CN" altLang="en-US" sz="2800" b="1" dirty="0">
              <a:solidFill>
                <a:schemeClr val="tx2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A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、保持不变            </a:t>
            </a:r>
            <a:r>
              <a:rPr lang="en-US" altLang="zh-CN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B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、变小</a:t>
            </a:r>
            <a:endParaRPr lang="zh-CN" altLang="en-US" sz="2800" b="1" dirty="0">
              <a:solidFill>
                <a:schemeClr val="tx2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C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、变大                </a:t>
            </a:r>
            <a:r>
              <a:rPr lang="en-US" altLang="zh-CN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D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</a:rPr>
              <a:t>、无法确定</a:t>
            </a:r>
            <a:endParaRPr lang="zh-CN" altLang="en-US" sz="2800" b="1" dirty="0">
              <a:solidFill>
                <a:schemeClr val="tx2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2800" b="1" dirty="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13318" name="Text Box 6"/>
          <p:cNvSpPr txBox="1"/>
          <p:nvPr/>
        </p:nvSpPr>
        <p:spPr>
          <a:xfrm>
            <a:off x="4936490" y="2971800"/>
            <a:ext cx="762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</a:rPr>
              <a:t>D</a:t>
            </a:r>
            <a:endParaRPr lang="en-US" altLang="zh-CN" sz="2800" b="1" dirty="0">
              <a:solidFill>
                <a:srgbClr val="FF0000"/>
              </a:solidFill>
            </a:endParaRPr>
          </a:p>
        </p:txBody>
      </p:sp>
      <p:sp>
        <p:nvSpPr>
          <p:cNvPr id="13319" name="Text Box 7"/>
          <p:cNvSpPr txBox="1"/>
          <p:nvPr/>
        </p:nvSpPr>
        <p:spPr>
          <a:xfrm>
            <a:off x="6858000" y="4724400"/>
            <a:ext cx="762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</a:rPr>
              <a:t>B</a:t>
            </a:r>
            <a:endParaRPr lang="en-US" altLang="zh-CN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/>
      <p:bldP spid="13316" grpId="0"/>
      <p:bldP spid="13317" grpId="0"/>
      <p:bldP spid="13318" grpId="0"/>
      <p:bldP spid="133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3"/>
          <p:cNvSpPr/>
          <p:nvPr/>
        </p:nvSpPr>
        <p:spPr>
          <a:xfrm>
            <a:off x="1905000" y="532924"/>
            <a:ext cx="8305800" cy="310769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30480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6</a:t>
            </a:r>
            <a:r>
              <a:rPr lang="zh-CN" altLang="en-US" sz="2800" b="1" dirty="0">
                <a:latin typeface="宋体" panose="02010600030101010101" pitchFamily="2" charset="-122"/>
              </a:rPr>
              <a:t>、有一只大雁在平静的湖面上飞翔，有时我们能看到大雁好像在水中游动，有时只能看到大雁似的阴影在水面上移动，则（　　）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304800">
              <a:spcBef>
                <a:spcPct val="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A</a:t>
            </a:r>
            <a:r>
              <a:rPr lang="zh-CN" altLang="en-US" sz="2800" b="1" dirty="0">
                <a:latin typeface="宋体" panose="02010600030101010101" pitchFamily="2" charset="-122"/>
              </a:rPr>
              <a:t>、前者光线较强，后者光线较弱，原理相同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304800">
              <a:spcBef>
                <a:spcPct val="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B</a:t>
            </a:r>
            <a:r>
              <a:rPr lang="zh-CN" altLang="en-US" sz="2800" b="1" dirty="0">
                <a:latin typeface="宋体" panose="02010600030101010101" pitchFamily="2" charset="-122"/>
              </a:rPr>
              <a:t>、前者光线较弱，后者光线较强，原理相同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304800">
              <a:spcBef>
                <a:spcPct val="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C</a:t>
            </a:r>
            <a:r>
              <a:rPr lang="zh-CN" altLang="en-US" sz="2800" b="1" dirty="0">
                <a:latin typeface="宋体" panose="02010600030101010101" pitchFamily="2" charset="-122"/>
              </a:rPr>
              <a:t>、前者是大雁的像，后者是大雁的影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304800">
              <a:spcBef>
                <a:spcPct val="0"/>
              </a:spcBef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D</a:t>
            </a:r>
            <a:r>
              <a:rPr lang="zh-CN" altLang="en-US" sz="2800" b="1" dirty="0">
                <a:latin typeface="宋体" panose="02010600030101010101" pitchFamily="2" charset="-122"/>
              </a:rPr>
              <a:t>、前者是大雁的影，后者是大雁的像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1267" name="Rectangle 4"/>
          <p:cNvSpPr/>
          <p:nvPr/>
        </p:nvSpPr>
        <p:spPr>
          <a:xfrm>
            <a:off x="6048375" y="1402398"/>
            <a:ext cx="38798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  <a:endParaRPr lang="en-US" altLang="zh-CN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2850</Words>
  <Application>WPS 演示</Application>
  <PresentationFormat>宽屏</PresentationFormat>
  <Paragraphs>258</Paragraphs>
  <Slides>18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23</vt:i4>
      </vt:variant>
      <vt:variant>
        <vt:lpstr>幻灯片标题</vt:lpstr>
      </vt:variant>
      <vt:variant>
        <vt:i4>18</vt:i4>
      </vt:variant>
    </vt:vector>
  </HeadingPairs>
  <TitlesOfParts>
    <vt:vector size="55" baseType="lpstr">
      <vt:lpstr>Arial</vt:lpstr>
      <vt:lpstr>宋体</vt:lpstr>
      <vt:lpstr>Wingdings</vt:lpstr>
      <vt:lpstr>Wingdings</vt:lpstr>
      <vt:lpstr>Times New Roman</vt:lpstr>
      <vt:lpstr>华文琥珀</vt:lpstr>
      <vt:lpstr>楷体_GB2312</vt:lpstr>
      <vt:lpstr>黑体</vt:lpstr>
      <vt:lpstr>华文隶书</vt:lpstr>
      <vt:lpstr>微软雅黑</vt:lpstr>
      <vt:lpstr>Calibri</vt:lpstr>
      <vt:lpstr>Arial Unicode MS</vt:lpstr>
      <vt:lpstr>Office 主题​​</vt:lpstr>
      <vt:lpstr>默认设计模板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PowerPoint 演示文稿</vt:lpstr>
      <vt:lpstr>PowerPoint 演示文稿</vt:lpstr>
      <vt:lpstr>经 典 考  题 </vt:lpstr>
      <vt:lpstr>PowerPoint 演示文稿</vt:lpstr>
      <vt:lpstr>经 典 考  题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152</cp:revision>
  <dcterms:created xsi:type="dcterms:W3CDTF">2019-06-19T02:08:00Z</dcterms:created>
  <dcterms:modified xsi:type="dcterms:W3CDTF">2022-08-06T09:03:32Z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2AD7B2539458461282A7559B76DC9C9E</vt:lpwstr>
  </property>
</Properties>
</file>