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gs" Target="tags/tag63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097E82-2EF0-42B3-8671-E2C90BCFD3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hyperlink" Target="http://www.51momo.com/xplay.swf?bilival=0.75&amp;list_xml=7&amp;domainer=b&amp;virlfile=video_36&amp;videoname=D-OO-20071219-1816-52-747828&amp;id=25925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1625138" y="2362200"/>
            <a:ext cx="9067800" cy="13220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声音是什么</a:t>
            </a:r>
            <a:endParaRPr kumimoji="0" lang="zh-CN" altLang="en-US" sz="80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1267" name="Text Box 3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三、声音的传播方式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11268" name="Rectangle 4"/>
          <p:cNvSpPr/>
          <p:nvPr/>
        </p:nvSpPr>
        <p:spPr>
          <a:xfrm>
            <a:off x="1981200" y="1219200"/>
            <a:ext cx="2590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ea typeface="方正姚体" pitchFamily="2" charset="-122"/>
              </a:rPr>
              <a:t>声波</a:t>
            </a: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】</a:t>
            </a:r>
            <a:endParaRPr lang="en-US" altLang="zh-CN" sz="2800" b="1" dirty="0">
              <a:solidFill>
                <a:schemeClr val="accent2"/>
              </a:solidFill>
              <a:ea typeface="方正姚体" pitchFamily="2" charset="-122"/>
            </a:endParaRPr>
          </a:p>
        </p:txBody>
      </p:sp>
      <p:sp>
        <p:nvSpPr>
          <p:cNvPr id="19461" name="Rectangle 5">
            <a:hlinkClick r:id="rId1"/>
          </p:cNvPr>
          <p:cNvSpPr/>
          <p:nvPr/>
        </p:nvSpPr>
        <p:spPr>
          <a:xfrm>
            <a:off x="2438400" y="5330508"/>
            <a:ext cx="7543800" cy="9531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、声波能策动其它物体，说明声波具有能量。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这种能量称为声能。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9466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828800"/>
            <a:ext cx="2674938" cy="342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8" name="Rectangle 12"/>
          <p:cNvSpPr/>
          <p:nvPr/>
        </p:nvSpPr>
        <p:spPr>
          <a:xfrm>
            <a:off x="3657600" y="1257300"/>
            <a:ext cx="6934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声波在传播中对其他物体会有什么影响 ？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127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879600"/>
            <a:ext cx="5133975" cy="3362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2291" name="Text Box 3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三、声音的传播方式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12292" name="Rectangle 7"/>
          <p:cNvSpPr/>
          <p:nvPr/>
        </p:nvSpPr>
        <p:spPr>
          <a:xfrm>
            <a:off x="1981200" y="1295400"/>
            <a:ext cx="2590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ea typeface="方正姚体" pitchFamily="2" charset="-122"/>
              </a:rPr>
              <a:t>声波</a:t>
            </a: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】</a:t>
            </a:r>
            <a:endParaRPr lang="en-US" altLang="zh-CN" sz="2800" b="1" dirty="0">
              <a:solidFill>
                <a:schemeClr val="accent2"/>
              </a:solidFill>
              <a:ea typeface="方正姚体" pitchFamily="2" charset="-122"/>
            </a:endParaRPr>
          </a:p>
        </p:txBody>
      </p:sp>
      <p:sp>
        <p:nvSpPr>
          <p:cNvPr id="18440" name="Rectangle 8"/>
          <p:cNvSpPr/>
          <p:nvPr/>
        </p:nvSpPr>
        <p:spPr>
          <a:xfrm>
            <a:off x="3400425" y="5256372"/>
            <a:ext cx="53340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4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、声波能绕过小障碍物。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444" name="Rectangle 12"/>
          <p:cNvSpPr/>
          <p:nvPr/>
        </p:nvSpPr>
        <p:spPr>
          <a:xfrm>
            <a:off x="3390900" y="5865972"/>
            <a:ext cx="72771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5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、声波遇高大障碍物会反射回来。 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8448" name="Picture 16" descr="134ca183c839998b0df4d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9100" y="2035175"/>
            <a:ext cx="2895600" cy="320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1" name="Rectangle 19"/>
          <p:cNvSpPr/>
          <p:nvPr/>
        </p:nvSpPr>
        <p:spPr>
          <a:xfrm>
            <a:off x="3657600" y="1295400"/>
            <a:ext cx="6934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声波在传播中遇到障碍物还会出现什么情况呢？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  <p:bldP spid="18444" grpId="0"/>
      <p:bldP spid="184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3315" name="Text Box 3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四、声音的传播快慢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13316" name="Rectangle 9"/>
          <p:cNvSpPr/>
          <p:nvPr/>
        </p:nvSpPr>
        <p:spPr>
          <a:xfrm>
            <a:off x="1828800" y="1385888"/>
            <a:ext cx="2133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思考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en-US" altLang="zh-CN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490" name="Rectangle 10"/>
          <p:cNvSpPr/>
          <p:nvPr/>
        </p:nvSpPr>
        <p:spPr>
          <a:xfrm>
            <a:off x="3276600" y="1368108"/>
            <a:ext cx="7086600" cy="9531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、对着高墙或山崖喊话，为什么我们要经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过一段时间才能听到自己的回声呢？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492" name="Rectangle 12"/>
          <p:cNvSpPr/>
          <p:nvPr/>
        </p:nvSpPr>
        <p:spPr>
          <a:xfrm>
            <a:off x="3657600" y="2362200"/>
            <a:ext cx="62484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（声音的传播需要时间，不是无穷快）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493" name="Rectangle 13"/>
          <p:cNvSpPr/>
          <p:nvPr/>
        </p:nvSpPr>
        <p:spPr>
          <a:xfrm>
            <a:off x="3276600" y="2892108"/>
            <a:ext cx="6934200" cy="9531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、为什么我们有时能听到回声，有时听不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到回声呢 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494" name="Rectangle 14"/>
          <p:cNvSpPr/>
          <p:nvPr/>
        </p:nvSpPr>
        <p:spPr>
          <a:xfrm>
            <a:off x="3276600" y="4418172"/>
            <a:ext cx="73914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、声音的传播到底有多快呢？怎样描述？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495" name="Rectangle 15"/>
          <p:cNvSpPr/>
          <p:nvPr/>
        </p:nvSpPr>
        <p:spPr>
          <a:xfrm>
            <a:off x="3657600" y="3886200"/>
            <a:ext cx="6934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（声音传播比较快，人耳反映不过来）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496" name="Rectangle 16"/>
          <p:cNvSpPr/>
          <p:nvPr/>
        </p:nvSpPr>
        <p:spPr>
          <a:xfrm>
            <a:off x="3657600" y="5029200"/>
            <a:ext cx="5638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（声在每秒内传播的距离）（声速）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497" name="Rectangle 17"/>
          <p:cNvSpPr/>
          <p:nvPr/>
        </p:nvSpPr>
        <p:spPr>
          <a:xfrm>
            <a:off x="3276600" y="5651659"/>
            <a:ext cx="73914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4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、声速到底怎样测量呢？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  <p:bldP spid="20492" grpId="0"/>
      <p:bldP spid="20493" grpId="0"/>
      <p:bldP spid="20494" grpId="0"/>
      <p:bldP spid="20495" grpId="0"/>
      <p:bldP spid="20496" grpId="0"/>
      <p:bldP spid="204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Line 2"/>
          <p:cNvSpPr/>
          <p:nvPr/>
        </p:nvSpPr>
        <p:spPr>
          <a:xfrm>
            <a:off x="2895600" y="1676400"/>
            <a:ext cx="0" cy="4038600"/>
          </a:xfrm>
          <a:prstGeom prst="line">
            <a:avLst/>
          </a:prstGeom>
          <a:ln w="19050" cap="flat" cmpd="sng">
            <a:solidFill>
              <a:srgbClr val="80808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4339" name="Group 3"/>
          <p:cNvGrpSpPr/>
          <p:nvPr/>
        </p:nvGrpSpPr>
        <p:grpSpPr>
          <a:xfrm>
            <a:off x="2057400" y="1600200"/>
            <a:ext cx="1447800" cy="482600"/>
            <a:chOff x="845" y="1107"/>
            <a:chExt cx="1086" cy="304"/>
          </a:xfrm>
        </p:grpSpPr>
        <p:sp>
          <p:nvSpPr>
            <p:cNvPr id="14362" name="Freeform 4"/>
            <p:cNvSpPr/>
            <p:nvPr/>
          </p:nvSpPr>
          <p:spPr>
            <a:xfrm>
              <a:off x="909" y="1282"/>
              <a:ext cx="958" cy="129"/>
            </a:xfrm>
            <a:custGeom>
              <a:avLst/>
              <a:gdLst>
                <a:gd name="txL" fmla="*/ 0 w 1120"/>
                <a:gd name="txT" fmla="*/ 0 h 252"/>
                <a:gd name="txR" fmla="*/ 1120 w 1120"/>
                <a:gd name="txB" fmla="*/ 252 h 252"/>
              </a:gdLst>
              <a:ahLst/>
              <a:cxnLst>
                <a:cxn ang="0">
                  <a:pos x="680" y="13"/>
                </a:cxn>
                <a:cxn ang="0">
                  <a:pos x="677" y="13"/>
                </a:cxn>
                <a:cxn ang="0">
                  <a:pos x="668" y="13"/>
                </a:cxn>
                <a:cxn ang="0">
                  <a:pos x="652" y="13"/>
                </a:cxn>
                <a:cxn ang="0">
                  <a:pos x="630" y="12"/>
                </a:cxn>
                <a:cxn ang="0">
                  <a:pos x="602" y="12"/>
                </a:cxn>
                <a:cxn ang="0">
                  <a:pos x="569" y="11"/>
                </a:cxn>
                <a:cxn ang="0">
                  <a:pos x="531" y="10"/>
                </a:cxn>
                <a:cxn ang="0">
                  <a:pos x="489" y="10"/>
                </a:cxn>
                <a:cxn ang="0">
                  <a:pos x="443" y="10"/>
                </a:cxn>
                <a:cxn ang="0">
                  <a:pos x="392" y="9"/>
                </a:cxn>
                <a:cxn ang="0">
                  <a:pos x="337" y="9"/>
                </a:cxn>
                <a:cxn ang="0">
                  <a:pos x="283" y="9"/>
                </a:cxn>
                <a:cxn ang="0">
                  <a:pos x="233" y="10"/>
                </a:cxn>
                <a:cxn ang="0">
                  <a:pos x="187" y="10"/>
                </a:cxn>
                <a:cxn ang="0">
                  <a:pos x="145" y="10"/>
                </a:cxn>
                <a:cxn ang="0">
                  <a:pos x="109" y="11"/>
                </a:cxn>
                <a:cxn ang="0">
                  <a:pos x="76" y="12"/>
                </a:cxn>
                <a:cxn ang="0">
                  <a:pos x="50" y="12"/>
                </a:cxn>
                <a:cxn ang="0">
                  <a:pos x="28" y="13"/>
                </a:cxn>
                <a:cxn ang="0">
                  <a:pos x="13" y="13"/>
                </a:cxn>
                <a:cxn ang="0">
                  <a:pos x="3" y="13"/>
                </a:cxn>
                <a:cxn ang="0">
                  <a:pos x="0" y="13"/>
                </a:cxn>
                <a:cxn ang="0">
                  <a:pos x="0" y="3"/>
                </a:cxn>
                <a:cxn ang="0">
                  <a:pos x="340" y="0"/>
                </a:cxn>
                <a:cxn ang="0">
                  <a:pos x="680" y="3"/>
                </a:cxn>
                <a:cxn ang="0">
                  <a:pos x="680" y="13"/>
                </a:cxn>
                <a:cxn ang="0">
                  <a:pos x="680" y="13"/>
                </a:cxn>
              </a:cxnLst>
              <a:rect l="txL" t="txT" r="txR" b="tx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>
                <a:alpha val="100000"/>
              </a:srgb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277" name="Rectangle 5"/>
            <p:cNvSpPr>
              <a:spLocks noChangeArrowheads="1"/>
            </p:cNvSpPr>
            <p:nvPr/>
          </p:nvSpPr>
          <p:spPr bwMode="gray">
            <a:xfrm>
              <a:off x="845" y="1107"/>
              <a:ext cx="1086" cy="267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 pitchFamily="34" charset="0"/>
                  <a:ea typeface="华文细黑" pitchFamily="2" charset="-122"/>
                  <a:cs typeface="Arial" panose="020B0604020202020204" pitchFamily="34" charset="0"/>
                </a:rPr>
                <a:t>原理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华文细黑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340" name="Group 12"/>
          <p:cNvGrpSpPr/>
          <p:nvPr/>
        </p:nvGrpSpPr>
        <p:grpSpPr>
          <a:xfrm>
            <a:off x="2057400" y="5562600"/>
            <a:ext cx="1524000" cy="482600"/>
            <a:chOff x="816" y="2304"/>
            <a:chExt cx="1440" cy="448"/>
          </a:xfrm>
        </p:grpSpPr>
        <p:sp>
          <p:nvSpPr>
            <p:cNvPr id="14360" name="Freeform 13"/>
            <p:cNvSpPr/>
            <p:nvPr/>
          </p:nvSpPr>
          <p:spPr>
            <a:xfrm>
              <a:off x="901" y="2562"/>
              <a:ext cx="1270" cy="190"/>
            </a:xfrm>
            <a:custGeom>
              <a:avLst/>
              <a:gdLst>
                <a:gd name="txL" fmla="*/ 0 w 1120"/>
                <a:gd name="txT" fmla="*/ 0 h 252"/>
                <a:gd name="txR" fmla="*/ 1120 w 1120"/>
                <a:gd name="txB" fmla="*/ 252 h 252"/>
              </a:gdLst>
              <a:ahLst/>
              <a:cxnLst>
                <a:cxn ang="0">
                  <a:pos x="2100" y="61"/>
                </a:cxn>
                <a:cxn ang="0">
                  <a:pos x="2091" y="61"/>
                </a:cxn>
                <a:cxn ang="0">
                  <a:pos x="2061" y="60"/>
                </a:cxn>
                <a:cxn ang="0">
                  <a:pos x="2014" y="59"/>
                </a:cxn>
                <a:cxn ang="0">
                  <a:pos x="1947" y="57"/>
                </a:cxn>
                <a:cxn ang="0">
                  <a:pos x="1861" y="54"/>
                </a:cxn>
                <a:cxn ang="0">
                  <a:pos x="1760" y="52"/>
                </a:cxn>
                <a:cxn ang="0">
                  <a:pos x="1642" y="50"/>
                </a:cxn>
                <a:cxn ang="0">
                  <a:pos x="1510" y="48"/>
                </a:cxn>
                <a:cxn ang="0">
                  <a:pos x="1370" y="46"/>
                </a:cxn>
                <a:cxn ang="0">
                  <a:pos x="1211" y="45"/>
                </a:cxn>
                <a:cxn ang="0">
                  <a:pos x="1041" y="45"/>
                </a:cxn>
                <a:cxn ang="0">
                  <a:pos x="873" y="45"/>
                </a:cxn>
                <a:cxn ang="0">
                  <a:pos x="719" y="46"/>
                </a:cxn>
                <a:cxn ang="0">
                  <a:pos x="577" y="48"/>
                </a:cxn>
                <a:cxn ang="0">
                  <a:pos x="446" y="50"/>
                </a:cxn>
                <a:cxn ang="0">
                  <a:pos x="335" y="52"/>
                </a:cxn>
                <a:cxn ang="0">
                  <a:pos x="237" y="54"/>
                </a:cxn>
                <a:cxn ang="0">
                  <a:pos x="153" y="57"/>
                </a:cxn>
                <a:cxn ang="0">
                  <a:pos x="86" y="59"/>
                </a:cxn>
                <a:cxn ang="0">
                  <a:pos x="37" y="60"/>
                </a:cxn>
                <a:cxn ang="0">
                  <a:pos x="11" y="61"/>
                </a:cxn>
                <a:cxn ang="0">
                  <a:pos x="0" y="61"/>
                </a:cxn>
                <a:cxn ang="0">
                  <a:pos x="0" y="15"/>
                </a:cxn>
                <a:cxn ang="0">
                  <a:pos x="1049" y="0"/>
                </a:cxn>
                <a:cxn ang="0">
                  <a:pos x="2100" y="15"/>
                </a:cxn>
                <a:cxn ang="0">
                  <a:pos x="2100" y="61"/>
                </a:cxn>
                <a:cxn ang="0">
                  <a:pos x="2100" y="61"/>
                </a:cxn>
              </a:cxnLst>
              <a:rect l="txL" t="txT" r="txR" b="tx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>
                <a:alpha val="100000"/>
              </a:srgb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" name="Rectangle 1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Calibri" panose="020F0502020204030204" pitchFamily="34" charset="0"/>
                  <a:ea typeface="华文细黑" pitchFamily="2" charset="-122"/>
                  <a:cs typeface="Arial" panose="020B0604020202020204" pitchFamily="34" charset="0"/>
                </a:rPr>
                <a:t>评估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alibri" panose="020F0502020204030204" pitchFamily="34" charset="0"/>
                <a:ea typeface="华文细黑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341" name="Line 18"/>
          <p:cNvSpPr/>
          <p:nvPr/>
        </p:nvSpPr>
        <p:spPr>
          <a:xfrm>
            <a:off x="2971800" y="2133600"/>
            <a:ext cx="70866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4342" name="Line 20"/>
          <p:cNvSpPr/>
          <p:nvPr/>
        </p:nvSpPr>
        <p:spPr>
          <a:xfrm flipV="1">
            <a:off x="2971800" y="5029200"/>
            <a:ext cx="7086600" cy="3175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21515" name="Text Box 24"/>
          <p:cNvSpPr txBox="1"/>
          <p:nvPr/>
        </p:nvSpPr>
        <p:spPr>
          <a:xfrm>
            <a:off x="3810000" y="1524000"/>
            <a:ext cx="5410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速度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=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路程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时间          </a:t>
            </a:r>
            <a:r>
              <a:rPr lang="en-US" altLang="zh-CN" sz="2800" b="1" i="1" dirty="0">
                <a:solidFill>
                  <a:srgbClr val="990033"/>
                </a:solidFill>
                <a:latin typeface="Times New Roman" panose="02020603050405020304" pitchFamily="18" charset="0"/>
                <a:ea typeface="华文细黑" pitchFamily="2" charset="-122"/>
              </a:rPr>
              <a:t>v=S/t</a:t>
            </a:r>
            <a:endParaRPr lang="en-US" altLang="zh-CN" sz="2800" b="1" i="1" dirty="0">
              <a:solidFill>
                <a:srgbClr val="990033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sp>
        <p:nvSpPr>
          <p:cNvPr id="21516" name="Text Box 24"/>
          <p:cNvSpPr txBox="1"/>
          <p:nvPr/>
        </p:nvSpPr>
        <p:spPr>
          <a:xfrm>
            <a:off x="3733800" y="5105400"/>
            <a:ext cx="7162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1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、该实验中为什么要选择较长距离？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grpSp>
        <p:nvGrpSpPr>
          <p:cNvPr id="14345" name="Group 9"/>
          <p:cNvGrpSpPr/>
          <p:nvPr/>
        </p:nvGrpSpPr>
        <p:grpSpPr>
          <a:xfrm>
            <a:off x="2057400" y="2438400"/>
            <a:ext cx="1447800" cy="482600"/>
            <a:chOff x="816" y="2304"/>
            <a:chExt cx="1440" cy="448"/>
          </a:xfrm>
        </p:grpSpPr>
        <p:sp>
          <p:nvSpPr>
            <p:cNvPr id="14358" name="Freeform 10"/>
            <p:cNvSpPr/>
            <p:nvPr/>
          </p:nvSpPr>
          <p:spPr>
            <a:xfrm>
              <a:off x="901" y="2562"/>
              <a:ext cx="1270" cy="190"/>
            </a:xfrm>
            <a:custGeom>
              <a:avLst/>
              <a:gdLst>
                <a:gd name="txL" fmla="*/ 0 w 1120"/>
                <a:gd name="txT" fmla="*/ 0 h 252"/>
                <a:gd name="txR" fmla="*/ 1120 w 1120"/>
                <a:gd name="txB" fmla="*/ 252 h 252"/>
              </a:gdLst>
              <a:ahLst/>
              <a:cxnLst>
                <a:cxn ang="0">
                  <a:pos x="2100" y="61"/>
                </a:cxn>
                <a:cxn ang="0">
                  <a:pos x="2091" y="61"/>
                </a:cxn>
                <a:cxn ang="0">
                  <a:pos x="2061" y="60"/>
                </a:cxn>
                <a:cxn ang="0">
                  <a:pos x="2014" y="59"/>
                </a:cxn>
                <a:cxn ang="0">
                  <a:pos x="1947" y="57"/>
                </a:cxn>
                <a:cxn ang="0">
                  <a:pos x="1861" y="54"/>
                </a:cxn>
                <a:cxn ang="0">
                  <a:pos x="1760" y="52"/>
                </a:cxn>
                <a:cxn ang="0">
                  <a:pos x="1642" y="50"/>
                </a:cxn>
                <a:cxn ang="0">
                  <a:pos x="1510" y="48"/>
                </a:cxn>
                <a:cxn ang="0">
                  <a:pos x="1370" y="46"/>
                </a:cxn>
                <a:cxn ang="0">
                  <a:pos x="1211" y="45"/>
                </a:cxn>
                <a:cxn ang="0">
                  <a:pos x="1041" y="45"/>
                </a:cxn>
                <a:cxn ang="0">
                  <a:pos x="873" y="45"/>
                </a:cxn>
                <a:cxn ang="0">
                  <a:pos x="719" y="46"/>
                </a:cxn>
                <a:cxn ang="0">
                  <a:pos x="577" y="48"/>
                </a:cxn>
                <a:cxn ang="0">
                  <a:pos x="446" y="50"/>
                </a:cxn>
                <a:cxn ang="0">
                  <a:pos x="335" y="52"/>
                </a:cxn>
                <a:cxn ang="0">
                  <a:pos x="237" y="54"/>
                </a:cxn>
                <a:cxn ang="0">
                  <a:pos x="153" y="57"/>
                </a:cxn>
                <a:cxn ang="0">
                  <a:pos x="86" y="59"/>
                </a:cxn>
                <a:cxn ang="0">
                  <a:pos x="37" y="60"/>
                </a:cxn>
                <a:cxn ang="0">
                  <a:pos x="11" y="61"/>
                </a:cxn>
                <a:cxn ang="0">
                  <a:pos x="0" y="61"/>
                </a:cxn>
                <a:cxn ang="0">
                  <a:pos x="0" y="15"/>
                </a:cxn>
                <a:cxn ang="0">
                  <a:pos x="1049" y="0"/>
                </a:cxn>
                <a:cxn ang="0">
                  <a:pos x="2100" y="15"/>
                </a:cxn>
                <a:cxn ang="0">
                  <a:pos x="2100" y="61"/>
                </a:cxn>
                <a:cxn ang="0">
                  <a:pos x="2100" y="61"/>
                </a:cxn>
              </a:cxnLst>
              <a:rect l="txL" t="txT" r="txR" b="tx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>
                <a:alpha val="100000"/>
              </a:srgb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283" name="Rectangle 11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 pitchFamily="34" charset="0"/>
                  <a:ea typeface="华文细黑" pitchFamily="2" charset="-122"/>
                  <a:cs typeface="Arial" panose="020B0604020202020204" pitchFamily="34" charset="0"/>
                </a:rPr>
                <a:t>方案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华文细黑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346" name="Group 12"/>
          <p:cNvGrpSpPr/>
          <p:nvPr/>
        </p:nvGrpSpPr>
        <p:grpSpPr>
          <a:xfrm>
            <a:off x="2057400" y="4419600"/>
            <a:ext cx="1524000" cy="482600"/>
            <a:chOff x="816" y="2304"/>
            <a:chExt cx="1440" cy="448"/>
          </a:xfrm>
        </p:grpSpPr>
        <p:sp>
          <p:nvSpPr>
            <p:cNvPr id="14356" name="Freeform 13"/>
            <p:cNvSpPr/>
            <p:nvPr/>
          </p:nvSpPr>
          <p:spPr>
            <a:xfrm>
              <a:off x="901" y="2562"/>
              <a:ext cx="1270" cy="190"/>
            </a:xfrm>
            <a:custGeom>
              <a:avLst/>
              <a:gdLst>
                <a:gd name="txL" fmla="*/ 0 w 1120"/>
                <a:gd name="txT" fmla="*/ 0 h 252"/>
                <a:gd name="txR" fmla="*/ 1120 w 1120"/>
                <a:gd name="txB" fmla="*/ 252 h 252"/>
              </a:gdLst>
              <a:ahLst/>
              <a:cxnLst>
                <a:cxn ang="0">
                  <a:pos x="2100" y="61"/>
                </a:cxn>
                <a:cxn ang="0">
                  <a:pos x="2091" y="61"/>
                </a:cxn>
                <a:cxn ang="0">
                  <a:pos x="2061" y="60"/>
                </a:cxn>
                <a:cxn ang="0">
                  <a:pos x="2014" y="59"/>
                </a:cxn>
                <a:cxn ang="0">
                  <a:pos x="1947" y="57"/>
                </a:cxn>
                <a:cxn ang="0">
                  <a:pos x="1861" y="54"/>
                </a:cxn>
                <a:cxn ang="0">
                  <a:pos x="1760" y="52"/>
                </a:cxn>
                <a:cxn ang="0">
                  <a:pos x="1642" y="50"/>
                </a:cxn>
                <a:cxn ang="0">
                  <a:pos x="1510" y="48"/>
                </a:cxn>
                <a:cxn ang="0">
                  <a:pos x="1370" y="46"/>
                </a:cxn>
                <a:cxn ang="0">
                  <a:pos x="1211" y="45"/>
                </a:cxn>
                <a:cxn ang="0">
                  <a:pos x="1041" y="45"/>
                </a:cxn>
                <a:cxn ang="0">
                  <a:pos x="873" y="45"/>
                </a:cxn>
                <a:cxn ang="0">
                  <a:pos x="719" y="46"/>
                </a:cxn>
                <a:cxn ang="0">
                  <a:pos x="577" y="48"/>
                </a:cxn>
                <a:cxn ang="0">
                  <a:pos x="446" y="50"/>
                </a:cxn>
                <a:cxn ang="0">
                  <a:pos x="335" y="52"/>
                </a:cxn>
                <a:cxn ang="0">
                  <a:pos x="237" y="54"/>
                </a:cxn>
                <a:cxn ang="0">
                  <a:pos x="153" y="57"/>
                </a:cxn>
                <a:cxn ang="0">
                  <a:pos x="86" y="59"/>
                </a:cxn>
                <a:cxn ang="0">
                  <a:pos x="37" y="60"/>
                </a:cxn>
                <a:cxn ang="0">
                  <a:pos x="11" y="61"/>
                </a:cxn>
                <a:cxn ang="0">
                  <a:pos x="0" y="61"/>
                </a:cxn>
                <a:cxn ang="0">
                  <a:pos x="0" y="15"/>
                </a:cxn>
                <a:cxn ang="0">
                  <a:pos x="1049" y="0"/>
                </a:cxn>
                <a:cxn ang="0">
                  <a:pos x="2100" y="15"/>
                </a:cxn>
                <a:cxn ang="0">
                  <a:pos x="2100" y="61"/>
                </a:cxn>
                <a:cxn ang="0">
                  <a:pos x="2100" y="61"/>
                </a:cxn>
              </a:cxnLst>
              <a:rect l="txL" t="txT" r="txR" b="tx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>
                <a:alpha val="100000"/>
              </a:srgb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286" name="Rectangle 1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rgbClr val="FFCC00"/>
            </a:soli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Calibri" panose="020F0502020204030204" pitchFamily="34" charset="0"/>
                  <a:ea typeface="华文细黑" pitchFamily="2" charset="-122"/>
                  <a:cs typeface="Arial" panose="020B0604020202020204" pitchFamily="34" charset="0"/>
                </a:rPr>
                <a:t>结论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alibri" panose="020F0502020204030204" pitchFamily="34" charset="0"/>
                <a:ea typeface="华文细黑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347" name="Line 18"/>
          <p:cNvSpPr/>
          <p:nvPr/>
        </p:nvSpPr>
        <p:spPr>
          <a:xfrm>
            <a:off x="2971800" y="4267200"/>
            <a:ext cx="70866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4348" name="Rectangle 20"/>
          <p:cNvSpPr/>
          <p:nvPr/>
        </p:nvSpPr>
        <p:spPr>
          <a:xfrm>
            <a:off x="3733800" y="1022350"/>
            <a:ext cx="6400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声音的传播速度。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49" name="Text Box 24"/>
          <p:cNvSpPr txBox="1"/>
          <p:nvPr/>
        </p:nvSpPr>
        <p:spPr>
          <a:xfrm>
            <a:off x="2590800" y="1023938"/>
            <a:ext cx="1676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测量：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529" name="Text Box 25"/>
          <p:cNvSpPr txBox="1"/>
          <p:nvPr/>
        </p:nvSpPr>
        <p:spPr>
          <a:xfrm>
            <a:off x="3810000" y="4343400"/>
            <a:ext cx="6324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通常情况下，空气中的声速：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340m/s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 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51" name="Line 18"/>
          <p:cNvSpPr/>
          <p:nvPr/>
        </p:nvSpPr>
        <p:spPr>
          <a:xfrm>
            <a:off x="2044700" y="10668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4352" name="Text Box 36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四、声音的传播快慢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21541" name="Text Box 24"/>
          <p:cNvSpPr txBox="1"/>
          <p:nvPr/>
        </p:nvSpPr>
        <p:spPr>
          <a:xfrm>
            <a:off x="3733800" y="5562600"/>
            <a:ext cx="7162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2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、声音在其他介质中传播一样快吗？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21542" name="Picture 38"/>
          <p:cNvPicPr>
            <a:picLocks noChangeAspect="1"/>
          </p:cNvPicPr>
          <p:nvPr/>
        </p:nvPicPr>
        <p:blipFill>
          <a:blip r:embed="rId1">
            <a:lum contrast="18000"/>
          </a:blip>
          <a:stretch>
            <a:fillRect/>
          </a:stretch>
        </p:blipFill>
        <p:spPr>
          <a:xfrm>
            <a:off x="4800600" y="2286000"/>
            <a:ext cx="3573463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43" name="Text Box 24"/>
          <p:cNvSpPr txBox="1"/>
          <p:nvPr/>
        </p:nvSpPr>
        <p:spPr>
          <a:xfrm>
            <a:off x="3733800" y="6019800"/>
            <a:ext cx="7162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3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、声速的大小还受其他因素影响吗？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/>
      <p:bldP spid="21516" grpId="0"/>
      <p:bldP spid="21529" grpId="0"/>
      <p:bldP spid="21541" grpId="0"/>
      <p:bldP spid="215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Line 18"/>
          <p:cNvSpPr/>
          <p:nvPr/>
        </p:nvSpPr>
        <p:spPr>
          <a:xfrm>
            <a:off x="2044700" y="10668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5363" name="Text Box 9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四、声音的传播快慢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15364" name="Rectangle 11"/>
          <p:cNvSpPr/>
          <p:nvPr/>
        </p:nvSpPr>
        <p:spPr>
          <a:xfrm>
            <a:off x="1828800" y="1596708"/>
            <a:ext cx="8534400" cy="9531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例、静止的汽车正前方有一高山，汽车鸣笛后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5s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司机听到回声。求汽车与高山的距离．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ext Box 2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一、声音的产生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3075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3076" name="AutoShape 4"/>
          <p:cNvSpPr/>
          <p:nvPr/>
        </p:nvSpPr>
        <p:spPr>
          <a:xfrm>
            <a:off x="2209800" y="1295400"/>
            <a:ext cx="7848600" cy="48006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3077" name="AutoShape 5"/>
          <p:cNvSpPr/>
          <p:nvPr/>
        </p:nvSpPr>
        <p:spPr>
          <a:xfrm>
            <a:off x="2819400" y="5816600"/>
            <a:ext cx="6553200" cy="568325"/>
          </a:xfrm>
          <a:prstGeom prst="roundRect">
            <a:avLst>
              <a:gd name="adj" fmla="val 42181"/>
            </a:avLst>
          </a:prstGeom>
          <a:solidFill>
            <a:srgbClr val="FFFFFF"/>
          </a:solidFill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600" dirty="0">
              <a:solidFill>
                <a:srgbClr val="000000"/>
              </a:solidFill>
              <a:ea typeface="Arial" panose="020B0604020202020204" pitchFamily="34" charset="0"/>
            </a:endParaRPr>
          </a:p>
        </p:txBody>
      </p:sp>
      <p:sp>
        <p:nvSpPr>
          <p:cNvPr id="3078" name="Rectangle 6"/>
          <p:cNvSpPr/>
          <p:nvPr/>
        </p:nvSpPr>
        <p:spPr>
          <a:xfrm>
            <a:off x="2895600" y="5829300"/>
            <a:ext cx="701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你有多少种办法来利用一张纸发出声音？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307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4800" y="1806575"/>
            <a:ext cx="3476625" cy="3665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4099" name="Rectangle 6"/>
          <p:cNvSpPr/>
          <p:nvPr/>
        </p:nvSpPr>
        <p:spPr>
          <a:xfrm>
            <a:off x="1828800" y="1295400"/>
            <a:ext cx="2133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思考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en-US" altLang="zh-CN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100" name="Text Box 8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一、声音的产生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4101" name="Rectangle 9"/>
          <p:cNvSpPr/>
          <p:nvPr/>
        </p:nvSpPr>
        <p:spPr>
          <a:xfrm>
            <a:off x="3276600" y="1293972"/>
            <a:ext cx="69773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、物体在发声时和不发声时有什么不同？ 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2" name="Rectangle 10"/>
          <p:cNvSpPr/>
          <p:nvPr/>
        </p:nvSpPr>
        <p:spPr>
          <a:xfrm>
            <a:off x="3276600" y="1852772"/>
            <a:ext cx="590486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、物体发声时有什么共同的特征？ 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4953000" y="2667000"/>
            <a:ext cx="5181600" cy="3543300"/>
            <a:chOff x="2160" y="1680"/>
            <a:chExt cx="3264" cy="2232"/>
          </a:xfrm>
        </p:grpSpPr>
        <p:pic>
          <p:nvPicPr>
            <p:cNvPr id="4111" name="Picture 1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160" y="2592"/>
              <a:ext cx="1092" cy="13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12" name="Picture 18"/>
            <p:cNvPicPr>
              <a:picLocks noChangeAspect="1"/>
            </p:cNvPicPr>
            <p:nvPr/>
          </p:nvPicPr>
          <p:blipFill>
            <a:blip r:embed="rId2">
              <a:lum contrast="12000"/>
            </a:blip>
            <a:stretch>
              <a:fillRect/>
            </a:stretch>
          </p:blipFill>
          <p:spPr>
            <a:xfrm>
              <a:off x="4224" y="2592"/>
              <a:ext cx="1200" cy="12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13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2" y="1680"/>
              <a:ext cx="1344" cy="128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23"/>
          <p:cNvGrpSpPr/>
          <p:nvPr/>
        </p:nvGrpSpPr>
        <p:grpSpPr>
          <a:xfrm>
            <a:off x="1828800" y="2590800"/>
            <a:ext cx="4343400" cy="3200400"/>
            <a:chOff x="192" y="1632"/>
            <a:chExt cx="2736" cy="2016"/>
          </a:xfrm>
        </p:grpSpPr>
        <p:grpSp>
          <p:nvGrpSpPr>
            <p:cNvPr id="4105" name="Group 22"/>
            <p:cNvGrpSpPr/>
            <p:nvPr/>
          </p:nvGrpSpPr>
          <p:grpSpPr>
            <a:xfrm>
              <a:off x="192" y="1632"/>
              <a:ext cx="2736" cy="331"/>
              <a:chOff x="192" y="1632"/>
              <a:chExt cx="2736" cy="331"/>
            </a:xfrm>
          </p:grpSpPr>
          <p:sp>
            <p:nvSpPr>
              <p:cNvPr id="4109" name="Rectangle 12"/>
              <p:cNvSpPr/>
              <p:nvPr/>
            </p:nvSpPr>
            <p:spPr>
              <a:xfrm>
                <a:off x="192" y="1632"/>
                <a:ext cx="1248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buNone/>
                </a:pPr>
                <a:r>
                  <a:rPr lang="en-US" altLang="zh-CN" sz="2800" b="1" dirty="0">
                    <a:solidFill>
                      <a:srgbClr val="990033"/>
                    </a:solidFill>
                    <a:latin typeface="华文细黑" pitchFamily="2" charset="-122"/>
                    <a:ea typeface="华文细黑" pitchFamily="2" charset="-122"/>
                  </a:rPr>
                  <a:t>【</a:t>
                </a:r>
                <a:r>
                  <a:rPr lang="zh-CN" altLang="en-US" sz="2800" b="1" dirty="0">
                    <a:solidFill>
                      <a:srgbClr val="990033"/>
                    </a:solidFill>
                    <a:latin typeface="华文细黑" pitchFamily="2" charset="-122"/>
                    <a:ea typeface="华文细黑" pitchFamily="2" charset="-122"/>
                  </a:rPr>
                  <a:t>探究</a:t>
                </a:r>
                <a:r>
                  <a:rPr lang="en-US" altLang="zh-CN" sz="2800" b="1" dirty="0">
                    <a:solidFill>
                      <a:srgbClr val="990033"/>
                    </a:solidFill>
                    <a:latin typeface="华文细黑" pitchFamily="2" charset="-122"/>
                    <a:ea typeface="华文细黑" pitchFamily="2" charset="-122"/>
                  </a:rPr>
                  <a:t>】</a:t>
                </a:r>
                <a:endParaRPr lang="en-US" altLang="zh-CN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4110" name="Rectangle 13"/>
              <p:cNvSpPr/>
              <p:nvPr/>
            </p:nvSpPr>
            <p:spPr>
              <a:xfrm>
                <a:off x="1152" y="1632"/>
                <a:ext cx="1776" cy="3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800" b="1" dirty="0">
                    <a:solidFill>
                      <a:srgbClr val="FF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rPr>
                  <a:t>音叉的发声 </a:t>
                </a:r>
                <a:endParaRPr lang="zh-CN" altLang="en-US" sz="2800" b="1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4106" name="Group 20"/>
            <p:cNvGrpSpPr/>
            <p:nvPr/>
          </p:nvGrpSpPr>
          <p:grpSpPr>
            <a:xfrm>
              <a:off x="480" y="2208"/>
              <a:ext cx="1782" cy="1440"/>
              <a:chOff x="480" y="2208"/>
              <a:chExt cx="1782" cy="1440"/>
            </a:xfrm>
          </p:grpSpPr>
          <p:pic>
            <p:nvPicPr>
              <p:cNvPr id="4107" name="Picture 14" descr="512Hz音叉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0" y="2208"/>
                <a:ext cx="1440" cy="144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108" name="Picture 1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64" y="2208"/>
                <a:ext cx="198" cy="28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2"/>
          <p:cNvGrpSpPr/>
          <p:nvPr/>
        </p:nvGrpSpPr>
        <p:grpSpPr>
          <a:xfrm>
            <a:off x="2209800" y="3581400"/>
            <a:ext cx="3276600" cy="2460625"/>
            <a:chOff x="432" y="2256"/>
            <a:chExt cx="2064" cy="1550"/>
          </a:xfrm>
        </p:grpSpPr>
        <p:pic>
          <p:nvPicPr>
            <p:cNvPr id="5137" name="Picture 17" descr="1--3picture"/>
            <p:cNvPicPr>
              <a:picLocks noChangeAspect="1"/>
            </p:cNvPicPr>
            <p:nvPr/>
          </p:nvPicPr>
          <p:blipFill>
            <a:blip r:embed="rId1">
              <a:lum bright="-12000" contrast="24000"/>
            </a:blip>
            <a:srcRect l="4526"/>
            <a:stretch>
              <a:fillRect/>
            </a:stretch>
          </p:blipFill>
          <p:spPr>
            <a:xfrm>
              <a:off x="480" y="2256"/>
              <a:ext cx="2016" cy="15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8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2" y="2400"/>
              <a:ext cx="198" cy="28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123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5124" name="Rectangle 5"/>
          <p:cNvSpPr/>
          <p:nvPr/>
        </p:nvSpPr>
        <p:spPr>
          <a:xfrm>
            <a:off x="1905000" y="1143000"/>
            <a:ext cx="2590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ea typeface="方正姚体" pitchFamily="2" charset="-122"/>
              </a:rPr>
              <a:t>产生</a:t>
            </a: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】</a:t>
            </a:r>
            <a:endParaRPr lang="en-US" altLang="zh-CN" sz="2800" b="1" dirty="0">
              <a:solidFill>
                <a:schemeClr val="accent2"/>
              </a:solidFill>
              <a:ea typeface="方正姚体" pitchFamily="2" charset="-122"/>
            </a:endParaRPr>
          </a:p>
        </p:txBody>
      </p:sp>
      <p:sp>
        <p:nvSpPr>
          <p:cNvPr id="5125" name="Text Box 6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一、声音的产生</a:t>
            </a:r>
            <a:endParaRPr lang="zh-CN" altLang="en-US" b="1" dirty="0">
              <a:ea typeface="方正姚体" pitchFamily="2" charset="-122"/>
            </a:endParaRPr>
          </a:p>
        </p:txBody>
      </p:sp>
      <p:grpSp>
        <p:nvGrpSpPr>
          <p:cNvPr id="3" name="Group 23"/>
          <p:cNvGrpSpPr/>
          <p:nvPr/>
        </p:nvGrpSpPr>
        <p:grpSpPr>
          <a:xfrm>
            <a:off x="1925638" y="2462213"/>
            <a:ext cx="8670924" cy="1487488"/>
            <a:chOff x="253" y="1551"/>
            <a:chExt cx="5462" cy="937"/>
          </a:xfrm>
        </p:grpSpPr>
        <p:sp>
          <p:nvSpPr>
            <p:cNvPr id="5134" name="Rectangle 4"/>
            <p:cNvSpPr/>
            <p:nvPr/>
          </p:nvSpPr>
          <p:spPr>
            <a:xfrm>
              <a:off x="253" y="1552"/>
              <a:ext cx="86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en-US" altLang="zh-CN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【</a:t>
              </a:r>
              <a:r>
                <a:rPr lang="zh-CN" altLang="en-US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思考</a:t>
              </a:r>
              <a:r>
                <a:rPr lang="en-US" altLang="zh-CN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】</a:t>
              </a:r>
              <a:endPara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5135" name="Rectangle 7"/>
            <p:cNvSpPr/>
            <p:nvPr/>
          </p:nvSpPr>
          <p:spPr>
            <a:xfrm>
              <a:off x="1213" y="1551"/>
              <a:ext cx="326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1</a:t>
              </a: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、发声的物体一定是固体吗？ </a:t>
              </a:r>
              <a:endPara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5136" name="Rectangle 8"/>
            <p:cNvSpPr/>
            <p:nvPr/>
          </p:nvSpPr>
          <p:spPr>
            <a:xfrm>
              <a:off x="1208" y="1888"/>
              <a:ext cx="4507" cy="6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2</a:t>
              </a: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、古诗</a:t>
              </a:r>
              <a:r>
                <a:rPr lang="zh-CN" altLang="en-US" sz="2800" b="1" dirty="0">
                  <a:ea typeface="楷体_GB2312" panose="02010609030101010101" pitchFamily="49" charset="-122"/>
                </a:rPr>
                <a:t>“</a:t>
              </a: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风声、雨声、读书声，声声入耳</a:t>
              </a:r>
              <a:r>
                <a:rPr lang="zh-CN" altLang="en-US" sz="2800" b="1" dirty="0">
                  <a:ea typeface="楷体_GB2312" panose="02010609030101010101" pitchFamily="49" charset="-122"/>
                </a:rPr>
                <a:t>”</a:t>
              </a:r>
              <a:endPara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中各种声音的声源分别是什么？ </a:t>
              </a:r>
              <a:endPara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11273" name="Rectangle 9"/>
          <p:cNvSpPr/>
          <p:nvPr/>
        </p:nvSpPr>
        <p:spPr>
          <a:xfrm>
            <a:off x="3429000" y="1143000"/>
            <a:ext cx="3886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、物体的</a:t>
            </a:r>
            <a:r>
              <a:rPr lang="zh-CN" altLang="en-US" sz="2800" b="1" dirty="0">
                <a:solidFill>
                  <a:srgbClr val="CC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振动</a:t>
            </a:r>
            <a:endParaRPr lang="zh-CN" altLang="en-US" sz="2800" b="1" dirty="0">
              <a:solidFill>
                <a:srgbClr val="CC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5" name="Rectangle 11"/>
          <p:cNvSpPr/>
          <p:nvPr/>
        </p:nvSpPr>
        <p:spPr>
          <a:xfrm>
            <a:off x="5638800" y="4267200"/>
            <a:ext cx="47244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（风声</a:t>
            </a: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空气</a:t>
            </a: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气体） 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279" name="Rectangle 15"/>
          <p:cNvSpPr/>
          <p:nvPr/>
        </p:nvSpPr>
        <p:spPr>
          <a:xfrm>
            <a:off x="3429000" y="1536700"/>
            <a:ext cx="5842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、正在发声的物体叫</a:t>
            </a:r>
            <a:r>
              <a:rPr lang="zh-CN" altLang="en-US" sz="2800" b="1" dirty="0">
                <a:solidFill>
                  <a:srgbClr val="CC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声源</a:t>
            </a:r>
            <a:endParaRPr lang="zh-CN" altLang="en-US" sz="2800" b="1" dirty="0">
              <a:solidFill>
                <a:srgbClr val="CC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80" name="Text Box 16"/>
          <p:cNvSpPr txBox="1"/>
          <p:nvPr/>
        </p:nvSpPr>
        <p:spPr>
          <a:xfrm>
            <a:off x="3416300" y="1993900"/>
            <a:ext cx="6731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CC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固体、液体、气体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都能作为声源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82" name="Rectangle 18"/>
          <p:cNvSpPr/>
          <p:nvPr/>
        </p:nvSpPr>
        <p:spPr>
          <a:xfrm>
            <a:off x="5638800" y="4800600"/>
            <a:ext cx="502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（雨声</a:t>
            </a: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——  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水  </a:t>
            </a: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液体） 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283" name="Rectangle 19"/>
          <p:cNvSpPr/>
          <p:nvPr/>
        </p:nvSpPr>
        <p:spPr>
          <a:xfrm>
            <a:off x="5638800" y="5334000"/>
            <a:ext cx="502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（读书声</a:t>
            </a: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—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声带</a:t>
            </a:r>
            <a:r>
              <a:rPr lang="en-US" altLang="zh-CN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4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固体） </a:t>
            </a:r>
            <a:endParaRPr lang="zh-CN" altLang="en-US" sz="24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284" name="Rectangle 20"/>
          <p:cNvSpPr/>
          <p:nvPr/>
        </p:nvSpPr>
        <p:spPr>
          <a:xfrm>
            <a:off x="3530600" y="5992972"/>
            <a:ext cx="69773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、你还能举一些液体气体发声的例子吗？ 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  <p:bldP spid="11275" grpId="0"/>
      <p:bldP spid="11279" grpId="0"/>
      <p:bldP spid="11280" grpId="0"/>
      <p:bldP spid="11282" grpId="0"/>
      <p:bldP spid="11283" grpId="0"/>
      <p:bldP spid="112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6147" name="Rectangle 4"/>
          <p:cNvSpPr/>
          <p:nvPr/>
        </p:nvSpPr>
        <p:spPr>
          <a:xfrm>
            <a:off x="1828800" y="1295400"/>
            <a:ext cx="2133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思考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en-US" altLang="zh-CN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148" name="Text Box 5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二、声音的传播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6149" name="Rectangle 13"/>
          <p:cNvSpPr/>
          <p:nvPr/>
        </p:nvSpPr>
        <p:spPr>
          <a:xfrm>
            <a:off x="3276600" y="1293972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声音由声源通过什么传到人耳的呢？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1828800" y="3581400"/>
            <a:ext cx="8839200" cy="546101"/>
            <a:chOff x="192" y="2256"/>
            <a:chExt cx="5568" cy="344"/>
          </a:xfrm>
        </p:grpSpPr>
        <p:sp>
          <p:nvSpPr>
            <p:cNvPr id="6154" name="Rectangle 8"/>
            <p:cNvSpPr/>
            <p:nvPr/>
          </p:nvSpPr>
          <p:spPr>
            <a:xfrm>
              <a:off x="192" y="2256"/>
              <a:ext cx="124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en-US" altLang="zh-CN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【</a:t>
              </a:r>
              <a:r>
                <a:rPr lang="zh-CN" altLang="en-US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探究</a:t>
              </a:r>
              <a:r>
                <a:rPr lang="en-US" altLang="zh-CN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】</a:t>
              </a:r>
              <a:endPara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6155" name="Rectangle 14"/>
            <p:cNvSpPr/>
            <p:nvPr/>
          </p:nvSpPr>
          <p:spPr>
            <a:xfrm>
              <a:off x="1104" y="2271"/>
              <a:ext cx="465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声音能通过</a:t>
              </a:r>
              <a:r>
                <a:rPr lang="zh-CN" altLang="en-US" sz="2800" b="1" dirty="0">
                  <a:solidFill>
                    <a:srgbClr val="CC33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固体</a:t>
              </a: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或</a:t>
              </a:r>
              <a:r>
                <a:rPr lang="zh-CN" altLang="en-US" sz="2800" b="1" dirty="0">
                  <a:solidFill>
                    <a:srgbClr val="CC33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液体</a:t>
              </a: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传播吗？如何证明？</a:t>
              </a:r>
              <a:endPara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6151" name="Picture 15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3962400" y="1752600"/>
            <a:ext cx="4572000" cy="1690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4" name="Picture 16"/>
          <p:cNvPicPr>
            <a:picLocks noChangeAspect="1"/>
          </p:cNvPicPr>
          <p:nvPr/>
        </p:nvPicPr>
        <p:blipFill>
          <a:blip r:embed="rId2">
            <a:lum contrast="24000"/>
          </a:blip>
          <a:stretch>
            <a:fillRect/>
          </a:stretch>
        </p:blipFill>
        <p:spPr>
          <a:xfrm>
            <a:off x="2895600" y="4191000"/>
            <a:ext cx="3124200" cy="2225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5" name="Picture 17"/>
          <p:cNvPicPr>
            <a:picLocks noChangeAspect="1"/>
          </p:cNvPicPr>
          <p:nvPr/>
        </p:nvPicPr>
        <p:blipFill>
          <a:blip r:embed="rId3">
            <a:lum contrast="36000"/>
          </a:blip>
          <a:stretch>
            <a:fillRect/>
          </a:stretch>
        </p:blipFill>
        <p:spPr>
          <a:xfrm>
            <a:off x="7086600" y="4267200"/>
            <a:ext cx="2286000" cy="2051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7171" name="Text Box 4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二、声音的传播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7172" name="Rectangle 5"/>
          <p:cNvSpPr/>
          <p:nvPr/>
        </p:nvSpPr>
        <p:spPr>
          <a:xfrm>
            <a:off x="1871663" y="1109663"/>
            <a:ext cx="1981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探究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en-US" altLang="zh-CN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173" name="Rectangle 7"/>
          <p:cNvSpPr/>
          <p:nvPr/>
        </p:nvSpPr>
        <p:spPr>
          <a:xfrm>
            <a:off x="3276600" y="1086962"/>
            <a:ext cx="6781800" cy="138366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声音能通过</a:t>
            </a:r>
            <a:r>
              <a:rPr lang="zh-CN" altLang="en-US" sz="2800" b="1" dirty="0">
                <a:solidFill>
                  <a:srgbClr val="CC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固体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或</a:t>
            </a:r>
            <a:r>
              <a:rPr lang="zh-CN" altLang="en-US" sz="2800" b="1" dirty="0">
                <a:solidFill>
                  <a:srgbClr val="CC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液体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传播吗？你还能在生活中举一些例子吗？你还能设计一个简单的实验来验证这个问题吗？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3326" name="Picture 14" descr="聲音9"/>
          <p:cNvPicPr>
            <a:picLocks noChangeAspect="1"/>
          </p:cNvPicPr>
          <p:nvPr/>
        </p:nvPicPr>
        <p:blipFill>
          <a:blip r:embed="rId1"/>
          <a:srcRect b="10986"/>
          <a:stretch>
            <a:fillRect/>
          </a:stretch>
        </p:blipFill>
        <p:spPr>
          <a:xfrm>
            <a:off x="2286000" y="3962400"/>
            <a:ext cx="2514600" cy="152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8" name="Picture 16" descr="聲音6"/>
          <p:cNvPicPr>
            <a:picLocks noChangeAspect="1"/>
          </p:cNvPicPr>
          <p:nvPr/>
        </p:nvPicPr>
        <p:blipFill>
          <a:blip r:embed="rId2"/>
          <a:srcRect b="16873"/>
          <a:stretch>
            <a:fillRect/>
          </a:stretch>
        </p:blipFill>
        <p:spPr>
          <a:xfrm>
            <a:off x="2286000" y="2438400"/>
            <a:ext cx="2514600" cy="1447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22"/>
          <p:cNvGrpSpPr/>
          <p:nvPr/>
        </p:nvGrpSpPr>
        <p:grpSpPr>
          <a:xfrm>
            <a:off x="1854200" y="5451475"/>
            <a:ext cx="8204200" cy="952500"/>
            <a:chOff x="208" y="3434"/>
            <a:chExt cx="5168" cy="600"/>
          </a:xfrm>
        </p:grpSpPr>
        <p:sp>
          <p:nvSpPr>
            <p:cNvPr id="7178" name="Rectangle 17"/>
            <p:cNvSpPr/>
            <p:nvPr/>
          </p:nvSpPr>
          <p:spPr>
            <a:xfrm>
              <a:off x="208" y="3436"/>
              <a:ext cx="124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en-US" altLang="zh-CN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【</a:t>
              </a:r>
              <a:r>
                <a:rPr lang="zh-CN" altLang="en-US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反思</a:t>
              </a:r>
              <a:r>
                <a:rPr lang="en-US" altLang="zh-CN" sz="2800" b="1" dirty="0">
                  <a:solidFill>
                    <a:srgbClr val="990033"/>
                  </a:solidFill>
                  <a:latin typeface="华文细黑" pitchFamily="2" charset="-122"/>
                  <a:ea typeface="华文细黑" pitchFamily="2" charset="-122"/>
                </a:rPr>
                <a:t>】</a:t>
              </a:r>
              <a:endPara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7179" name="Rectangle 18"/>
            <p:cNvSpPr/>
            <p:nvPr/>
          </p:nvSpPr>
          <p:spPr>
            <a:xfrm>
              <a:off x="1104" y="3434"/>
              <a:ext cx="4272" cy="6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声音离开介质还能传播吗？你能设计一个简单的实验来验证这个问题吗？</a:t>
              </a:r>
              <a:endPara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7177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474913"/>
            <a:ext cx="5210175" cy="300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8195" name="Text Box 4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二、声音的传播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8196" name="Rectangle 5"/>
          <p:cNvSpPr/>
          <p:nvPr/>
        </p:nvSpPr>
        <p:spPr>
          <a:xfrm>
            <a:off x="1828800" y="1219200"/>
            <a:ext cx="1981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探究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en-US" altLang="zh-CN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197" name="Rectangle 7"/>
          <p:cNvSpPr/>
          <p:nvPr/>
        </p:nvSpPr>
        <p:spPr>
          <a:xfrm>
            <a:off x="3276600" y="1217772"/>
            <a:ext cx="73914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声音能否在真空中传播？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4347" name="Picture 11"/>
          <p:cNvPicPr>
            <a:picLocks noChangeAspect="1"/>
          </p:cNvPicPr>
          <p:nvPr/>
        </p:nvPicPr>
        <p:blipFill>
          <a:blip r:embed="rId1">
            <a:lum contrast="30000"/>
          </a:blip>
          <a:stretch>
            <a:fillRect/>
          </a:stretch>
        </p:blipFill>
        <p:spPr>
          <a:xfrm>
            <a:off x="2133600" y="1905000"/>
            <a:ext cx="2589213" cy="3810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17"/>
          <p:cNvGrpSpPr/>
          <p:nvPr/>
        </p:nvGrpSpPr>
        <p:grpSpPr>
          <a:xfrm>
            <a:off x="1828800" y="5865812"/>
            <a:ext cx="8839200" cy="523876"/>
            <a:chOff x="192" y="3695"/>
            <a:chExt cx="5568" cy="330"/>
          </a:xfrm>
        </p:grpSpPr>
        <p:sp>
          <p:nvSpPr>
            <p:cNvPr id="8201" name="Rectangle 13"/>
            <p:cNvSpPr/>
            <p:nvPr/>
          </p:nvSpPr>
          <p:spPr>
            <a:xfrm>
              <a:off x="192" y="3696"/>
              <a:ext cx="124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b="1" dirty="0">
                  <a:solidFill>
                    <a:schemeClr val="accent2"/>
                  </a:solidFill>
                  <a:ea typeface="方正姚体" pitchFamily="2" charset="-122"/>
                </a:rPr>
                <a:t>【</a:t>
              </a:r>
              <a:r>
                <a:rPr lang="zh-CN" altLang="en-US" sz="2800" b="1" dirty="0">
                  <a:solidFill>
                    <a:schemeClr val="accent2"/>
                  </a:solidFill>
                  <a:ea typeface="方正姚体" pitchFamily="2" charset="-122"/>
                </a:rPr>
                <a:t>结论</a:t>
              </a:r>
              <a:r>
                <a:rPr lang="en-US" altLang="zh-CN" sz="2800" b="1" dirty="0">
                  <a:solidFill>
                    <a:schemeClr val="accent2"/>
                  </a:solidFill>
                  <a:ea typeface="方正姚体" pitchFamily="2" charset="-122"/>
                </a:rPr>
                <a:t>】</a:t>
              </a:r>
              <a:endParaRPr lang="en-US" altLang="zh-CN" sz="2800" b="1" dirty="0">
                <a:solidFill>
                  <a:schemeClr val="accent2"/>
                </a:solidFill>
                <a:ea typeface="方正姚体" pitchFamily="2" charset="-122"/>
              </a:endParaRPr>
            </a:p>
          </p:txBody>
        </p:sp>
        <p:sp>
          <p:nvSpPr>
            <p:cNvPr id="8202" name="Rectangle 14"/>
            <p:cNvSpPr/>
            <p:nvPr/>
          </p:nvSpPr>
          <p:spPr>
            <a:xfrm>
              <a:off x="1104" y="3695"/>
              <a:ext cx="465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真空不能传播声音，声音的传播需要介质。</a:t>
              </a:r>
              <a:endPara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820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878013"/>
            <a:ext cx="5295900" cy="3867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9219" name="Rectangle 3"/>
          <p:cNvSpPr/>
          <p:nvPr/>
        </p:nvSpPr>
        <p:spPr>
          <a:xfrm>
            <a:off x="1828800" y="1295400"/>
            <a:ext cx="2133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思考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en-US" altLang="zh-CN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三、声音的传播方式</a:t>
            </a:r>
            <a:endParaRPr lang="zh-CN" altLang="en-US" b="1" dirty="0">
              <a:ea typeface="方正姚体" pitchFamily="2" charset="-122"/>
            </a:endParaRPr>
          </a:p>
        </p:txBody>
      </p:sp>
      <p:sp>
        <p:nvSpPr>
          <p:cNvPr id="15365" name="Rectangle 5"/>
          <p:cNvSpPr/>
          <p:nvPr/>
        </p:nvSpPr>
        <p:spPr>
          <a:xfrm>
            <a:off x="1828800" y="2681288"/>
            <a:ext cx="1981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探究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en-US" altLang="zh-CN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367" name="Rectangle 7"/>
          <p:cNvSpPr/>
          <p:nvPr/>
        </p:nvSpPr>
        <p:spPr>
          <a:xfrm>
            <a:off x="3276600" y="2678272"/>
            <a:ext cx="73914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如何才能观察到声音引起介质的变化呢？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5368" name="Picture 8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1752600" y="3200400"/>
            <a:ext cx="3124200" cy="144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4" name="Rectangle 11"/>
          <p:cNvSpPr/>
          <p:nvPr/>
        </p:nvSpPr>
        <p:spPr>
          <a:xfrm>
            <a:off x="3352800" y="1290162"/>
            <a:ext cx="6019800" cy="138366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、真空为什么不能传播声音？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、各种介质为什么能传播声音？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、声音在介质中是怎样传播的呢？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5372" name="Picture 12"/>
          <p:cNvPicPr>
            <a:picLocks noChangeAspect="1"/>
          </p:cNvPicPr>
          <p:nvPr/>
        </p:nvPicPr>
        <p:blipFill>
          <a:blip r:embed="rId2">
            <a:lum contrast="12000"/>
          </a:blip>
          <a:stretch>
            <a:fillRect/>
          </a:stretch>
        </p:blipFill>
        <p:spPr>
          <a:xfrm>
            <a:off x="2514600" y="4800600"/>
            <a:ext cx="2362200" cy="160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688" y="3309938"/>
            <a:ext cx="5114925" cy="2981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Line 18"/>
          <p:cNvSpPr/>
          <p:nvPr/>
        </p:nvSpPr>
        <p:spPr>
          <a:xfrm>
            <a:off x="2133600" y="10922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0243" name="Text Box 6"/>
          <p:cNvSpPr txBox="1"/>
          <p:nvPr/>
        </p:nvSpPr>
        <p:spPr>
          <a:xfrm>
            <a:off x="2101850" y="403225"/>
            <a:ext cx="670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方正姚体" pitchFamily="2" charset="-122"/>
              </a:rPr>
              <a:t>三、声音的传播方式</a:t>
            </a:r>
            <a:endParaRPr lang="zh-CN" altLang="en-US" b="1" dirty="0">
              <a:ea typeface="方正姚体" pitchFamily="2" charset="-122"/>
            </a:endParaRPr>
          </a:p>
        </p:txBody>
      </p:sp>
      <p:grpSp>
        <p:nvGrpSpPr>
          <p:cNvPr id="10244" name="Group 17"/>
          <p:cNvGrpSpPr/>
          <p:nvPr/>
        </p:nvGrpSpPr>
        <p:grpSpPr>
          <a:xfrm>
            <a:off x="2133600" y="2438400"/>
            <a:ext cx="2667000" cy="3429000"/>
            <a:chOff x="384" y="1536"/>
            <a:chExt cx="1680" cy="2160"/>
          </a:xfrm>
        </p:grpSpPr>
        <p:pic>
          <p:nvPicPr>
            <p:cNvPr id="10249" name="Picture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32" y="1536"/>
              <a:ext cx="1584" cy="973"/>
            </a:xfrm>
            <a:prstGeom prst="rect">
              <a:avLst/>
            </a:prstGeom>
            <a:noFill/>
            <a:ln w="12700" cap="flat" cmpd="sng">
              <a:solidFill>
                <a:schemeClr val="tx2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1025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4" y="2592"/>
              <a:ext cx="1680" cy="110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245" name="Rectangle 10"/>
          <p:cNvSpPr/>
          <p:nvPr/>
        </p:nvSpPr>
        <p:spPr>
          <a:xfrm>
            <a:off x="1981200" y="1295400"/>
            <a:ext cx="2590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ea typeface="方正姚体" pitchFamily="2" charset="-122"/>
              </a:rPr>
              <a:t>声波</a:t>
            </a:r>
            <a:r>
              <a:rPr lang="en-US" altLang="zh-CN" sz="2800" b="1" dirty="0">
                <a:solidFill>
                  <a:schemeClr val="accent2"/>
                </a:solidFill>
                <a:ea typeface="方正姚体" pitchFamily="2" charset="-122"/>
              </a:rPr>
              <a:t>】</a:t>
            </a:r>
            <a:endParaRPr lang="en-US" altLang="zh-CN" sz="2800" b="1" dirty="0">
              <a:solidFill>
                <a:schemeClr val="accent2"/>
              </a:solidFill>
              <a:ea typeface="方正姚体" pitchFamily="2" charset="-122"/>
            </a:endParaRPr>
          </a:p>
        </p:txBody>
      </p:sp>
      <p:sp>
        <p:nvSpPr>
          <p:cNvPr id="16397" name="Rectangle 13"/>
          <p:cNvSpPr/>
          <p:nvPr/>
        </p:nvSpPr>
        <p:spPr>
          <a:xfrm>
            <a:off x="3429000" y="1291908"/>
            <a:ext cx="7086600" cy="9531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、声源发生振动会引起四周介质振荡，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这种振荡方式就是声波。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400" name="Rectangle 16"/>
          <p:cNvSpPr/>
          <p:nvPr/>
        </p:nvSpPr>
        <p:spPr>
          <a:xfrm>
            <a:off x="3505200" y="5916772"/>
            <a:ext cx="7277100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、声波必须借助各种介质向四面八方传播。 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024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750" y="2505075"/>
            <a:ext cx="5276850" cy="3362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/>
      <p:bldP spid="1640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1054</Words>
  <Application>WPS 演示</Application>
  <PresentationFormat>宽屏</PresentationFormat>
  <Paragraphs>162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Wingdings</vt:lpstr>
      <vt:lpstr>方正姚体</vt:lpstr>
      <vt:lpstr>华文细黑</vt:lpstr>
      <vt:lpstr>微软雅黑</vt:lpstr>
      <vt:lpstr>楷体_GB2312</vt:lpstr>
      <vt:lpstr>黑体</vt:lpstr>
      <vt:lpstr>Calibri</vt:lpstr>
      <vt:lpstr>Times New Roman</vt:lpstr>
      <vt:lpstr>Arial Unicode MS</vt:lpstr>
      <vt:lpstr>Office 主题​​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006A2468F7904EC6A69A05E6B827DB84</vt:lpwstr>
  </property>
</Properties>
</file>