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7" r:id="rId5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63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49155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6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50179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80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51203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4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52227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8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C3CCA58-32EA-4287-88BC-2DCF7E31C3B2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lvl="0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checker dir="vert"/>
  </p:transition>
  <p:hf sldNum="0" hdr="0" ft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hyperlink" Target="file:///G:\&#29289;&#29702;&#25945;&#26696;&#12289;&#35838;&#20214;&#12289;&#23398;&#26696;&#12289;&#26448;&#26009;\&#8220;2014&#24180;&#24230;&#20248;&#35838;&#8221;&#20248;&#31168;&#36164;&#28304;&#19979;&#36733;&#65288;&#38750;&#24120;&#37325;&#35201;&#65292;&#27880;&#24847;&#20445;&#23384;&#65289;\&#20843;&#24180;&#32423;&#19978;&#20876;&#35838;&#20214;\&#26700;&#38754;\&#30452;&#32447;&#36816;&#21160;&#35838;&#20214;\&#35838;\&#27668;&#27873;&#36816;&#21160;&#35268;&#24459;.xl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57805"/>
            <a:ext cx="10060940" cy="1325880"/>
          </a:xfrm>
        </p:spPr>
        <p:txBody>
          <a:bodyPr/>
          <a:lstStyle/>
          <a:p>
            <a:r>
              <a:rPr lang="zh-CN" altLang="en-US"/>
              <a:t>三、直线运动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41987" name="Rectangle 2"/>
          <p:cNvSpPr/>
          <p:nvPr/>
        </p:nvSpPr>
        <p:spPr>
          <a:xfrm>
            <a:off x="1919288" y="188913"/>
            <a:ext cx="6408737" cy="5222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二、变速直线运动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23" name="Text Box 3"/>
          <p:cNvSpPr txBox="1"/>
          <p:nvPr/>
        </p:nvSpPr>
        <p:spPr>
          <a:xfrm>
            <a:off x="1847850" y="765175"/>
            <a:ext cx="813752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、定义</a:t>
            </a:r>
            <a:r>
              <a:rPr lang="zh-CN" altLang="en-US" sz="3200" b="1" dirty="0">
                <a:solidFill>
                  <a:srgbClr val="0099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速度变化</a:t>
            </a:r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的直线运动叫变速直线运动。</a:t>
            </a:r>
            <a:endParaRPr lang="zh-CN" altLang="en-US" sz="32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24" name="Text Box 4"/>
          <p:cNvSpPr txBox="1"/>
          <p:nvPr/>
        </p:nvSpPr>
        <p:spPr>
          <a:xfrm>
            <a:off x="1847850" y="1916113"/>
            <a:ext cx="813752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、特点</a:t>
            </a:r>
            <a:r>
              <a:rPr lang="zh-CN" altLang="en-US" sz="3200" b="1" dirty="0">
                <a:solidFill>
                  <a:srgbClr val="0099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在相等的时间内通过的路程并不相等。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26" name="Text Box 6"/>
          <p:cNvSpPr txBox="1"/>
          <p:nvPr/>
        </p:nvSpPr>
        <p:spPr>
          <a:xfrm>
            <a:off x="1847850" y="2924175"/>
            <a:ext cx="813752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、强调</a:t>
            </a:r>
            <a:r>
              <a:rPr lang="zh-CN" altLang="en-US" sz="3200" b="1" dirty="0">
                <a:solidFill>
                  <a:srgbClr val="0099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变速直线运动比较复杂，使用速度公式求得的速度</a:t>
            </a:r>
            <a:r>
              <a:rPr lang="en-US" altLang="zh-CN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能粗略反映物体运动的快慢</a:t>
            </a:r>
            <a:r>
              <a:rPr lang="en-US" altLang="zh-CN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这个速度称为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平均速度</a:t>
            </a:r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29" name="Rectangle 9"/>
          <p:cNvSpPr/>
          <p:nvPr/>
        </p:nvSpPr>
        <p:spPr>
          <a:xfrm>
            <a:off x="1847850" y="4500563"/>
            <a:ext cx="8229600" cy="209708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 4</a:t>
            </a:r>
            <a:r>
              <a:rPr lang="zh-CN" altLang="en-US" sz="32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平均速度：不是速度的平均值，它反映的是某段时间或某段路程的运动快慢，所以在说平均速度时必须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说明哪一段时间或路程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才有意义。</a:t>
            </a:r>
            <a:endParaRPr lang="zh-CN" altLang="en-US" sz="32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  <p:bldP spid="81924" grpId="0"/>
      <p:bldP spid="81926" grpId="0"/>
      <p:bldP spid="8192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54274" name="Text Box 2"/>
          <p:cNvSpPr txBox="1"/>
          <p:nvPr/>
        </p:nvSpPr>
        <p:spPr>
          <a:xfrm>
            <a:off x="1774825" y="260350"/>
            <a:ext cx="1512888" cy="617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41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例题</a:t>
            </a:r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:</a:t>
            </a:r>
            <a:endParaRPr lang="en-US" altLang="zh-CN" sz="40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43012" name="Rectangle 5"/>
          <p:cNvSpPr/>
          <p:nvPr/>
        </p:nvSpPr>
        <p:spPr>
          <a:xfrm>
            <a:off x="1774825" y="314008"/>
            <a:ext cx="8713788" cy="206121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           一列长为</a:t>
            </a:r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360m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的火车匀速驶过长</a:t>
            </a:r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1800m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的隧道，测得火车完全通过隧道需时</a:t>
            </a:r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72 s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。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eaLnBrk="0" hangingPunct="0"/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求：（</a:t>
            </a:r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）火车的运行速度；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eaLnBrk="0" hangingPunct="0"/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        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）火车全部在隧道内运行的时间。</a:t>
            </a:r>
            <a:endParaRPr lang="zh-CN" altLang="en-US" sz="32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1524000" y="2205038"/>
            <a:ext cx="9144000" cy="4464050"/>
            <a:chOff x="0" y="1253"/>
            <a:chExt cx="5760" cy="2812"/>
          </a:xfrm>
        </p:grpSpPr>
        <p:sp>
          <p:nvSpPr>
            <p:cNvPr id="43014" name="Text Box 2"/>
            <p:cNvSpPr txBox="1"/>
            <p:nvPr/>
          </p:nvSpPr>
          <p:spPr>
            <a:xfrm>
              <a:off x="0" y="1253"/>
              <a:ext cx="5028" cy="38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ts val="4100"/>
                </a:lnSpc>
                <a:spcBef>
                  <a:spcPct val="50000"/>
                </a:spcBef>
              </a:pPr>
              <a:r>
                <a:rPr lang="zh-CN" altLang="en-US" sz="3200" b="1" dirty="0">
                  <a:solidFill>
                    <a:srgbClr val="0000FF"/>
                  </a:solidFill>
                  <a:latin typeface="Times New Roman" panose="02020603050405020304" pitchFamily="34" charset="0"/>
                </a:rPr>
                <a:t>火车完全通过隧道</a:t>
              </a:r>
              <a:endParaRPr lang="zh-CN" altLang="en-US" sz="3200" b="1" dirty="0">
                <a:solidFill>
                  <a:srgbClr val="0000FF"/>
                </a:solidFill>
                <a:latin typeface="Times New Roman" panose="02020603050405020304" pitchFamily="34" charset="0"/>
              </a:endParaRPr>
            </a:p>
          </p:txBody>
        </p:sp>
        <p:pic>
          <p:nvPicPr>
            <p:cNvPr id="43015" name="Picture 2" descr="1"/>
            <p:cNvPicPr>
              <a:picLocks noChangeAspect="1"/>
            </p:cNvPicPr>
            <p:nvPr/>
          </p:nvPicPr>
          <p:blipFill>
            <a:blip r:embed="rId1">
              <a:lum bright="-12000" contrast="48000"/>
            </a:blip>
            <a:stretch>
              <a:fillRect/>
            </a:stretch>
          </p:blipFill>
          <p:spPr>
            <a:xfrm>
              <a:off x="0" y="1616"/>
              <a:ext cx="5760" cy="244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1524000" y="404813"/>
            <a:ext cx="9144000" cy="5256212"/>
            <a:chOff x="0" y="0"/>
            <a:chExt cx="5760" cy="3720"/>
          </a:xfrm>
        </p:grpSpPr>
        <p:sp>
          <p:nvSpPr>
            <p:cNvPr id="44037" name="Text Box 2"/>
            <p:cNvSpPr txBox="1"/>
            <p:nvPr/>
          </p:nvSpPr>
          <p:spPr>
            <a:xfrm>
              <a:off x="113" y="0"/>
              <a:ext cx="5394" cy="5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latin typeface="Times New Roman" panose="02020603050405020304" pitchFamily="34" charset="0"/>
                </a:rPr>
                <a:t>火车全部在隧道内运行</a:t>
              </a:r>
              <a:endParaRPr lang="en-US" altLang="zh-CN" sz="2400" dirty="0">
                <a:latin typeface="Times New Roman" panose="02020603050405020304" pitchFamily="34" charset="0"/>
              </a:endParaRPr>
            </a:p>
          </p:txBody>
        </p:sp>
        <p:pic>
          <p:nvPicPr>
            <p:cNvPr id="44038" name="Picture 2" descr="2"/>
            <p:cNvPicPr>
              <a:picLocks noChangeAspect="1"/>
            </p:cNvPicPr>
            <p:nvPr/>
          </p:nvPicPr>
          <p:blipFill>
            <a:blip r:embed="rId1">
              <a:lum bright="-6000" contrast="48000"/>
            </a:blip>
            <a:stretch>
              <a:fillRect/>
            </a:stretch>
          </p:blipFill>
          <p:spPr>
            <a:xfrm>
              <a:off x="0" y="772"/>
              <a:ext cx="5760" cy="294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6023" name="Text Box 7"/>
          <p:cNvSpPr txBox="1"/>
          <p:nvPr/>
        </p:nvSpPr>
        <p:spPr>
          <a:xfrm>
            <a:off x="2208213" y="5949950"/>
            <a:ext cx="66960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本题还有没有其他 的解法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?</a:t>
            </a:r>
            <a:endParaRPr lang="en-US" altLang="zh-CN" sz="3200" b="1" dirty="0">
              <a:solidFill>
                <a:srgbClr val="0000FF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pic>
        <p:nvPicPr>
          <p:cNvPr id="45059" name="Picture 2" descr="http://www.0515yc.tv/liv_loadfile/news/folder117/fold21/1241052799_92369800.jpg"/>
          <p:cNvPicPr>
            <a:picLocks noChangeAspect="1"/>
          </p:cNvPicPr>
          <p:nvPr/>
        </p:nvPicPr>
        <p:blipFill>
          <a:blip r:embed="rId1"/>
          <a:srcRect b="9320"/>
          <a:stretch>
            <a:fillRect/>
          </a:stretch>
        </p:blipFill>
        <p:spPr>
          <a:xfrm>
            <a:off x="2566988" y="1916113"/>
            <a:ext cx="7467600" cy="327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0" name="Rectangle 23"/>
          <p:cNvSpPr/>
          <p:nvPr/>
        </p:nvSpPr>
        <p:spPr>
          <a:xfrm>
            <a:off x="1919288" y="476250"/>
            <a:ext cx="28019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600" b="1" dirty="0">
                <a:solidFill>
                  <a:srgbClr val="990033"/>
                </a:solidFill>
                <a:latin typeface="Times New Roman" panose="02020603050405020304"/>
                <a:ea typeface="楷体" panose="02010609060101010101" pitchFamily="49" charset="-122"/>
              </a:rPr>
              <a:t>【</a:t>
            </a:r>
            <a:r>
              <a:rPr lang="zh-CN" altLang="en-US" sz="3600" b="1" dirty="0">
                <a:solidFill>
                  <a:srgbClr val="990033"/>
                </a:solidFill>
                <a:latin typeface="Times New Roman" panose="02020603050405020304"/>
                <a:ea typeface="楷体" panose="02010609060101010101" pitchFamily="49" charset="-122"/>
              </a:rPr>
              <a:t>看图思考</a:t>
            </a:r>
            <a:r>
              <a:rPr lang="en-US" altLang="zh-CN" sz="3600" b="1" dirty="0">
                <a:solidFill>
                  <a:srgbClr val="990033"/>
                </a:solidFill>
                <a:latin typeface="Times New Roman" panose="02020603050405020304"/>
                <a:ea typeface="楷体" panose="02010609060101010101" pitchFamily="49" charset="-122"/>
              </a:rPr>
              <a:t>】</a:t>
            </a:r>
            <a:endParaRPr lang="en-US" altLang="zh-CN" sz="3600" b="1" dirty="0">
              <a:solidFill>
                <a:srgbClr val="990033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5061" name="Rectangle 24"/>
          <p:cNvSpPr/>
          <p:nvPr/>
        </p:nvSpPr>
        <p:spPr>
          <a:xfrm>
            <a:off x="2424113" y="1052513"/>
            <a:ext cx="7848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列车相撞、海啸袭击的惨烈说明什么？ 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2536" name="AutoShape 7"/>
          <p:cNvSpPr/>
          <p:nvPr/>
        </p:nvSpPr>
        <p:spPr>
          <a:xfrm flipV="1">
            <a:off x="2424113" y="1773238"/>
            <a:ext cx="7772400" cy="3581400"/>
          </a:xfrm>
          <a:prstGeom prst="roundRect">
            <a:avLst>
              <a:gd name="adj" fmla="val 7315"/>
            </a:avLst>
          </a:prstGeom>
          <a:noFill/>
          <a:ln w="22225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7" name="Rectangle 23"/>
          <p:cNvSpPr/>
          <p:nvPr/>
        </p:nvSpPr>
        <p:spPr>
          <a:xfrm>
            <a:off x="2063750" y="5300663"/>
            <a:ext cx="12620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动能：</a:t>
            </a:r>
            <a:endParaRPr lang="en-US" altLang="zh-CN" sz="3600" b="1" dirty="0">
              <a:solidFill>
                <a:srgbClr val="0000FF"/>
              </a:solidFill>
              <a:latin typeface="华文细黑"/>
              <a:ea typeface="华文细黑"/>
            </a:endParaRPr>
          </a:p>
        </p:txBody>
      </p:sp>
      <p:sp>
        <p:nvSpPr>
          <p:cNvPr id="22538" name="Rectangle 24"/>
          <p:cNvSpPr/>
          <p:nvPr/>
        </p:nvSpPr>
        <p:spPr>
          <a:xfrm>
            <a:off x="3359150" y="5334000"/>
            <a:ext cx="67691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物体由于运动而具有的能量。 </a:t>
            </a:r>
            <a:endParaRPr lang="zh-CN" altLang="en-US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1524000" y="5876925"/>
            <a:ext cx="8893175" cy="645507"/>
            <a:chOff x="177800" y="5867400"/>
            <a:chExt cx="8892480" cy="646071"/>
          </a:xfrm>
        </p:grpSpPr>
        <p:sp>
          <p:nvSpPr>
            <p:cNvPr id="45066" name="Rectangle 23"/>
            <p:cNvSpPr/>
            <p:nvPr/>
          </p:nvSpPr>
          <p:spPr>
            <a:xfrm>
              <a:off x="177800" y="5867747"/>
              <a:ext cx="2800350" cy="6457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3600" b="1" dirty="0">
                  <a:solidFill>
                    <a:srgbClr val="990033"/>
                  </a:solidFill>
                  <a:latin typeface="华文细黑"/>
                  <a:ea typeface="华文细黑"/>
                </a:rPr>
                <a:t>【</a:t>
              </a:r>
              <a:r>
                <a:rPr lang="zh-CN" altLang="en-US" sz="3600" b="1" dirty="0">
                  <a:solidFill>
                    <a:srgbClr val="990033"/>
                  </a:solidFill>
                  <a:latin typeface="华文细黑"/>
                  <a:ea typeface="华文细黑"/>
                </a:rPr>
                <a:t>思考</a:t>
              </a:r>
              <a:r>
                <a:rPr lang="en-US" altLang="zh-CN" sz="3600" b="1" dirty="0">
                  <a:solidFill>
                    <a:srgbClr val="990033"/>
                  </a:solidFill>
                  <a:latin typeface="华文细黑"/>
                  <a:ea typeface="华文细黑"/>
                </a:rPr>
                <a:t>】</a:t>
              </a:r>
              <a:endParaRPr lang="en-US" altLang="zh-CN" sz="3600" b="1" dirty="0">
                <a:solidFill>
                  <a:srgbClr val="990033"/>
                </a:solidFill>
                <a:latin typeface="华文细黑"/>
                <a:ea typeface="华文细黑"/>
              </a:endParaRPr>
            </a:p>
          </p:txBody>
        </p:sp>
        <p:sp>
          <p:nvSpPr>
            <p:cNvPr id="45067" name="Rectangle 24"/>
            <p:cNvSpPr/>
            <p:nvPr/>
          </p:nvSpPr>
          <p:spPr>
            <a:xfrm>
              <a:off x="1905000" y="5867400"/>
              <a:ext cx="7165280" cy="6457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3600" b="1" dirty="0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生活中如何利用动能为人类服务呢</a:t>
              </a:r>
              <a:r>
                <a:rPr lang="en-US" altLang="zh-CN" sz="3600" b="1" dirty="0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?</a:t>
              </a:r>
              <a:r>
                <a:rPr lang="zh-CN" altLang="en-US" sz="3600" b="1" dirty="0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endPara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bldLvl="0" animBg="1"/>
      <p:bldP spid="22537" grpId="0"/>
      <p:bldP spid="225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46083" name="Line 18"/>
          <p:cNvSpPr/>
          <p:nvPr/>
        </p:nvSpPr>
        <p:spPr>
          <a:xfrm>
            <a:off x="2044700" y="10668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  <p:txBody>
          <a:bodyPr/>
          <a:lstStyle/>
          <a:p/>
        </p:txBody>
      </p:sp>
      <p:sp>
        <p:nvSpPr>
          <p:cNvPr id="46084" name="Text Box 5"/>
          <p:cNvSpPr txBox="1"/>
          <p:nvPr/>
        </p:nvSpPr>
        <p:spPr>
          <a:xfrm>
            <a:off x="2101850" y="471488"/>
            <a:ext cx="56705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Times New Roman" panose="02020603050405020304"/>
                <a:ea typeface="楷体" panose="02010609060101010101" pitchFamily="49" charset="-122"/>
              </a:rPr>
              <a:t>动能</a:t>
            </a:r>
            <a:endParaRPr lang="zh-CN" altLang="en-US" sz="3600" b="1" dirty="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6085" name="Rectangle 23"/>
          <p:cNvSpPr/>
          <p:nvPr/>
        </p:nvSpPr>
        <p:spPr>
          <a:xfrm>
            <a:off x="1922463" y="1160463"/>
            <a:ext cx="28019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600" b="1" dirty="0">
                <a:solidFill>
                  <a:srgbClr val="990033"/>
                </a:solidFill>
                <a:latin typeface="Times New Roman" panose="02020603050405020304"/>
                <a:ea typeface="楷体" panose="02010609060101010101" pitchFamily="49" charset="-122"/>
              </a:rPr>
              <a:t>【</a:t>
            </a:r>
            <a:r>
              <a:rPr lang="zh-CN" altLang="en-US" sz="3600" b="1" dirty="0">
                <a:solidFill>
                  <a:srgbClr val="990033"/>
                </a:solidFill>
                <a:latin typeface="Times New Roman" panose="02020603050405020304"/>
                <a:ea typeface="楷体" panose="02010609060101010101" pitchFamily="49" charset="-122"/>
              </a:rPr>
              <a:t>应用</a:t>
            </a:r>
            <a:r>
              <a:rPr lang="en-US" altLang="zh-CN" sz="3600" b="1" dirty="0">
                <a:solidFill>
                  <a:srgbClr val="990033"/>
                </a:solidFill>
                <a:latin typeface="Times New Roman" panose="02020603050405020304"/>
                <a:ea typeface="楷体" panose="02010609060101010101" pitchFamily="49" charset="-122"/>
              </a:rPr>
              <a:t>】</a:t>
            </a:r>
            <a:endParaRPr lang="en-US" altLang="zh-CN" sz="3600" b="1" dirty="0">
              <a:solidFill>
                <a:srgbClr val="990033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6086" name="Rectangle 24"/>
          <p:cNvSpPr/>
          <p:nvPr/>
        </p:nvSpPr>
        <p:spPr>
          <a:xfrm>
            <a:off x="3648075" y="1196975"/>
            <a:ext cx="67691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试列举一些动能的应用实例。 </a:t>
            </a:r>
            <a:endParaRPr lang="zh-CN" altLang="en-US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2536" name="AutoShape 7"/>
          <p:cNvSpPr/>
          <p:nvPr/>
        </p:nvSpPr>
        <p:spPr>
          <a:xfrm flipV="1">
            <a:off x="2286000" y="1752600"/>
            <a:ext cx="7772400" cy="3962400"/>
          </a:xfrm>
          <a:prstGeom prst="roundRect">
            <a:avLst>
              <a:gd name="adj" fmla="val 7315"/>
            </a:avLst>
          </a:prstGeom>
          <a:noFill/>
          <a:ln w="22225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3010" name="Picture 2" descr="http://news.eastday.com/c/20070905/images/0106428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1905000"/>
            <a:ext cx="7315200" cy="3657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4" name="Picture 6" descr="http://www.eu169.com/agency/bgc/200903/18/%E8%BE%BE%E5%9D%82%E5%9F%8E%E9%A3%8E%E5%8A%9B%E5%8F%91%E7%94%B5%E7%AB%99.jpg"/>
          <p:cNvPicPr>
            <a:picLocks noChangeAspect="1"/>
          </p:cNvPicPr>
          <p:nvPr/>
        </p:nvPicPr>
        <p:blipFill>
          <a:blip r:embed="rId2"/>
          <a:srcRect t="15865"/>
          <a:stretch>
            <a:fillRect/>
          </a:stretch>
        </p:blipFill>
        <p:spPr>
          <a:xfrm>
            <a:off x="2514600" y="1905000"/>
            <a:ext cx="7315200" cy="3657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6" name="Picture 8" descr="http://www.29trip.com/jd/UploadFiles_jd/200808/200808021035207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1905000"/>
            <a:ext cx="7315200" cy="3657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6091" name="Group 15"/>
          <p:cNvGrpSpPr/>
          <p:nvPr/>
        </p:nvGrpSpPr>
        <p:grpSpPr>
          <a:xfrm>
            <a:off x="2286000" y="5791200"/>
            <a:ext cx="7848600" cy="617538"/>
            <a:chOff x="1307" y="3577"/>
            <a:chExt cx="4944" cy="389"/>
          </a:xfrm>
        </p:grpSpPr>
        <p:sp>
          <p:nvSpPr>
            <p:cNvPr id="46095" name="AutoShape 16"/>
            <p:cNvSpPr/>
            <p:nvPr/>
          </p:nvSpPr>
          <p:spPr>
            <a:xfrm>
              <a:off x="1307" y="3577"/>
              <a:ext cx="4944" cy="373"/>
            </a:xfrm>
            <a:prstGeom prst="roundRect">
              <a:avLst>
                <a:gd name="adj" fmla="val 50000"/>
              </a:avLst>
            </a:prstGeom>
            <a:solidFill>
              <a:srgbClr val="5F5F5F"/>
            </a:solidFill>
            <a:ln w="28575" cap="flat" cmpd="sng">
              <a:solidFill>
                <a:srgbClr val="EAEAEA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46096" name="Group 17"/>
            <p:cNvGrpSpPr/>
            <p:nvPr/>
          </p:nvGrpSpPr>
          <p:grpSpPr>
            <a:xfrm>
              <a:off x="1320" y="3596"/>
              <a:ext cx="348" cy="370"/>
              <a:chOff x="2959" y="1571"/>
              <a:chExt cx="454" cy="482"/>
            </a:xfrm>
          </p:grpSpPr>
          <p:grpSp>
            <p:nvGrpSpPr>
              <p:cNvPr id="46097" name="Group 18"/>
              <p:cNvGrpSpPr/>
              <p:nvPr/>
            </p:nvGrpSpPr>
            <p:grpSpPr>
              <a:xfrm>
                <a:off x="2959" y="1571"/>
                <a:ext cx="454" cy="482"/>
                <a:chOff x="192" y="1917"/>
                <a:chExt cx="1042" cy="1102"/>
              </a:xfrm>
            </p:grpSpPr>
            <p:pic>
              <p:nvPicPr>
                <p:cNvPr id="46099" name="Picture 19" descr="light_shadow"/>
                <p:cNvPicPr>
                  <a:picLocks noChangeAspect="1"/>
                </p:cNvPicPr>
                <p:nvPr/>
              </p:nvPicPr>
              <p:blipFill>
                <a:blip r:embed="rId4">
                  <a:lum bright="-78000" contrast="-78000"/>
                </a:blip>
                <a:stretch>
                  <a:fillRect/>
                </a:stretch>
              </p:blipFill>
              <p:spPr>
                <a:xfrm>
                  <a:off x="291" y="2781"/>
                  <a:ext cx="858" cy="23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46100" name="Picture 20" descr="circuler_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92" y="1917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4" name="Oval 21"/>
                <p:cNvSpPr>
                  <a:spLocks noChangeArrowheads="1"/>
                </p:cNvSpPr>
                <p:nvPr/>
              </p:nvSpPr>
              <p:spPr bwMode="gray">
                <a:xfrm>
                  <a:off x="192" y="1917"/>
                  <a:ext cx="1036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36078"/>
                        <a:invGamma/>
                        <a:alpha val="89999"/>
                      </a:schemeClr>
                    </a:gs>
                    <a:gs pos="50000">
                      <a:schemeClr val="hlink">
                        <a:alpha val="55000"/>
                      </a:schemeClr>
                    </a:gs>
                    <a:gs pos="100000">
                      <a:schemeClr val="hlink">
                        <a:gamma/>
                        <a:shade val="36078"/>
                        <a:invGamma/>
                        <a:alpha val="89999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pic>
            <p:nvPicPr>
              <p:cNvPr id="46098" name="Picture 22" descr="Picture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04" y="1572"/>
                <a:ext cx="359" cy="157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5" name="Rectangle 23"/>
          <p:cNvSpPr/>
          <p:nvPr/>
        </p:nvSpPr>
        <p:spPr>
          <a:xfrm>
            <a:off x="3063875" y="5837238"/>
            <a:ext cx="2743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、风力发电</a:t>
            </a:r>
            <a:endParaRPr lang="zh-CN" altLang="en-US" sz="2800" b="1" dirty="0">
              <a:solidFill>
                <a:schemeClr val="bg1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6" name="Rectangle 24"/>
          <p:cNvSpPr/>
          <p:nvPr/>
        </p:nvSpPr>
        <p:spPr>
          <a:xfrm>
            <a:off x="5334000" y="5837238"/>
            <a:ext cx="2438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、水力发电</a:t>
            </a:r>
            <a:endParaRPr lang="zh-CN" altLang="en-US" sz="2800" b="1" dirty="0">
              <a:solidFill>
                <a:schemeClr val="bg1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7" name="Rectangle 24"/>
          <p:cNvSpPr/>
          <p:nvPr/>
        </p:nvSpPr>
        <p:spPr>
          <a:xfrm>
            <a:off x="7558088" y="5835650"/>
            <a:ext cx="2438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、水上漂流</a:t>
            </a:r>
            <a:endParaRPr lang="zh-CN" altLang="en-US" sz="2800" b="1" dirty="0">
              <a:solidFill>
                <a:schemeClr val="bg1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8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bldLvl="0" animBg="1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灯片编号占位符 5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>
          <a:xfrm>
            <a:off x="1524000" y="260350"/>
            <a:ext cx="7543800" cy="674688"/>
          </a:xfrm>
        </p:spPr>
        <p:txBody>
          <a:bodyPr vert="horz" wrap="square" lIns="91440" tIns="45720" rIns="91440" bIns="45720" anchor="ctr"/>
          <a:lstStyle/>
          <a:p>
            <a:pPr algn="l" eaLnBrk="1" hangingPunct="1"/>
            <a:r>
              <a:rPr lang="en-US" altLang="zh-CN" sz="3500" dirty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【</a:t>
            </a:r>
            <a:r>
              <a:rPr lang="zh-CN" altLang="en-US" sz="3500" dirty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小结反思</a:t>
            </a:r>
            <a:r>
              <a:rPr lang="en-US" altLang="zh-CN" sz="3500" dirty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】</a:t>
            </a:r>
            <a:endParaRPr lang="en-US" altLang="zh-CN" sz="3500" dirty="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524000" y="908050"/>
            <a:ext cx="8229600" cy="557213"/>
          </a:xfrm>
        </p:spPr>
        <p:txBody>
          <a:bodyPr vert="horz" wrap="square" lIns="91440" tIns="45720" rIns="91440" bIns="45720" numCol="1" rtlCol="0" anchor="t" anchorCtr="0" compatLnSpc="1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 panose="05020102010507070707"/>
              <a:buChar char="ß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楷体" panose="02010609060101010101" pitchFamily="49" charset="-122"/>
                <a:cs typeface="+mn-cs"/>
              </a:rPr>
              <a:t>本节课我们学习哪些内容？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0117" name="Text Box 5"/>
          <p:cNvSpPr txBox="1"/>
          <p:nvPr/>
        </p:nvSpPr>
        <p:spPr>
          <a:xfrm>
            <a:off x="1847850" y="1379538"/>
            <a:ext cx="8820150" cy="5041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一、匀速直线运动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、定义：速度不变的直线运动。</a:t>
            </a:r>
            <a:endParaRPr lang="zh-CN" altLang="en-US" sz="28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、特点：任何相等的时间内通过的路程相等。</a:t>
            </a:r>
            <a:endParaRPr lang="zh-CN" altLang="en-US" sz="28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、匀速直线运动不常见。</a:t>
            </a:r>
            <a:endParaRPr lang="zh-CN" altLang="en-US" sz="28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二、变速直线运动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、定义：速度变化的直线运动。</a:t>
            </a:r>
            <a:endParaRPr lang="zh-CN" altLang="en-US" sz="28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、特点：任何相等的时间内通过的路程不相等。</a:t>
            </a:r>
            <a:endParaRPr lang="zh-CN" altLang="en-US" sz="28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、用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平均速度</a:t>
            </a:r>
            <a:r>
              <a:rPr lang="zh-CN" altLang="en-US" sz="28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来描述变速直线运动的物体运动的快慢。</a:t>
            </a:r>
            <a:endParaRPr lang="zh-CN" altLang="en-US" sz="28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404813"/>
            <a:ext cx="7543800" cy="719138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/>
                <a:ea typeface="楷体" panose="02010609060101010101" pitchFamily="49" charset="-122"/>
                <a:cs typeface="+mj-cs"/>
              </a:rPr>
              <a:t>【</a:t>
            </a: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/>
                <a:ea typeface="楷体" panose="02010609060101010101" pitchFamily="49" charset="-122"/>
                <a:cs typeface="+mj-cs"/>
              </a:rPr>
              <a:t>学习目标</a:t>
            </a: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/>
                <a:ea typeface="楷体" panose="02010609060101010101" pitchFamily="49" charset="-122"/>
                <a:cs typeface="+mj-cs"/>
              </a:rPr>
              <a:t>】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idx="1"/>
          </p:nvPr>
        </p:nvSpPr>
        <p:spPr>
          <a:xfrm>
            <a:off x="1992313" y="1268413"/>
            <a:ext cx="8229600" cy="3455987"/>
          </a:xfrm>
        </p:spPr>
        <p:txBody>
          <a:bodyPr vert="horz" wrap="square" lIns="91440" tIns="45720" rIns="91440" bIns="45720" anchor="t"/>
          <a:lstStyle/>
          <a:p>
            <a:pPr eaLnBrk="1" hangingPunct="1">
              <a:lnSpc>
                <a:spcPct val="80000"/>
              </a:lnSpc>
              <a:buNone/>
            </a:pPr>
            <a:r>
              <a:rPr lang="zh-CN" altLang="en-US" b="1" dirty="0">
                <a:latin typeface="Times New Roman" panose="02020603050405020304"/>
                <a:ea typeface="楷体" panose="02010609060101010101" pitchFamily="49" charset="-122"/>
              </a:rPr>
              <a:t>   </a:t>
            </a:r>
            <a:r>
              <a:rPr lang="en-US" altLang="zh-CN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、通过实验探究认识匀速直线运动及其规律，掌握从实验数据中分析归纳处一般规律的方法。</a:t>
            </a:r>
            <a:endParaRPr lang="zh-CN" altLang="en-US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、通过生活经验，初步认识变速直线运动。</a:t>
            </a:r>
            <a:endParaRPr lang="zh-CN" altLang="en-US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、尝试用图像来描述物体的简单运动，体会到用图像来研究问题的方便。</a:t>
            </a:r>
            <a:endParaRPr lang="zh-CN" altLang="en-US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4</a:t>
            </a:r>
            <a:r>
              <a:rPr lang="zh-CN" altLang="en-US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、能用（平均）速度公式进行简单计算，培养学生运用知识解决实际问题的能力。</a:t>
            </a:r>
            <a:endParaRPr lang="zh-CN" altLang="en-US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5122" name="灯片编号占位符 5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33797" name="Rectangle 5"/>
          <p:cNvSpPr/>
          <p:nvPr/>
        </p:nvSpPr>
        <p:spPr>
          <a:xfrm>
            <a:off x="2135188" y="4869656"/>
            <a:ext cx="7920037" cy="15684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【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学习重点</a:t>
            </a:r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】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认识匀速直线运动及其规律</a:t>
            </a:r>
            <a:endParaRPr lang="zh-CN" altLang="en-US" sz="3200" dirty="0">
              <a:latin typeface="Arial" panose="020B0604020202020204" pitchFamily="34" charset="0"/>
            </a:endParaRPr>
          </a:p>
          <a:p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【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学习难点</a:t>
            </a:r>
            <a:r>
              <a:rPr lang="en-US" altLang="zh-CN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】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理解平均速度是指某段时间（路程）内的平均速度。</a:t>
            </a:r>
            <a:endParaRPr lang="zh-CN" altLang="en-US" sz="32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34819" name="Text Box 2"/>
          <p:cNvSpPr txBox="1"/>
          <p:nvPr/>
        </p:nvSpPr>
        <p:spPr>
          <a:xfrm>
            <a:off x="2063750" y="549275"/>
            <a:ext cx="2016125" cy="706755"/>
          </a:xfrm>
          <a:prstGeom prst="rect">
            <a:avLst/>
          </a:prstGeom>
          <a:solidFill>
            <a:srgbClr val="00FF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实验</a:t>
            </a:r>
            <a:endParaRPr lang="zh-CN" altLang="en-US" sz="40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34820" name="Text Box 3"/>
          <p:cNvSpPr txBox="1"/>
          <p:nvPr/>
        </p:nvSpPr>
        <p:spPr>
          <a:xfrm>
            <a:off x="4079875" y="620713"/>
            <a:ext cx="51117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研究气泡的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运动规律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pic>
        <p:nvPicPr>
          <p:cNvPr id="34821" name="Picture 4" descr="水管"/>
          <p:cNvPicPr>
            <a:picLocks noChangeAspect="1"/>
          </p:cNvPicPr>
          <p:nvPr/>
        </p:nvPicPr>
        <p:blipFill>
          <a:blip r:embed="rId1">
            <a:lum bright="-17999" contrast="36000"/>
          </a:blip>
          <a:stretch>
            <a:fillRect/>
          </a:stretch>
        </p:blipFill>
        <p:spPr>
          <a:xfrm>
            <a:off x="2063750" y="1268413"/>
            <a:ext cx="649288" cy="5364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2640013" y="1557338"/>
            <a:ext cx="2232025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34" charset="0"/>
                <a:ea typeface="楷体" panose="02010609060101010101" pitchFamily="49" charset="-122"/>
                <a:cs typeface="+mn-cs"/>
              </a:rPr>
              <a:t>认一认：</a:t>
            </a:r>
            <a:endParaRPr kumimoji="0" lang="zh-CN" altLang="en-US" sz="4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5846" name="Text Box 6"/>
          <p:cNvSpPr txBox="1"/>
          <p:nvPr/>
        </p:nvSpPr>
        <p:spPr>
          <a:xfrm>
            <a:off x="4583113" y="1268413"/>
            <a:ext cx="5761037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内径约为</a:t>
            </a: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0.6cm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、长约</a:t>
            </a: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80cm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的玻璃管中注满水，管内留一小气泡。</a:t>
            </a:r>
            <a:endParaRPr lang="zh-CN" altLang="en-US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2640013" y="3292475"/>
            <a:ext cx="2303463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34" charset="0"/>
                <a:ea typeface="楷体" panose="02010609060101010101" pitchFamily="49" charset="-122"/>
                <a:cs typeface="+mn-cs"/>
              </a:rPr>
              <a:t>看一看：</a:t>
            </a:r>
            <a:endParaRPr kumimoji="0" lang="zh-CN" altLang="en-US" sz="44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5848" name="Text Box 8"/>
          <p:cNvSpPr txBox="1"/>
          <p:nvPr/>
        </p:nvSpPr>
        <p:spPr>
          <a:xfrm>
            <a:off x="4583113" y="2924175"/>
            <a:ext cx="5832475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将玻璃管翻转后竖直（或倾斜）放置，观察气泡的运动情况。</a:t>
            </a:r>
            <a:endParaRPr lang="zh-CN" altLang="en-US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711450" y="4941888"/>
            <a:ext cx="2016125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34" charset="0"/>
                <a:ea typeface="楷体" panose="02010609060101010101" pitchFamily="49" charset="-122"/>
                <a:cs typeface="+mn-cs"/>
              </a:rPr>
              <a:t>议一议：</a:t>
            </a:r>
            <a:endParaRPr kumimoji="0" lang="zh-CN" altLang="en-US" sz="4400" b="1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5850" name="Text Box 10"/>
          <p:cNvSpPr txBox="1"/>
          <p:nvPr/>
        </p:nvSpPr>
        <p:spPr>
          <a:xfrm>
            <a:off x="4727575" y="4652963"/>
            <a:ext cx="54737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如何测出气泡通过</a:t>
            </a: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10cm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20cm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30cm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40cm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所用的时间？</a:t>
            </a:r>
            <a:endParaRPr lang="zh-CN" altLang="en-US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bldLvl="0" animBg="1"/>
      <p:bldP spid="35846" grpId="0"/>
      <p:bldP spid="35847" grpId="0" bldLvl="0" animBg="1"/>
      <p:bldP spid="35848" grpId="0"/>
      <p:bldP spid="35849" grpId="0" bldLvl="0" animBg="1"/>
      <p:bldP spid="358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35843" name="Text Box 2">
            <a:hlinkClick r:id="rId1" action="ppaction://hlinkfile"/>
          </p:cNvPr>
          <p:cNvSpPr txBox="1"/>
          <p:nvPr/>
        </p:nvSpPr>
        <p:spPr>
          <a:xfrm>
            <a:off x="1752600" y="533400"/>
            <a:ext cx="59991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把测得的数据填入下表中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graphicFrame>
        <p:nvGraphicFramePr>
          <p:cNvPr id="35844" name="表格 35843"/>
          <p:cNvGraphicFramePr/>
          <p:nvPr/>
        </p:nvGraphicFramePr>
        <p:xfrm>
          <a:off x="1847850" y="1412875"/>
          <a:ext cx="8353425" cy="1765300"/>
        </p:xfrm>
        <a:graphic>
          <a:graphicData uri="http://schemas.openxmlformats.org/drawingml/2006/table">
            <a:tbl>
              <a:tblPr/>
              <a:tblGrid>
                <a:gridCol w="3816350"/>
                <a:gridCol w="863600"/>
                <a:gridCol w="865505"/>
                <a:gridCol w="934720"/>
                <a:gridCol w="936625"/>
                <a:gridCol w="936625"/>
              </a:tblGrid>
              <a:tr h="8572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5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从</a:t>
                      </a:r>
                      <a:r>
                        <a:rPr lang="en-US" altLang="zh-CN" sz="2600" b="1" i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O</a:t>
                      </a:r>
                      <a:r>
                        <a:rPr lang="zh-CN" altLang="en-US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开始的路程</a:t>
                      </a:r>
                      <a:r>
                        <a:rPr lang="en-US" altLang="zh-CN" sz="2600" b="1" i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s</a:t>
                      </a:r>
                      <a:r>
                        <a:rPr lang="en-US" altLang="zh-CN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/cm</a:t>
                      </a:r>
                      <a:endParaRPr lang="en-US" altLang="zh-CN" sz="2600" b="1" dirty="0"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5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0</a:t>
                      </a:r>
                      <a:endParaRPr lang="en-US" altLang="zh-CN" sz="2600" b="1" dirty="0"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5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10</a:t>
                      </a:r>
                      <a:endParaRPr lang="en-US" altLang="zh-CN" sz="2600" b="1" dirty="0"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5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20</a:t>
                      </a:r>
                      <a:endParaRPr lang="en-US" altLang="zh-CN" sz="2600" b="1" dirty="0"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5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30</a:t>
                      </a:r>
                      <a:endParaRPr lang="en-US" altLang="zh-CN" sz="2600" b="1" dirty="0"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5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40</a:t>
                      </a:r>
                      <a:endParaRPr lang="en-US" altLang="zh-CN" sz="2600" b="1" dirty="0"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从</a:t>
                      </a:r>
                      <a:r>
                        <a:rPr lang="en-US" altLang="zh-CN" sz="2600" b="1" i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O</a:t>
                      </a:r>
                      <a:r>
                        <a:rPr lang="zh-CN" altLang="en-US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开始计时的时间</a:t>
                      </a:r>
                      <a:r>
                        <a:rPr lang="en-US" altLang="zh-CN" sz="2600" b="1" i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t</a:t>
                      </a:r>
                      <a:r>
                        <a:rPr lang="en-US" altLang="zh-CN" sz="2600" b="1" dirty="0"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/s</a:t>
                      </a:r>
                      <a:endParaRPr lang="en-US" altLang="zh-CN" sz="2600" b="1" dirty="0"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6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6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6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6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6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65"/>
          <p:cNvGraphicFramePr>
            <a:graphicFrameLocks noGrp="1"/>
          </p:cNvGraphicFramePr>
          <p:nvPr/>
        </p:nvGraphicFramePr>
        <p:xfrm>
          <a:off x="1774825" y="3644900"/>
          <a:ext cx="8496935" cy="2528570"/>
        </p:xfrm>
        <a:graphic>
          <a:graphicData uri="http://schemas.openxmlformats.org/drawingml/2006/table">
            <a:tbl>
              <a:tblPr/>
              <a:tblGrid>
                <a:gridCol w="3921125"/>
                <a:gridCol w="1146810"/>
                <a:gridCol w="1230630"/>
                <a:gridCol w="1158240"/>
                <a:gridCol w="1040130"/>
              </a:tblGrid>
              <a:tr h="800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区间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s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/cm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0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～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10</a:t>
                      </a:r>
                      <a:endParaRPr kumimoji="0" lang="en-US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10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～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20</a:t>
                      </a:r>
                      <a:endParaRPr kumimoji="0" lang="en-US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20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～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30</a:t>
                      </a:r>
                      <a:endParaRPr kumimoji="0" lang="en-US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30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～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40</a:t>
                      </a:r>
                      <a:endParaRPr kumimoji="0" lang="en-US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4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通过各区间的时间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t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/s</a:t>
                      </a:r>
                      <a:endParaRPr kumimoji="0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通过各区间的速度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v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/(m·s</a:t>
                      </a:r>
                      <a:r>
                        <a:rPr kumimoji="0" lang="en-US" altLang="zh-CN" sz="2400" b="1" i="0" u="none" strike="noStrike" cap="none" normalizeH="0" baseline="38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-1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2" charset="-122"/>
                          <a:ea typeface="楷体" panose="02010609060101010101" pitchFamily="49" charset="-122"/>
                        </a:rPr>
                        <a:t>)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2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36867" name="Rectangle 2"/>
          <p:cNvSpPr>
            <a:spLocks noGrp="1"/>
          </p:cNvSpPr>
          <p:nvPr>
            <p:ph type="title" idx="4294967295"/>
          </p:nvPr>
        </p:nvSpPr>
        <p:spPr>
          <a:xfrm>
            <a:off x="1524000" y="773113"/>
            <a:ext cx="8229600" cy="1143000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总结气泡运动的规律：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2438400" y="2349500"/>
            <a:ext cx="8229600" cy="2447925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altLang="en-US" sz="43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气泡在上升了一段路程后，运动的路程和时间近似成</a:t>
            </a:r>
            <a:r>
              <a:rPr lang="en-US" altLang="zh-CN" sz="43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___</a:t>
            </a:r>
            <a:r>
              <a:rPr lang="zh-CN" altLang="en-US" sz="43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比，运动速度可以看作是</a:t>
            </a:r>
            <a:r>
              <a:rPr lang="en-US" altLang="zh-CN" sz="43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_____</a:t>
            </a:r>
            <a:r>
              <a:rPr lang="zh-CN" altLang="en-US" sz="43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的。</a:t>
            </a:r>
            <a:endParaRPr lang="zh-CN" altLang="en-US" sz="43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38916" name="Text Box 4"/>
          <p:cNvSpPr txBox="1"/>
          <p:nvPr/>
        </p:nvSpPr>
        <p:spPr>
          <a:xfrm>
            <a:off x="7436168" y="2876550"/>
            <a:ext cx="11525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正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8917" name="Text Box 5"/>
          <p:cNvSpPr txBox="1"/>
          <p:nvPr/>
        </p:nvSpPr>
        <p:spPr>
          <a:xfrm>
            <a:off x="7220268" y="3503295"/>
            <a:ext cx="15843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不变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  <p:bldP spid="38916" grpId="0"/>
      <p:bldP spid="389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37891" name="Text Box 2"/>
          <p:cNvSpPr txBox="1"/>
          <p:nvPr/>
        </p:nvSpPr>
        <p:spPr>
          <a:xfrm>
            <a:off x="2063750" y="620713"/>
            <a:ext cx="48958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总结：匀速直线运动</a:t>
            </a:r>
            <a:endParaRPr lang="zh-CN" altLang="en-US" sz="40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2292" name="Text Box 3"/>
          <p:cNvSpPr txBox="1"/>
          <p:nvPr/>
        </p:nvSpPr>
        <p:spPr>
          <a:xfrm>
            <a:off x="3287713" y="1484313"/>
            <a:ext cx="669607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我们把速度不变的直线运动            叫做匀速直线运动。</a:t>
            </a:r>
            <a:endParaRPr lang="zh-CN" altLang="en-US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2293" name="Text Box 4"/>
          <p:cNvSpPr txBox="1"/>
          <p:nvPr/>
        </p:nvSpPr>
        <p:spPr>
          <a:xfrm>
            <a:off x="3432175" y="2708275"/>
            <a:ext cx="770572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   在任何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相等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的时间内通过的路程是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相等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的。</a:t>
            </a:r>
            <a:endParaRPr lang="zh-CN" altLang="en-US" sz="36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294" name="Text Box 5"/>
          <p:cNvSpPr txBox="1"/>
          <p:nvPr/>
        </p:nvSpPr>
        <p:spPr>
          <a:xfrm>
            <a:off x="2208213" y="3789363"/>
            <a:ext cx="845978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、注意：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做匀速直线运动的物体，速度的大小是定值，与路程、时间</a:t>
            </a: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____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关。</a:t>
            </a:r>
            <a:endParaRPr lang="zh-CN" altLang="en-US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8438" name="Text Box 6"/>
          <p:cNvSpPr txBox="1"/>
          <p:nvPr/>
        </p:nvSpPr>
        <p:spPr>
          <a:xfrm>
            <a:off x="2279650" y="4868863"/>
            <a:ext cx="66976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4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s-t,v-t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图像</a:t>
            </a:r>
            <a:endParaRPr lang="zh-CN" altLang="en-US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2296" name="Text Box 7"/>
          <p:cNvSpPr txBox="1"/>
          <p:nvPr/>
        </p:nvSpPr>
        <p:spPr>
          <a:xfrm>
            <a:off x="8328025" y="4292600"/>
            <a:ext cx="7921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无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8441" name="Text Box 9"/>
          <p:cNvSpPr txBox="1"/>
          <p:nvPr/>
        </p:nvSpPr>
        <p:spPr>
          <a:xfrm>
            <a:off x="2279650" y="5589588"/>
            <a:ext cx="56165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5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公式 </a:t>
            </a:r>
            <a:r>
              <a:rPr lang="en-US" altLang="zh-CN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V= s/t</a:t>
            </a:r>
            <a:endParaRPr lang="en-US" altLang="zh-CN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37898" name="Rectangle 10"/>
          <p:cNvSpPr/>
          <p:nvPr/>
        </p:nvSpPr>
        <p:spPr>
          <a:xfrm>
            <a:off x="2063750" y="1557338"/>
            <a:ext cx="2519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、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定义</a:t>
            </a:r>
            <a:r>
              <a:rPr lang="zh-CN" altLang="en-US" sz="36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：</a:t>
            </a:r>
            <a:endParaRPr lang="zh-CN" altLang="en-US" sz="36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7899" name="Rectangle 11"/>
          <p:cNvSpPr/>
          <p:nvPr/>
        </p:nvSpPr>
        <p:spPr>
          <a:xfrm>
            <a:off x="2135188" y="2708275"/>
            <a:ext cx="23764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、</a:t>
            </a:r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特点</a:t>
            </a:r>
            <a:r>
              <a:rPr lang="zh-CN" altLang="en-US" sz="36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：</a:t>
            </a:r>
            <a:endParaRPr lang="zh-CN" altLang="en-US" sz="36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  <p:bldP spid="18438" grpId="0"/>
      <p:bldP spid="12296" grpId="0"/>
      <p:bldP spid="184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5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87045" name="Text Box 6"/>
          <p:cNvSpPr>
            <a:spLocks noGrp="1"/>
          </p:cNvSpPr>
          <p:nvPr>
            <p:ph type="title" idx="4294967295"/>
          </p:nvPr>
        </p:nvSpPr>
        <p:spPr>
          <a:xfrm>
            <a:off x="1524000" y="549275"/>
            <a:ext cx="7543800" cy="868363"/>
          </a:xfrm>
        </p:spPr>
        <p:txBody>
          <a:bodyPr vert="horz" wrap="square" lIns="91440" tIns="45720" rIns="91440" bIns="45720" anchor="ctr"/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    s-t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图像       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v-t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图像</a:t>
            </a:r>
            <a:endParaRPr lang="zh-CN" altLang="en-US" dirty="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38915" name="Picture 3"/>
          <p:cNvPicPr>
            <a:picLocks noGrp="1" noChangeAspect="1"/>
          </p:cNvPicPr>
          <p:nvPr>
            <p:ph idx="4294967295"/>
          </p:nvPr>
        </p:nvPicPr>
        <p:blipFill>
          <a:blip r:embed="rId1">
            <a:lum bright="-17999" contrast="42000"/>
          </a:blip>
          <a:srcRect/>
          <a:stretch>
            <a:fillRect/>
          </a:stretch>
        </p:blipFill>
        <p:spPr>
          <a:xfrm>
            <a:off x="1524000" y="2133600"/>
            <a:ext cx="3538538" cy="3441700"/>
          </a:xfrm>
          <a:solidFill>
            <a:schemeClr val="accent1">
              <a:alpha val="100000"/>
            </a:schemeClr>
          </a:solidFill>
        </p:spPr>
      </p:pic>
      <p:pic>
        <p:nvPicPr>
          <p:cNvPr id="38917" name="Picture 4"/>
          <p:cNvPicPr>
            <a:picLocks noChangeAspect="1"/>
          </p:cNvPicPr>
          <p:nvPr/>
        </p:nvPicPr>
        <p:blipFill>
          <a:blip r:embed="rId2">
            <a:lum bright="-17999" contrast="42000"/>
          </a:blip>
          <a:stretch>
            <a:fillRect/>
          </a:stretch>
        </p:blipFill>
        <p:spPr>
          <a:xfrm>
            <a:off x="6240463" y="2205038"/>
            <a:ext cx="3527425" cy="3289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pic>
        <p:nvPicPr>
          <p:cNvPr id="47106" name="Picture 2" descr="溜冰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4427538" cy="414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7" name="Picture 3" descr="扶梯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8" y="188913"/>
            <a:ext cx="4500562" cy="381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1" name="Text Box 4"/>
          <p:cNvSpPr txBox="1"/>
          <p:nvPr/>
        </p:nvSpPr>
        <p:spPr>
          <a:xfrm>
            <a:off x="1847850" y="5084763"/>
            <a:ext cx="8134350" cy="1475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生活中的匀速直线运动并不常见</a:t>
            </a:r>
            <a:endParaRPr lang="zh-CN" altLang="en-US" sz="36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这些运动只能近似地看作匀速直线运动</a:t>
            </a:r>
            <a:endParaRPr lang="en-US" altLang="zh-CN" sz="36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03512" y="4005064"/>
            <a:ext cx="4248472" cy="1198880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  <a:cs typeface="+mn-cs"/>
              </a:rPr>
              <a:t>滑冰时停止用力后的一段滑行</a:t>
            </a:r>
            <a:endParaRPr kumimoji="0" lang="zh-CN" altLang="en-US" sz="3600" b="1" kern="1200" cap="none" spc="0" normalizeH="0" baseline="0" noProof="0" dirty="0">
              <a:solidFill>
                <a:srgbClr val="0000FF"/>
              </a:solidFill>
              <a:latin typeface="Times New Roman" panose="020206030504050203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0016" y="4005064"/>
            <a:ext cx="4427984" cy="1198880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  <a:cs typeface="+mn-cs"/>
              </a:rPr>
              <a:t>站在自动扶梯上的顾客的运动</a:t>
            </a:r>
            <a:endParaRPr kumimoji="0" lang="zh-CN" altLang="en-US" sz="3600" b="1" kern="1200" cap="none" spc="0" normalizeH="0" baseline="0" noProof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1524000" y="6400800"/>
            <a:ext cx="914400" cy="284163"/>
          </a:xfrm>
          <a:prstGeom prst="rect">
            <a:avLst/>
          </a:prstGeom>
        </p:spPr>
        <p:txBody>
          <a:bodyPr lIns="45720" rIns="45720" rtlCol="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en-US" altLang="zh-CN" sz="1100" dirty="0">
                <a:solidFill>
                  <a:srgbClr val="636363"/>
                </a:solidFill>
              </a:rPr>
            </a:fld>
            <a:endParaRPr lang="en-US" altLang="zh-CN" sz="1100" dirty="0">
              <a:solidFill>
                <a:srgbClr val="636363"/>
              </a:solidFill>
            </a:endParaRPr>
          </a:p>
        </p:txBody>
      </p:sp>
      <p:sp>
        <p:nvSpPr>
          <p:cNvPr id="40963" name="Text Box 3"/>
          <p:cNvSpPr txBox="1"/>
          <p:nvPr/>
        </p:nvSpPr>
        <p:spPr>
          <a:xfrm>
            <a:off x="2135188" y="620713"/>
            <a:ext cx="280828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1520825" y="188913"/>
            <a:ext cx="736600" cy="23034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34" charset="0"/>
                <a:ea typeface="楷体" panose="02010609060101010101" pitchFamily="49" charset="-122"/>
                <a:cs typeface="+mn-cs"/>
              </a:rPr>
              <a:t>辨一辨</a:t>
            </a:r>
            <a:endParaRPr kumimoji="0" lang="zh-CN" altLang="en-US" sz="32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0965" name="Picture 6" descr="xialuo"/>
          <p:cNvPicPr>
            <a:picLocks noChangeAspect="1"/>
          </p:cNvPicPr>
          <p:nvPr/>
        </p:nvPicPr>
        <p:blipFill>
          <a:blip r:embed="rId1">
            <a:lum bright="-12000" contrast="24000"/>
          </a:blip>
          <a:srcRect b="6828"/>
          <a:stretch>
            <a:fillRect/>
          </a:stretch>
        </p:blipFill>
        <p:spPr>
          <a:xfrm>
            <a:off x="7680325" y="260350"/>
            <a:ext cx="2559050" cy="432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0903" name="Rectangle 7"/>
          <p:cNvSpPr/>
          <p:nvPr/>
        </p:nvSpPr>
        <p:spPr>
          <a:xfrm>
            <a:off x="1919288" y="4581525"/>
            <a:ext cx="8348980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图示的是苹果下落过程中的每隔相等时间曝光</a:t>
            </a:r>
            <a:endParaRPr lang="zh-CN" altLang="en-US" sz="3200" b="1" dirty="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200" b="1" dirty="0">
                <a:latin typeface="Times New Roman" panose="02020603050405020304" pitchFamily="34" charset="0"/>
                <a:ea typeface="楷体" panose="02010609060101010101" pitchFamily="49" charset="-122"/>
              </a:rPr>
              <a:t>一次所得的照片。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80904" name="Rectangle 8"/>
          <p:cNvSpPr/>
          <p:nvPr/>
        </p:nvSpPr>
        <p:spPr>
          <a:xfrm>
            <a:off x="2063750" y="5589588"/>
            <a:ext cx="8135938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苹果做的是匀速直线运动吗？它的速度变化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有什么特点？你判断的依据是什么？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pic>
        <p:nvPicPr>
          <p:cNvPr id="4096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450" y="333375"/>
            <a:ext cx="4665663" cy="4175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3" grpId="0"/>
      <p:bldP spid="8090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1307</Words>
  <Application>WPS 演示</Application>
  <PresentationFormat>宽屏</PresentationFormat>
  <Paragraphs>188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Wingdings</vt:lpstr>
      <vt:lpstr>楷体</vt:lpstr>
      <vt:lpstr>Calibri Light</vt:lpstr>
      <vt:lpstr>Times New Roman</vt:lpstr>
      <vt:lpstr>Times New Roman</vt:lpstr>
      <vt:lpstr>Times New Roman</vt:lpstr>
      <vt:lpstr>黑体</vt:lpstr>
      <vt:lpstr>华文新魏</vt:lpstr>
      <vt:lpstr>华文细黑</vt:lpstr>
      <vt:lpstr>微软雅黑</vt:lpstr>
      <vt:lpstr>楷体_GB2312</vt:lpstr>
      <vt:lpstr>Wingdings 2</vt:lpstr>
      <vt:lpstr>Calibri</vt:lpstr>
      <vt:lpstr>Arial Unicode MS</vt:lpstr>
      <vt:lpstr>Office 主题​​</vt:lpstr>
      <vt:lpstr>物理</vt:lpstr>
      <vt:lpstr>三、直线运动</vt:lpstr>
      <vt:lpstr>【学习目标】</vt:lpstr>
      <vt:lpstr>PowerPoint 演示文稿</vt:lpstr>
      <vt:lpstr>PowerPoint 演示文稿</vt:lpstr>
      <vt:lpstr>总结气泡运动的规律：</vt:lpstr>
      <vt:lpstr>PowerPoint 演示文稿</vt:lpstr>
      <vt:lpstr>    s-t图像              v-t图像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【小结反思】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2022-08-06T09:09:12Z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2342FB0CEA61480E917ED0E6D1867CA7</vt:lpwstr>
  </property>
</Properties>
</file>