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6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5.png"/><Relationship Id="rId2" Type="http://schemas.microsoft.com/office/2007/relationships/media" Target="file:///C:\Documents%20and%20Settings\user\&#26700;&#38754;\&#35838;&#20214;\&#26479;&#20013;&#34593;&#28891;-.mpg" TargetMode="External"/><Relationship Id="rId1" Type="http://schemas.openxmlformats.org/officeDocument/2006/relationships/video" Target="file:///C:\Documents%20and%20Settings\user\&#26700;&#38754;\&#35838;&#20214;\&#26479;&#20013;&#34593;&#28891;-.mpg" TargetMode="Externa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4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3.wmf"/><Relationship Id="rId1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648075" y="1268413"/>
            <a:ext cx="4776788" cy="119888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7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舒体" pitchFamily="2" charset="-122"/>
                <a:cs typeface="+mn-cs"/>
              </a:rPr>
              <a:t>平面镜</a:t>
            </a:r>
            <a:endParaRPr kumimoji="1" lang="zh-CN" altLang="en-US" sz="7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方正舒体" pitchFamily="2" charset="-122"/>
              <a:cs typeface="+mn-cs"/>
            </a:endParaRPr>
          </a:p>
        </p:txBody>
      </p:sp>
      <p:pic>
        <p:nvPicPr>
          <p:cNvPr id="4099" name="Picture 10" descr="u=907783792,778074230&amp;gp=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2565400"/>
            <a:ext cx="2257425" cy="2341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11" descr="u=796626398,1826399062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813" y="3429000"/>
            <a:ext cx="3071812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12" descr="u=1306039892,3571815980&amp;gp=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563" y="2741613"/>
            <a:ext cx="2055812" cy="2055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Group 2"/>
          <p:cNvGrpSpPr/>
          <p:nvPr/>
        </p:nvGrpSpPr>
        <p:grpSpPr>
          <a:xfrm>
            <a:off x="2590800" y="2743200"/>
            <a:ext cx="4267200" cy="2038350"/>
            <a:chOff x="912" y="960"/>
            <a:chExt cx="2688" cy="1284"/>
          </a:xfrm>
        </p:grpSpPr>
        <p:pic>
          <p:nvPicPr>
            <p:cNvPr id="11280" name="Picture 3" descr="未标题-4 拷贝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12" y="1008"/>
              <a:ext cx="2688" cy="12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81" name="Text Box 4"/>
            <p:cNvSpPr txBox="1"/>
            <p:nvPr/>
          </p:nvSpPr>
          <p:spPr>
            <a:xfrm>
              <a:off x="2112" y="960"/>
              <a:ext cx="480" cy="290"/>
            </a:xfrm>
            <a:prstGeom prst="rect">
              <a:avLst/>
            </a:prstGeom>
            <a:solidFill>
              <a:srgbClr val="CCECFF"/>
            </a:solidFill>
            <a:ln w="15875">
              <a:noFill/>
            </a:ln>
          </p:spPr>
          <p:txBody>
            <a:bodyPr>
              <a:spAutoFit/>
            </a:bodyPr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</a:rPr>
                <a:t>3m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4495800" y="3276600"/>
            <a:ext cx="2176463" cy="1755775"/>
            <a:chOff x="2133" y="1296"/>
            <a:chExt cx="1371" cy="1106"/>
          </a:xfrm>
        </p:grpSpPr>
        <p:sp>
          <p:nvSpPr>
            <p:cNvPr id="11272" name="AutoShape 6"/>
            <p:cNvSpPr/>
            <p:nvPr/>
          </p:nvSpPr>
          <p:spPr>
            <a:xfrm rot="5400000">
              <a:off x="2832" y="1440"/>
              <a:ext cx="816" cy="528"/>
            </a:xfrm>
            <a:custGeom>
              <a:avLst/>
              <a:gdLst>
                <a:gd name="txL" fmla="*/ 3812 w 21600"/>
                <a:gd name="txT" fmla="*/ 3805 h 21600"/>
                <a:gd name="txR" fmla="*/ 17788 w 21600"/>
                <a:gd name="txB" fmla="*/ 17795 h 21600"/>
              </a:gdLst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4017" y="21600"/>
                  </a:lnTo>
                  <a:lnTo>
                    <a:pt x="1758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100000"/>
              </a:srgbClr>
            </a:solidFill>
            <a:ln w="15875" cap="flat" cmpd="sng">
              <a:solidFill>
                <a:schemeClr val="bg2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lg"/>
            </a:ln>
          </p:spPr>
          <p:txBody>
            <a:bodyPr/>
            <a:p>
              <a:endParaRPr lang="zh-CN" altLang="en-US" sz="2400"/>
            </a:p>
          </p:txBody>
        </p:sp>
        <p:pic>
          <p:nvPicPr>
            <p:cNvPr id="11273" name="Picture 7" descr="未标题-6 拷贝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3" y="1440"/>
              <a:ext cx="564" cy="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274" name="Group 8"/>
            <p:cNvGrpSpPr/>
            <p:nvPr/>
          </p:nvGrpSpPr>
          <p:grpSpPr>
            <a:xfrm>
              <a:off x="2400" y="2112"/>
              <a:ext cx="864" cy="290"/>
              <a:chOff x="2400" y="2112"/>
              <a:chExt cx="864" cy="290"/>
            </a:xfrm>
          </p:grpSpPr>
          <p:sp>
            <p:nvSpPr>
              <p:cNvPr id="11275" name="Line 9"/>
              <p:cNvSpPr/>
              <p:nvPr/>
            </p:nvSpPr>
            <p:spPr>
              <a:xfrm>
                <a:off x="2400" y="2160"/>
                <a:ext cx="0" cy="192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lg"/>
              </a:ln>
            </p:spPr>
          </p:sp>
          <p:sp>
            <p:nvSpPr>
              <p:cNvPr id="11276" name="Line 10"/>
              <p:cNvSpPr/>
              <p:nvPr/>
            </p:nvSpPr>
            <p:spPr>
              <a:xfrm>
                <a:off x="3264" y="2160"/>
                <a:ext cx="0" cy="192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lg"/>
              </a:ln>
            </p:spPr>
          </p:sp>
          <p:sp>
            <p:nvSpPr>
              <p:cNvPr id="11277" name="Line 11"/>
              <p:cNvSpPr/>
              <p:nvPr/>
            </p:nvSpPr>
            <p:spPr>
              <a:xfrm>
                <a:off x="3024" y="2256"/>
                <a:ext cx="24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stealth" w="med" len="lg"/>
              </a:ln>
            </p:spPr>
          </p:sp>
          <p:sp>
            <p:nvSpPr>
              <p:cNvPr id="11278" name="Line 12"/>
              <p:cNvSpPr/>
              <p:nvPr/>
            </p:nvSpPr>
            <p:spPr>
              <a:xfrm flipH="1">
                <a:off x="2400" y="2256"/>
                <a:ext cx="24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stealth" w="med" len="lg"/>
              </a:ln>
            </p:spPr>
          </p:sp>
          <p:sp>
            <p:nvSpPr>
              <p:cNvPr id="11279" name="Text Box 13"/>
              <p:cNvSpPr txBox="1"/>
              <p:nvPr/>
            </p:nvSpPr>
            <p:spPr>
              <a:xfrm>
                <a:off x="2640" y="2112"/>
                <a:ext cx="432" cy="290"/>
              </a:xfrm>
              <a:prstGeom prst="rect">
                <a:avLst/>
              </a:prstGeom>
              <a:noFill/>
              <a:ln w="22225">
                <a:noFill/>
              </a:ln>
            </p:spPr>
            <p:txBody>
              <a:bodyPr>
                <a:spAutoFit/>
              </a:bodyPr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2m</a:t>
                </a:r>
                <a:endParaRPr lang="en-US" altLang="zh-CN" sz="2400" b="1" dirty="0">
                  <a:solidFill>
                    <a:srgbClr val="FF33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14"/>
          <p:cNvGrpSpPr/>
          <p:nvPr/>
        </p:nvGrpSpPr>
        <p:grpSpPr>
          <a:xfrm>
            <a:off x="6248400" y="2667000"/>
            <a:ext cx="3429000" cy="1828800"/>
            <a:chOff x="3216" y="912"/>
            <a:chExt cx="1879" cy="953"/>
          </a:xfrm>
        </p:grpSpPr>
        <p:pic>
          <p:nvPicPr>
            <p:cNvPr id="11270" name="Picture 15" descr="未标题-5 拷贝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6" y="1008"/>
              <a:ext cx="1879" cy="85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1" name="Text Box 16"/>
            <p:cNvSpPr txBox="1"/>
            <p:nvPr/>
          </p:nvSpPr>
          <p:spPr>
            <a:xfrm>
              <a:off x="3840" y="912"/>
              <a:ext cx="480" cy="240"/>
            </a:xfrm>
            <a:prstGeom prst="rect">
              <a:avLst/>
            </a:prstGeom>
            <a:solidFill>
              <a:srgbClr val="CCECFF"/>
            </a:solidFill>
            <a:ln w="15875">
              <a:noFill/>
            </a:ln>
          </p:spPr>
          <p:txBody>
            <a:bodyPr>
              <a:spAutoFit/>
            </a:bodyPr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</a:rPr>
                <a:t>3m</a:t>
              </a: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1269" name="Text Box 18"/>
          <p:cNvSpPr txBox="1"/>
          <p:nvPr/>
        </p:nvSpPr>
        <p:spPr>
          <a:xfrm>
            <a:off x="2133600" y="533400"/>
            <a:ext cx="8001000" cy="1753235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方正舒体" pitchFamily="2" charset="-122"/>
                <a:ea typeface="方正舒体" pitchFamily="2" charset="-122"/>
              </a:rPr>
              <a:t>2</a:t>
            </a:r>
            <a:r>
              <a:rPr lang="zh-CN" altLang="en-US" sz="2400" dirty="0">
                <a:latin typeface="方正舒体" pitchFamily="2" charset="-122"/>
                <a:ea typeface="方正舒体" pitchFamily="2" charset="-122"/>
              </a:rPr>
              <a:t>、</a:t>
            </a:r>
            <a:r>
              <a:rPr lang="zh-CN" altLang="en-US" sz="3600" b="1" dirty="0">
                <a:latin typeface="方正舒体" pitchFamily="2" charset="-122"/>
                <a:ea typeface="方正舒体" pitchFamily="2" charset="-122"/>
              </a:rPr>
              <a:t>房间的宽度是</a:t>
            </a:r>
            <a:r>
              <a:rPr lang="en-US" altLang="zh-CN" sz="3600" b="1" dirty="0">
                <a:latin typeface="Times New Roman" panose="02020603050405020304" pitchFamily="18" charset="0"/>
                <a:ea typeface="方正舒体" pitchFamily="2" charset="-122"/>
              </a:rPr>
              <a:t>3m</a:t>
            </a:r>
            <a:r>
              <a:rPr lang="zh-CN" altLang="en-US" sz="3600" b="1" dirty="0">
                <a:latin typeface="方正舒体" pitchFamily="2" charset="-122"/>
                <a:ea typeface="方正舒体" pitchFamily="2" charset="-122"/>
              </a:rPr>
              <a:t>，而测视力时，要求视力表距人应该有</a:t>
            </a:r>
            <a:r>
              <a:rPr lang="en-US" altLang="zh-CN" sz="3600" b="1" dirty="0">
                <a:latin typeface="Times New Roman" panose="02020603050405020304" pitchFamily="18" charset="0"/>
                <a:ea typeface="方正舒体" pitchFamily="2" charset="-122"/>
              </a:rPr>
              <a:t>5m </a:t>
            </a:r>
            <a:r>
              <a:rPr lang="zh-CN" altLang="en-US" sz="3600" b="1" dirty="0">
                <a:latin typeface="方正舒体" pitchFamily="2" charset="-122"/>
                <a:ea typeface="方正舒体" pitchFamily="2" charset="-122"/>
              </a:rPr>
              <a:t>．请你思考如何解决这个问题？</a:t>
            </a:r>
            <a:endParaRPr lang="zh-CN" altLang="en-US" sz="3600" b="1" dirty="0"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Group 10"/>
          <p:cNvGrpSpPr/>
          <p:nvPr/>
        </p:nvGrpSpPr>
        <p:grpSpPr>
          <a:xfrm>
            <a:off x="2279650" y="785813"/>
            <a:ext cx="7173913" cy="5297487"/>
            <a:chOff x="480" y="477"/>
            <a:chExt cx="4519" cy="3337"/>
          </a:xfrm>
        </p:grpSpPr>
        <p:pic>
          <p:nvPicPr>
            <p:cNvPr id="12291" name="Picture 5" descr="u=1448932581,3028646323&amp;gp=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0" y="2680"/>
              <a:ext cx="1920" cy="10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2" name="Picture 6" descr="u=3287173643,3015136617&amp;gp=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4" y="2515"/>
              <a:ext cx="1728" cy="12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3" name="Picture 2" descr="u=4114505626,55236671&amp;gp=0"/>
            <p:cNvPicPr>
              <a:picLocks noChangeAspect="1"/>
            </p:cNvPicPr>
            <p:nvPr/>
          </p:nvPicPr>
          <p:blipFill>
            <a:blip r:embed="rId3"/>
            <a:srcRect b="8109"/>
            <a:stretch>
              <a:fillRect/>
            </a:stretch>
          </p:blipFill>
          <p:spPr>
            <a:xfrm>
              <a:off x="499" y="477"/>
              <a:ext cx="1466" cy="153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4" name="Picture 3" descr="u=2811782049,4205588606&amp;gp=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74" y="567"/>
              <a:ext cx="1436" cy="173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5" name="Picture 7" descr="u=2930786421,2573749667&amp;gp=1"/>
            <p:cNvPicPr>
              <a:picLocks noChangeAspect="1"/>
            </p:cNvPicPr>
            <p:nvPr/>
          </p:nvPicPr>
          <p:blipFill>
            <a:blip r:embed="rId5"/>
            <a:srcRect b="15800"/>
            <a:stretch>
              <a:fillRect/>
            </a:stretch>
          </p:blipFill>
          <p:spPr>
            <a:xfrm>
              <a:off x="3543" y="658"/>
              <a:ext cx="1456" cy="143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2590800" y="476250"/>
            <a:ext cx="7543800" cy="572262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6000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rPr>
              <a:t>调查：</a:t>
            </a:r>
            <a:endParaRPr lang="zh-CN" altLang="en-US" sz="6000" dirty="0">
              <a:solidFill>
                <a:srgbClr val="FF3300"/>
              </a:solidFill>
              <a:latin typeface="Times New Roman" panose="02020603050405020304" pitchFamily="18" charset="0"/>
              <a:ea typeface="方正舒体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6000" b="1" dirty="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生活中还有什么地方用到平面镜？它用的是平面镜成像的哪些特点？</a:t>
            </a:r>
            <a:endParaRPr lang="zh-CN" altLang="en-US" sz="6000" b="1" dirty="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r>
              <a:rPr lang="zh-CN" altLang="en-US" sz="2800" dirty="0">
                <a:solidFill>
                  <a:srgbClr val="FF3300"/>
                </a:solidFill>
              </a:rPr>
              <a:t>平面镜在生活中有广泛的应用</a:t>
            </a:r>
            <a:r>
              <a:rPr lang="en-US" altLang="zh-CN" sz="2800" dirty="0">
                <a:solidFill>
                  <a:srgbClr val="FF3300"/>
                </a:solidFill>
              </a:rPr>
              <a:t>,</a:t>
            </a:r>
            <a:r>
              <a:rPr lang="zh-CN" altLang="en-US" sz="2800" dirty="0">
                <a:solidFill>
                  <a:srgbClr val="FF3300"/>
                </a:solidFill>
              </a:rPr>
              <a:t>例如：家庭用的穿衣镜、练功房里墙壁四周的镜子、牙医检查牙齿时放入口中的小镜子等都是平面镜；潜艇用的潜望镜、显微镜、投影仪等里都有平面镜</a:t>
            </a:r>
            <a:r>
              <a:rPr lang="en-US" altLang="zh-CN" sz="2800" dirty="0">
                <a:solidFill>
                  <a:srgbClr val="FF3300"/>
                </a:solidFill>
              </a:rPr>
              <a:t>.</a:t>
            </a:r>
            <a:r>
              <a:rPr lang="zh-CN" altLang="en-US" sz="2800" dirty="0">
                <a:solidFill>
                  <a:srgbClr val="FF3300"/>
                </a:solidFill>
              </a:rPr>
              <a:t>此外</a:t>
            </a:r>
            <a:r>
              <a:rPr lang="en-US" altLang="zh-CN" sz="2800" dirty="0">
                <a:solidFill>
                  <a:srgbClr val="FF3300"/>
                </a:solidFill>
              </a:rPr>
              <a:t>,</a:t>
            </a:r>
            <a:r>
              <a:rPr lang="zh-CN" altLang="en-US" sz="2800" dirty="0">
                <a:solidFill>
                  <a:srgbClr val="FF3300"/>
                </a:solidFill>
              </a:rPr>
              <a:t>平静的水面、抛光的金属表面等都相当于平面镜</a:t>
            </a:r>
            <a:r>
              <a:rPr lang="en-US" altLang="zh-CN" sz="2800" dirty="0">
                <a:solidFill>
                  <a:srgbClr val="FF3300"/>
                </a:solidFill>
              </a:rPr>
              <a:t>.</a:t>
            </a:r>
            <a:r>
              <a:rPr lang="zh-CN" altLang="en-US" sz="2800" dirty="0">
                <a:solidFill>
                  <a:srgbClr val="FF3300"/>
                </a:solidFill>
              </a:rPr>
              <a:t>我们把反射呈光滑平面的镜子叫作平面镜</a:t>
            </a:r>
            <a:r>
              <a:rPr lang="en-US" altLang="zh-CN" sz="2800" dirty="0">
                <a:solidFill>
                  <a:srgbClr val="FF3300"/>
                </a:solidFill>
              </a:rPr>
              <a:t>.</a:t>
            </a:r>
            <a:br>
              <a:rPr lang="en-US" altLang="zh-CN" sz="2800" dirty="0">
                <a:solidFill>
                  <a:srgbClr val="FF3300"/>
                </a:solidFill>
              </a:rPr>
            </a:br>
            <a:r>
              <a:rPr lang="zh-CN" altLang="en-US" sz="2800" dirty="0">
                <a:solidFill>
                  <a:srgbClr val="FF3300"/>
                </a:solidFill>
              </a:rPr>
              <a:t>使用平面镜的目的：</a:t>
            </a:r>
            <a:r>
              <a:rPr lang="en-US" altLang="zh-CN" sz="2800" dirty="0">
                <a:solidFill>
                  <a:srgbClr val="FF3300"/>
                </a:solidFill>
              </a:rPr>
              <a:t>1.</a:t>
            </a:r>
            <a:r>
              <a:rPr lang="zh-CN" altLang="en-US" sz="2800" dirty="0">
                <a:solidFill>
                  <a:srgbClr val="FF3300"/>
                </a:solidFill>
              </a:rPr>
              <a:t>利用平面镜成像 </a:t>
            </a:r>
            <a:br>
              <a:rPr lang="zh-CN" altLang="en-US" sz="2800" dirty="0">
                <a:solidFill>
                  <a:srgbClr val="FF3300"/>
                </a:solidFill>
              </a:rPr>
            </a:br>
            <a:r>
              <a:rPr lang="en-US" altLang="zh-CN" sz="2800" dirty="0">
                <a:solidFill>
                  <a:srgbClr val="FF3300"/>
                </a:solidFill>
              </a:rPr>
              <a:t>2.</a:t>
            </a:r>
            <a:r>
              <a:rPr lang="zh-CN" altLang="en-US" sz="2800" dirty="0">
                <a:solidFill>
                  <a:srgbClr val="FF3300"/>
                </a:solidFill>
              </a:rPr>
              <a:t>利用平面镜来改变光的传播路径 潜望镜 </a:t>
            </a:r>
            <a:endParaRPr lang="zh-CN" altLang="en-US" sz="28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6" name="杯中蜡烛-.mpg">
            <a:hlinkClick r:id="" action="ppaction://media"/>
          </p:cNvPr>
          <p:cNvPicPr>
            <a:picLocks noRot="1" noChangeAspect="1"/>
          </p:cNvPicPr>
          <p:nvPr>
            <p:ph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3071813" y="1052513"/>
            <a:ext cx="5905500" cy="4429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78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55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生活中的镜子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5563" y="1571625"/>
            <a:ext cx="1709737" cy="315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3" descr="生活中的镜子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2057400"/>
            <a:ext cx="195262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4" descr="生活中的镜子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609600"/>
            <a:ext cx="1428750" cy="1589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5" descr="生活中的镜子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4572000"/>
            <a:ext cx="1589088" cy="122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 Box 8"/>
          <p:cNvSpPr txBox="1"/>
          <p:nvPr/>
        </p:nvSpPr>
        <p:spPr>
          <a:xfrm>
            <a:off x="4876800" y="2971800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平面镜</a:t>
            </a:r>
            <a:endParaRPr lang="zh-CN" altLang="en-US" sz="4800" b="1" dirty="0">
              <a:solidFill>
                <a:srgbClr val="FF33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6151" name="Line 9"/>
          <p:cNvSpPr/>
          <p:nvPr/>
        </p:nvSpPr>
        <p:spPr>
          <a:xfrm flipV="1">
            <a:off x="6018213" y="2208213"/>
            <a:ext cx="457200" cy="763587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stealth" w="med" len="lg"/>
          </a:ln>
        </p:spPr>
      </p:sp>
      <p:sp>
        <p:nvSpPr>
          <p:cNvPr id="6152" name="Line 11"/>
          <p:cNvSpPr/>
          <p:nvPr/>
        </p:nvSpPr>
        <p:spPr>
          <a:xfrm>
            <a:off x="6934200" y="3429000"/>
            <a:ext cx="990600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stealth" w="med" len="lg"/>
          </a:ln>
        </p:spPr>
      </p:sp>
      <p:sp>
        <p:nvSpPr>
          <p:cNvPr id="6153" name="Line 12"/>
          <p:cNvSpPr/>
          <p:nvPr/>
        </p:nvSpPr>
        <p:spPr>
          <a:xfrm>
            <a:off x="5943600" y="3886200"/>
            <a:ext cx="0" cy="6858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stealth" w="med" len="lg"/>
          </a:ln>
        </p:spPr>
      </p:sp>
      <p:sp>
        <p:nvSpPr>
          <p:cNvPr id="6154" name="Line 13"/>
          <p:cNvSpPr/>
          <p:nvPr/>
        </p:nvSpPr>
        <p:spPr>
          <a:xfrm flipH="1">
            <a:off x="4343400" y="3429000"/>
            <a:ext cx="533400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stealth" w="med" len="lg"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u=1116349500,308957901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3402013"/>
            <a:ext cx="3240087" cy="2428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3" descr="u=1424135087,947042202&amp;gp=2"/>
          <p:cNvPicPr>
            <a:picLocks noChangeAspect="1"/>
          </p:cNvPicPr>
          <p:nvPr/>
        </p:nvPicPr>
        <p:blipFill>
          <a:blip r:embed="rId2"/>
          <a:srcRect t="6580"/>
          <a:stretch>
            <a:fillRect/>
          </a:stretch>
        </p:blipFill>
        <p:spPr>
          <a:xfrm>
            <a:off x="6311900" y="2357438"/>
            <a:ext cx="3816350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Picture 4" descr="照镜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088" y="463550"/>
            <a:ext cx="3230562" cy="2162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2279650" y="836613"/>
            <a:ext cx="7848600" cy="4321175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猜想：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  <a:p>
            <a:pPr eaLnBrk="1" hangingPunct="1">
              <a:buNone/>
            </a:pPr>
            <a:r>
              <a:rPr lang="en-US" altLang="zh-CN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1</a:t>
            </a: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、像与物大小相等？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  <a:p>
            <a:pPr eaLnBrk="1" hangingPunct="1">
              <a:buNone/>
            </a:pPr>
            <a:r>
              <a:rPr lang="en-US" altLang="zh-CN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2</a:t>
            </a: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、物远离镜面时，像变小？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  <a:p>
            <a:pPr eaLnBrk="1" hangingPunct="1">
              <a:buNone/>
            </a:pPr>
            <a:r>
              <a:rPr lang="en-US" altLang="zh-CN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3</a:t>
            </a: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、像与物到镜面的距离相等？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  <a:p>
            <a:pPr eaLnBrk="1" hangingPunct="1">
              <a:buNone/>
            </a:pP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       </a:t>
            </a:r>
            <a:r>
              <a:rPr lang="en-US" altLang="zh-CN" sz="4400" b="1" dirty="0">
                <a:solidFill>
                  <a:srgbClr val="FF3300"/>
                </a:solidFill>
                <a:ea typeface="方正舒体" pitchFamily="2" charset="-122"/>
              </a:rPr>
              <a:t>……</a:t>
            </a:r>
            <a:endParaRPr lang="en-US" altLang="zh-CN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828800" y="457200"/>
          <a:ext cx="5302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857375" imgH="3996055" progId="MS_ClipArt_Gallery.2">
                  <p:embed/>
                </p:oleObj>
              </mc:Choice>
              <mc:Fallback>
                <p:oleObj name="" r:id="rId1" imgW="1857375" imgH="3996055" progId="MS_ClipArt_Gallery.2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28800" y="457200"/>
                        <a:ext cx="530225" cy="1143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2"/>
          <p:cNvSpPr/>
          <p:nvPr/>
        </p:nvSpPr>
        <p:spPr>
          <a:xfrm>
            <a:off x="2895600" y="914400"/>
            <a:ext cx="64404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rPr>
              <a:t>像与物的大小相等吗？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  <p:sp>
        <p:nvSpPr>
          <p:cNvPr id="1029" name="Rectangle 4"/>
          <p:cNvSpPr/>
          <p:nvPr/>
        </p:nvSpPr>
        <p:spPr>
          <a:xfrm>
            <a:off x="2640013" y="188913"/>
            <a:ext cx="1981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探究</a:t>
            </a:r>
            <a:r>
              <a:rPr lang="en-US" altLang="zh-CN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1</a:t>
            </a: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：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124200" y="1981200"/>
            <a:ext cx="6858000" cy="3857625"/>
            <a:chOff x="1104" y="1200"/>
            <a:chExt cx="4320" cy="2430"/>
          </a:xfrm>
        </p:grpSpPr>
        <p:graphicFrame>
          <p:nvGraphicFramePr>
            <p:cNvPr id="1027" name="Object 11"/>
            <p:cNvGraphicFramePr>
              <a:graphicFrameLocks noChangeAspect="1"/>
            </p:cNvGraphicFramePr>
            <p:nvPr/>
          </p:nvGraphicFramePr>
          <p:xfrm>
            <a:off x="1104" y="1200"/>
            <a:ext cx="3264" cy="24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3" imgW="6591300" imgH="4905375" progId="Paint.Picture">
                    <p:embed/>
                  </p:oleObj>
                </mc:Choice>
                <mc:Fallback>
                  <p:oleObj name="" r:id="rId3" imgW="6591300" imgH="4905375" progId="Paint.Picture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04" y="1200"/>
                          <a:ext cx="3264" cy="243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31" name="Group 12"/>
            <p:cNvGrpSpPr/>
            <p:nvPr/>
          </p:nvGrpSpPr>
          <p:grpSpPr>
            <a:xfrm>
              <a:off x="1632" y="2592"/>
              <a:ext cx="1670" cy="890"/>
              <a:chOff x="2440" y="5226"/>
              <a:chExt cx="4175" cy="2224"/>
            </a:xfrm>
          </p:grpSpPr>
          <p:grpSp>
            <p:nvGrpSpPr>
              <p:cNvPr id="1033" name="Group 13"/>
              <p:cNvGrpSpPr/>
              <p:nvPr/>
            </p:nvGrpSpPr>
            <p:grpSpPr>
              <a:xfrm>
                <a:off x="2440" y="6132"/>
                <a:ext cx="604" cy="1318"/>
                <a:chOff x="2024" y="3876"/>
                <a:chExt cx="510" cy="999"/>
              </a:xfrm>
            </p:grpSpPr>
            <p:sp>
              <p:nvSpPr>
                <p:cNvPr id="1037" name="AutoShape 14"/>
                <p:cNvSpPr/>
                <p:nvPr/>
              </p:nvSpPr>
              <p:spPr>
                <a:xfrm>
                  <a:off x="2024" y="3918"/>
                  <a:ext cx="510" cy="957"/>
                </a:xfrm>
                <a:prstGeom prst="can">
                  <a:avLst>
                    <a:gd name="adj" fmla="val 46907"/>
                  </a:avLst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0" scaled="1"/>
                  <a:tileRect/>
                </a:gradFill>
                <a:ln w="1905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algn="ctr" eaLnBrk="1" hangingPunct="1"/>
                  <a:endParaRPr lang="zh-CN" altLang="en-US" sz="2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38" name="AutoShape 15"/>
                <p:cNvSpPr/>
                <p:nvPr/>
              </p:nvSpPr>
              <p:spPr>
                <a:xfrm>
                  <a:off x="2212" y="3876"/>
                  <a:ext cx="152" cy="180"/>
                </a:xfrm>
                <a:prstGeom prst="can">
                  <a:avLst>
                    <a:gd name="adj" fmla="val 29602"/>
                  </a:avLst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0" scaled="1"/>
                  <a:tileRect/>
                </a:gradFill>
                <a:ln w="1905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algn="ctr" eaLnBrk="1" hangingPunct="1"/>
                  <a:endParaRPr lang="zh-CN" altLang="en-US" sz="2400" dirty="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34" name="Group 16"/>
              <p:cNvGrpSpPr/>
              <p:nvPr/>
            </p:nvGrpSpPr>
            <p:grpSpPr>
              <a:xfrm>
                <a:off x="6012" y="5226"/>
                <a:ext cx="603" cy="1318"/>
                <a:chOff x="2024" y="3876"/>
                <a:chExt cx="510" cy="999"/>
              </a:xfrm>
            </p:grpSpPr>
            <p:sp>
              <p:nvSpPr>
                <p:cNvPr id="1035" name="AutoShape 17"/>
                <p:cNvSpPr/>
                <p:nvPr/>
              </p:nvSpPr>
              <p:spPr>
                <a:xfrm>
                  <a:off x="2024" y="3918"/>
                  <a:ext cx="510" cy="957"/>
                </a:xfrm>
                <a:prstGeom prst="can">
                  <a:avLst>
                    <a:gd name="adj" fmla="val 46907"/>
                  </a:avLst>
                </a:prstGeom>
                <a:gradFill rotWithShape="0">
                  <a:gsLst>
                    <a:gs pos="0">
                      <a:srgbClr val="C2C2C2"/>
                    </a:gs>
                    <a:gs pos="50000">
                      <a:srgbClr val="FFFFFF"/>
                    </a:gs>
                    <a:gs pos="100000">
                      <a:srgbClr val="C2C2C2"/>
                    </a:gs>
                  </a:gsLst>
                  <a:lin ang="0" scaled="1"/>
                  <a:tileRect/>
                </a:gradFill>
                <a:ln w="19050" cap="flat" cmpd="sng">
                  <a:solidFill>
                    <a:srgbClr val="969696"/>
                  </a:solidFill>
                  <a:prstDash val="dash"/>
                  <a:headEnd type="none" w="med" len="med"/>
                  <a:tailEnd type="none" w="med" len="med"/>
                </a:ln>
              </p:spPr>
              <p:txBody>
                <a:bodyPr/>
                <a:p>
                  <a:pPr algn="ctr" eaLnBrk="1" hangingPunct="1"/>
                  <a:endParaRPr lang="zh-CN" altLang="en-US" sz="2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036" name="AutoShape 18"/>
                <p:cNvSpPr/>
                <p:nvPr/>
              </p:nvSpPr>
              <p:spPr>
                <a:xfrm>
                  <a:off x="2212" y="3876"/>
                  <a:ext cx="152" cy="180"/>
                </a:xfrm>
                <a:prstGeom prst="can">
                  <a:avLst>
                    <a:gd name="adj" fmla="val 29602"/>
                  </a:avLst>
                </a:prstGeom>
                <a:gradFill rotWithShape="0">
                  <a:gsLst>
                    <a:gs pos="0">
                      <a:srgbClr val="C2C2C2"/>
                    </a:gs>
                    <a:gs pos="50000">
                      <a:srgbClr val="FFFFFF"/>
                    </a:gs>
                    <a:gs pos="100000">
                      <a:srgbClr val="C2C2C2"/>
                    </a:gs>
                  </a:gsLst>
                  <a:lin ang="0" scaled="1"/>
                  <a:tileRect/>
                </a:gradFill>
                <a:ln w="19050" cap="flat" cmpd="sng">
                  <a:solidFill>
                    <a:srgbClr val="969696"/>
                  </a:solidFill>
                  <a:prstDash val="dash"/>
                  <a:headEnd type="none" w="med" len="med"/>
                  <a:tailEnd type="none" w="med" len="med"/>
                </a:ln>
              </p:spPr>
              <p:txBody>
                <a:bodyPr/>
                <a:p>
                  <a:pPr algn="ctr" eaLnBrk="1" hangingPunct="1"/>
                  <a:endParaRPr lang="zh-CN" altLang="en-US" sz="2400" dirty="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032" name="AutoShape 19"/>
            <p:cNvSpPr/>
            <p:nvPr/>
          </p:nvSpPr>
          <p:spPr>
            <a:xfrm>
              <a:off x="4416" y="1728"/>
              <a:ext cx="1008" cy="576"/>
            </a:xfrm>
            <a:prstGeom prst="wedgeRoundRectCallout">
              <a:avLst>
                <a:gd name="adj1" fmla="val -159227"/>
                <a:gd name="adj2" fmla="val 140625"/>
                <a:gd name="adj3" fmla="val 16667"/>
              </a:avLst>
            </a:prstGeom>
            <a:noFill/>
            <a:ln w="15875" cap="flat" cmpd="sng">
              <a:solidFill>
                <a:srgbClr val="00CCFF"/>
              </a:solidFill>
              <a:prstDash val="solid"/>
              <a:miter/>
              <a:headEnd type="none" w="med" len="med"/>
              <a:tailEnd type="none" w="med" len="lg"/>
            </a:ln>
          </p:spPr>
          <p:txBody>
            <a:bodyPr/>
            <a:p>
              <a:pPr algn="ctr" eaLnBrk="1" hangingPunct="1"/>
              <a:r>
                <a:rPr lang="zh-CN" altLang="en-US" sz="24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替身物体与像重合</a:t>
              </a:r>
              <a:endPara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847850" y="838200"/>
          <a:ext cx="5302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857375" imgH="3996055" progId="MS_ClipArt_Gallery.2">
                  <p:embed/>
                </p:oleObj>
              </mc:Choice>
              <mc:Fallback>
                <p:oleObj name="" r:id="rId1" imgW="1857375" imgH="3996055" progId="MS_ClipArt_Gallery.2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47850" y="838200"/>
                        <a:ext cx="530225" cy="1143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8"/>
          <p:cNvSpPr/>
          <p:nvPr/>
        </p:nvSpPr>
        <p:spPr>
          <a:xfrm>
            <a:off x="2686050" y="990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rPr>
              <a:t>像与物到镜面的距离相等吗？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  <p:grpSp>
        <p:nvGrpSpPr>
          <p:cNvPr id="2" name="Group 141"/>
          <p:cNvGrpSpPr/>
          <p:nvPr/>
        </p:nvGrpSpPr>
        <p:grpSpPr>
          <a:xfrm>
            <a:off x="3219450" y="2057400"/>
            <a:ext cx="7010400" cy="3973513"/>
            <a:chOff x="1200" y="1296"/>
            <a:chExt cx="4416" cy="2503"/>
          </a:xfrm>
        </p:grpSpPr>
        <p:pic>
          <p:nvPicPr>
            <p:cNvPr id="2054" name="Picture 18" descr="未标题-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" y="1296"/>
              <a:ext cx="3360" cy="25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5" name="Rectangle 23"/>
            <p:cNvSpPr/>
            <p:nvPr/>
          </p:nvSpPr>
          <p:spPr>
            <a:xfrm>
              <a:off x="2160" y="3024"/>
              <a:ext cx="2392" cy="318"/>
            </a:xfrm>
            <a:prstGeom prst="rect">
              <a:avLst/>
            </a:prstGeom>
            <a:gradFill rotWithShape="0">
              <a:gsLst>
                <a:gs pos="0">
                  <a:srgbClr val="DDDDDD"/>
                </a:gs>
                <a:gs pos="100000">
                  <a:srgbClr val="666666"/>
                </a:gs>
              </a:gsLst>
              <a:lin ang="5400000" scaled="1"/>
              <a:tileRect/>
            </a:gra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2056" name="Group 24"/>
            <p:cNvGrpSpPr/>
            <p:nvPr/>
          </p:nvGrpSpPr>
          <p:grpSpPr>
            <a:xfrm>
              <a:off x="2218" y="3179"/>
              <a:ext cx="2268" cy="163"/>
              <a:chOff x="1000" y="3200"/>
              <a:chExt cx="8000" cy="800"/>
            </a:xfrm>
          </p:grpSpPr>
          <p:sp>
            <p:nvSpPr>
              <p:cNvPr id="2076" name="Line 25"/>
              <p:cNvSpPr/>
              <p:nvPr/>
            </p:nvSpPr>
            <p:spPr>
              <a:xfrm flipV="1">
                <a:off x="10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7" name="Line 26"/>
              <p:cNvSpPr/>
              <p:nvPr/>
            </p:nvSpPr>
            <p:spPr>
              <a:xfrm flipV="1">
                <a:off x="10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8" name="Line 27"/>
              <p:cNvSpPr/>
              <p:nvPr/>
            </p:nvSpPr>
            <p:spPr>
              <a:xfrm flipV="1">
                <a:off x="11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9" name="Line 28"/>
              <p:cNvSpPr/>
              <p:nvPr/>
            </p:nvSpPr>
            <p:spPr>
              <a:xfrm flipV="1">
                <a:off x="12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0" name="Line 29"/>
              <p:cNvSpPr/>
              <p:nvPr/>
            </p:nvSpPr>
            <p:spPr>
              <a:xfrm flipV="1">
                <a:off x="13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1" name="Line 30"/>
              <p:cNvSpPr/>
              <p:nvPr/>
            </p:nvSpPr>
            <p:spPr>
              <a:xfrm flipV="1">
                <a:off x="14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2" name="Line 31"/>
              <p:cNvSpPr/>
              <p:nvPr/>
            </p:nvSpPr>
            <p:spPr>
              <a:xfrm flipV="1">
                <a:off x="14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3" name="Line 32"/>
              <p:cNvSpPr/>
              <p:nvPr/>
            </p:nvSpPr>
            <p:spPr>
              <a:xfrm flipV="1">
                <a:off x="15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4" name="Line 33"/>
              <p:cNvSpPr/>
              <p:nvPr/>
            </p:nvSpPr>
            <p:spPr>
              <a:xfrm flipV="1">
                <a:off x="16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5" name="Line 34"/>
              <p:cNvSpPr/>
              <p:nvPr/>
            </p:nvSpPr>
            <p:spPr>
              <a:xfrm flipV="1">
                <a:off x="17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6" name="Line 35"/>
              <p:cNvSpPr/>
              <p:nvPr/>
            </p:nvSpPr>
            <p:spPr>
              <a:xfrm flipV="1">
                <a:off x="18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7" name="Line 36"/>
              <p:cNvSpPr/>
              <p:nvPr/>
            </p:nvSpPr>
            <p:spPr>
              <a:xfrm flipV="1">
                <a:off x="18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8" name="Line 37"/>
              <p:cNvSpPr/>
              <p:nvPr/>
            </p:nvSpPr>
            <p:spPr>
              <a:xfrm flipV="1">
                <a:off x="19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9" name="Line 38"/>
              <p:cNvSpPr/>
              <p:nvPr/>
            </p:nvSpPr>
            <p:spPr>
              <a:xfrm flipV="1">
                <a:off x="20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0" name="Line 39"/>
              <p:cNvSpPr/>
              <p:nvPr/>
            </p:nvSpPr>
            <p:spPr>
              <a:xfrm flipV="1">
                <a:off x="21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1" name="Line 40"/>
              <p:cNvSpPr/>
              <p:nvPr/>
            </p:nvSpPr>
            <p:spPr>
              <a:xfrm flipV="1">
                <a:off x="22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2" name="Line 41"/>
              <p:cNvSpPr/>
              <p:nvPr/>
            </p:nvSpPr>
            <p:spPr>
              <a:xfrm flipV="1">
                <a:off x="22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3" name="Line 42"/>
              <p:cNvSpPr/>
              <p:nvPr/>
            </p:nvSpPr>
            <p:spPr>
              <a:xfrm flipV="1">
                <a:off x="23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4" name="Line 43"/>
              <p:cNvSpPr/>
              <p:nvPr/>
            </p:nvSpPr>
            <p:spPr>
              <a:xfrm flipV="1">
                <a:off x="24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5" name="Line 44"/>
              <p:cNvSpPr/>
              <p:nvPr/>
            </p:nvSpPr>
            <p:spPr>
              <a:xfrm flipV="1">
                <a:off x="25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6" name="Line 45"/>
              <p:cNvSpPr/>
              <p:nvPr/>
            </p:nvSpPr>
            <p:spPr>
              <a:xfrm flipV="1">
                <a:off x="26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7" name="Line 46"/>
              <p:cNvSpPr/>
              <p:nvPr/>
            </p:nvSpPr>
            <p:spPr>
              <a:xfrm flipV="1">
                <a:off x="26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8" name="Line 47"/>
              <p:cNvSpPr/>
              <p:nvPr/>
            </p:nvSpPr>
            <p:spPr>
              <a:xfrm flipV="1">
                <a:off x="27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99" name="Line 48"/>
              <p:cNvSpPr/>
              <p:nvPr/>
            </p:nvSpPr>
            <p:spPr>
              <a:xfrm flipV="1">
                <a:off x="28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0" name="Line 49"/>
              <p:cNvSpPr/>
              <p:nvPr/>
            </p:nvSpPr>
            <p:spPr>
              <a:xfrm flipV="1">
                <a:off x="29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1" name="Line 50"/>
              <p:cNvSpPr/>
              <p:nvPr/>
            </p:nvSpPr>
            <p:spPr>
              <a:xfrm flipV="1">
                <a:off x="30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2" name="Line 51"/>
              <p:cNvSpPr/>
              <p:nvPr/>
            </p:nvSpPr>
            <p:spPr>
              <a:xfrm flipV="1">
                <a:off x="30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3" name="Line 52"/>
              <p:cNvSpPr/>
              <p:nvPr/>
            </p:nvSpPr>
            <p:spPr>
              <a:xfrm flipV="1">
                <a:off x="31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4" name="Line 53"/>
              <p:cNvSpPr/>
              <p:nvPr/>
            </p:nvSpPr>
            <p:spPr>
              <a:xfrm flipV="1">
                <a:off x="32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5" name="Line 54"/>
              <p:cNvSpPr/>
              <p:nvPr/>
            </p:nvSpPr>
            <p:spPr>
              <a:xfrm flipV="1">
                <a:off x="33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6" name="Line 55"/>
              <p:cNvSpPr/>
              <p:nvPr/>
            </p:nvSpPr>
            <p:spPr>
              <a:xfrm flipV="1">
                <a:off x="34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7" name="Line 56"/>
              <p:cNvSpPr/>
              <p:nvPr/>
            </p:nvSpPr>
            <p:spPr>
              <a:xfrm flipV="1">
                <a:off x="34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8" name="Line 57"/>
              <p:cNvSpPr/>
              <p:nvPr/>
            </p:nvSpPr>
            <p:spPr>
              <a:xfrm flipV="1">
                <a:off x="35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09" name="Line 58"/>
              <p:cNvSpPr/>
              <p:nvPr/>
            </p:nvSpPr>
            <p:spPr>
              <a:xfrm flipV="1">
                <a:off x="36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0" name="Line 59"/>
              <p:cNvSpPr/>
              <p:nvPr/>
            </p:nvSpPr>
            <p:spPr>
              <a:xfrm flipV="1">
                <a:off x="37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1" name="Line 60"/>
              <p:cNvSpPr/>
              <p:nvPr/>
            </p:nvSpPr>
            <p:spPr>
              <a:xfrm flipV="1">
                <a:off x="38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2" name="Line 61"/>
              <p:cNvSpPr/>
              <p:nvPr/>
            </p:nvSpPr>
            <p:spPr>
              <a:xfrm flipV="1">
                <a:off x="38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3" name="Line 62"/>
              <p:cNvSpPr/>
              <p:nvPr/>
            </p:nvSpPr>
            <p:spPr>
              <a:xfrm flipV="1">
                <a:off x="39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4" name="Line 63"/>
              <p:cNvSpPr/>
              <p:nvPr/>
            </p:nvSpPr>
            <p:spPr>
              <a:xfrm flipV="1">
                <a:off x="40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5" name="Line 64"/>
              <p:cNvSpPr/>
              <p:nvPr/>
            </p:nvSpPr>
            <p:spPr>
              <a:xfrm flipV="1">
                <a:off x="41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6" name="Line 65"/>
              <p:cNvSpPr/>
              <p:nvPr/>
            </p:nvSpPr>
            <p:spPr>
              <a:xfrm flipV="1">
                <a:off x="42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7" name="Line 66"/>
              <p:cNvSpPr/>
              <p:nvPr/>
            </p:nvSpPr>
            <p:spPr>
              <a:xfrm flipV="1">
                <a:off x="42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8" name="Line 67"/>
              <p:cNvSpPr/>
              <p:nvPr/>
            </p:nvSpPr>
            <p:spPr>
              <a:xfrm flipV="1">
                <a:off x="43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19" name="Line 68"/>
              <p:cNvSpPr/>
              <p:nvPr/>
            </p:nvSpPr>
            <p:spPr>
              <a:xfrm flipV="1">
                <a:off x="44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0" name="Line 69"/>
              <p:cNvSpPr/>
              <p:nvPr/>
            </p:nvSpPr>
            <p:spPr>
              <a:xfrm flipV="1">
                <a:off x="45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1" name="Line 70"/>
              <p:cNvSpPr/>
              <p:nvPr/>
            </p:nvSpPr>
            <p:spPr>
              <a:xfrm flipV="1">
                <a:off x="46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2" name="Line 71"/>
              <p:cNvSpPr/>
              <p:nvPr/>
            </p:nvSpPr>
            <p:spPr>
              <a:xfrm flipV="1">
                <a:off x="46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3" name="Line 72"/>
              <p:cNvSpPr/>
              <p:nvPr/>
            </p:nvSpPr>
            <p:spPr>
              <a:xfrm flipV="1">
                <a:off x="47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4" name="Line 73"/>
              <p:cNvSpPr/>
              <p:nvPr/>
            </p:nvSpPr>
            <p:spPr>
              <a:xfrm flipV="1">
                <a:off x="48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5" name="Line 74"/>
              <p:cNvSpPr/>
              <p:nvPr/>
            </p:nvSpPr>
            <p:spPr>
              <a:xfrm flipV="1">
                <a:off x="49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6" name="Line 75"/>
              <p:cNvSpPr/>
              <p:nvPr/>
            </p:nvSpPr>
            <p:spPr>
              <a:xfrm flipV="1">
                <a:off x="50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7" name="Line 76"/>
              <p:cNvSpPr/>
              <p:nvPr/>
            </p:nvSpPr>
            <p:spPr>
              <a:xfrm flipV="1">
                <a:off x="50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8" name="Line 77"/>
              <p:cNvSpPr/>
              <p:nvPr/>
            </p:nvSpPr>
            <p:spPr>
              <a:xfrm flipV="1">
                <a:off x="51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29" name="Line 78"/>
              <p:cNvSpPr/>
              <p:nvPr/>
            </p:nvSpPr>
            <p:spPr>
              <a:xfrm flipV="1">
                <a:off x="52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0" name="Line 79"/>
              <p:cNvSpPr/>
              <p:nvPr/>
            </p:nvSpPr>
            <p:spPr>
              <a:xfrm flipV="1">
                <a:off x="53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1" name="Line 80"/>
              <p:cNvSpPr/>
              <p:nvPr/>
            </p:nvSpPr>
            <p:spPr>
              <a:xfrm flipV="1">
                <a:off x="54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2" name="Line 81"/>
              <p:cNvSpPr/>
              <p:nvPr/>
            </p:nvSpPr>
            <p:spPr>
              <a:xfrm flipV="1">
                <a:off x="54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3" name="Line 82"/>
              <p:cNvSpPr/>
              <p:nvPr/>
            </p:nvSpPr>
            <p:spPr>
              <a:xfrm flipV="1">
                <a:off x="55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4" name="Line 83"/>
              <p:cNvSpPr/>
              <p:nvPr/>
            </p:nvSpPr>
            <p:spPr>
              <a:xfrm flipV="1">
                <a:off x="56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5" name="Line 84"/>
              <p:cNvSpPr/>
              <p:nvPr/>
            </p:nvSpPr>
            <p:spPr>
              <a:xfrm flipV="1">
                <a:off x="57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6" name="Line 85"/>
              <p:cNvSpPr/>
              <p:nvPr/>
            </p:nvSpPr>
            <p:spPr>
              <a:xfrm flipV="1">
                <a:off x="58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7" name="Line 86"/>
              <p:cNvSpPr/>
              <p:nvPr/>
            </p:nvSpPr>
            <p:spPr>
              <a:xfrm flipV="1">
                <a:off x="58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8" name="Line 87"/>
              <p:cNvSpPr/>
              <p:nvPr/>
            </p:nvSpPr>
            <p:spPr>
              <a:xfrm flipV="1">
                <a:off x="59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39" name="Line 88"/>
              <p:cNvSpPr/>
              <p:nvPr/>
            </p:nvSpPr>
            <p:spPr>
              <a:xfrm flipV="1">
                <a:off x="60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0" name="Line 89"/>
              <p:cNvSpPr/>
              <p:nvPr/>
            </p:nvSpPr>
            <p:spPr>
              <a:xfrm flipV="1">
                <a:off x="61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1" name="Line 90"/>
              <p:cNvSpPr/>
              <p:nvPr/>
            </p:nvSpPr>
            <p:spPr>
              <a:xfrm flipV="1">
                <a:off x="62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2" name="Line 91"/>
              <p:cNvSpPr/>
              <p:nvPr/>
            </p:nvSpPr>
            <p:spPr>
              <a:xfrm flipV="1">
                <a:off x="62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3" name="Line 92"/>
              <p:cNvSpPr/>
              <p:nvPr/>
            </p:nvSpPr>
            <p:spPr>
              <a:xfrm flipV="1">
                <a:off x="63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4" name="Line 93"/>
              <p:cNvSpPr/>
              <p:nvPr/>
            </p:nvSpPr>
            <p:spPr>
              <a:xfrm flipV="1">
                <a:off x="64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5" name="Line 94"/>
              <p:cNvSpPr/>
              <p:nvPr/>
            </p:nvSpPr>
            <p:spPr>
              <a:xfrm flipV="1">
                <a:off x="65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6" name="Line 95"/>
              <p:cNvSpPr/>
              <p:nvPr/>
            </p:nvSpPr>
            <p:spPr>
              <a:xfrm flipV="1">
                <a:off x="66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7" name="Line 96"/>
              <p:cNvSpPr/>
              <p:nvPr/>
            </p:nvSpPr>
            <p:spPr>
              <a:xfrm flipV="1">
                <a:off x="66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8" name="Line 97"/>
              <p:cNvSpPr/>
              <p:nvPr/>
            </p:nvSpPr>
            <p:spPr>
              <a:xfrm flipV="1">
                <a:off x="67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49" name="Line 98"/>
              <p:cNvSpPr/>
              <p:nvPr/>
            </p:nvSpPr>
            <p:spPr>
              <a:xfrm flipV="1">
                <a:off x="68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0" name="Line 99"/>
              <p:cNvSpPr/>
              <p:nvPr/>
            </p:nvSpPr>
            <p:spPr>
              <a:xfrm flipV="1">
                <a:off x="69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1" name="Line 100"/>
              <p:cNvSpPr/>
              <p:nvPr/>
            </p:nvSpPr>
            <p:spPr>
              <a:xfrm flipV="1">
                <a:off x="70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2" name="Line 101"/>
              <p:cNvSpPr/>
              <p:nvPr/>
            </p:nvSpPr>
            <p:spPr>
              <a:xfrm flipV="1">
                <a:off x="70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3" name="Line 102"/>
              <p:cNvSpPr/>
              <p:nvPr/>
            </p:nvSpPr>
            <p:spPr>
              <a:xfrm flipV="1">
                <a:off x="71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4" name="Line 103"/>
              <p:cNvSpPr/>
              <p:nvPr/>
            </p:nvSpPr>
            <p:spPr>
              <a:xfrm flipV="1">
                <a:off x="72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5" name="Line 104"/>
              <p:cNvSpPr/>
              <p:nvPr/>
            </p:nvSpPr>
            <p:spPr>
              <a:xfrm flipV="1">
                <a:off x="73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6" name="Line 105"/>
              <p:cNvSpPr/>
              <p:nvPr/>
            </p:nvSpPr>
            <p:spPr>
              <a:xfrm flipV="1">
                <a:off x="74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7" name="Line 106"/>
              <p:cNvSpPr/>
              <p:nvPr/>
            </p:nvSpPr>
            <p:spPr>
              <a:xfrm flipV="1">
                <a:off x="74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8" name="Line 107"/>
              <p:cNvSpPr/>
              <p:nvPr/>
            </p:nvSpPr>
            <p:spPr>
              <a:xfrm flipV="1">
                <a:off x="75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59" name="Line 108"/>
              <p:cNvSpPr/>
              <p:nvPr/>
            </p:nvSpPr>
            <p:spPr>
              <a:xfrm flipV="1">
                <a:off x="76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0" name="Line 109"/>
              <p:cNvSpPr/>
              <p:nvPr/>
            </p:nvSpPr>
            <p:spPr>
              <a:xfrm flipV="1">
                <a:off x="77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1" name="Line 110"/>
              <p:cNvSpPr/>
              <p:nvPr/>
            </p:nvSpPr>
            <p:spPr>
              <a:xfrm flipV="1">
                <a:off x="78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2" name="Line 111"/>
              <p:cNvSpPr/>
              <p:nvPr/>
            </p:nvSpPr>
            <p:spPr>
              <a:xfrm flipV="1">
                <a:off x="78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3" name="Line 112"/>
              <p:cNvSpPr/>
              <p:nvPr/>
            </p:nvSpPr>
            <p:spPr>
              <a:xfrm flipV="1">
                <a:off x="79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4" name="Line 113"/>
              <p:cNvSpPr/>
              <p:nvPr/>
            </p:nvSpPr>
            <p:spPr>
              <a:xfrm flipV="1">
                <a:off x="80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5" name="Line 114"/>
              <p:cNvSpPr/>
              <p:nvPr/>
            </p:nvSpPr>
            <p:spPr>
              <a:xfrm flipV="1">
                <a:off x="81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6" name="Line 115"/>
              <p:cNvSpPr/>
              <p:nvPr/>
            </p:nvSpPr>
            <p:spPr>
              <a:xfrm flipV="1">
                <a:off x="82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7" name="Line 116"/>
              <p:cNvSpPr/>
              <p:nvPr/>
            </p:nvSpPr>
            <p:spPr>
              <a:xfrm flipV="1">
                <a:off x="82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8" name="Line 117"/>
              <p:cNvSpPr/>
              <p:nvPr/>
            </p:nvSpPr>
            <p:spPr>
              <a:xfrm flipV="1">
                <a:off x="83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69" name="Line 118"/>
              <p:cNvSpPr/>
              <p:nvPr/>
            </p:nvSpPr>
            <p:spPr>
              <a:xfrm flipV="1">
                <a:off x="84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0" name="Line 119"/>
              <p:cNvSpPr/>
              <p:nvPr/>
            </p:nvSpPr>
            <p:spPr>
              <a:xfrm flipV="1">
                <a:off x="85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1" name="Line 120"/>
              <p:cNvSpPr/>
              <p:nvPr/>
            </p:nvSpPr>
            <p:spPr>
              <a:xfrm flipV="1">
                <a:off x="8600" y="3400"/>
                <a:ext cx="0" cy="6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2" name="Line 121"/>
              <p:cNvSpPr/>
              <p:nvPr/>
            </p:nvSpPr>
            <p:spPr>
              <a:xfrm flipV="1">
                <a:off x="868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3" name="Line 122"/>
              <p:cNvSpPr/>
              <p:nvPr/>
            </p:nvSpPr>
            <p:spPr>
              <a:xfrm flipV="1">
                <a:off x="876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4" name="Line 123"/>
              <p:cNvSpPr/>
              <p:nvPr/>
            </p:nvSpPr>
            <p:spPr>
              <a:xfrm flipV="1">
                <a:off x="884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5" name="Line 124"/>
              <p:cNvSpPr/>
              <p:nvPr/>
            </p:nvSpPr>
            <p:spPr>
              <a:xfrm flipV="1">
                <a:off x="8920" y="3600"/>
                <a:ext cx="0" cy="4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176" name="Line 125"/>
              <p:cNvSpPr/>
              <p:nvPr/>
            </p:nvSpPr>
            <p:spPr>
              <a:xfrm flipV="1">
                <a:off x="9000" y="3200"/>
                <a:ext cx="0" cy="80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2057" name="Group 126"/>
            <p:cNvGrpSpPr/>
            <p:nvPr/>
          </p:nvGrpSpPr>
          <p:grpSpPr>
            <a:xfrm>
              <a:off x="2200" y="3070"/>
              <a:ext cx="2344" cy="125"/>
              <a:chOff x="1001" y="1208"/>
              <a:chExt cx="5857" cy="312"/>
            </a:xfrm>
          </p:grpSpPr>
          <p:sp>
            <p:nvSpPr>
              <p:cNvPr id="2065" name="Text Box 127"/>
              <p:cNvSpPr txBox="1"/>
              <p:nvPr/>
            </p:nvSpPr>
            <p:spPr>
              <a:xfrm>
                <a:off x="1001" y="1208"/>
                <a:ext cx="289" cy="2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0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6" name="Text Box 128"/>
              <p:cNvSpPr txBox="1"/>
              <p:nvPr/>
            </p:nvSpPr>
            <p:spPr>
              <a:xfrm>
                <a:off x="1551" y="1217"/>
                <a:ext cx="330" cy="30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1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7" name="Text Box 129"/>
              <p:cNvSpPr txBox="1"/>
              <p:nvPr/>
            </p:nvSpPr>
            <p:spPr>
              <a:xfrm>
                <a:off x="2121" y="1208"/>
                <a:ext cx="367" cy="2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2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8" name="Text Box 130"/>
              <p:cNvSpPr txBox="1"/>
              <p:nvPr/>
            </p:nvSpPr>
            <p:spPr>
              <a:xfrm>
                <a:off x="2690" y="1208"/>
                <a:ext cx="332" cy="2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3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9" name="Text Box 131"/>
              <p:cNvSpPr txBox="1"/>
              <p:nvPr/>
            </p:nvSpPr>
            <p:spPr>
              <a:xfrm>
                <a:off x="3252" y="1208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4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0" name="Text Box 132"/>
              <p:cNvSpPr txBox="1"/>
              <p:nvPr/>
            </p:nvSpPr>
            <p:spPr>
              <a:xfrm>
                <a:off x="3799" y="1208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5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1" name="Text Box 133"/>
              <p:cNvSpPr txBox="1"/>
              <p:nvPr/>
            </p:nvSpPr>
            <p:spPr>
              <a:xfrm>
                <a:off x="4376" y="1208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6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2" name="Text Box 134"/>
              <p:cNvSpPr txBox="1"/>
              <p:nvPr/>
            </p:nvSpPr>
            <p:spPr>
              <a:xfrm>
                <a:off x="4953" y="1217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7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3" name="Text Box 135"/>
              <p:cNvSpPr txBox="1"/>
              <p:nvPr/>
            </p:nvSpPr>
            <p:spPr>
              <a:xfrm>
                <a:off x="5523" y="1217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8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4" name="Text Box 136"/>
              <p:cNvSpPr txBox="1"/>
              <p:nvPr/>
            </p:nvSpPr>
            <p:spPr>
              <a:xfrm>
                <a:off x="6092" y="1217"/>
                <a:ext cx="193" cy="2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9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5" name="Text Box 137"/>
              <p:cNvSpPr txBox="1"/>
              <p:nvPr/>
            </p:nvSpPr>
            <p:spPr>
              <a:xfrm>
                <a:off x="6587" y="1248"/>
                <a:ext cx="271" cy="2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/>
                <a:r>
                  <a:rPr lang="en-US" altLang="zh-CN" sz="1000" dirty="0">
                    <a:latin typeface="Times New Roman" panose="02020603050405020304" pitchFamily="18" charset="0"/>
                  </a:rPr>
                  <a:t>10</a:t>
                </a:r>
                <a:endParaRPr lang="en-US" altLang="zh-CN" sz="10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058" name="Group 12"/>
            <p:cNvGrpSpPr/>
            <p:nvPr/>
          </p:nvGrpSpPr>
          <p:grpSpPr>
            <a:xfrm>
              <a:off x="2112" y="2928"/>
              <a:ext cx="242" cy="527"/>
              <a:chOff x="2024" y="3876"/>
              <a:chExt cx="510" cy="999"/>
            </a:xfrm>
          </p:grpSpPr>
          <p:sp>
            <p:nvSpPr>
              <p:cNvPr id="2063" name="AutoShape 13"/>
              <p:cNvSpPr/>
              <p:nvPr/>
            </p:nvSpPr>
            <p:spPr>
              <a:xfrm>
                <a:off x="2024" y="3918"/>
                <a:ext cx="510" cy="957"/>
              </a:xfrm>
              <a:prstGeom prst="can">
                <a:avLst>
                  <a:gd name="adj" fmla="val 46907"/>
                </a:avLst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0" scaled="1"/>
                <a:tileRect/>
              </a:gradFill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 eaLnBrk="1" hangingPunct="1"/>
                <a:endParaRPr lang="zh-CN" altLang="en-US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4" name="AutoShape 14"/>
              <p:cNvSpPr/>
              <p:nvPr/>
            </p:nvSpPr>
            <p:spPr>
              <a:xfrm>
                <a:off x="2212" y="3876"/>
                <a:ext cx="152" cy="180"/>
              </a:xfrm>
              <a:prstGeom prst="can">
                <a:avLst>
                  <a:gd name="adj" fmla="val 29602"/>
                </a:avLst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0" scaled="1"/>
                <a:tileRect/>
              </a:gradFill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algn="ctr" eaLnBrk="1" hangingPunct="1"/>
                <a:endParaRPr lang="zh-CN" altLang="en-US" sz="24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059" name="Group 15"/>
            <p:cNvGrpSpPr/>
            <p:nvPr/>
          </p:nvGrpSpPr>
          <p:grpSpPr>
            <a:xfrm>
              <a:off x="3455" y="2928"/>
              <a:ext cx="241" cy="527"/>
              <a:chOff x="2024" y="3876"/>
              <a:chExt cx="510" cy="999"/>
            </a:xfrm>
          </p:grpSpPr>
          <p:sp>
            <p:nvSpPr>
              <p:cNvPr id="2061" name="AutoShape 16"/>
              <p:cNvSpPr/>
              <p:nvPr/>
            </p:nvSpPr>
            <p:spPr>
              <a:xfrm>
                <a:off x="2024" y="3918"/>
                <a:ext cx="510" cy="957"/>
              </a:xfrm>
              <a:prstGeom prst="can">
                <a:avLst>
                  <a:gd name="adj" fmla="val 46907"/>
                </a:avLst>
              </a:prstGeom>
              <a:gradFill rotWithShape="0">
                <a:gsLst>
                  <a:gs pos="0">
                    <a:srgbClr val="C2C2C2"/>
                  </a:gs>
                  <a:gs pos="50000">
                    <a:srgbClr val="FFFFFF"/>
                  </a:gs>
                  <a:gs pos="100000">
                    <a:srgbClr val="C2C2C2"/>
                  </a:gs>
                </a:gsLst>
                <a:lin ang="0" scaled="1"/>
                <a:tileRect/>
              </a:gradFill>
              <a:ln w="19050" cap="flat" cmpd="sng">
                <a:solidFill>
                  <a:srgbClr val="969696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/>
              <a:p>
                <a:pPr algn="ctr" eaLnBrk="1" hangingPunct="1"/>
                <a:endParaRPr lang="zh-CN" altLang="en-US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2" name="AutoShape 17"/>
              <p:cNvSpPr/>
              <p:nvPr/>
            </p:nvSpPr>
            <p:spPr>
              <a:xfrm>
                <a:off x="2212" y="3876"/>
                <a:ext cx="152" cy="180"/>
              </a:xfrm>
              <a:prstGeom prst="can">
                <a:avLst>
                  <a:gd name="adj" fmla="val 29602"/>
                </a:avLst>
              </a:prstGeom>
              <a:gradFill rotWithShape="0">
                <a:gsLst>
                  <a:gs pos="0">
                    <a:srgbClr val="C2C2C2"/>
                  </a:gs>
                  <a:gs pos="50000">
                    <a:srgbClr val="FFFFFF"/>
                  </a:gs>
                  <a:gs pos="100000">
                    <a:srgbClr val="C2C2C2"/>
                  </a:gs>
                </a:gsLst>
                <a:lin ang="0" scaled="1"/>
                <a:tileRect/>
              </a:gradFill>
              <a:ln w="19050" cap="flat" cmpd="sng">
                <a:solidFill>
                  <a:srgbClr val="969696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/>
              <a:p>
                <a:pPr algn="ctr" eaLnBrk="1" hangingPunct="1"/>
                <a:endParaRPr lang="zh-CN" altLang="en-US" sz="24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60" name="AutoShape 138"/>
            <p:cNvSpPr/>
            <p:nvPr/>
          </p:nvSpPr>
          <p:spPr>
            <a:xfrm>
              <a:off x="4608" y="1632"/>
              <a:ext cx="1008" cy="576"/>
            </a:xfrm>
            <a:prstGeom prst="wedgeRoundRectCallout">
              <a:avLst>
                <a:gd name="adj1" fmla="val -140181"/>
                <a:gd name="adj2" fmla="val 189065"/>
                <a:gd name="adj3" fmla="val 16667"/>
              </a:avLst>
            </a:prstGeom>
            <a:noFill/>
            <a:ln w="15875" cap="flat" cmpd="sng">
              <a:solidFill>
                <a:srgbClr val="00CCFF"/>
              </a:solidFill>
              <a:prstDash val="solid"/>
              <a:miter/>
              <a:headEnd type="none" w="med" len="med"/>
              <a:tailEnd type="none" w="med" len="lg"/>
            </a:ln>
          </p:spPr>
          <p:txBody>
            <a:bodyPr/>
            <a:p>
              <a:pPr algn="ctr" eaLnBrk="1" hangingPunct="1"/>
              <a:r>
                <a:rPr lang="zh-CN" altLang="en-US" sz="24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替身物体与像重合</a:t>
              </a:r>
              <a:endPara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</p:grpSp>
      <p:sp>
        <p:nvSpPr>
          <p:cNvPr id="2053" name="Rectangle 140"/>
          <p:cNvSpPr/>
          <p:nvPr/>
        </p:nvSpPr>
        <p:spPr>
          <a:xfrm>
            <a:off x="2686050" y="304800"/>
            <a:ext cx="1981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探究</a:t>
            </a:r>
            <a:r>
              <a:rPr lang="en-US" altLang="zh-CN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2</a:t>
            </a:r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：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1558925" y="609600"/>
            <a:ext cx="6694488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平面镜成像时的特点：</a:t>
            </a:r>
            <a:endParaRPr lang="zh-CN" altLang="en-US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2135188" y="4221163"/>
            <a:ext cx="6624637" cy="576262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80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、像的性质为虚像；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2079625" y="1916113"/>
            <a:ext cx="5384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20000"/>
              </a:spcBef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、像与物大小相等；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2135188" y="4868863"/>
            <a:ext cx="6624637" cy="706755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、像与物关于平面镜对称。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3" name="Text Box 11"/>
          <p:cNvSpPr txBox="1"/>
          <p:nvPr/>
        </p:nvSpPr>
        <p:spPr>
          <a:xfrm>
            <a:off x="2063750" y="3357563"/>
            <a:ext cx="7129463" cy="706755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、像与物的连线与镜面垂直；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4" name="Text Box 12"/>
          <p:cNvSpPr txBox="1"/>
          <p:nvPr/>
        </p:nvSpPr>
        <p:spPr>
          <a:xfrm>
            <a:off x="2100263" y="2636838"/>
            <a:ext cx="7596187" cy="706755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、像与物到平面镜的距离相等；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2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331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22" grpId="0"/>
      <p:bldP spid="133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Group 45"/>
          <p:cNvGrpSpPr/>
          <p:nvPr/>
        </p:nvGrpSpPr>
        <p:grpSpPr>
          <a:xfrm>
            <a:off x="2063750" y="1612900"/>
            <a:ext cx="8382000" cy="3429000"/>
            <a:chOff x="192" y="480"/>
            <a:chExt cx="5280" cy="2160"/>
          </a:xfrm>
        </p:grpSpPr>
        <p:sp>
          <p:nvSpPr>
            <p:cNvPr id="10248" name="Text Box 40"/>
            <p:cNvSpPr txBox="1"/>
            <p:nvPr/>
          </p:nvSpPr>
          <p:spPr>
            <a:xfrm>
              <a:off x="192" y="480"/>
              <a:ext cx="5280" cy="1453"/>
            </a:xfrm>
            <a:prstGeom prst="rect">
              <a:avLst/>
            </a:prstGeom>
            <a:noFill/>
            <a:ln w="1587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600" b="1" dirty="0">
                  <a:latin typeface="方正舒体" pitchFamily="2" charset="-122"/>
                  <a:ea typeface="方正舒体" pitchFamily="2" charset="-122"/>
                </a:rPr>
                <a:t>1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、身高</a:t>
              </a:r>
              <a:r>
                <a:rPr lang="en-US" altLang="zh-CN" sz="3600" b="1" dirty="0">
                  <a:latin typeface="Times New Roman" panose="02020603050405020304" pitchFamily="18" charset="0"/>
                  <a:ea typeface="方正舒体" pitchFamily="2" charset="-122"/>
                </a:rPr>
                <a:t>1.6m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的体操运动员站在平面镜前</a:t>
              </a:r>
              <a:r>
                <a:rPr lang="en-US" altLang="zh-CN" sz="3600" b="1" dirty="0">
                  <a:latin typeface="Times New Roman" panose="02020603050405020304" pitchFamily="18" charset="0"/>
                  <a:ea typeface="方正舒体" pitchFamily="2" charset="-122"/>
                </a:rPr>
                <a:t>3m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处，他在镜中的像离镜</a:t>
              </a:r>
              <a:r>
                <a:rPr lang="en-US" altLang="zh-CN" sz="3600" b="1" u="sng" dirty="0">
                  <a:latin typeface="方正舒体" pitchFamily="2" charset="-122"/>
                  <a:ea typeface="方正舒体" pitchFamily="2" charset="-122"/>
                </a:rPr>
                <a:t>______</a:t>
              </a:r>
              <a:r>
                <a:rPr lang="en-US" altLang="zh-CN" sz="3600" b="1" dirty="0">
                  <a:latin typeface="Times New Roman" panose="02020603050405020304" pitchFamily="18" charset="0"/>
                  <a:ea typeface="方正舒体" pitchFamily="2" charset="-122"/>
                </a:rPr>
                <a:t>m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，像高</a:t>
              </a:r>
              <a:r>
                <a:rPr lang="en-US" altLang="zh-CN" sz="3600" b="1" u="sng" dirty="0">
                  <a:latin typeface="方正舒体" pitchFamily="2" charset="-122"/>
                  <a:ea typeface="方正舒体" pitchFamily="2" charset="-122"/>
                </a:rPr>
                <a:t>______</a:t>
              </a:r>
              <a:r>
                <a:rPr lang="en-US" altLang="zh-CN" sz="3600" b="1" dirty="0">
                  <a:latin typeface="Times New Roman" panose="02020603050405020304" pitchFamily="18" charset="0"/>
                  <a:ea typeface="方正舒体" pitchFamily="2" charset="-122"/>
                </a:rPr>
                <a:t>m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，这时运动员和他的像的距离是</a:t>
              </a:r>
              <a:endParaRPr lang="zh-CN" altLang="en-US" sz="3600" b="1" dirty="0"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10249" name="Text Box 44"/>
            <p:cNvSpPr txBox="1"/>
            <p:nvPr/>
          </p:nvSpPr>
          <p:spPr>
            <a:xfrm>
              <a:off x="192" y="1536"/>
              <a:ext cx="5280" cy="1104"/>
            </a:xfrm>
            <a:prstGeom prst="rect">
              <a:avLst/>
            </a:prstGeom>
            <a:noFill/>
            <a:ln w="1587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3600" b="1" u="sng" dirty="0">
                  <a:latin typeface="方正舒体" pitchFamily="2" charset="-122"/>
                  <a:ea typeface="方正舒体" pitchFamily="2" charset="-122"/>
                </a:rPr>
                <a:t>　　　</a:t>
              </a:r>
              <a:r>
                <a:rPr lang="en-US" altLang="zh-CN" sz="3600" b="1" dirty="0">
                  <a:latin typeface="Times New Roman" panose="02020603050405020304" pitchFamily="18" charset="0"/>
                  <a:ea typeface="方正舒体" pitchFamily="2" charset="-122"/>
                </a:rPr>
                <a:t>m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．当他后退时，他在镜中像的大小将</a:t>
              </a:r>
              <a:r>
                <a:rPr lang="en-US" altLang="zh-CN" sz="3600" b="1" u="sng" dirty="0">
                  <a:latin typeface="方正舒体" pitchFamily="2" charset="-122"/>
                  <a:ea typeface="方正舒体" pitchFamily="2" charset="-122"/>
                </a:rPr>
                <a:t>________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．</a:t>
              </a:r>
              <a:r>
                <a:rPr lang="en-US" altLang="zh-CN" sz="3600" b="1" dirty="0">
                  <a:latin typeface="方正舒体" pitchFamily="2" charset="-122"/>
                  <a:ea typeface="方正舒体" pitchFamily="2" charset="-122"/>
                </a:rPr>
                <a:t>(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填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“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变大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”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、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“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变小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”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或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“</a:t>
              </a:r>
              <a:r>
                <a:rPr lang="zh-CN" altLang="en-US" sz="3600" b="1" dirty="0">
                  <a:latin typeface="方正舒体" pitchFamily="2" charset="-122"/>
                  <a:ea typeface="方正舒体" pitchFamily="2" charset="-122"/>
                </a:rPr>
                <a:t>不变</a:t>
              </a:r>
              <a:r>
                <a:rPr lang="zh-CN" altLang="en-US" sz="3600" b="1" dirty="0">
                  <a:latin typeface="Times New Roman" panose="02020603050405020304" pitchFamily="18" charset="0"/>
                  <a:ea typeface="方正舒体" pitchFamily="2" charset="-122"/>
                </a:rPr>
                <a:t>”</a:t>
              </a:r>
              <a:r>
                <a:rPr lang="en-US" altLang="zh-CN" sz="3600" b="1" dirty="0">
                  <a:latin typeface="方正舒体" pitchFamily="2" charset="-122"/>
                  <a:ea typeface="方正舒体" pitchFamily="2" charset="-122"/>
                </a:rPr>
                <a:t>)</a:t>
              </a:r>
              <a:endParaRPr lang="en-US" altLang="zh-CN" sz="3600" b="1" dirty="0">
                <a:latin typeface="方正舒体" pitchFamily="2" charset="-122"/>
                <a:ea typeface="方正舒体" pitchFamily="2" charset="-122"/>
              </a:endParaRPr>
            </a:p>
          </p:txBody>
        </p:sp>
      </p:grpSp>
      <p:sp>
        <p:nvSpPr>
          <p:cNvPr id="10243" name="Text Box 46"/>
          <p:cNvSpPr txBox="1"/>
          <p:nvPr/>
        </p:nvSpPr>
        <p:spPr>
          <a:xfrm>
            <a:off x="1992313" y="620713"/>
            <a:ext cx="3881437" cy="76835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4400" b="1" dirty="0">
                <a:solidFill>
                  <a:srgbClr val="FF3300"/>
                </a:solidFill>
                <a:latin typeface="方正舒体" pitchFamily="2" charset="-122"/>
                <a:ea typeface="方正舒体" pitchFamily="2" charset="-122"/>
              </a:rPr>
              <a:t>探究成果应用：</a:t>
            </a:r>
            <a:endParaRPr lang="zh-CN" altLang="en-US" sz="4400" b="1" dirty="0">
              <a:solidFill>
                <a:srgbClr val="FF3300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1311" name="Text Box 47"/>
          <p:cNvSpPr txBox="1"/>
          <p:nvPr/>
        </p:nvSpPr>
        <p:spPr>
          <a:xfrm>
            <a:off x="7750810" y="2133600"/>
            <a:ext cx="609600" cy="64516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3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2" name="Text Box 48"/>
          <p:cNvSpPr txBox="1"/>
          <p:nvPr/>
        </p:nvSpPr>
        <p:spPr>
          <a:xfrm>
            <a:off x="2927033" y="2644140"/>
            <a:ext cx="914400" cy="64516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1.6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3" name="Text Box 49"/>
          <p:cNvSpPr txBox="1"/>
          <p:nvPr/>
        </p:nvSpPr>
        <p:spPr>
          <a:xfrm>
            <a:off x="2667000" y="3276600"/>
            <a:ext cx="914400" cy="64516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6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4" name="Text Box 50"/>
          <p:cNvSpPr txBox="1"/>
          <p:nvPr/>
        </p:nvSpPr>
        <p:spPr>
          <a:xfrm>
            <a:off x="3500120" y="3733800"/>
            <a:ext cx="1219200" cy="645160"/>
          </a:xfrm>
          <a:prstGeom prst="rect">
            <a:avLst/>
          </a:prstGeom>
          <a:noFill/>
          <a:ln w="1587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不变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1" grpId="0"/>
      <p:bldP spid="11312" grpId="0"/>
      <p:bldP spid="11313" grpId="0"/>
      <p:bldP spid="1131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rgbClr val="FF0000"/>
          </a:solidFill>
          <a:prstDash val="solid"/>
          <a:round/>
          <a:headEnd type="none" w="med" len="med"/>
          <a:tailEnd type="stealth" w="med" len="lg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rgbClr val="FF0000"/>
          </a:solidFill>
          <a:prstDash val="solid"/>
          <a:round/>
          <a:headEnd type="none" w="med" len="med"/>
          <a:tailEnd type="stealth" w="med" len="lg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WPS 演示</Application>
  <PresentationFormat>宽屏</PresentationFormat>
  <Paragraphs>84</Paragraphs>
  <Slides>13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</vt:lpstr>
      <vt:lpstr>宋体</vt:lpstr>
      <vt:lpstr>Wingdings</vt:lpstr>
      <vt:lpstr>Wingdings</vt:lpstr>
      <vt:lpstr>Times New Roman</vt:lpstr>
      <vt:lpstr>方正舒体</vt:lpstr>
      <vt:lpstr>华文彩云</vt:lpstr>
      <vt:lpstr>微软雅黑</vt:lpstr>
      <vt:lpstr>楷体</vt:lpstr>
      <vt:lpstr>隶书</vt:lpstr>
      <vt:lpstr>Calibri</vt:lpstr>
      <vt:lpstr>Arial Unicode MS</vt:lpstr>
      <vt:lpstr>Office 主题​​</vt:lpstr>
      <vt:lpstr>默认设计模板</vt:lpstr>
      <vt:lpstr>MS_ClipArt_Gallery.2</vt:lpstr>
      <vt:lpstr>Paint.Picture</vt:lpstr>
      <vt:lpstr>MS_ClipArt_Gallery.2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平面镜成像时的特点：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243FD35C9CB14CFBA00603D15DD8EB5F</vt:lpwstr>
  </property>
</Properties>
</file>