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30"/>
    <p:sldId id="282" r:id="rId31"/>
    <p:sldId id="283" r:id="rId32"/>
    <p:sldId id="284" r:id="rId33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7" Type="http://schemas.openxmlformats.org/officeDocument/2006/relationships/tags" Target="tags/tag63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28675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8676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315852-FBD4-4D1D-B64F-8B20FE5D57A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WordArt 7"/>
          <p:cNvSpPr>
            <a:spLocks noTextEdit="1"/>
          </p:cNvSpPr>
          <p:nvPr/>
        </p:nvSpPr>
        <p:spPr>
          <a:xfrm>
            <a:off x="2590800" y="2286000"/>
            <a:ext cx="67056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normalizeH="1">
                <a:solidFill>
                  <a:srgbClr val="FF00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光的直线传播</a:t>
            </a:r>
            <a:endParaRPr lang="zh-CN" altLang="en-US" sz="3600" normalizeH="1">
              <a:solidFill>
                <a:srgbClr val="FF00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8"/>
          <p:cNvPicPr>
            <a:picLocks noChangeAspect="1"/>
          </p:cNvPicPr>
          <p:nvPr/>
        </p:nvPicPr>
        <p:blipFill>
          <a:blip r:embed="rId1">
            <a:grayscl/>
            <a:lum bright="64001" contrast="-82001"/>
          </a:blip>
          <a:stretch>
            <a:fillRect/>
          </a:stretch>
        </p:blipFill>
        <p:spPr>
          <a:xfrm>
            <a:off x="1524000" y="0"/>
            <a:ext cx="9144000" cy="684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0" name="Text Box 4"/>
          <p:cNvSpPr txBox="1"/>
          <p:nvPr/>
        </p:nvSpPr>
        <p:spPr>
          <a:xfrm>
            <a:off x="1905000" y="1371600"/>
            <a:ext cx="8305800" cy="470789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latin typeface="Times New Roman" panose="02020603050405020304" pitchFamily="18" charset="0"/>
                <a:ea typeface="黑体" panose="02010609060101010101" pitchFamily="2" charset="-122"/>
              </a:rPr>
              <a:t>解释：影子的形成是光在沿直线传播过程中遇到不透明的物体，在物体后面光到达不了的区域便产生了影子。</a:t>
            </a:r>
            <a:endParaRPr lang="zh-CN" altLang="en-US" sz="60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292" name="Text Box 11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光的传播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20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/>
          <p:nvPr/>
        </p:nvSpPr>
        <p:spPr>
          <a:xfrm>
            <a:off x="1524000" y="4724400"/>
            <a:ext cx="9144000" cy="2133600"/>
          </a:xfrm>
          <a:prstGeom prst="rect">
            <a:avLst/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 dirty="0"/>
          </a:p>
        </p:txBody>
      </p:sp>
      <p:sp>
        <p:nvSpPr>
          <p:cNvPr id="13315" name="Text Box 3"/>
          <p:cNvSpPr txBox="1"/>
          <p:nvPr/>
        </p:nvSpPr>
        <p:spPr>
          <a:xfrm>
            <a:off x="5245735" y="887413"/>
            <a:ext cx="27355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Times New Roman" panose="02020603050405020304" pitchFamily="18" charset="0"/>
              </a:rPr>
              <a:t>影子的形成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pic>
        <p:nvPicPr>
          <p:cNvPr id="13316" name="Picture 4" descr="PE01549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29400" y="3352800"/>
            <a:ext cx="1538288" cy="2097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5" descr="BD04924_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3550" y="1108075"/>
            <a:ext cx="661988" cy="89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Rectangle 6"/>
          <p:cNvSpPr/>
          <p:nvPr/>
        </p:nvSpPr>
        <p:spPr>
          <a:xfrm>
            <a:off x="9601200" y="1981200"/>
            <a:ext cx="76200" cy="2819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 dirty="0"/>
          </a:p>
        </p:txBody>
      </p:sp>
      <p:sp>
        <p:nvSpPr>
          <p:cNvPr id="13319" name="Freeform 7"/>
          <p:cNvSpPr/>
          <p:nvPr/>
        </p:nvSpPr>
        <p:spPr>
          <a:xfrm>
            <a:off x="5372100" y="4953000"/>
            <a:ext cx="2565400" cy="711200"/>
          </a:xfrm>
          <a:custGeom>
            <a:avLst/>
            <a:gdLst/>
            <a:ahLst/>
            <a:cxnLst>
              <a:cxn ang="0">
                <a:pos x="483870000" y="241935000"/>
              </a:cxn>
              <a:cxn ang="0">
                <a:pos x="120967500" y="362902500"/>
              </a:cxn>
              <a:cxn ang="0">
                <a:pos x="0" y="604837500"/>
              </a:cxn>
              <a:cxn ang="0">
                <a:pos x="120967500" y="846772500"/>
              </a:cxn>
              <a:cxn ang="0">
                <a:pos x="725805000" y="846772500"/>
              </a:cxn>
              <a:cxn ang="0">
                <a:pos x="967740000" y="725805000"/>
              </a:cxn>
              <a:cxn ang="0">
                <a:pos x="1330642500" y="967740000"/>
              </a:cxn>
              <a:cxn ang="0">
                <a:pos x="1814512500" y="1088707500"/>
              </a:cxn>
              <a:cxn ang="0">
                <a:pos x="2056447500" y="1088707500"/>
              </a:cxn>
              <a:cxn ang="0">
                <a:pos x="2147483646" y="846772500"/>
              </a:cxn>
              <a:cxn ang="0">
                <a:pos x="2147483646" y="1088707500"/>
              </a:cxn>
              <a:cxn ang="0">
                <a:pos x="2147483646" y="967740000"/>
              </a:cxn>
              <a:cxn ang="0">
                <a:pos x="2147483646" y="725805000"/>
              </a:cxn>
              <a:cxn ang="0">
                <a:pos x="2147483646" y="483870000"/>
              </a:cxn>
              <a:cxn ang="0">
                <a:pos x="2147483646" y="483870000"/>
              </a:cxn>
              <a:cxn ang="0">
                <a:pos x="2147483646" y="604837500"/>
              </a:cxn>
              <a:cxn ang="0">
                <a:pos x="2147483646" y="725805000"/>
              </a:cxn>
              <a:cxn ang="0">
                <a:pos x="2147483646" y="483870000"/>
              </a:cxn>
              <a:cxn ang="0">
                <a:pos x="2147483646" y="241935000"/>
              </a:cxn>
              <a:cxn ang="0">
                <a:pos x="2147483646" y="120967500"/>
              </a:cxn>
              <a:cxn ang="0">
                <a:pos x="2147483646" y="241935000"/>
              </a:cxn>
              <a:cxn ang="0">
                <a:pos x="2056447500" y="120967500"/>
              </a:cxn>
              <a:cxn ang="0">
                <a:pos x="1693545000" y="241935000"/>
              </a:cxn>
              <a:cxn ang="0">
                <a:pos x="1209675000" y="0"/>
              </a:cxn>
              <a:cxn ang="0">
                <a:pos x="967740000" y="241935000"/>
              </a:cxn>
              <a:cxn ang="0">
                <a:pos x="725805000" y="241935000"/>
              </a:cxn>
              <a:cxn ang="0">
                <a:pos x="483870000" y="241935000"/>
              </a:cxn>
            </a:cxnLst>
            <a:pathLst>
              <a:path w="1616" h="448">
                <a:moveTo>
                  <a:pt x="192" y="96"/>
                </a:moveTo>
                <a:cubicBezTo>
                  <a:pt x="152" y="104"/>
                  <a:pt x="80" y="120"/>
                  <a:pt x="48" y="144"/>
                </a:cubicBezTo>
                <a:cubicBezTo>
                  <a:pt x="16" y="168"/>
                  <a:pt x="0" y="208"/>
                  <a:pt x="0" y="240"/>
                </a:cubicBezTo>
                <a:cubicBezTo>
                  <a:pt x="0" y="272"/>
                  <a:pt x="0" y="320"/>
                  <a:pt x="48" y="336"/>
                </a:cubicBezTo>
                <a:cubicBezTo>
                  <a:pt x="96" y="352"/>
                  <a:pt x="232" y="344"/>
                  <a:pt x="288" y="336"/>
                </a:cubicBezTo>
                <a:cubicBezTo>
                  <a:pt x="344" y="328"/>
                  <a:pt x="344" y="280"/>
                  <a:pt x="384" y="288"/>
                </a:cubicBezTo>
                <a:cubicBezTo>
                  <a:pt x="424" y="296"/>
                  <a:pt x="472" y="360"/>
                  <a:pt x="528" y="384"/>
                </a:cubicBezTo>
                <a:cubicBezTo>
                  <a:pt x="584" y="408"/>
                  <a:pt x="672" y="424"/>
                  <a:pt x="720" y="432"/>
                </a:cubicBezTo>
                <a:cubicBezTo>
                  <a:pt x="768" y="440"/>
                  <a:pt x="776" y="448"/>
                  <a:pt x="816" y="432"/>
                </a:cubicBezTo>
                <a:cubicBezTo>
                  <a:pt x="856" y="416"/>
                  <a:pt x="896" y="336"/>
                  <a:pt x="960" y="336"/>
                </a:cubicBezTo>
                <a:cubicBezTo>
                  <a:pt x="1024" y="336"/>
                  <a:pt x="1128" y="424"/>
                  <a:pt x="1200" y="432"/>
                </a:cubicBezTo>
                <a:cubicBezTo>
                  <a:pt x="1272" y="440"/>
                  <a:pt x="1328" y="408"/>
                  <a:pt x="1392" y="384"/>
                </a:cubicBezTo>
                <a:cubicBezTo>
                  <a:pt x="1456" y="360"/>
                  <a:pt x="1552" y="320"/>
                  <a:pt x="1584" y="288"/>
                </a:cubicBezTo>
                <a:cubicBezTo>
                  <a:pt x="1616" y="256"/>
                  <a:pt x="1600" y="208"/>
                  <a:pt x="1584" y="192"/>
                </a:cubicBezTo>
                <a:cubicBezTo>
                  <a:pt x="1568" y="176"/>
                  <a:pt x="1520" y="184"/>
                  <a:pt x="1488" y="192"/>
                </a:cubicBezTo>
                <a:cubicBezTo>
                  <a:pt x="1456" y="200"/>
                  <a:pt x="1440" y="224"/>
                  <a:pt x="1392" y="240"/>
                </a:cubicBezTo>
                <a:cubicBezTo>
                  <a:pt x="1344" y="256"/>
                  <a:pt x="1248" y="296"/>
                  <a:pt x="1200" y="288"/>
                </a:cubicBezTo>
                <a:cubicBezTo>
                  <a:pt x="1152" y="280"/>
                  <a:pt x="1096" y="224"/>
                  <a:pt x="1104" y="192"/>
                </a:cubicBezTo>
                <a:cubicBezTo>
                  <a:pt x="1112" y="160"/>
                  <a:pt x="1248" y="120"/>
                  <a:pt x="1248" y="96"/>
                </a:cubicBezTo>
                <a:cubicBezTo>
                  <a:pt x="1248" y="72"/>
                  <a:pt x="1144" y="48"/>
                  <a:pt x="1104" y="48"/>
                </a:cubicBezTo>
                <a:cubicBezTo>
                  <a:pt x="1064" y="48"/>
                  <a:pt x="1056" y="96"/>
                  <a:pt x="1008" y="96"/>
                </a:cubicBezTo>
                <a:cubicBezTo>
                  <a:pt x="960" y="96"/>
                  <a:pt x="872" y="48"/>
                  <a:pt x="816" y="48"/>
                </a:cubicBezTo>
                <a:cubicBezTo>
                  <a:pt x="760" y="48"/>
                  <a:pt x="728" y="104"/>
                  <a:pt x="672" y="96"/>
                </a:cubicBezTo>
                <a:cubicBezTo>
                  <a:pt x="616" y="88"/>
                  <a:pt x="528" y="0"/>
                  <a:pt x="480" y="0"/>
                </a:cubicBezTo>
                <a:cubicBezTo>
                  <a:pt x="432" y="0"/>
                  <a:pt x="416" y="80"/>
                  <a:pt x="384" y="96"/>
                </a:cubicBezTo>
                <a:cubicBezTo>
                  <a:pt x="352" y="112"/>
                  <a:pt x="320" y="96"/>
                  <a:pt x="288" y="96"/>
                </a:cubicBezTo>
                <a:cubicBezTo>
                  <a:pt x="256" y="96"/>
                  <a:pt x="232" y="88"/>
                  <a:pt x="192" y="96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/>
          </a:p>
        </p:txBody>
      </p:sp>
      <p:grpSp>
        <p:nvGrpSpPr>
          <p:cNvPr id="13320" name="Group 8"/>
          <p:cNvGrpSpPr/>
          <p:nvPr/>
        </p:nvGrpSpPr>
        <p:grpSpPr>
          <a:xfrm>
            <a:off x="5334000" y="1295400"/>
            <a:ext cx="4191000" cy="3962400"/>
            <a:chOff x="2400" y="816"/>
            <a:chExt cx="2640" cy="2496"/>
          </a:xfrm>
        </p:grpSpPr>
        <p:sp>
          <p:nvSpPr>
            <p:cNvPr id="13321" name="Line 9"/>
            <p:cNvSpPr/>
            <p:nvPr/>
          </p:nvSpPr>
          <p:spPr>
            <a:xfrm flipH="1">
              <a:off x="2400" y="816"/>
              <a:ext cx="2640" cy="2496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322" name="Line 10"/>
            <p:cNvSpPr/>
            <p:nvPr/>
          </p:nvSpPr>
          <p:spPr>
            <a:xfrm flipH="1">
              <a:off x="4128" y="1536"/>
              <a:ext cx="144" cy="144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3" descr="手影"/>
          <p:cNvPicPr>
            <a:picLocks noChangeAspect="1"/>
          </p:cNvPicPr>
          <p:nvPr/>
        </p:nvPicPr>
        <p:blipFill>
          <a:blip r:embed="rId1"/>
          <a:srcRect t="10031" r="3391" b="27274"/>
          <a:stretch>
            <a:fillRect/>
          </a:stretch>
        </p:blipFill>
        <p:spPr>
          <a:xfrm>
            <a:off x="1524000" y="2209800"/>
            <a:ext cx="9144000" cy="3128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5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光的传播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14340" name="Rectangle 6"/>
          <p:cNvSpPr/>
          <p:nvPr/>
        </p:nvSpPr>
        <p:spPr>
          <a:xfrm>
            <a:off x="5368925" y="1366838"/>
            <a:ext cx="222440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/>
              <a:t>手影的形成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10" name="Freeform 2"/>
          <p:cNvSpPr/>
          <p:nvPr/>
        </p:nvSpPr>
        <p:spPr>
          <a:xfrm>
            <a:off x="8839200" y="4876800"/>
            <a:ext cx="1905000" cy="990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2902500" y="483870000"/>
              </a:cxn>
              <a:cxn ang="0">
                <a:pos x="483870000" y="846772500"/>
              </a:cxn>
              <a:cxn ang="0">
                <a:pos x="362902500" y="1209675000"/>
              </a:cxn>
              <a:cxn ang="0">
                <a:pos x="0" y="1572577500"/>
              </a:cxn>
              <a:cxn ang="0">
                <a:pos x="2147483646" y="1451610000"/>
              </a:cxn>
              <a:cxn ang="0">
                <a:pos x="2147483646" y="483870000"/>
              </a:cxn>
              <a:cxn ang="0">
                <a:pos x="0" y="0"/>
              </a:cxn>
            </a:cxnLst>
            <a:pathLst>
              <a:path w="1200" h="624">
                <a:moveTo>
                  <a:pt x="0" y="0"/>
                </a:moveTo>
                <a:lnTo>
                  <a:pt x="144" y="192"/>
                </a:lnTo>
                <a:lnTo>
                  <a:pt x="192" y="336"/>
                </a:lnTo>
                <a:lnTo>
                  <a:pt x="144" y="480"/>
                </a:lnTo>
                <a:lnTo>
                  <a:pt x="0" y="624"/>
                </a:lnTo>
                <a:lnTo>
                  <a:pt x="1200" y="576"/>
                </a:lnTo>
                <a:lnTo>
                  <a:pt x="1152" y="192"/>
                </a:lnTo>
                <a:lnTo>
                  <a:pt x="0" y="0"/>
                </a:lnTo>
                <a:close/>
              </a:path>
            </a:pathLst>
          </a:custGeom>
          <a:solidFill>
            <a:srgbClr val="FF0066">
              <a:alpha val="100000"/>
            </a:srgb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/>
          </a:p>
        </p:txBody>
      </p:sp>
      <p:sp>
        <p:nvSpPr>
          <p:cNvPr id="15363" name="Text Box 3"/>
          <p:cNvSpPr txBox="1"/>
          <p:nvPr/>
        </p:nvSpPr>
        <p:spPr>
          <a:xfrm>
            <a:off x="4603750" y="182563"/>
            <a:ext cx="415925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latin typeface="Times New Roman" panose="02020603050405020304" pitchFamily="18" charset="0"/>
              </a:rPr>
              <a:t>（</a:t>
            </a:r>
            <a:r>
              <a:rPr lang="en-US" altLang="zh-CN" sz="4400" b="1" dirty="0">
                <a:latin typeface="Times New Roman" panose="02020603050405020304" pitchFamily="18" charset="0"/>
              </a:rPr>
              <a:t>2</a:t>
            </a:r>
            <a:r>
              <a:rPr lang="zh-CN" altLang="en-US" sz="4400" b="1" dirty="0">
                <a:latin typeface="Times New Roman" panose="02020603050405020304" pitchFamily="18" charset="0"/>
              </a:rPr>
              <a:t>）日</a:t>
            </a:r>
            <a:r>
              <a:rPr lang="en-US" altLang="zh-CN" sz="4400" b="1" dirty="0">
                <a:latin typeface="Times New Roman" panose="02020603050405020304" pitchFamily="18" charset="0"/>
              </a:rPr>
              <a:t>,</a:t>
            </a:r>
            <a:r>
              <a:rPr lang="zh-CN" altLang="en-US" sz="4400" b="1" dirty="0">
                <a:latin typeface="Times New Roman" panose="02020603050405020304" pitchFamily="18" charset="0"/>
              </a:rPr>
              <a:t>月食</a:t>
            </a:r>
            <a:endParaRPr lang="zh-CN" altLang="en-US" sz="4400" b="1" dirty="0">
              <a:latin typeface="Times New Roman" panose="02020603050405020304" pitchFamily="18" charset="0"/>
            </a:endParaRPr>
          </a:p>
        </p:txBody>
      </p:sp>
      <p:sp>
        <p:nvSpPr>
          <p:cNvPr id="15364" name="Oval 4"/>
          <p:cNvSpPr/>
          <p:nvPr/>
        </p:nvSpPr>
        <p:spPr>
          <a:xfrm>
            <a:off x="1524000" y="838200"/>
            <a:ext cx="2514600" cy="23622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Times New Roman" panose="02020603050405020304" pitchFamily="18" charset="0"/>
              </a:rPr>
              <a:t>太阳</a:t>
            </a:r>
            <a:endParaRPr lang="zh-CN" altLang="en-US" sz="3600" b="1" dirty="0">
              <a:latin typeface="Times New Roman" panose="02020603050405020304" pitchFamily="18" charset="0"/>
            </a:endParaRPr>
          </a:p>
        </p:txBody>
      </p:sp>
      <p:sp>
        <p:nvSpPr>
          <p:cNvPr id="15365" name="Oval 5"/>
          <p:cNvSpPr/>
          <p:nvPr/>
        </p:nvSpPr>
        <p:spPr>
          <a:xfrm>
            <a:off x="9220200" y="1981200"/>
            <a:ext cx="1219200" cy="1219200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地球</a:t>
            </a:r>
            <a:endParaRPr lang="zh-CN" altLang="en-US" sz="28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14" name="Freeform 6"/>
          <p:cNvSpPr/>
          <p:nvPr/>
        </p:nvSpPr>
        <p:spPr>
          <a:xfrm>
            <a:off x="8305800" y="2209800"/>
            <a:ext cx="990600" cy="533400"/>
          </a:xfrm>
          <a:custGeom>
            <a:avLst/>
            <a:gdLst/>
            <a:ahLst/>
            <a:cxnLst>
              <a:cxn ang="0">
                <a:pos x="0" y="846772500"/>
              </a:cxn>
              <a:cxn ang="0">
                <a:pos x="362902500" y="604837500"/>
              </a:cxn>
              <a:cxn ang="0">
                <a:pos x="362902500" y="241935000"/>
              </a:cxn>
              <a:cxn ang="0">
                <a:pos x="120967500" y="0"/>
              </a:cxn>
              <a:cxn ang="0">
                <a:pos x="1572577500" y="362902500"/>
              </a:cxn>
              <a:cxn ang="0">
                <a:pos x="1451610000" y="725805000"/>
              </a:cxn>
              <a:cxn ang="0">
                <a:pos x="0" y="846772500"/>
              </a:cxn>
            </a:cxnLst>
            <a:pathLst>
              <a:path w="624" h="336">
                <a:moveTo>
                  <a:pt x="0" y="336"/>
                </a:moveTo>
                <a:lnTo>
                  <a:pt x="144" y="240"/>
                </a:lnTo>
                <a:lnTo>
                  <a:pt x="144" y="96"/>
                </a:lnTo>
                <a:lnTo>
                  <a:pt x="48" y="0"/>
                </a:lnTo>
                <a:lnTo>
                  <a:pt x="624" y="144"/>
                </a:lnTo>
                <a:lnTo>
                  <a:pt x="576" y="288"/>
                </a:lnTo>
                <a:lnTo>
                  <a:pt x="0" y="336"/>
                </a:lnTo>
                <a:close/>
              </a:path>
            </a:pathLst>
          </a:custGeom>
          <a:solidFill>
            <a:srgbClr val="FF0066">
              <a:alpha val="100000"/>
            </a:srgb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/>
          </a:p>
        </p:txBody>
      </p:sp>
      <p:grpSp>
        <p:nvGrpSpPr>
          <p:cNvPr id="94215" name="Group 7"/>
          <p:cNvGrpSpPr/>
          <p:nvPr/>
        </p:nvGrpSpPr>
        <p:grpSpPr>
          <a:xfrm>
            <a:off x="2971800" y="838200"/>
            <a:ext cx="6629400" cy="2362200"/>
            <a:chOff x="192" y="864"/>
            <a:chExt cx="4176" cy="1488"/>
          </a:xfrm>
        </p:grpSpPr>
        <p:sp>
          <p:nvSpPr>
            <p:cNvPr id="15387" name="Line 8"/>
            <p:cNvSpPr/>
            <p:nvPr/>
          </p:nvSpPr>
          <p:spPr>
            <a:xfrm>
              <a:off x="192" y="864"/>
              <a:ext cx="4176" cy="105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88" name="Line 9"/>
            <p:cNvSpPr/>
            <p:nvPr/>
          </p:nvSpPr>
          <p:spPr>
            <a:xfrm flipV="1">
              <a:off x="192" y="2016"/>
              <a:ext cx="3936" cy="33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89" name="Line 10"/>
            <p:cNvSpPr/>
            <p:nvPr/>
          </p:nvSpPr>
          <p:spPr>
            <a:xfrm>
              <a:off x="1728" y="1248"/>
              <a:ext cx="336" cy="9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5390" name="Line 11"/>
            <p:cNvSpPr/>
            <p:nvPr/>
          </p:nvSpPr>
          <p:spPr>
            <a:xfrm>
              <a:off x="816" y="1296"/>
              <a:ext cx="2544" cy="52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1" name="Line 12"/>
            <p:cNvSpPr/>
            <p:nvPr/>
          </p:nvSpPr>
          <p:spPr>
            <a:xfrm>
              <a:off x="912" y="1776"/>
              <a:ext cx="2400" cy="14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2" name="Line 13"/>
            <p:cNvSpPr/>
            <p:nvPr/>
          </p:nvSpPr>
          <p:spPr>
            <a:xfrm>
              <a:off x="1776" y="1488"/>
              <a:ext cx="192" cy="4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5393" name="Line 14"/>
            <p:cNvSpPr/>
            <p:nvPr/>
          </p:nvSpPr>
          <p:spPr>
            <a:xfrm>
              <a:off x="1632" y="1824"/>
              <a:ext cx="33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94223" name="Group 15"/>
          <p:cNvGrpSpPr/>
          <p:nvPr/>
        </p:nvGrpSpPr>
        <p:grpSpPr>
          <a:xfrm>
            <a:off x="1524000" y="3886200"/>
            <a:ext cx="8991600" cy="2362200"/>
            <a:chOff x="0" y="2448"/>
            <a:chExt cx="5664" cy="1488"/>
          </a:xfrm>
        </p:grpSpPr>
        <p:sp>
          <p:nvSpPr>
            <p:cNvPr id="15384" name="Oval 16"/>
            <p:cNvSpPr/>
            <p:nvPr/>
          </p:nvSpPr>
          <p:spPr>
            <a:xfrm>
              <a:off x="0" y="2448"/>
              <a:ext cx="1584" cy="1488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sz="3600" b="1" dirty="0">
                  <a:latin typeface="Times New Roman" panose="02020603050405020304" pitchFamily="18" charset="0"/>
                </a:rPr>
                <a:t>太阳</a:t>
              </a:r>
              <a:endParaRPr lang="zh-CN" altLang="en-US" sz="36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5385" name="Oval 17"/>
            <p:cNvSpPr/>
            <p:nvPr/>
          </p:nvSpPr>
          <p:spPr>
            <a:xfrm>
              <a:off x="5328" y="3264"/>
              <a:ext cx="336" cy="336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月球</a:t>
              </a:r>
              <a:endParaRPr lang="zh-CN" altLang="en-US" sz="2000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5386" name="Oval 18"/>
            <p:cNvSpPr/>
            <p:nvPr/>
          </p:nvSpPr>
          <p:spPr>
            <a:xfrm>
              <a:off x="4128" y="3048"/>
              <a:ext cx="672" cy="672"/>
            </a:xfrm>
            <a:prstGeom prst="ellipse">
              <a:avLst/>
            </a:pr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地球</a:t>
              </a:r>
              <a:endParaRPr lang="zh-CN" altLang="en-US" sz="2800" b="1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4227" name="Group 19"/>
          <p:cNvGrpSpPr/>
          <p:nvPr/>
        </p:nvGrpSpPr>
        <p:grpSpPr>
          <a:xfrm>
            <a:off x="2819400" y="3886200"/>
            <a:ext cx="7848600" cy="2362200"/>
            <a:chOff x="816" y="2448"/>
            <a:chExt cx="4944" cy="1488"/>
          </a:xfrm>
        </p:grpSpPr>
        <p:sp>
          <p:nvSpPr>
            <p:cNvPr id="15376" name="Line 20"/>
            <p:cNvSpPr/>
            <p:nvPr/>
          </p:nvSpPr>
          <p:spPr>
            <a:xfrm>
              <a:off x="912" y="2448"/>
              <a:ext cx="4848" cy="81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77" name="Line 21"/>
            <p:cNvSpPr/>
            <p:nvPr/>
          </p:nvSpPr>
          <p:spPr>
            <a:xfrm flipV="1">
              <a:off x="816" y="3648"/>
              <a:ext cx="4944" cy="28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78" name="Line 22"/>
            <p:cNvSpPr/>
            <p:nvPr/>
          </p:nvSpPr>
          <p:spPr>
            <a:xfrm>
              <a:off x="1632" y="2976"/>
              <a:ext cx="2448" cy="28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79" name="Line 23"/>
            <p:cNvSpPr/>
            <p:nvPr/>
          </p:nvSpPr>
          <p:spPr>
            <a:xfrm>
              <a:off x="1536" y="3504"/>
              <a:ext cx="254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80" name="Line 24"/>
            <p:cNvSpPr/>
            <p:nvPr/>
          </p:nvSpPr>
          <p:spPr>
            <a:xfrm>
              <a:off x="2352" y="2688"/>
              <a:ext cx="288" cy="4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5381" name="Line 25"/>
            <p:cNvSpPr/>
            <p:nvPr/>
          </p:nvSpPr>
          <p:spPr>
            <a:xfrm>
              <a:off x="2352" y="3072"/>
              <a:ext cx="24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5382" name="Line 26"/>
            <p:cNvSpPr/>
            <p:nvPr/>
          </p:nvSpPr>
          <p:spPr>
            <a:xfrm>
              <a:off x="2304" y="3504"/>
              <a:ext cx="288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5383" name="Line 27"/>
            <p:cNvSpPr/>
            <p:nvPr/>
          </p:nvSpPr>
          <p:spPr>
            <a:xfrm>
              <a:off x="2304" y="3840"/>
              <a:ext cx="38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15370" name="Freeform 29"/>
          <p:cNvSpPr/>
          <p:nvPr/>
        </p:nvSpPr>
        <p:spPr>
          <a:xfrm>
            <a:off x="9296400" y="2438400"/>
            <a:ext cx="76200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0967500" y="241935000"/>
              </a:cxn>
              <a:cxn ang="0">
                <a:pos x="0" y="0"/>
              </a:cxn>
            </a:cxnLst>
            <a:pathLst>
              <a:path w="48" h="96">
                <a:moveTo>
                  <a:pt x="0" y="0"/>
                </a:moveTo>
                <a:cubicBezTo>
                  <a:pt x="0" y="0"/>
                  <a:pt x="48" y="96"/>
                  <a:pt x="48" y="96"/>
                </a:cubicBezTo>
                <a:cubicBezTo>
                  <a:pt x="48" y="96"/>
                  <a:pt x="0" y="0"/>
                  <a:pt x="0" y="0"/>
                </a:cubicBezTo>
                <a:close/>
              </a:path>
            </a:pathLst>
          </a:custGeom>
          <a:solidFill>
            <a:srgbClr val="FF0066">
              <a:alpha val="100000"/>
            </a:srgb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/>
          </a:p>
        </p:txBody>
      </p:sp>
      <p:sp>
        <p:nvSpPr>
          <p:cNvPr id="15371" name="Oval 30"/>
          <p:cNvSpPr/>
          <p:nvPr/>
        </p:nvSpPr>
        <p:spPr>
          <a:xfrm>
            <a:off x="8020050" y="2190750"/>
            <a:ext cx="533400" cy="5334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月球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39" name="Oval 31"/>
          <p:cNvSpPr/>
          <p:nvPr/>
        </p:nvSpPr>
        <p:spPr>
          <a:xfrm>
            <a:off x="9201150" y="2438400"/>
            <a:ext cx="114300" cy="2286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 dirty="0"/>
          </a:p>
        </p:txBody>
      </p:sp>
      <p:sp>
        <p:nvSpPr>
          <p:cNvPr id="94240" name="AutoShape 32"/>
          <p:cNvSpPr/>
          <p:nvPr/>
        </p:nvSpPr>
        <p:spPr>
          <a:xfrm flipH="1">
            <a:off x="8724900" y="4895850"/>
            <a:ext cx="457200" cy="971550"/>
          </a:xfrm>
          <a:prstGeom prst="moon">
            <a:avLst>
              <a:gd name="adj" fmla="val 5000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 dirty="0"/>
          </a:p>
        </p:txBody>
      </p:sp>
      <p:sp>
        <p:nvSpPr>
          <p:cNvPr id="15374" name="Oval 33"/>
          <p:cNvSpPr/>
          <p:nvPr/>
        </p:nvSpPr>
        <p:spPr>
          <a:xfrm>
            <a:off x="8458200" y="1371600"/>
            <a:ext cx="533400" cy="533400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20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75" name="Line 34"/>
          <p:cNvSpPr/>
          <p:nvPr/>
        </p:nvSpPr>
        <p:spPr>
          <a:xfrm flipH="1">
            <a:off x="8382000" y="1828800"/>
            <a:ext cx="152400" cy="2286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94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94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94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94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94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39" grpId="0" bldLvl="0" animBg="1"/>
      <p:bldP spid="9424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3" name="Text Box 3"/>
          <p:cNvSpPr txBox="1"/>
          <p:nvPr/>
        </p:nvSpPr>
        <p:spPr>
          <a:xfrm>
            <a:off x="1828800" y="685800"/>
            <a:ext cx="86868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我国古代对光沿直线传播的规律早有记载，最早的是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世纪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墨经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记述了一种叫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小孔成像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的现象。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726" name="Text Box 6"/>
          <p:cNvSpPr txBox="1"/>
          <p:nvPr/>
        </p:nvSpPr>
        <p:spPr>
          <a:xfrm>
            <a:off x="2209800" y="5181600"/>
            <a:ext cx="67056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ea typeface="黑体" panose="02010609060101010101" pitchFamily="2" charset="-122"/>
              </a:rPr>
              <a:t>小孔成像的特点：成的像是</a:t>
            </a:r>
            <a:r>
              <a:rPr lang="zh-CN" altLang="en-US" sz="4000" b="1" dirty="0">
                <a:solidFill>
                  <a:srgbClr val="FF0000"/>
                </a:solidFill>
                <a:ea typeface="黑体" panose="02010609060101010101" pitchFamily="2" charset="-122"/>
              </a:rPr>
              <a:t>倒立的实像。</a:t>
            </a:r>
            <a:endParaRPr lang="zh-CN" altLang="en-US" sz="4000" b="1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6327775" y="2736850"/>
            <a:ext cx="1011238" cy="2270125"/>
            <a:chOff x="3018" y="740"/>
            <a:chExt cx="637" cy="1430"/>
          </a:xfrm>
        </p:grpSpPr>
        <p:sp>
          <p:nvSpPr>
            <p:cNvPr id="16400" name="Line 10"/>
            <p:cNvSpPr/>
            <p:nvPr/>
          </p:nvSpPr>
          <p:spPr>
            <a:xfrm>
              <a:off x="3654" y="740"/>
              <a:ext cx="1" cy="143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1" name="Line 11"/>
            <p:cNvSpPr/>
            <p:nvPr/>
          </p:nvSpPr>
          <p:spPr>
            <a:xfrm flipH="1">
              <a:off x="3024" y="760"/>
              <a:ext cx="1" cy="672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2" name="Line 12"/>
            <p:cNvSpPr/>
            <p:nvPr/>
          </p:nvSpPr>
          <p:spPr>
            <a:xfrm flipH="1">
              <a:off x="3024" y="1450"/>
              <a:ext cx="0" cy="709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3" name="Line 13"/>
            <p:cNvSpPr/>
            <p:nvPr/>
          </p:nvSpPr>
          <p:spPr>
            <a:xfrm flipV="1">
              <a:off x="3024" y="2160"/>
              <a:ext cx="630" cy="1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4" name="Line 14"/>
            <p:cNvSpPr/>
            <p:nvPr/>
          </p:nvSpPr>
          <p:spPr>
            <a:xfrm>
              <a:off x="3018" y="748"/>
              <a:ext cx="630" cy="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30735" name="Line 15"/>
          <p:cNvSpPr/>
          <p:nvPr/>
        </p:nvSpPr>
        <p:spPr>
          <a:xfrm rot="-10800000" flipH="1">
            <a:off x="4098925" y="3314700"/>
            <a:ext cx="12700" cy="787400"/>
          </a:xfrm>
          <a:prstGeom prst="line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triangle" w="med" len="med"/>
          </a:ln>
        </p:spPr>
      </p:sp>
      <p:grpSp>
        <p:nvGrpSpPr>
          <p:cNvPr id="30736" name="Group 16"/>
          <p:cNvGrpSpPr/>
          <p:nvPr/>
        </p:nvGrpSpPr>
        <p:grpSpPr>
          <a:xfrm>
            <a:off x="4083050" y="3498850"/>
            <a:ext cx="3281363" cy="574675"/>
            <a:chOff x="1587" y="1238"/>
            <a:chExt cx="2067" cy="362"/>
          </a:xfrm>
        </p:grpSpPr>
        <p:sp>
          <p:nvSpPr>
            <p:cNvPr id="16398" name="Line 17"/>
            <p:cNvSpPr/>
            <p:nvPr/>
          </p:nvSpPr>
          <p:spPr>
            <a:xfrm rot="809744">
              <a:off x="1587" y="1238"/>
              <a:ext cx="1104" cy="23"/>
            </a:xfrm>
            <a:prstGeom prst="line">
              <a:avLst/>
            </a:prstGeom>
            <a:ln w="19050" cap="flat" cmpd="sng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6399" name="Line 18"/>
            <p:cNvSpPr/>
            <p:nvPr/>
          </p:nvSpPr>
          <p:spPr>
            <a:xfrm>
              <a:off x="2639" y="1380"/>
              <a:ext cx="1015" cy="220"/>
            </a:xfrm>
            <a:prstGeom prst="line">
              <a:avLst/>
            </a:prstGeom>
            <a:ln w="1905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30739" name="Group 19"/>
          <p:cNvGrpSpPr/>
          <p:nvPr/>
        </p:nvGrpSpPr>
        <p:grpSpPr>
          <a:xfrm>
            <a:off x="4127500" y="3752850"/>
            <a:ext cx="3209925" cy="523875"/>
            <a:chOff x="1656" y="1380"/>
            <a:chExt cx="1998" cy="330"/>
          </a:xfrm>
        </p:grpSpPr>
        <p:sp>
          <p:nvSpPr>
            <p:cNvPr id="16396" name="Line 20"/>
            <p:cNvSpPr/>
            <p:nvPr/>
          </p:nvSpPr>
          <p:spPr>
            <a:xfrm rot="809744" flipV="1">
              <a:off x="1656" y="1380"/>
              <a:ext cx="888" cy="330"/>
            </a:xfrm>
            <a:prstGeom prst="line">
              <a:avLst/>
            </a:prstGeom>
            <a:ln w="19050" cap="flat" cmpd="sng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6397" name="Line 21"/>
            <p:cNvSpPr/>
            <p:nvPr/>
          </p:nvSpPr>
          <p:spPr>
            <a:xfrm flipV="1">
              <a:off x="2511" y="1380"/>
              <a:ext cx="1143" cy="110"/>
            </a:xfrm>
            <a:prstGeom prst="line">
              <a:avLst/>
            </a:prstGeom>
            <a:ln w="1905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30742" name="Line 22"/>
          <p:cNvSpPr/>
          <p:nvPr/>
        </p:nvSpPr>
        <p:spPr>
          <a:xfrm rot="-10800000" flipV="1">
            <a:off x="7343775" y="3752850"/>
            <a:ext cx="11113" cy="32385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743" name="Text Box 23"/>
          <p:cNvSpPr txBox="1"/>
          <p:nvPr/>
        </p:nvSpPr>
        <p:spPr>
          <a:xfrm>
            <a:off x="3746500" y="4381500"/>
            <a:ext cx="1371600" cy="56515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发光体</a:t>
            </a:r>
            <a:endParaRPr lang="zh-CN" altLang="en-US" sz="4400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30744" name="Text Box 24"/>
          <p:cNvSpPr txBox="1"/>
          <p:nvPr/>
        </p:nvSpPr>
        <p:spPr>
          <a:xfrm>
            <a:off x="5727700" y="4229100"/>
            <a:ext cx="1108075" cy="6413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小孔</a:t>
            </a:r>
            <a:endParaRPr lang="zh-CN" altLang="en-US" sz="4400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30745" name="Text Box 25"/>
          <p:cNvSpPr txBox="1"/>
          <p:nvPr/>
        </p:nvSpPr>
        <p:spPr>
          <a:xfrm>
            <a:off x="6946900" y="4229100"/>
            <a:ext cx="1108075" cy="609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屏幕</a:t>
            </a:r>
            <a:endParaRPr lang="zh-CN" altLang="en-US" sz="4400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  <p:bldP spid="30726" grpId="0"/>
      <p:bldP spid="30743" grpId="0" bldLvl="0" animBg="1"/>
      <p:bldP spid="30744" grpId="0"/>
      <p:bldP spid="307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2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小孔成像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17411" name="Text Box 3"/>
          <p:cNvSpPr txBox="1"/>
          <p:nvPr/>
        </p:nvSpPr>
        <p:spPr>
          <a:xfrm>
            <a:off x="1676400" y="623888"/>
            <a:ext cx="8763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ea typeface="黑体" panose="02010609060101010101" pitchFamily="2" charset="-122"/>
              </a:rPr>
              <a:t>练习：作出下图中小孔所成的像</a:t>
            </a:r>
            <a:endParaRPr lang="zh-CN" altLang="en-US" sz="4800" b="1" dirty="0">
              <a:ea typeface="黑体" panose="02010609060101010101" pitchFamily="2" charset="-122"/>
            </a:endParaRPr>
          </a:p>
        </p:txBody>
      </p:sp>
      <p:pic>
        <p:nvPicPr>
          <p:cNvPr id="17412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1400" y="4419600"/>
            <a:ext cx="47244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1447800"/>
            <a:ext cx="2551113" cy="213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1676400"/>
            <a:ext cx="2590800" cy="19812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2951" name="Group 7"/>
          <p:cNvGrpSpPr/>
          <p:nvPr/>
        </p:nvGrpSpPr>
        <p:grpSpPr>
          <a:xfrm>
            <a:off x="2895600" y="2209800"/>
            <a:ext cx="2057400" cy="762000"/>
            <a:chOff x="1392" y="1872"/>
            <a:chExt cx="2640" cy="1152"/>
          </a:xfrm>
        </p:grpSpPr>
        <p:sp>
          <p:nvSpPr>
            <p:cNvPr id="17442" name="Line 8"/>
            <p:cNvSpPr/>
            <p:nvPr/>
          </p:nvSpPr>
          <p:spPr>
            <a:xfrm flipV="1">
              <a:off x="1392" y="1872"/>
              <a:ext cx="2640" cy="1152"/>
            </a:xfrm>
            <a:prstGeom prst="line">
              <a:avLst/>
            </a:prstGeom>
            <a:ln w="57150" cap="flat" cmpd="sng">
              <a:solidFill>
                <a:srgbClr val="003399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7443" name="Group 9"/>
            <p:cNvGrpSpPr/>
            <p:nvPr/>
          </p:nvGrpSpPr>
          <p:grpSpPr>
            <a:xfrm rot="-3180674">
              <a:off x="3178" y="2064"/>
              <a:ext cx="288" cy="192"/>
              <a:chOff x="3120" y="2496"/>
              <a:chExt cx="288" cy="192"/>
            </a:xfrm>
          </p:grpSpPr>
          <p:sp>
            <p:nvSpPr>
              <p:cNvPr id="17444" name="Line 10"/>
              <p:cNvSpPr/>
              <p:nvPr/>
            </p:nvSpPr>
            <p:spPr>
              <a:xfrm>
                <a:off x="3216" y="2496"/>
                <a:ext cx="192" cy="192"/>
              </a:xfrm>
              <a:prstGeom prst="line">
                <a:avLst/>
              </a:prstGeom>
              <a:ln w="5715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445" name="Line 11"/>
              <p:cNvSpPr/>
              <p:nvPr/>
            </p:nvSpPr>
            <p:spPr>
              <a:xfrm flipH="1">
                <a:off x="3120" y="2688"/>
                <a:ext cx="288" cy="0"/>
              </a:xfrm>
              <a:prstGeom prst="line">
                <a:avLst/>
              </a:prstGeom>
              <a:ln w="5715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82956" name="Group 12"/>
          <p:cNvGrpSpPr/>
          <p:nvPr/>
        </p:nvGrpSpPr>
        <p:grpSpPr>
          <a:xfrm flipV="1">
            <a:off x="7010400" y="2209800"/>
            <a:ext cx="2286000" cy="685800"/>
            <a:chOff x="1392" y="1872"/>
            <a:chExt cx="2640" cy="1152"/>
          </a:xfrm>
        </p:grpSpPr>
        <p:sp>
          <p:nvSpPr>
            <p:cNvPr id="17438" name="Line 13"/>
            <p:cNvSpPr/>
            <p:nvPr/>
          </p:nvSpPr>
          <p:spPr>
            <a:xfrm flipV="1">
              <a:off x="1392" y="1872"/>
              <a:ext cx="2640" cy="1152"/>
            </a:xfrm>
            <a:prstGeom prst="line">
              <a:avLst/>
            </a:prstGeom>
            <a:ln w="57150" cap="flat" cmpd="sng">
              <a:solidFill>
                <a:srgbClr val="003399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7439" name="Group 14"/>
            <p:cNvGrpSpPr/>
            <p:nvPr/>
          </p:nvGrpSpPr>
          <p:grpSpPr>
            <a:xfrm rot="-3180674">
              <a:off x="3178" y="2064"/>
              <a:ext cx="288" cy="192"/>
              <a:chOff x="3120" y="2496"/>
              <a:chExt cx="288" cy="192"/>
            </a:xfrm>
          </p:grpSpPr>
          <p:sp>
            <p:nvSpPr>
              <p:cNvPr id="17440" name="Line 15"/>
              <p:cNvSpPr/>
              <p:nvPr/>
            </p:nvSpPr>
            <p:spPr>
              <a:xfrm>
                <a:off x="3216" y="2496"/>
                <a:ext cx="192" cy="192"/>
              </a:xfrm>
              <a:prstGeom prst="line">
                <a:avLst/>
              </a:prstGeom>
              <a:ln w="5715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441" name="Line 16"/>
              <p:cNvSpPr/>
              <p:nvPr/>
            </p:nvSpPr>
            <p:spPr>
              <a:xfrm flipH="1">
                <a:off x="3120" y="2688"/>
                <a:ext cx="288" cy="0"/>
              </a:xfrm>
              <a:prstGeom prst="line">
                <a:avLst/>
              </a:prstGeom>
              <a:ln w="5715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82961" name="Line 17"/>
          <p:cNvSpPr/>
          <p:nvPr/>
        </p:nvSpPr>
        <p:spPr>
          <a:xfrm>
            <a:off x="4937125" y="2209800"/>
            <a:ext cx="0" cy="914400"/>
          </a:xfrm>
          <a:prstGeom prst="line">
            <a:avLst/>
          </a:prstGeom>
          <a:ln w="57150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grpSp>
        <p:nvGrpSpPr>
          <p:cNvPr id="82962" name="Group 18"/>
          <p:cNvGrpSpPr/>
          <p:nvPr/>
        </p:nvGrpSpPr>
        <p:grpSpPr>
          <a:xfrm flipV="1">
            <a:off x="2895600" y="2362200"/>
            <a:ext cx="2057400" cy="762000"/>
            <a:chOff x="1392" y="1872"/>
            <a:chExt cx="2640" cy="1152"/>
          </a:xfrm>
        </p:grpSpPr>
        <p:sp>
          <p:nvSpPr>
            <p:cNvPr id="17434" name="Line 19"/>
            <p:cNvSpPr/>
            <p:nvPr/>
          </p:nvSpPr>
          <p:spPr>
            <a:xfrm flipV="1">
              <a:off x="1392" y="1872"/>
              <a:ext cx="2640" cy="1152"/>
            </a:xfrm>
            <a:prstGeom prst="line">
              <a:avLst/>
            </a:prstGeom>
            <a:ln w="57150" cap="flat" cmpd="sng">
              <a:solidFill>
                <a:srgbClr val="003399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7435" name="Group 20"/>
            <p:cNvGrpSpPr/>
            <p:nvPr/>
          </p:nvGrpSpPr>
          <p:grpSpPr>
            <a:xfrm rot="-3180674">
              <a:off x="3178" y="2064"/>
              <a:ext cx="288" cy="192"/>
              <a:chOff x="3120" y="2496"/>
              <a:chExt cx="288" cy="192"/>
            </a:xfrm>
          </p:grpSpPr>
          <p:sp>
            <p:nvSpPr>
              <p:cNvPr id="17436" name="Line 21"/>
              <p:cNvSpPr/>
              <p:nvPr/>
            </p:nvSpPr>
            <p:spPr>
              <a:xfrm>
                <a:off x="3216" y="2496"/>
                <a:ext cx="192" cy="192"/>
              </a:xfrm>
              <a:prstGeom prst="line">
                <a:avLst/>
              </a:prstGeom>
              <a:ln w="5715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437" name="Line 22"/>
              <p:cNvSpPr/>
              <p:nvPr/>
            </p:nvSpPr>
            <p:spPr>
              <a:xfrm flipH="1">
                <a:off x="3120" y="2688"/>
                <a:ext cx="288" cy="0"/>
              </a:xfrm>
              <a:prstGeom prst="line">
                <a:avLst/>
              </a:prstGeom>
              <a:ln w="5715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82967" name="Group 23"/>
          <p:cNvGrpSpPr/>
          <p:nvPr/>
        </p:nvGrpSpPr>
        <p:grpSpPr>
          <a:xfrm>
            <a:off x="7010400" y="2209800"/>
            <a:ext cx="2286000" cy="609600"/>
            <a:chOff x="1392" y="1872"/>
            <a:chExt cx="2640" cy="1152"/>
          </a:xfrm>
        </p:grpSpPr>
        <p:sp>
          <p:nvSpPr>
            <p:cNvPr id="17430" name="Line 24"/>
            <p:cNvSpPr/>
            <p:nvPr/>
          </p:nvSpPr>
          <p:spPr>
            <a:xfrm flipV="1">
              <a:off x="1392" y="1872"/>
              <a:ext cx="2640" cy="1152"/>
            </a:xfrm>
            <a:prstGeom prst="line">
              <a:avLst/>
            </a:prstGeom>
            <a:ln w="57150" cap="flat" cmpd="sng">
              <a:solidFill>
                <a:srgbClr val="003399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7431" name="Group 25"/>
            <p:cNvGrpSpPr/>
            <p:nvPr/>
          </p:nvGrpSpPr>
          <p:grpSpPr>
            <a:xfrm rot="-3180674">
              <a:off x="3178" y="2064"/>
              <a:ext cx="288" cy="192"/>
              <a:chOff x="3120" y="2496"/>
              <a:chExt cx="288" cy="192"/>
            </a:xfrm>
          </p:grpSpPr>
          <p:sp>
            <p:nvSpPr>
              <p:cNvPr id="17432" name="Line 26"/>
              <p:cNvSpPr/>
              <p:nvPr/>
            </p:nvSpPr>
            <p:spPr>
              <a:xfrm>
                <a:off x="3216" y="2496"/>
                <a:ext cx="192" cy="192"/>
              </a:xfrm>
              <a:prstGeom prst="line">
                <a:avLst/>
              </a:prstGeom>
              <a:ln w="5715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433" name="Line 27"/>
              <p:cNvSpPr/>
              <p:nvPr/>
            </p:nvSpPr>
            <p:spPr>
              <a:xfrm flipH="1">
                <a:off x="3120" y="2688"/>
                <a:ext cx="288" cy="0"/>
              </a:xfrm>
              <a:prstGeom prst="line">
                <a:avLst/>
              </a:prstGeom>
              <a:ln w="57150" cap="flat" cmpd="sng">
                <a:solidFill>
                  <a:srgbClr val="003399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82972" name="Line 28"/>
          <p:cNvSpPr/>
          <p:nvPr/>
        </p:nvSpPr>
        <p:spPr>
          <a:xfrm>
            <a:off x="9251950" y="2209800"/>
            <a:ext cx="0" cy="685800"/>
          </a:xfrm>
          <a:prstGeom prst="line">
            <a:avLst/>
          </a:prstGeom>
          <a:ln w="57150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grpSp>
        <p:nvGrpSpPr>
          <p:cNvPr id="82973" name="Group 29"/>
          <p:cNvGrpSpPr/>
          <p:nvPr/>
        </p:nvGrpSpPr>
        <p:grpSpPr>
          <a:xfrm>
            <a:off x="3886200" y="5029200"/>
            <a:ext cx="4191000" cy="533400"/>
            <a:chOff x="1488" y="3168"/>
            <a:chExt cx="2640" cy="336"/>
          </a:xfrm>
        </p:grpSpPr>
        <p:sp>
          <p:nvSpPr>
            <p:cNvPr id="17427" name="Line 30"/>
            <p:cNvSpPr/>
            <p:nvPr/>
          </p:nvSpPr>
          <p:spPr>
            <a:xfrm>
              <a:off x="1488" y="3168"/>
              <a:ext cx="2640" cy="336"/>
            </a:xfrm>
            <a:prstGeom prst="line">
              <a:avLst/>
            </a:prstGeom>
            <a:ln w="57150" cap="flat" cmpd="sng">
              <a:solidFill>
                <a:srgbClr val="00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28" name="Line 31"/>
            <p:cNvSpPr/>
            <p:nvPr/>
          </p:nvSpPr>
          <p:spPr>
            <a:xfrm>
              <a:off x="2400" y="3168"/>
              <a:ext cx="288" cy="144"/>
            </a:xfrm>
            <a:prstGeom prst="line">
              <a:avLst/>
            </a:prstGeom>
            <a:ln w="57150" cap="flat" cmpd="sng">
              <a:solidFill>
                <a:srgbClr val="00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29" name="Line 32"/>
            <p:cNvSpPr/>
            <p:nvPr/>
          </p:nvSpPr>
          <p:spPr>
            <a:xfrm flipH="1">
              <a:off x="2352" y="3312"/>
              <a:ext cx="384" cy="48"/>
            </a:xfrm>
            <a:prstGeom prst="line">
              <a:avLst/>
            </a:prstGeom>
            <a:ln w="57150" cap="flat" cmpd="sng">
              <a:solidFill>
                <a:srgbClr val="003399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82977" name="Group 33"/>
          <p:cNvGrpSpPr/>
          <p:nvPr/>
        </p:nvGrpSpPr>
        <p:grpSpPr>
          <a:xfrm>
            <a:off x="3886200" y="5257800"/>
            <a:ext cx="4191000" cy="609600"/>
            <a:chOff x="1488" y="3312"/>
            <a:chExt cx="2640" cy="384"/>
          </a:xfrm>
        </p:grpSpPr>
        <p:sp>
          <p:nvSpPr>
            <p:cNvPr id="17424" name="Line 34"/>
            <p:cNvSpPr/>
            <p:nvPr/>
          </p:nvSpPr>
          <p:spPr>
            <a:xfrm flipV="1">
              <a:off x="1488" y="3312"/>
              <a:ext cx="2640" cy="336"/>
            </a:xfrm>
            <a:prstGeom prst="line">
              <a:avLst/>
            </a:prstGeom>
            <a:ln w="57150" cap="flat" cmpd="sng">
              <a:solidFill>
                <a:srgbClr val="00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25" name="Line 35"/>
            <p:cNvSpPr/>
            <p:nvPr/>
          </p:nvSpPr>
          <p:spPr>
            <a:xfrm>
              <a:off x="2016" y="3456"/>
              <a:ext cx="240" cy="96"/>
            </a:xfrm>
            <a:prstGeom prst="line">
              <a:avLst/>
            </a:prstGeom>
            <a:ln w="57150" cap="flat" cmpd="sng">
              <a:solidFill>
                <a:srgbClr val="00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26" name="Line 36"/>
            <p:cNvSpPr/>
            <p:nvPr/>
          </p:nvSpPr>
          <p:spPr>
            <a:xfrm flipH="1">
              <a:off x="2016" y="3552"/>
              <a:ext cx="240" cy="144"/>
            </a:xfrm>
            <a:prstGeom prst="line">
              <a:avLst/>
            </a:prstGeom>
            <a:ln w="57150" cap="flat" cmpd="sng">
              <a:solidFill>
                <a:srgbClr val="003399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82981" name="Line 37"/>
          <p:cNvSpPr/>
          <p:nvPr/>
        </p:nvSpPr>
        <p:spPr>
          <a:xfrm>
            <a:off x="8061325" y="5213350"/>
            <a:ext cx="0" cy="381000"/>
          </a:xfrm>
          <a:prstGeom prst="line">
            <a:avLst/>
          </a:prstGeom>
          <a:ln w="57150" cap="flat" cmpd="sng">
            <a:solidFill>
              <a:srgbClr val="FF3300"/>
            </a:solidFill>
            <a:prstDash val="solid"/>
            <a:headEnd type="none" w="med" len="med"/>
            <a:tailEnd type="arrow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2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2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2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2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2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2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6"/>
          <p:cNvSpPr txBox="1"/>
          <p:nvPr/>
        </p:nvSpPr>
        <p:spPr>
          <a:xfrm>
            <a:off x="8442325" y="990600"/>
            <a:ext cx="1844675" cy="5562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800000"/>
                </a:solidFill>
                <a:ea typeface="黑体" panose="02010609060101010101" pitchFamily="2" charset="-122"/>
              </a:rPr>
              <a:t>圆形亮斑是怎样形成的？</a:t>
            </a:r>
            <a:endParaRPr lang="zh-CN" altLang="en-US" sz="5400" b="1" dirty="0">
              <a:solidFill>
                <a:srgbClr val="800000"/>
              </a:solidFill>
              <a:ea typeface="黑体" panose="02010609060101010101" pitchFamily="2" charset="-122"/>
            </a:endParaRPr>
          </a:p>
        </p:txBody>
      </p:sp>
      <p:pic>
        <p:nvPicPr>
          <p:cNvPr id="1843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33800" y="1828800"/>
            <a:ext cx="3733800" cy="3143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3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光的直线传播的应用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19459" name="Rectangle 4"/>
          <p:cNvSpPr/>
          <p:nvPr/>
        </p:nvSpPr>
        <p:spPr>
          <a:xfrm>
            <a:off x="1828800" y="1219200"/>
            <a:ext cx="51054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5400" b="1" dirty="0">
                <a:ea typeface="黑体" panose="02010609060101010101" pitchFamily="2" charset="-122"/>
              </a:rPr>
              <a:t>1</a:t>
            </a:r>
            <a:r>
              <a:rPr lang="zh-CN" altLang="en-US" sz="5400" b="1" dirty="0">
                <a:ea typeface="黑体" panose="02010609060101010101" pitchFamily="2" charset="-122"/>
              </a:rPr>
              <a:t>、射击瞄准</a:t>
            </a:r>
            <a:endParaRPr lang="zh-CN" altLang="en-US" sz="5400" b="1" dirty="0">
              <a:ea typeface="黑体" panose="02010609060101010101" pitchFamily="2" charset="-122"/>
            </a:endParaRPr>
          </a:p>
        </p:txBody>
      </p:sp>
      <p:pic>
        <p:nvPicPr>
          <p:cNvPr id="19460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4038600"/>
            <a:ext cx="914400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Line 7"/>
          <p:cNvSpPr/>
          <p:nvPr/>
        </p:nvSpPr>
        <p:spPr>
          <a:xfrm>
            <a:off x="2514600" y="4267200"/>
            <a:ext cx="6959600" cy="3175"/>
          </a:xfrm>
          <a:prstGeom prst="line">
            <a:avLst/>
          </a:prstGeom>
          <a:ln w="38100" cap="flat" cmpd="sng">
            <a:solidFill>
              <a:srgbClr val="FF3300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9462" name="Text Box 8"/>
          <p:cNvSpPr txBox="1"/>
          <p:nvPr/>
        </p:nvSpPr>
        <p:spPr>
          <a:xfrm>
            <a:off x="1981200" y="3733800"/>
            <a:ext cx="16002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dirty="0">
                <a:solidFill>
                  <a:srgbClr val="800000"/>
                </a:solidFill>
                <a:ea typeface="黑体" panose="02010609060101010101" pitchFamily="2" charset="-122"/>
              </a:rPr>
              <a:t>视线</a:t>
            </a:r>
            <a:endParaRPr lang="zh-CN" altLang="en-US" dirty="0">
              <a:solidFill>
                <a:srgbClr val="800000"/>
              </a:solidFill>
              <a:ea typeface="黑体" panose="02010609060101010101" pitchFamily="2" charset="-122"/>
            </a:endParaRPr>
          </a:p>
        </p:txBody>
      </p:sp>
      <p:sp>
        <p:nvSpPr>
          <p:cNvPr id="19463" name="Text Box 9"/>
          <p:cNvSpPr txBox="1"/>
          <p:nvPr/>
        </p:nvSpPr>
        <p:spPr>
          <a:xfrm>
            <a:off x="3349625" y="3687763"/>
            <a:ext cx="1905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800000"/>
                </a:solidFill>
                <a:ea typeface="黑体" panose="02010609060101010101" pitchFamily="2" charset="-122"/>
              </a:rPr>
              <a:t>标尺缺口</a:t>
            </a:r>
            <a:endParaRPr lang="zh-CN" altLang="en-US" sz="2800" dirty="0">
              <a:solidFill>
                <a:srgbClr val="800000"/>
              </a:solidFill>
              <a:ea typeface="黑体" panose="02010609060101010101" pitchFamily="2" charset="-122"/>
            </a:endParaRPr>
          </a:p>
        </p:txBody>
      </p:sp>
      <p:sp>
        <p:nvSpPr>
          <p:cNvPr id="19464" name="Text Box 10"/>
          <p:cNvSpPr txBox="1"/>
          <p:nvPr/>
        </p:nvSpPr>
        <p:spPr>
          <a:xfrm>
            <a:off x="5715000" y="3657600"/>
            <a:ext cx="1600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800000"/>
                </a:solidFill>
                <a:ea typeface="黑体" panose="02010609060101010101" pitchFamily="2" charset="-122"/>
              </a:rPr>
              <a:t>准心尖</a:t>
            </a:r>
            <a:endParaRPr lang="zh-CN" altLang="en-US" sz="2800" dirty="0">
              <a:solidFill>
                <a:srgbClr val="800000"/>
              </a:solidFill>
              <a:ea typeface="黑体" panose="02010609060101010101" pitchFamily="2" charset="-122"/>
            </a:endParaRPr>
          </a:p>
        </p:txBody>
      </p:sp>
      <p:sp>
        <p:nvSpPr>
          <p:cNvPr id="19465" name="Text Box 11"/>
          <p:cNvSpPr txBox="1"/>
          <p:nvPr/>
        </p:nvSpPr>
        <p:spPr>
          <a:xfrm>
            <a:off x="8839200" y="3687763"/>
            <a:ext cx="1600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800000"/>
                </a:solidFill>
                <a:ea typeface="黑体" panose="02010609060101010101" pitchFamily="2" charset="-122"/>
              </a:rPr>
              <a:t>瞄准点</a:t>
            </a:r>
            <a:endParaRPr lang="zh-CN" altLang="en-US" sz="2800" dirty="0">
              <a:solidFill>
                <a:srgbClr val="8000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2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光的直线传播的应用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20483" name="Rectangle 3"/>
          <p:cNvSpPr/>
          <p:nvPr/>
        </p:nvSpPr>
        <p:spPr>
          <a:xfrm>
            <a:off x="1828800" y="762000"/>
            <a:ext cx="36576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5400" b="1" dirty="0">
                <a:ea typeface="黑体" panose="02010609060101010101" pitchFamily="2" charset="-122"/>
              </a:rPr>
              <a:t>2</a:t>
            </a:r>
            <a:r>
              <a:rPr lang="zh-CN" altLang="en-US" sz="5400" b="1" dirty="0">
                <a:ea typeface="黑体" panose="02010609060101010101" pitchFamily="2" charset="-122"/>
              </a:rPr>
              <a:t>、排队</a:t>
            </a:r>
            <a:endParaRPr lang="zh-CN" altLang="en-US" sz="5400" b="1" dirty="0">
              <a:ea typeface="黑体" panose="02010609060101010101" pitchFamily="2" charset="-122"/>
            </a:endParaRPr>
          </a:p>
        </p:txBody>
      </p:sp>
      <p:pic>
        <p:nvPicPr>
          <p:cNvPr id="20484" name="Picture 4" descr="2007828224621682"/>
          <p:cNvPicPr>
            <a:picLocks noChangeAspect="1"/>
          </p:cNvPicPr>
          <p:nvPr/>
        </p:nvPicPr>
        <p:blipFill>
          <a:blip r:embed="rId1"/>
          <a:srcRect b="4445"/>
          <a:stretch>
            <a:fillRect/>
          </a:stretch>
        </p:blipFill>
        <p:spPr>
          <a:xfrm>
            <a:off x="1905000" y="1638300"/>
            <a:ext cx="8534400" cy="4914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2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     速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pic>
        <p:nvPicPr>
          <p:cNvPr id="21507" name="Picture 3" descr="Image1"/>
          <p:cNvPicPr>
            <a:picLocks noChangeAspect="1"/>
          </p:cNvPicPr>
          <p:nvPr/>
        </p:nvPicPr>
        <p:blipFill>
          <a:blip r:embed="rId1">
            <a:lum bright="-17999" contrast="36000"/>
          </a:blip>
          <a:stretch>
            <a:fillRect/>
          </a:stretch>
        </p:blipFill>
        <p:spPr>
          <a:xfrm>
            <a:off x="1676400" y="806450"/>
            <a:ext cx="8839200" cy="589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2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光的传播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99331" name="Text Box 3"/>
          <p:cNvSpPr txBox="1"/>
          <p:nvPr/>
        </p:nvSpPr>
        <p:spPr>
          <a:xfrm>
            <a:off x="2057400" y="4708525"/>
            <a:ext cx="83058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800000"/>
                </a:solidFill>
                <a:ea typeface="黑体" panose="02010609060101010101" pitchFamily="2" charset="-122"/>
              </a:rPr>
              <a:t>发现：</a:t>
            </a:r>
            <a:r>
              <a:rPr lang="zh-CN" altLang="en-US" sz="6000" b="1" dirty="0">
                <a:solidFill>
                  <a:srgbClr val="FF3300"/>
                </a:solidFill>
                <a:ea typeface="黑体" panose="02010609060101010101" pitchFamily="2" charset="-122"/>
              </a:rPr>
              <a:t>光在空气中是沿直线传播的。</a:t>
            </a:r>
            <a:endParaRPr lang="zh-CN" altLang="en-US" sz="6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pic>
        <p:nvPicPr>
          <p:cNvPr id="4100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0" y="915988"/>
            <a:ext cx="7924800" cy="35036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2057400" y="762000"/>
            <a:ext cx="7924800" cy="5066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ct val="50000"/>
              </a:spcBef>
              <a:buNone/>
            </a:pPr>
            <a:r>
              <a:rPr lang="zh-CN" altLang="en-US" sz="66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实验表明：光传播也需要时间。</a:t>
            </a:r>
            <a:endParaRPr lang="zh-CN" altLang="en-US" sz="66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marL="0" lvl="0" indent="0" eaLnBrk="1" hangingPunct="1">
              <a:lnSpc>
                <a:spcPct val="110000"/>
              </a:lnSpc>
              <a:spcBef>
                <a:spcPct val="50000"/>
              </a:spcBef>
              <a:buNone/>
            </a:pPr>
            <a:r>
              <a:rPr lang="zh-CN" altLang="en-US" sz="66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在真空中，光传播的速度是</a:t>
            </a:r>
            <a:r>
              <a:rPr lang="en-US" altLang="zh-CN" sz="6600" b="1" dirty="0">
                <a:solidFill>
                  <a:srgbClr val="FF0000"/>
                </a:solidFill>
              </a:rPr>
              <a:t>3×10</a:t>
            </a:r>
            <a:r>
              <a:rPr lang="en-US" altLang="zh-CN" sz="6600" b="1" baseline="30000" dirty="0">
                <a:solidFill>
                  <a:srgbClr val="FF0000"/>
                </a:solidFill>
              </a:rPr>
              <a:t>8</a:t>
            </a:r>
            <a:r>
              <a:rPr lang="zh-CN" altLang="en-US" sz="6600" b="1" dirty="0">
                <a:solidFill>
                  <a:srgbClr val="FF0000"/>
                </a:solidFill>
              </a:rPr>
              <a:t>米</a:t>
            </a:r>
            <a:r>
              <a:rPr lang="en-US" altLang="zh-CN" sz="6600" b="1" dirty="0">
                <a:solidFill>
                  <a:srgbClr val="FF0000"/>
                </a:solidFill>
              </a:rPr>
              <a:t>/</a:t>
            </a:r>
            <a:r>
              <a:rPr lang="zh-CN" altLang="en-US" sz="6600" b="1" dirty="0">
                <a:solidFill>
                  <a:srgbClr val="FF0000"/>
                </a:solidFill>
              </a:rPr>
              <a:t>秒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22531" name="Text Box 8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常见介质中光的传播速度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1538" name="Group 34"/>
          <p:cNvGraphicFramePr>
            <a:graphicFrameLocks noGrp="1"/>
          </p:cNvGraphicFramePr>
          <p:nvPr>
            <p:ph type="tbl" idx="1"/>
          </p:nvPr>
        </p:nvGraphicFramePr>
        <p:xfrm>
          <a:off x="1981200" y="1143000"/>
          <a:ext cx="8229600" cy="5245101"/>
        </p:xfrm>
        <a:graphic>
          <a:graphicData uri="http://schemas.openxmlformats.org/drawingml/2006/table">
            <a:tbl>
              <a:tblPr/>
              <a:tblGrid>
                <a:gridCol w="3089275"/>
                <a:gridCol w="5140325"/>
              </a:tblGrid>
              <a:tr h="901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介质</a:t>
                      </a:r>
                      <a:endParaRPr kumimoji="0" lang="zh-CN" alt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光     速</a:t>
                      </a:r>
                      <a:endParaRPr kumimoji="0" lang="zh-CN" alt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真空</a:t>
                      </a:r>
                      <a:endParaRPr kumimoji="0" lang="zh-CN" alt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0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空气</a:t>
                      </a:r>
                      <a:endParaRPr kumimoji="0" lang="zh-CN" alt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水</a:t>
                      </a:r>
                      <a:endParaRPr kumimoji="0" lang="zh-CN" alt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玻璃</a:t>
                      </a:r>
                      <a:endParaRPr kumimoji="0" lang="zh-CN" alt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6" name="Text Box 22"/>
          <p:cNvSpPr txBox="1"/>
          <p:nvPr/>
        </p:nvSpPr>
        <p:spPr>
          <a:xfrm>
            <a:off x="6324600" y="2133600"/>
            <a:ext cx="290766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3×10</a:t>
            </a:r>
            <a:r>
              <a:rPr lang="en-US" altLang="zh-CN" sz="4000" b="1" baseline="30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秒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528" name="Rectangle 24"/>
          <p:cNvSpPr/>
          <p:nvPr/>
        </p:nvSpPr>
        <p:spPr>
          <a:xfrm>
            <a:off x="5951538" y="4616450"/>
            <a:ext cx="374491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约空气中的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3/4</a:t>
            </a:r>
            <a:endParaRPr lang="en-US" altLang="zh-CN" sz="3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529" name="Rectangle 25"/>
          <p:cNvSpPr/>
          <p:nvPr/>
        </p:nvSpPr>
        <p:spPr>
          <a:xfrm>
            <a:off x="5943600" y="5607050"/>
            <a:ext cx="37449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约空气中的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2/3</a:t>
            </a:r>
            <a:endParaRPr lang="en-US" altLang="zh-CN" sz="3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77" name="Text Box 27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光在不同介质中的传播速度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21536" name="Rectangle 32"/>
          <p:cNvSpPr/>
          <p:nvPr/>
        </p:nvSpPr>
        <p:spPr>
          <a:xfrm>
            <a:off x="5105400" y="3048000"/>
            <a:ext cx="54102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稍小于真空中的速度，近似等于</a:t>
            </a:r>
            <a:r>
              <a:rPr lang="en-US" altLang="zh-CN" sz="4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3×10</a:t>
            </a:r>
            <a:r>
              <a:rPr lang="en-US" altLang="zh-CN" sz="4000" b="1" baseline="3000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sz="4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</a:t>
            </a:r>
            <a:r>
              <a:rPr lang="en-US" altLang="zh-CN" sz="4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40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秒</a:t>
            </a:r>
            <a:endParaRPr lang="zh-CN" altLang="en-US" sz="40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6" grpId="0"/>
      <p:bldP spid="21528" grpId="0"/>
      <p:bldP spid="21529" grpId="0"/>
      <p:bldP spid="215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AutoShape 2"/>
          <p:cNvSpPr/>
          <p:nvPr/>
        </p:nvSpPr>
        <p:spPr>
          <a:xfrm>
            <a:off x="6553200" y="228600"/>
            <a:ext cx="2133600" cy="685800"/>
          </a:xfrm>
          <a:prstGeom prst="cloudCallout">
            <a:avLst>
              <a:gd name="adj1" fmla="val -42856"/>
              <a:gd name="adj2" fmla="val 11574"/>
            </a:avLst>
          </a:prstGeo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grpSp>
        <p:nvGrpSpPr>
          <p:cNvPr id="96259" name="Group 3"/>
          <p:cNvGrpSpPr/>
          <p:nvPr/>
        </p:nvGrpSpPr>
        <p:grpSpPr>
          <a:xfrm>
            <a:off x="1981200" y="990600"/>
            <a:ext cx="1908175" cy="3048000"/>
            <a:chOff x="1776" y="528"/>
            <a:chExt cx="1202" cy="1152"/>
          </a:xfrm>
        </p:grpSpPr>
        <p:sp>
          <p:nvSpPr>
            <p:cNvPr id="24597" name="AutoShape 4"/>
            <p:cNvSpPr/>
            <p:nvPr/>
          </p:nvSpPr>
          <p:spPr>
            <a:xfrm rot="3184471">
              <a:off x="2299" y="5"/>
              <a:ext cx="156" cy="1202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  <p:sp>
          <p:nvSpPr>
            <p:cNvPr id="24598" name="AutoShape 5"/>
            <p:cNvSpPr/>
            <p:nvPr/>
          </p:nvSpPr>
          <p:spPr>
            <a:xfrm rot="4422630">
              <a:off x="2283" y="309"/>
              <a:ext cx="138" cy="1056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  <p:sp>
          <p:nvSpPr>
            <p:cNvPr id="24599" name="AutoShape 6"/>
            <p:cNvSpPr/>
            <p:nvPr/>
          </p:nvSpPr>
          <p:spPr>
            <a:xfrm rot="-8260023">
              <a:off x="2448" y="624"/>
              <a:ext cx="144" cy="1056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</p:grpSp>
      <p:grpSp>
        <p:nvGrpSpPr>
          <p:cNvPr id="96263" name="Group 7"/>
          <p:cNvGrpSpPr/>
          <p:nvPr/>
        </p:nvGrpSpPr>
        <p:grpSpPr>
          <a:xfrm>
            <a:off x="3810000" y="1905000"/>
            <a:ext cx="1908175" cy="2133600"/>
            <a:chOff x="1776" y="528"/>
            <a:chExt cx="1202" cy="1152"/>
          </a:xfrm>
        </p:grpSpPr>
        <p:sp>
          <p:nvSpPr>
            <p:cNvPr id="24594" name="AutoShape 8"/>
            <p:cNvSpPr/>
            <p:nvPr/>
          </p:nvSpPr>
          <p:spPr>
            <a:xfrm rot="3184471">
              <a:off x="2299" y="5"/>
              <a:ext cx="156" cy="1202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  <p:sp>
          <p:nvSpPr>
            <p:cNvPr id="24595" name="AutoShape 9"/>
            <p:cNvSpPr/>
            <p:nvPr/>
          </p:nvSpPr>
          <p:spPr>
            <a:xfrm rot="4422630">
              <a:off x="2283" y="309"/>
              <a:ext cx="138" cy="1056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  <p:sp>
          <p:nvSpPr>
            <p:cNvPr id="24596" name="AutoShape 10"/>
            <p:cNvSpPr/>
            <p:nvPr/>
          </p:nvSpPr>
          <p:spPr>
            <a:xfrm rot="-8260023">
              <a:off x="2448" y="624"/>
              <a:ext cx="144" cy="1056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</p:grpSp>
      <p:grpSp>
        <p:nvGrpSpPr>
          <p:cNvPr id="96267" name="Group 11"/>
          <p:cNvGrpSpPr/>
          <p:nvPr/>
        </p:nvGrpSpPr>
        <p:grpSpPr>
          <a:xfrm>
            <a:off x="6096000" y="1371600"/>
            <a:ext cx="1908175" cy="1828800"/>
            <a:chOff x="1776" y="528"/>
            <a:chExt cx="1202" cy="1152"/>
          </a:xfrm>
        </p:grpSpPr>
        <p:sp>
          <p:nvSpPr>
            <p:cNvPr id="24591" name="AutoShape 12"/>
            <p:cNvSpPr/>
            <p:nvPr/>
          </p:nvSpPr>
          <p:spPr>
            <a:xfrm rot="3184471">
              <a:off x="2299" y="5"/>
              <a:ext cx="156" cy="1202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  <p:sp>
          <p:nvSpPr>
            <p:cNvPr id="24592" name="AutoShape 13"/>
            <p:cNvSpPr/>
            <p:nvPr/>
          </p:nvSpPr>
          <p:spPr>
            <a:xfrm rot="4422630">
              <a:off x="2283" y="309"/>
              <a:ext cx="138" cy="1056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  <p:sp>
          <p:nvSpPr>
            <p:cNvPr id="24593" name="AutoShape 14"/>
            <p:cNvSpPr/>
            <p:nvPr/>
          </p:nvSpPr>
          <p:spPr>
            <a:xfrm rot="-8260023">
              <a:off x="2448" y="624"/>
              <a:ext cx="144" cy="1056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</p:grpSp>
      <p:pic>
        <p:nvPicPr>
          <p:cNvPr id="96271" name="Picture 15" descr="PE01753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1400" y="3505200"/>
            <a:ext cx="2259013" cy="2935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6272" name="AutoShape 16"/>
          <p:cNvSpPr/>
          <p:nvPr/>
        </p:nvSpPr>
        <p:spPr>
          <a:xfrm>
            <a:off x="5181600" y="1828800"/>
            <a:ext cx="4953000" cy="28956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Times New Roman" panose="02020603050405020304" pitchFamily="18" charset="0"/>
              </a:rPr>
              <a:t>为什么先看到闪电，后听到雷声呢？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96273" name="AutoShape 17"/>
          <p:cNvSpPr/>
          <p:nvPr/>
        </p:nvSpPr>
        <p:spPr>
          <a:xfrm>
            <a:off x="1905000" y="381000"/>
            <a:ext cx="2133600" cy="685800"/>
          </a:xfrm>
          <a:prstGeom prst="cloudCallout">
            <a:avLst>
              <a:gd name="adj1" fmla="val -42856"/>
              <a:gd name="adj2" fmla="val 11574"/>
            </a:avLst>
          </a:prstGeo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grpSp>
        <p:nvGrpSpPr>
          <p:cNvPr id="96274" name="Group 18"/>
          <p:cNvGrpSpPr/>
          <p:nvPr/>
        </p:nvGrpSpPr>
        <p:grpSpPr>
          <a:xfrm>
            <a:off x="8458200" y="2133600"/>
            <a:ext cx="1908175" cy="1828800"/>
            <a:chOff x="1776" y="528"/>
            <a:chExt cx="1202" cy="1152"/>
          </a:xfrm>
        </p:grpSpPr>
        <p:sp>
          <p:nvSpPr>
            <p:cNvPr id="24588" name="AutoShape 19"/>
            <p:cNvSpPr/>
            <p:nvPr/>
          </p:nvSpPr>
          <p:spPr>
            <a:xfrm rot="3184471">
              <a:off x="2299" y="5"/>
              <a:ext cx="156" cy="1202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  <p:sp>
          <p:nvSpPr>
            <p:cNvPr id="24589" name="AutoShape 20"/>
            <p:cNvSpPr/>
            <p:nvPr/>
          </p:nvSpPr>
          <p:spPr>
            <a:xfrm rot="4422630">
              <a:off x="2283" y="309"/>
              <a:ext cx="138" cy="1056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  <p:sp>
          <p:nvSpPr>
            <p:cNvPr id="24590" name="AutoShape 21"/>
            <p:cNvSpPr/>
            <p:nvPr/>
          </p:nvSpPr>
          <p:spPr>
            <a:xfrm rot="-8260023">
              <a:off x="2448" y="624"/>
              <a:ext cx="144" cy="1056"/>
            </a:xfrm>
            <a:prstGeom prst="triangle">
              <a:avLst>
                <a:gd name="adj" fmla="val 50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000" dirty="0"/>
            </a:p>
          </p:txBody>
        </p:sp>
      </p:grpSp>
      <p:sp>
        <p:nvSpPr>
          <p:cNvPr id="96278" name="AutoShape 22"/>
          <p:cNvSpPr/>
          <p:nvPr/>
        </p:nvSpPr>
        <p:spPr>
          <a:xfrm>
            <a:off x="4267200" y="609600"/>
            <a:ext cx="2438400" cy="1143000"/>
          </a:xfrm>
          <a:prstGeom prst="cloudCallout">
            <a:avLst>
              <a:gd name="adj1" fmla="val -44532"/>
              <a:gd name="adj2" fmla="val 13333"/>
            </a:avLst>
          </a:prstGeo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6279" name="AutoShape 23"/>
          <p:cNvSpPr/>
          <p:nvPr/>
        </p:nvSpPr>
        <p:spPr>
          <a:xfrm>
            <a:off x="8382000" y="914400"/>
            <a:ext cx="2438400" cy="1143000"/>
          </a:xfrm>
          <a:prstGeom prst="cloudCallout">
            <a:avLst>
              <a:gd name="adj1" fmla="val -44532"/>
              <a:gd name="adj2" fmla="val 13333"/>
            </a:avLst>
          </a:prstGeo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6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6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6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96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雷雨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0"/>
                            </p:stCondLst>
                            <p:childTnLst>
                              <p:par>
                                <p:cTn id="2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雷雨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0"/>
                            </p:stCondLst>
                            <p:childTnLst>
                              <p:par>
                                <p:cTn id="3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雷雨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6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6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雷雨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6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6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 bldLvl="0" animBg="1"/>
      <p:bldP spid="96272" grpId="0" bldLvl="0" animBg="1"/>
      <p:bldP spid="96273" grpId="0" bldLvl="0" animBg="1"/>
      <p:bldP spid="96278" grpId="0" bldLvl="0" animBg="1"/>
      <p:bldP spid="96279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 Box 2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     速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72708" name="Rectangle 4"/>
          <p:cNvSpPr/>
          <p:nvPr/>
        </p:nvSpPr>
        <p:spPr>
          <a:xfrm>
            <a:off x="1828800" y="1600200"/>
            <a:ext cx="8610600" cy="4246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答：光在真空中的速度为</a:t>
            </a:r>
            <a:r>
              <a:rPr lang="en-US" altLang="zh-CN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3×10</a:t>
            </a:r>
            <a:r>
              <a:rPr lang="en-US" altLang="zh-CN" sz="5400" b="1" baseline="30000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</a:t>
            </a:r>
            <a:r>
              <a:rPr lang="en-US" altLang="zh-CN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秒</a:t>
            </a:r>
            <a:r>
              <a:rPr lang="en-US" altLang="zh-CN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声音在空气中的速度是</a:t>
            </a:r>
            <a:r>
              <a:rPr lang="en-US" altLang="zh-CN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340</a:t>
            </a:r>
            <a:r>
              <a:rPr lang="zh-CN" altLang="en-US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</a:t>
            </a:r>
            <a:r>
              <a:rPr lang="en-US" altLang="zh-CN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秒</a:t>
            </a:r>
            <a:r>
              <a:rPr lang="en-US" altLang="zh-CN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而观察者到雷电发生地的距离相同</a:t>
            </a:r>
            <a:r>
              <a:rPr lang="en-US" altLang="zh-CN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5400" b="1" dirty="0">
                <a:solidFill>
                  <a:srgbClr val="8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故先看见闪电后听见雷声。</a:t>
            </a:r>
            <a:endParaRPr lang="zh-CN" altLang="en-US" sz="5400" b="1" dirty="0">
              <a:solidFill>
                <a:srgbClr val="8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2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光速应用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26627" name="Rectangle 4"/>
          <p:cNvSpPr/>
          <p:nvPr/>
        </p:nvSpPr>
        <p:spPr>
          <a:xfrm>
            <a:off x="4343400" y="5562600"/>
            <a:ext cx="3429000" cy="755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z="4800" b="1" dirty="0">
                <a:ea typeface="黑体" panose="02010609060101010101" pitchFamily="2" charset="-122"/>
              </a:rPr>
              <a:t>激光测距仪</a:t>
            </a:r>
            <a:endParaRPr lang="zh-CN" altLang="en-US" sz="4800" b="1" dirty="0">
              <a:ea typeface="黑体" panose="02010609060101010101" pitchFamily="2" charset="-122"/>
            </a:endParaRPr>
          </a:p>
        </p:txBody>
      </p:sp>
      <p:pic>
        <p:nvPicPr>
          <p:cNvPr id="2662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67075" y="1447800"/>
            <a:ext cx="5657850" cy="3781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考虑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27651" name="Text Box 4"/>
          <p:cNvSpPr txBox="1"/>
          <p:nvPr/>
        </p:nvSpPr>
        <p:spPr>
          <a:xfrm>
            <a:off x="1828800" y="914400"/>
            <a:ext cx="8153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ea typeface="黑体" panose="02010609060101010101" pitchFamily="2" charset="-122"/>
              </a:rPr>
              <a:t>1</a:t>
            </a:r>
            <a:r>
              <a:rPr lang="zh-CN" altLang="en-US" sz="4400" b="1" dirty="0">
                <a:ea typeface="黑体" panose="02010609060101010101" pitchFamily="2" charset="-122"/>
              </a:rPr>
              <a:t>、用声纳能不能测月地距离？</a:t>
            </a:r>
            <a:endParaRPr lang="zh-CN" altLang="en-US" sz="4400" b="1" dirty="0">
              <a:ea typeface="黑体" panose="02010609060101010101" pitchFamily="2" charset="-122"/>
            </a:endParaRPr>
          </a:p>
        </p:txBody>
      </p:sp>
      <p:sp>
        <p:nvSpPr>
          <p:cNvPr id="27652" name="Text Box 5"/>
          <p:cNvSpPr txBox="1"/>
          <p:nvPr/>
        </p:nvSpPr>
        <p:spPr>
          <a:xfrm>
            <a:off x="1828800" y="4343400"/>
            <a:ext cx="86106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ea typeface="黑体" panose="02010609060101010101" pitchFamily="2" charset="-122"/>
              </a:rPr>
              <a:t>2</a:t>
            </a:r>
            <a:r>
              <a:rPr lang="zh-CN" altLang="en-US" sz="4400" b="1" dirty="0">
                <a:ea typeface="黑体" panose="02010609060101010101" pitchFamily="2" charset="-122"/>
              </a:rPr>
              <a:t>、激光测距时怎样计算距离？</a:t>
            </a:r>
            <a:endParaRPr lang="zh-CN" altLang="en-US" sz="4400" b="1" dirty="0">
              <a:ea typeface="黑体" panose="02010609060101010101" pitchFamily="2" charset="-122"/>
            </a:endParaRPr>
          </a:p>
        </p:txBody>
      </p:sp>
      <p:sp>
        <p:nvSpPr>
          <p:cNvPr id="88070" name="Text Box 6"/>
          <p:cNvSpPr txBox="1"/>
          <p:nvPr/>
        </p:nvSpPr>
        <p:spPr>
          <a:xfrm>
            <a:off x="1905000" y="1676400"/>
            <a:ext cx="8610600" cy="2122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800000"/>
                </a:solidFill>
                <a:ea typeface="黑体" panose="02010609060101010101" pitchFamily="2" charset="-122"/>
              </a:rPr>
              <a:t>    </a:t>
            </a:r>
            <a:r>
              <a:rPr lang="zh-CN" altLang="en-US" sz="4400" b="1" dirty="0">
                <a:solidFill>
                  <a:srgbClr val="800000"/>
                </a:solidFill>
                <a:ea typeface="黑体" panose="02010609060101010101" pitchFamily="2" charset="-122"/>
              </a:rPr>
              <a:t>声纳是利用超声波测距的</a:t>
            </a:r>
            <a:r>
              <a:rPr lang="en-US" altLang="zh-CN" sz="4400" b="1" dirty="0">
                <a:solidFill>
                  <a:srgbClr val="800000"/>
                </a:solidFill>
                <a:ea typeface="黑体" panose="02010609060101010101" pitchFamily="2" charset="-122"/>
              </a:rPr>
              <a:t>,</a:t>
            </a:r>
            <a:r>
              <a:rPr lang="zh-CN" altLang="en-US" sz="4400" b="1" dirty="0">
                <a:solidFill>
                  <a:srgbClr val="800000"/>
                </a:solidFill>
                <a:ea typeface="黑体" panose="02010609060101010101" pitchFamily="2" charset="-122"/>
              </a:rPr>
              <a:t>而真空不能传声且月地之间存在真空，故不能用来测量月地距离。</a:t>
            </a:r>
            <a:endParaRPr lang="zh-CN" altLang="en-US" sz="4400" b="1" dirty="0">
              <a:solidFill>
                <a:srgbClr val="800000"/>
              </a:solidFill>
              <a:ea typeface="黑体" panose="02010609060101010101" pitchFamily="2" charset="-122"/>
            </a:endParaRPr>
          </a:p>
        </p:txBody>
      </p:sp>
      <p:sp>
        <p:nvSpPr>
          <p:cNvPr id="88071" name="Text Box 7"/>
          <p:cNvSpPr txBox="1"/>
          <p:nvPr/>
        </p:nvSpPr>
        <p:spPr>
          <a:xfrm>
            <a:off x="1981200" y="5105400"/>
            <a:ext cx="8534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800000"/>
                </a:solidFill>
                <a:ea typeface="黑体" panose="02010609060101010101" pitchFamily="2" charset="-122"/>
              </a:rPr>
              <a:t>距离</a:t>
            </a:r>
            <a:r>
              <a:rPr lang="en-US" altLang="zh-CN" sz="4400" b="1" dirty="0">
                <a:solidFill>
                  <a:srgbClr val="800000"/>
                </a:solidFill>
                <a:ea typeface="黑体" panose="02010609060101010101" pitchFamily="2" charset="-122"/>
              </a:rPr>
              <a:t>=</a:t>
            </a:r>
            <a:r>
              <a:rPr lang="zh-CN" altLang="en-US" sz="4400" b="1" dirty="0">
                <a:solidFill>
                  <a:srgbClr val="800000"/>
                </a:solidFill>
                <a:ea typeface="黑体" panose="02010609060101010101" pitchFamily="2" charset="-122"/>
              </a:rPr>
              <a:t>光速</a:t>
            </a:r>
            <a:r>
              <a:rPr lang="en-US" altLang="zh-CN" sz="4400" b="1" dirty="0">
                <a:solidFill>
                  <a:srgbClr val="800000"/>
                </a:solidFill>
                <a:ea typeface="黑体" panose="02010609060101010101" pitchFamily="2" charset="-122"/>
              </a:rPr>
              <a:t>×</a:t>
            </a:r>
            <a:r>
              <a:rPr lang="zh-CN" altLang="en-US" sz="4400" b="1" dirty="0">
                <a:solidFill>
                  <a:srgbClr val="800000"/>
                </a:solidFill>
                <a:ea typeface="黑体" panose="02010609060101010101" pitchFamily="2" charset="-122"/>
              </a:rPr>
              <a:t>光来回所用时间</a:t>
            </a:r>
            <a:r>
              <a:rPr lang="en-US" altLang="zh-CN" sz="4400" b="1" dirty="0">
                <a:solidFill>
                  <a:srgbClr val="800000"/>
                </a:solidFill>
                <a:ea typeface="黑体" panose="02010609060101010101" pitchFamily="2" charset="-122"/>
              </a:rPr>
              <a:t>÷2</a:t>
            </a:r>
            <a:endParaRPr lang="en-US" altLang="zh-CN" sz="4400" b="1" dirty="0">
              <a:solidFill>
                <a:srgbClr val="8000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/>
      <p:bldP spid="8807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Text Box 2"/>
          <p:cNvSpPr txBox="1"/>
          <p:nvPr/>
        </p:nvSpPr>
        <p:spPr>
          <a:xfrm>
            <a:off x="2057400" y="5546725"/>
            <a:ext cx="4876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、真空中的光速为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9699" name="Text Box 4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本课小结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29700" name="Rectangle 5"/>
          <p:cNvSpPr/>
          <p:nvPr/>
        </p:nvSpPr>
        <p:spPr>
          <a:xfrm>
            <a:off x="1828800" y="914400"/>
            <a:ext cx="8534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、光在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同种均匀介质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中沿直线传播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1" name="Text Box 6"/>
          <p:cNvSpPr txBox="1"/>
          <p:nvPr/>
        </p:nvSpPr>
        <p:spPr>
          <a:xfrm>
            <a:off x="1905000" y="1660525"/>
            <a:ext cx="7924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、光沿直线传播的实例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9" name="Rectangle 7"/>
          <p:cNvSpPr/>
          <p:nvPr/>
        </p:nvSpPr>
        <p:spPr>
          <a:xfrm>
            <a:off x="2667000" y="2376488"/>
            <a:ext cx="6324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小孔成像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（倒立的实像）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60" name="Rectangle 8"/>
          <p:cNvSpPr/>
          <p:nvPr/>
        </p:nvSpPr>
        <p:spPr>
          <a:xfrm>
            <a:off x="2667000" y="2833688"/>
            <a:ext cx="304292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日食、月食的形成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4" name="Rectangle 9"/>
          <p:cNvSpPr/>
          <p:nvPr/>
        </p:nvSpPr>
        <p:spPr>
          <a:xfrm>
            <a:off x="1905000" y="3371850"/>
            <a:ext cx="8534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、光的直线传播的应用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62" name="Rectangle 10"/>
          <p:cNvSpPr/>
          <p:nvPr/>
        </p:nvSpPr>
        <p:spPr>
          <a:xfrm>
            <a:off x="2819400" y="4025900"/>
            <a:ext cx="161290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激光准直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63" name="Rectangle 11"/>
          <p:cNvSpPr/>
          <p:nvPr/>
        </p:nvSpPr>
        <p:spPr>
          <a:xfrm>
            <a:off x="2819400" y="4527550"/>
            <a:ext cx="161290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射击瞄准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64" name="Rectangle 12"/>
          <p:cNvSpPr/>
          <p:nvPr/>
        </p:nvSpPr>
        <p:spPr>
          <a:xfrm>
            <a:off x="2819400" y="5048250"/>
            <a:ext cx="1828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排队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65" name="Rectangle 13"/>
          <p:cNvSpPr/>
          <p:nvPr/>
        </p:nvSpPr>
        <p:spPr>
          <a:xfrm>
            <a:off x="6553200" y="5665788"/>
            <a:ext cx="243776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</a:rPr>
              <a:t>3×10</a:t>
            </a:r>
            <a:r>
              <a:rPr lang="en-US" altLang="zh-CN" b="1" baseline="30000" dirty="0">
                <a:solidFill>
                  <a:srgbClr val="FF0000"/>
                </a:solidFill>
              </a:rPr>
              <a:t>8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秒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  <p:bldP spid="23560" grpId="0"/>
      <p:bldP spid="23562" grpId="0"/>
      <p:bldP spid="23563" grpId="0"/>
      <p:bldP spid="23564" grpId="0"/>
      <p:bldP spid="2356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3"/>
          <p:cNvSpPr txBox="1"/>
          <p:nvPr/>
        </p:nvSpPr>
        <p:spPr>
          <a:xfrm>
            <a:off x="1752600" y="1279525"/>
            <a:ext cx="8458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、光是沿</a:t>
            </a:r>
            <a:r>
              <a:rPr lang="zh-CN" altLang="en-US" sz="40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传播的。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723" name="Text Box 4"/>
          <p:cNvSpPr txBox="1"/>
          <p:nvPr/>
        </p:nvSpPr>
        <p:spPr>
          <a:xfrm>
            <a:off x="1828800" y="2362200"/>
            <a:ext cx="79248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、影子的形成说明</a:t>
            </a:r>
            <a:r>
              <a:rPr lang="zh-CN" altLang="en-US" sz="40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               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724" name="Text Box 5"/>
          <p:cNvSpPr txBox="1"/>
          <p:nvPr/>
        </p:nvSpPr>
        <p:spPr>
          <a:xfrm>
            <a:off x="1828800" y="4267200"/>
            <a:ext cx="89916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、光在真空中的传播速度是</a:t>
            </a:r>
            <a:r>
              <a:rPr lang="zh-CN" altLang="en-US" sz="40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   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。比在其他介质中的传播速度</a:t>
            </a:r>
            <a:r>
              <a:rPr lang="zh-CN" altLang="en-US" sz="40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。（快、慢）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582" name="Text Box 6"/>
          <p:cNvSpPr txBox="1"/>
          <p:nvPr/>
        </p:nvSpPr>
        <p:spPr>
          <a:xfrm>
            <a:off x="4495800" y="1295400"/>
            <a:ext cx="1828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直线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0726" name="Text Box 7"/>
          <p:cNvSpPr txBox="1"/>
          <p:nvPr/>
        </p:nvSpPr>
        <p:spPr>
          <a:xfrm>
            <a:off x="4403725" y="5964238"/>
            <a:ext cx="3098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24584" name="Text Box 8"/>
          <p:cNvSpPr txBox="1"/>
          <p:nvPr/>
        </p:nvSpPr>
        <p:spPr>
          <a:xfrm>
            <a:off x="2667000" y="4876800"/>
            <a:ext cx="327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3×10</a:t>
            </a:r>
            <a:r>
              <a:rPr lang="en-US" altLang="zh-CN" sz="4000" b="1" baseline="30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秒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585" name="Text Box 9"/>
          <p:cNvSpPr txBox="1"/>
          <p:nvPr/>
        </p:nvSpPr>
        <p:spPr>
          <a:xfrm>
            <a:off x="3200400" y="3108325"/>
            <a:ext cx="4419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光是沿直线传播的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4586" name="Text Box 10"/>
          <p:cNvSpPr txBox="1"/>
          <p:nvPr/>
        </p:nvSpPr>
        <p:spPr>
          <a:xfrm>
            <a:off x="4343400" y="5410200"/>
            <a:ext cx="990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快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0730" name="Text Box 11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课堂练习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  <p:bldP spid="24584" grpId="0"/>
      <p:bldP spid="24585" grpId="0"/>
      <p:bldP spid="2458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 Box 2"/>
          <p:cNvSpPr txBox="1"/>
          <p:nvPr/>
        </p:nvSpPr>
        <p:spPr>
          <a:xfrm>
            <a:off x="1828800" y="838200"/>
            <a:ext cx="8534400" cy="2416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、一个人沿着街道走向街灯，再从街灯下走远，则他的影子长短变化是（    ）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ct val="30000"/>
              </a:spcBef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、变长        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、先变长再变短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ct val="30000"/>
              </a:spcBef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、变短        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、先变短再变长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747" name="Text Box 4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课堂练习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25606" name="Text Box 6"/>
          <p:cNvSpPr txBox="1"/>
          <p:nvPr/>
        </p:nvSpPr>
        <p:spPr>
          <a:xfrm>
            <a:off x="9144000" y="1265238"/>
            <a:ext cx="7016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endParaRPr lang="en-US" altLang="zh-CN" sz="3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749" name="Rectangle 7"/>
          <p:cNvSpPr/>
          <p:nvPr/>
        </p:nvSpPr>
        <p:spPr>
          <a:xfrm>
            <a:off x="1828800" y="3742691"/>
            <a:ext cx="8839200" cy="20840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、太阳光垂直照射到一很小的正方形孔上，则在地面上产生光点的形状是（   ）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．圆形的          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．正方形的 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．不规则的        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．成条形的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5608" name="Text Box 8"/>
          <p:cNvSpPr txBox="1"/>
          <p:nvPr/>
        </p:nvSpPr>
        <p:spPr>
          <a:xfrm>
            <a:off x="8382000" y="4148138"/>
            <a:ext cx="685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</a:rPr>
              <a:t>A</a:t>
            </a:r>
            <a:endParaRPr lang="en-US" altLang="zh-CN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4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课堂练习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32771" name="Rectangle 6"/>
          <p:cNvSpPr/>
          <p:nvPr/>
        </p:nvSpPr>
        <p:spPr>
          <a:xfrm>
            <a:off x="1828800" y="1539875"/>
            <a:ext cx="8382000" cy="4520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3000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、下列说法中正确的是 （    ）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3000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A.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光总是沿直线传播 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3000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B.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光在同一种介质中总是沿直线传播 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3000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C.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光在同一种均匀介质中总是沿直线传播 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30000"/>
              </a:spcBef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D.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以上答案都不对 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453" name="Text Box 13"/>
          <p:cNvSpPr txBox="1"/>
          <p:nvPr/>
        </p:nvSpPr>
        <p:spPr>
          <a:xfrm>
            <a:off x="8229600" y="1219200"/>
            <a:ext cx="99060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endParaRPr lang="en-US" altLang="zh-CN" sz="66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光的传播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77829" name="Text Box 5"/>
          <p:cNvSpPr txBox="1"/>
          <p:nvPr/>
        </p:nvSpPr>
        <p:spPr>
          <a:xfrm>
            <a:off x="2057400" y="4708525"/>
            <a:ext cx="83058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800000"/>
                </a:solidFill>
                <a:ea typeface="黑体" panose="02010609060101010101" pitchFamily="2" charset="-122"/>
              </a:rPr>
              <a:t>同样：</a:t>
            </a:r>
            <a:r>
              <a:rPr lang="zh-CN" altLang="en-US" sz="6000" b="1" dirty="0">
                <a:solidFill>
                  <a:srgbClr val="FF3300"/>
                </a:solidFill>
                <a:ea typeface="黑体" panose="02010609060101010101" pitchFamily="2" charset="-122"/>
              </a:rPr>
              <a:t>光在水中也是沿直线传播的。</a:t>
            </a:r>
            <a:endParaRPr lang="zh-CN" altLang="en-US" sz="6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pic>
        <p:nvPicPr>
          <p:cNvPr id="5124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3200" y="835025"/>
            <a:ext cx="6553200" cy="3889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2135188" y="188913"/>
            <a:ext cx="777240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solidFill>
                  <a:srgbClr val="FF0000"/>
                </a:solidFill>
              </a:rPr>
              <a:t>光在玻璃中传播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524000" y="1171575"/>
            <a:ext cx="9144000" cy="56610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5"/>
          <p:cNvSpPr txBox="1"/>
          <p:nvPr/>
        </p:nvSpPr>
        <p:spPr>
          <a:xfrm>
            <a:off x="2590800" y="2139950"/>
            <a:ext cx="7010400" cy="2984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95000"/>
              </a:lnSpc>
              <a:spcBef>
                <a:spcPct val="50000"/>
              </a:spcBef>
              <a:buNone/>
            </a:pPr>
            <a:r>
              <a:rPr lang="zh-CN" altLang="en-US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实例表明：</a:t>
            </a:r>
            <a:r>
              <a:rPr lang="zh-CN" altLang="en-US" sz="66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光在同种均匀介质中是沿直线传播的！</a:t>
            </a:r>
            <a:endParaRPr lang="zh-CN" altLang="en-US" sz="6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7171" name="Text Box 14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光的传播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     线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sp>
        <p:nvSpPr>
          <p:cNvPr id="100355" name="Rectangle 3"/>
          <p:cNvSpPr/>
          <p:nvPr/>
        </p:nvSpPr>
        <p:spPr>
          <a:xfrm>
            <a:off x="1905000" y="685800"/>
            <a:ext cx="8305800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800000"/>
                </a:solidFill>
                <a:ea typeface="黑体" panose="02010609060101010101" pitchFamily="2" charset="-122"/>
              </a:rPr>
              <a:t>        </a:t>
            </a:r>
            <a:r>
              <a:rPr lang="zh-CN" altLang="en-US" sz="4800" b="1" dirty="0">
                <a:solidFill>
                  <a:srgbClr val="800000"/>
                </a:solidFill>
                <a:ea typeface="黑体" panose="02010609060101010101" pitchFamily="2" charset="-122"/>
              </a:rPr>
              <a:t>用一条带箭头的直线表示光的传播路径和方向，这条直线叫做光线。如下图：</a:t>
            </a:r>
            <a:endParaRPr lang="zh-CN" altLang="en-US" sz="4800" b="1" dirty="0">
              <a:solidFill>
                <a:srgbClr val="800000"/>
              </a:solidFill>
              <a:ea typeface="黑体" panose="02010609060101010101" pitchFamily="2" charset="-122"/>
            </a:endParaRPr>
          </a:p>
        </p:txBody>
      </p:sp>
      <p:grpSp>
        <p:nvGrpSpPr>
          <p:cNvPr id="100356" name="Group 4"/>
          <p:cNvGrpSpPr/>
          <p:nvPr/>
        </p:nvGrpSpPr>
        <p:grpSpPr>
          <a:xfrm>
            <a:off x="2133600" y="3048000"/>
            <a:ext cx="3657600" cy="533400"/>
            <a:chOff x="384" y="2304"/>
            <a:chExt cx="2160" cy="672"/>
          </a:xfrm>
        </p:grpSpPr>
        <p:sp>
          <p:nvSpPr>
            <p:cNvPr id="8199" name="Line 5"/>
            <p:cNvSpPr/>
            <p:nvPr/>
          </p:nvSpPr>
          <p:spPr>
            <a:xfrm flipV="1">
              <a:off x="384" y="2304"/>
              <a:ext cx="2160" cy="672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00" name="Line 6"/>
            <p:cNvSpPr/>
            <p:nvPr/>
          </p:nvSpPr>
          <p:spPr>
            <a:xfrm>
              <a:off x="1270" y="2544"/>
              <a:ext cx="336" cy="48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01" name="Line 7"/>
            <p:cNvSpPr/>
            <p:nvPr/>
          </p:nvSpPr>
          <p:spPr>
            <a:xfrm flipH="1">
              <a:off x="1414" y="2592"/>
              <a:ext cx="192" cy="24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0360" name="Rectangle 8"/>
          <p:cNvSpPr/>
          <p:nvPr/>
        </p:nvSpPr>
        <p:spPr>
          <a:xfrm>
            <a:off x="1981200" y="3533775"/>
            <a:ext cx="4267200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rgbClr val="003399"/>
                </a:solidFill>
                <a:ea typeface="黑体" panose="02010609060101010101" pitchFamily="2" charset="-122"/>
              </a:rPr>
              <a:t>箭头：表示光的传播方向；</a:t>
            </a:r>
            <a:r>
              <a:rPr lang="zh-CN" altLang="en-US" sz="4800" b="1" dirty="0">
                <a:ea typeface="黑体" panose="02010609060101010101" pitchFamily="2" charset="-122"/>
              </a:rPr>
              <a:t>直线：表示光的传播路径。</a:t>
            </a:r>
            <a:endParaRPr lang="zh-CN" altLang="en-US" sz="4800" b="1" dirty="0">
              <a:ea typeface="黑体" panose="02010609060101010101" pitchFamily="2" charset="-122"/>
            </a:endParaRPr>
          </a:p>
        </p:txBody>
      </p:sp>
      <p:sp>
        <p:nvSpPr>
          <p:cNvPr id="100361" name="Rectangle 9"/>
          <p:cNvSpPr/>
          <p:nvPr/>
        </p:nvSpPr>
        <p:spPr>
          <a:xfrm>
            <a:off x="6019800" y="3124200"/>
            <a:ext cx="4419600" cy="3412490"/>
          </a:xfrm>
          <a:prstGeom prst="rect">
            <a:avLst/>
          </a:prstGeom>
          <a:solidFill>
            <a:schemeClr val="accent1"/>
          </a:solidFill>
          <a:ln w="57150" cap="flat" cmpd="thickThin">
            <a:solidFill>
              <a:srgbClr val="003399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FF3300"/>
                </a:solidFill>
                <a:ea typeface="黑体" panose="02010609060101010101" pitchFamily="2" charset="-122"/>
              </a:rPr>
              <a:t>注意：光是真实存在的，光线不是真实存在的，光线是一个物理模型</a:t>
            </a:r>
            <a:endParaRPr lang="zh-CN" altLang="en-US" sz="48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/>
      <p:bldP spid="100360" grpId="0"/>
      <p:bldP spid="10036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1378" name="Text Box 2"/>
          <p:cNvSpPr txBox="1"/>
          <p:nvPr/>
        </p:nvSpPr>
        <p:spPr>
          <a:xfrm>
            <a:off x="2209800" y="1219200"/>
            <a:ext cx="28194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Times New Roman" panose="02020603050405020304" pitchFamily="18" charset="0"/>
              </a:rPr>
              <a:t>点光源发出的光线：</a:t>
            </a:r>
            <a:r>
              <a:rPr lang="en-US" altLang="zh-CN" sz="4000" b="1" dirty="0">
                <a:latin typeface="Times New Roman" panose="02020603050405020304" pitchFamily="18" charset="0"/>
              </a:rPr>
              <a:t>(</a:t>
            </a:r>
            <a:r>
              <a:rPr lang="zh-CN" altLang="en-US" sz="4000" b="1" dirty="0">
                <a:latin typeface="Times New Roman" panose="02020603050405020304" pitchFamily="18" charset="0"/>
              </a:rPr>
              <a:t>路灯</a:t>
            </a:r>
            <a:r>
              <a:rPr lang="en-US" altLang="zh-CN" sz="4000" b="1" dirty="0">
                <a:latin typeface="Times New Roman" panose="02020603050405020304" pitchFamily="18" charset="0"/>
              </a:rPr>
              <a:t>)</a:t>
            </a:r>
            <a:endParaRPr lang="en-US" altLang="zh-CN" sz="4000" b="1" dirty="0">
              <a:latin typeface="Times New Roman" panose="02020603050405020304" pitchFamily="18" charset="0"/>
            </a:endParaRPr>
          </a:p>
        </p:txBody>
      </p:sp>
      <p:grpSp>
        <p:nvGrpSpPr>
          <p:cNvPr id="101379" name="Group 3"/>
          <p:cNvGrpSpPr/>
          <p:nvPr/>
        </p:nvGrpSpPr>
        <p:grpSpPr>
          <a:xfrm>
            <a:off x="6629400" y="1295400"/>
            <a:ext cx="2514600" cy="1905000"/>
            <a:chOff x="2832" y="1824"/>
            <a:chExt cx="1296" cy="960"/>
          </a:xfrm>
        </p:grpSpPr>
        <p:grpSp>
          <p:nvGrpSpPr>
            <p:cNvPr id="9237" name="Group 4"/>
            <p:cNvGrpSpPr/>
            <p:nvPr/>
          </p:nvGrpSpPr>
          <p:grpSpPr>
            <a:xfrm>
              <a:off x="2880" y="1824"/>
              <a:ext cx="672" cy="672"/>
              <a:chOff x="2880" y="1632"/>
              <a:chExt cx="672" cy="672"/>
            </a:xfrm>
          </p:grpSpPr>
          <p:sp>
            <p:nvSpPr>
              <p:cNvPr id="9252" name="Line 5"/>
              <p:cNvSpPr/>
              <p:nvPr/>
            </p:nvSpPr>
            <p:spPr>
              <a:xfrm flipV="1">
                <a:off x="2880" y="1632"/>
                <a:ext cx="672" cy="672"/>
              </a:xfrm>
              <a:prstGeom prst="line">
                <a:avLst/>
              </a:prstGeom>
              <a:ln w="19050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53" name="Line 6"/>
              <p:cNvSpPr/>
              <p:nvPr/>
            </p:nvSpPr>
            <p:spPr>
              <a:xfrm flipV="1">
                <a:off x="3120" y="1920"/>
                <a:ext cx="144" cy="144"/>
              </a:xfrm>
              <a:prstGeom prst="line">
                <a:avLst/>
              </a:prstGeom>
              <a:ln w="19050" cap="flat" cmpd="sng">
                <a:solidFill>
                  <a:srgbClr val="FF6600"/>
                </a:solidFill>
                <a:prstDash val="solid"/>
                <a:headEnd type="none" w="med" len="med"/>
                <a:tailEnd type="arrow" w="med" len="med"/>
              </a:ln>
            </p:spPr>
          </p:sp>
        </p:grpSp>
        <p:grpSp>
          <p:nvGrpSpPr>
            <p:cNvPr id="9238" name="Group 7"/>
            <p:cNvGrpSpPr/>
            <p:nvPr/>
          </p:nvGrpSpPr>
          <p:grpSpPr>
            <a:xfrm>
              <a:off x="2832" y="1968"/>
              <a:ext cx="1296" cy="816"/>
              <a:chOff x="2832" y="1968"/>
              <a:chExt cx="1296" cy="816"/>
            </a:xfrm>
          </p:grpSpPr>
          <p:sp>
            <p:nvSpPr>
              <p:cNvPr id="9239" name="Oval 8"/>
              <p:cNvSpPr/>
              <p:nvPr/>
            </p:nvSpPr>
            <p:spPr>
              <a:xfrm>
                <a:off x="2832" y="2448"/>
                <a:ext cx="48" cy="96"/>
              </a:xfrm>
              <a:prstGeom prst="ellipse">
                <a:avLst/>
              </a:prstGeom>
              <a:solidFill>
                <a:srgbClr val="FF6600"/>
              </a:solidFill>
              <a:ln w="19050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2000" dirty="0"/>
              </a:p>
            </p:txBody>
          </p:sp>
          <p:grpSp>
            <p:nvGrpSpPr>
              <p:cNvPr id="9240" name="Group 9"/>
              <p:cNvGrpSpPr/>
              <p:nvPr/>
            </p:nvGrpSpPr>
            <p:grpSpPr>
              <a:xfrm>
                <a:off x="2880" y="1968"/>
                <a:ext cx="1056" cy="528"/>
                <a:chOff x="2880" y="1776"/>
                <a:chExt cx="1056" cy="528"/>
              </a:xfrm>
            </p:grpSpPr>
            <p:sp>
              <p:nvSpPr>
                <p:cNvPr id="9250" name="Line 10"/>
                <p:cNvSpPr/>
                <p:nvPr/>
              </p:nvSpPr>
              <p:spPr>
                <a:xfrm flipV="1">
                  <a:off x="2880" y="1776"/>
                  <a:ext cx="1056" cy="528"/>
                </a:xfrm>
                <a:prstGeom prst="line">
                  <a:avLst/>
                </a:prstGeom>
                <a:ln w="19050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51" name="Line 11"/>
                <p:cNvSpPr/>
                <p:nvPr/>
              </p:nvSpPr>
              <p:spPr>
                <a:xfrm flipV="1">
                  <a:off x="3264" y="2064"/>
                  <a:ext cx="96" cy="48"/>
                </a:xfrm>
                <a:prstGeom prst="line">
                  <a:avLst/>
                </a:prstGeom>
                <a:ln w="19050" cap="flat" cmpd="sng">
                  <a:solidFill>
                    <a:srgbClr val="FF6600"/>
                  </a:solidFill>
                  <a:prstDash val="solid"/>
                  <a:headEnd type="none" w="med" len="med"/>
                  <a:tailEnd type="arrow" w="med" len="med"/>
                </a:ln>
              </p:spPr>
            </p:sp>
          </p:grpSp>
          <p:grpSp>
            <p:nvGrpSpPr>
              <p:cNvPr id="9241" name="Group 12"/>
              <p:cNvGrpSpPr/>
              <p:nvPr/>
            </p:nvGrpSpPr>
            <p:grpSpPr>
              <a:xfrm>
                <a:off x="2880" y="2496"/>
                <a:ext cx="1248" cy="0"/>
                <a:chOff x="2880" y="2352"/>
                <a:chExt cx="1248" cy="0"/>
              </a:xfrm>
            </p:grpSpPr>
            <p:sp>
              <p:nvSpPr>
                <p:cNvPr id="9248" name="Line 13"/>
                <p:cNvSpPr/>
                <p:nvPr/>
              </p:nvSpPr>
              <p:spPr>
                <a:xfrm flipV="1">
                  <a:off x="2880" y="2352"/>
                  <a:ext cx="1248" cy="0"/>
                </a:xfrm>
                <a:prstGeom prst="line">
                  <a:avLst/>
                </a:prstGeom>
                <a:ln w="19050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49" name="Line 14"/>
                <p:cNvSpPr/>
                <p:nvPr/>
              </p:nvSpPr>
              <p:spPr>
                <a:xfrm>
                  <a:off x="3408" y="2352"/>
                  <a:ext cx="96" cy="0"/>
                </a:xfrm>
                <a:prstGeom prst="line">
                  <a:avLst/>
                </a:prstGeom>
                <a:ln w="19050" cap="flat" cmpd="sng">
                  <a:solidFill>
                    <a:srgbClr val="FF6600"/>
                  </a:solidFill>
                  <a:prstDash val="solid"/>
                  <a:headEnd type="none" w="med" len="med"/>
                  <a:tailEnd type="arrow" w="med" len="med"/>
                </a:ln>
              </p:spPr>
            </p:sp>
          </p:grpSp>
          <p:grpSp>
            <p:nvGrpSpPr>
              <p:cNvPr id="9242" name="Group 15"/>
              <p:cNvGrpSpPr/>
              <p:nvPr/>
            </p:nvGrpSpPr>
            <p:grpSpPr>
              <a:xfrm>
                <a:off x="2880" y="2496"/>
                <a:ext cx="1200" cy="288"/>
                <a:chOff x="2880" y="2352"/>
                <a:chExt cx="1200" cy="288"/>
              </a:xfrm>
            </p:grpSpPr>
            <p:sp>
              <p:nvSpPr>
                <p:cNvPr id="9246" name="Line 16"/>
                <p:cNvSpPr/>
                <p:nvPr/>
              </p:nvSpPr>
              <p:spPr>
                <a:xfrm>
                  <a:off x="2880" y="2352"/>
                  <a:ext cx="1200" cy="288"/>
                </a:xfrm>
                <a:prstGeom prst="line">
                  <a:avLst/>
                </a:prstGeom>
                <a:ln w="19050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47" name="Line 17"/>
                <p:cNvSpPr/>
                <p:nvPr/>
              </p:nvSpPr>
              <p:spPr>
                <a:xfrm>
                  <a:off x="3288" y="2460"/>
                  <a:ext cx="192" cy="48"/>
                </a:xfrm>
                <a:prstGeom prst="line">
                  <a:avLst/>
                </a:prstGeom>
                <a:ln w="19050" cap="flat" cmpd="sng">
                  <a:solidFill>
                    <a:srgbClr val="FF6600"/>
                  </a:solidFill>
                  <a:prstDash val="solid"/>
                  <a:headEnd type="none" w="med" len="med"/>
                  <a:tailEnd type="arrow" w="med" len="med"/>
                </a:ln>
              </p:spPr>
            </p:sp>
          </p:grpSp>
          <p:grpSp>
            <p:nvGrpSpPr>
              <p:cNvPr id="9243" name="Group 18"/>
              <p:cNvGrpSpPr/>
              <p:nvPr/>
            </p:nvGrpSpPr>
            <p:grpSpPr>
              <a:xfrm>
                <a:off x="2880" y="2208"/>
                <a:ext cx="1152" cy="288"/>
                <a:chOff x="2880" y="2064"/>
                <a:chExt cx="1152" cy="288"/>
              </a:xfrm>
            </p:grpSpPr>
            <p:sp>
              <p:nvSpPr>
                <p:cNvPr id="9244" name="Line 19"/>
                <p:cNvSpPr/>
                <p:nvPr/>
              </p:nvSpPr>
              <p:spPr>
                <a:xfrm flipV="1">
                  <a:off x="2880" y="2064"/>
                  <a:ext cx="1152" cy="288"/>
                </a:xfrm>
                <a:prstGeom prst="line">
                  <a:avLst/>
                </a:prstGeom>
                <a:ln w="19050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45" name="Line 20"/>
                <p:cNvSpPr/>
                <p:nvPr/>
              </p:nvSpPr>
              <p:spPr>
                <a:xfrm flipV="1">
                  <a:off x="3312" y="2208"/>
                  <a:ext cx="144" cy="48"/>
                </a:xfrm>
                <a:prstGeom prst="line">
                  <a:avLst/>
                </a:prstGeom>
                <a:ln w="19050" cap="flat" cmpd="sng">
                  <a:solidFill>
                    <a:srgbClr val="FF6600"/>
                  </a:solidFill>
                  <a:prstDash val="solid"/>
                  <a:headEnd type="none" w="med" len="med"/>
                  <a:tailEnd type="arrow" w="med" len="med"/>
                </a:ln>
              </p:spPr>
            </p:sp>
          </p:grpSp>
        </p:grpSp>
      </p:grpSp>
      <p:sp>
        <p:nvSpPr>
          <p:cNvPr id="101397" name="Text Box 21"/>
          <p:cNvSpPr txBox="1"/>
          <p:nvPr/>
        </p:nvSpPr>
        <p:spPr>
          <a:xfrm>
            <a:off x="2197735" y="4419600"/>
            <a:ext cx="2989580" cy="14452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latin typeface="Times New Roman" panose="02020603050405020304" pitchFamily="18" charset="0"/>
              </a:rPr>
              <a:t>平行光线：</a:t>
            </a:r>
            <a:endParaRPr lang="zh-CN" altLang="en-US" sz="4400" b="1" dirty="0"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4400" b="1" dirty="0">
                <a:latin typeface="Times New Roman" panose="02020603050405020304" pitchFamily="18" charset="0"/>
              </a:rPr>
              <a:t>(</a:t>
            </a:r>
            <a:r>
              <a:rPr lang="zh-CN" altLang="en-US" sz="4400" b="1" dirty="0">
                <a:latin typeface="Times New Roman" panose="02020603050405020304" pitchFamily="18" charset="0"/>
              </a:rPr>
              <a:t>太阳光</a:t>
            </a:r>
            <a:r>
              <a:rPr lang="en-US" altLang="zh-CN" sz="4400" b="1" dirty="0">
                <a:latin typeface="Times New Roman" panose="02020603050405020304" pitchFamily="18" charset="0"/>
              </a:rPr>
              <a:t>)</a:t>
            </a:r>
            <a:endParaRPr lang="en-US" altLang="zh-CN" sz="4400" b="1" dirty="0">
              <a:latin typeface="Times New Roman" panose="02020603050405020304" pitchFamily="18" charset="0"/>
            </a:endParaRPr>
          </a:p>
        </p:txBody>
      </p:sp>
      <p:grpSp>
        <p:nvGrpSpPr>
          <p:cNvPr id="101398" name="Group 22"/>
          <p:cNvGrpSpPr/>
          <p:nvPr/>
        </p:nvGrpSpPr>
        <p:grpSpPr>
          <a:xfrm>
            <a:off x="6705600" y="4572000"/>
            <a:ext cx="2514600" cy="1427163"/>
            <a:chOff x="2784" y="3216"/>
            <a:chExt cx="1440" cy="576"/>
          </a:xfrm>
        </p:grpSpPr>
        <p:grpSp>
          <p:nvGrpSpPr>
            <p:cNvPr id="9222" name="Group 23"/>
            <p:cNvGrpSpPr/>
            <p:nvPr/>
          </p:nvGrpSpPr>
          <p:grpSpPr>
            <a:xfrm>
              <a:off x="2784" y="3216"/>
              <a:ext cx="1440" cy="0"/>
              <a:chOff x="2784" y="3216"/>
              <a:chExt cx="1440" cy="0"/>
            </a:xfrm>
          </p:grpSpPr>
          <p:sp>
            <p:nvSpPr>
              <p:cNvPr id="9235" name="Line 24"/>
              <p:cNvSpPr/>
              <p:nvPr/>
            </p:nvSpPr>
            <p:spPr>
              <a:xfrm>
                <a:off x="2784" y="3216"/>
                <a:ext cx="1440" cy="0"/>
              </a:xfrm>
              <a:prstGeom prst="line">
                <a:avLst/>
              </a:prstGeom>
              <a:ln w="28575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36" name="Line 25"/>
              <p:cNvSpPr/>
              <p:nvPr/>
            </p:nvSpPr>
            <p:spPr>
              <a:xfrm>
                <a:off x="3408" y="3216"/>
                <a:ext cx="192" cy="0"/>
              </a:xfrm>
              <a:prstGeom prst="line">
                <a:avLst/>
              </a:prstGeom>
              <a:ln w="28575" cap="flat" cmpd="sng">
                <a:solidFill>
                  <a:srgbClr val="FF6600"/>
                </a:solidFill>
                <a:prstDash val="solid"/>
                <a:headEnd type="none" w="med" len="med"/>
                <a:tailEnd type="arrow" w="med" len="med"/>
              </a:ln>
            </p:spPr>
          </p:sp>
        </p:grpSp>
        <p:grpSp>
          <p:nvGrpSpPr>
            <p:cNvPr id="9223" name="Group 26"/>
            <p:cNvGrpSpPr/>
            <p:nvPr/>
          </p:nvGrpSpPr>
          <p:grpSpPr>
            <a:xfrm>
              <a:off x="2784" y="3360"/>
              <a:ext cx="1440" cy="0"/>
              <a:chOff x="2784" y="3216"/>
              <a:chExt cx="1440" cy="0"/>
            </a:xfrm>
          </p:grpSpPr>
          <p:sp>
            <p:nvSpPr>
              <p:cNvPr id="9233" name="Line 27"/>
              <p:cNvSpPr/>
              <p:nvPr/>
            </p:nvSpPr>
            <p:spPr>
              <a:xfrm>
                <a:off x="2784" y="3216"/>
                <a:ext cx="1440" cy="0"/>
              </a:xfrm>
              <a:prstGeom prst="line">
                <a:avLst/>
              </a:prstGeom>
              <a:ln w="28575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34" name="Line 28"/>
              <p:cNvSpPr/>
              <p:nvPr/>
            </p:nvSpPr>
            <p:spPr>
              <a:xfrm>
                <a:off x="3408" y="3216"/>
                <a:ext cx="192" cy="0"/>
              </a:xfrm>
              <a:prstGeom prst="line">
                <a:avLst/>
              </a:prstGeom>
              <a:ln w="28575" cap="flat" cmpd="sng">
                <a:solidFill>
                  <a:srgbClr val="FF6600"/>
                </a:solidFill>
                <a:prstDash val="solid"/>
                <a:headEnd type="none" w="med" len="med"/>
                <a:tailEnd type="arrow" w="med" len="med"/>
              </a:ln>
            </p:spPr>
          </p:sp>
        </p:grpSp>
        <p:grpSp>
          <p:nvGrpSpPr>
            <p:cNvPr id="9224" name="Group 29"/>
            <p:cNvGrpSpPr/>
            <p:nvPr/>
          </p:nvGrpSpPr>
          <p:grpSpPr>
            <a:xfrm flipV="1">
              <a:off x="2784" y="3505"/>
              <a:ext cx="1440" cy="47"/>
              <a:chOff x="2784" y="3216"/>
              <a:chExt cx="1440" cy="0"/>
            </a:xfrm>
          </p:grpSpPr>
          <p:sp>
            <p:nvSpPr>
              <p:cNvPr id="9231" name="Line 30"/>
              <p:cNvSpPr/>
              <p:nvPr/>
            </p:nvSpPr>
            <p:spPr>
              <a:xfrm>
                <a:off x="2784" y="3216"/>
                <a:ext cx="1440" cy="0"/>
              </a:xfrm>
              <a:prstGeom prst="line">
                <a:avLst/>
              </a:prstGeom>
              <a:ln w="28575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32" name="Line 31"/>
              <p:cNvSpPr/>
              <p:nvPr/>
            </p:nvSpPr>
            <p:spPr>
              <a:xfrm>
                <a:off x="3408" y="3216"/>
                <a:ext cx="192" cy="0"/>
              </a:xfrm>
              <a:prstGeom prst="line">
                <a:avLst/>
              </a:prstGeom>
              <a:ln w="28575" cap="flat" cmpd="sng">
                <a:solidFill>
                  <a:srgbClr val="FF6600"/>
                </a:solidFill>
                <a:prstDash val="solid"/>
                <a:headEnd type="none" w="med" len="med"/>
                <a:tailEnd type="arrow" w="med" len="med"/>
              </a:ln>
            </p:spPr>
          </p:sp>
        </p:grpSp>
        <p:grpSp>
          <p:nvGrpSpPr>
            <p:cNvPr id="9225" name="Group 32"/>
            <p:cNvGrpSpPr/>
            <p:nvPr/>
          </p:nvGrpSpPr>
          <p:grpSpPr>
            <a:xfrm>
              <a:off x="2784" y="3648"/>
              <a:ext cx="1440" cy="0"/>
              <a:chOff x="2784" y="3216"/>
              <a:chExt cx="1440" cy="0"/>
            </a:xfrm>
          </p:grpSpPr>
          <p:sp>
            <p:nvSpPr>
              <p:cNvPr id="9229" name="Line 33"/>
              <p:cNvSpPr/>
              <p:nvPr/>
            </p:nvSpPr>
            <p:spPr>
              <a:xfrm>
                <a:off x="2784" y="3216"/>
                <a:ext cx="1440" cy="0"/>
              </a:xfrm>
              <a:prstGeom prst="line">
                <a:avLst/>
              </a:prstGeom>
              <a:ln w="28575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30" name="Line 34"/>
              <p:cNvSpPr/>
              <p:nvPr/>
            </p:nvSpPr>
            <p:spPr>
              <a:xfrm>
                <a:off x="3408" y="3216"/>
                <a:ext cx="192" cy="0"/>
              </a:xfrm>
              <a:prstGeom prst="line">
                <a:avLst/>
              </a:prstGeom>
              <a:ln w="28575" cap="flat" cmpd="sng">
                <a:solidFill>
                  <a:srgbClr val="FF6600"/>
                </a:solidFill>
                <a:prstDash val="solid"/>
                <a:headEnd type="none" w="med" len="med"/>
                <a:tailEnd type="arrow" w="med" len="med"/>
              </a:ln>
            </p:spPr>
          </p:sp>
        </p:grpSp>
        <p:grpSp>
          <p:nvGrpSpPr>
            <p:cNvPr id="9226" name="Group 35"/>
            <p:cNvGrpSpPr/>
            <p:nvPr/>
          </p:nvGrpSpPr>
          <p:grpSpPr>
            <a:xfrm>
              <a:off x="2784" y="3792"/>
              <a:ext cx="1440" cy="0"/>
              <a:chOff x="2784" y="3216"/>
              <a:chExt cx="1440" cy="0"/>
            </a:xfrm>
          </p:grpSpPr>
          <p:sp>
            <p:nvSpPr>
              <p:cNvPr id="9227" name="Line 36"/>
              <p:cNvSpPr/>
              <p:nvPr/>
            </p:nvSpPr>
            <p:spPr>
              <a:xfrm>
                <a:off x="2784" y="3216"/>
                <a:ext cx="1440" cy="0"/>
              </a:xfrm>
              <a:prstGeom prst="line">
                <a:avLst/>
              </a:prstGeom>
              <a:ln w="28575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28" name="Line 37"/>
              <p:cNvSpPr/>
              <p:nvPr/>
            </p:nvSpPr>
            <p:spPr>
              <a:xfrm>
                <a:off x="3408" y="3216"/>
                <a:ext cx="192" cy="0"/>
              </a:xfrm>
              <a:prstGeom prst="line">
                <a:avLst/>
              </a:prstGeom>
              <a:ln w="28575" cap="flat" cmpd="sng">
                <a:solidFill>
                  <a:srgbClr val="FF6600"/>
                </a:solidFill>
                <a:prstDash val="solid"/>
                <a:headEnd type="none" w="med" len="med"/>
                <a:tailEnd type="arrow" w="med" len="med"/>
              </a:ln>
            </p:spPr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1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/>
      <p:bldP spid="1013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7"/>
          <p:cNvSpPr txBox="1"/>
          <p:nvPr/>
        </p:nvSpPr>
        <p:spPr>
          <a:xfrm>
            <a:off x="6858000" y="2362200"/>
            <a:ext cx="36576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立竿见影</a:t>
            </a:r>
            <a:endParaRPr lang="zh-CN" altLang="en-US" sz="4400" b="1" dirty="0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3" name="Text Box 8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光沿直线传播的实例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pic>
        <p:nvPicPr>
          <p:cNvPr id="10244" name="Picture 9"/>
          <p:cNvPicPr>
            <a:picLocks noChangeAspect="1"/>
          </p:cNvPicPr>
          <p:nvPr/>
        </p:nvPicPr>
        <p:blipFill>
          <a:blip r:embed="rId1"/>
          <a:srcRect t="13158"/>
          <a:stretch>
            <a:fillRect/>
          </a:stretch>
        </p:blipFill>
        <p:spPr>
          <a:xfrm>
            <a:off x="1905000" y="1066800"/>
            <a:ext cx="4589463" cy="5029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6"/>
          <p:cNvPicPr>
            <a:picLocks noChangeAspect="1"/>
          </p:cNvPicPr>
          <p:nvPr/>
        </p:nvPicPr>
        <p:blipFill>
          <a:blip r:embed="rId1">
            <a:grayscl/>
            <a:lum bright="64001" contrast="-82001"/>
          </a:blip>
          <a:stretch>
            <a:fillRect/>
          </a:stretch>
        </p:blipFill>
        <p:spPr>
          <a:xfrm>
            <a:off x="1524000" y="0"/>
            <a:ext cx="9144000" cy="684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 Box 2"/>
          <p:cNvSpPr txBox="1"/>
          <p:nvPr/>
        </p:nvSpPr>
        <p:spPr>
          <a:xfrm>
            <a:off x="4267200" y="914400"/>
            <a:ext cx="40386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手影游戏</a:t>
            </a:r>
            <a:endParaRPr lang="zh-CN" altLang="en-US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8" name="Text Box 7"/>
          <p:cNvSpPr txBox="1"/>
          <p:nvPr/>
        </p:nvSpPr>
        <p:spPr>
          <a:xfrm>
            <a:off x="1524000" y="0"/>
            <a:ext cx="9144000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3300"/>
                </a:solidFill>
                <a:ea typeface="黑体" panose="02010609060101010101" pitchFamily="2" charset="-122"/>
              </a:rPr>
              <a:t>光的直线传播的实例</a:t>
            </a:r>
            <a:endParaRPr lang="zh-CN" altLang="en-US" sz="4000" b="1" dirty="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  <p:pic>
        <p:nvPicPr>
          <p:cNvPr id="11269" name="Picture 9"/>
          <p:cNvPicPr>
            <a:picLocks noChangeAspect="1"/>
          </p:cNvPicPr>
          <p:nvPr/>
        </p:nvPicPr>
        <p:blipFill>
          <a:blip r:embed="rId2"/>
          <a:srcRect b="24667"/>
          <a:stretch>
            <a:fillRect/>
          </a:stretch>
        </p:blipFill>
        <p:spPr>
          <a:xfrm>
            <a:off x="3543300" y="1889125"/>
            <a:ext cx="5105400" cy="3063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1234</Words>
  <Application>WPS 演示</Application>
  <PresentationFormat>宽屏</PresentationFormat>
  <Paragraphs>204</Paragraphs>
  <Slides>29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Arial</vt:lpstr>
      <vt:lpstr>宋体</vt:lpstr>
      <vt:lpstr>Wingdings</vt:lpstr>
      <vt:lpstr>Wingdings</vt:lpstr>
      <vt:lpstr>黑体</vt:lpstr>
      <vt:lpstr>Times New Roman</vt:lpstr>
      <vt:lpstr>微软雅黑</vt:lpstr>
      <vt:lpstr>Calibri</vt:lpstr>
      <vt:lpstr>Arial Unicode MS</vt:lpstr>
      <vt:lpstr>Office 主题​​</vt:lpstr>
      <vt:lpstr>默认设计模板</vt:lpstr>
      <vt:lpstr>PowerPoint 演示文稿</vt:lpstr>
      <vt:lpstr>PowerPoint 演示文稿</vt:lpstr>
      <vt:lpstr>PowerPoint 演示文稿</vt:lpstr>
      <vt:lpstr>光在玻璃中传播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152</cp:revision>
  <dcterms:created xsi:type="dcterms:W3CDTF">2019-06-19T02:08:00Z</dcterms:created>
  <dcterms:modified xsi:type="dcterms:W3CDTF">2022-08-06T09:02:32Z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C0CF7E82240C495286827930692A8BEA</vt:lpwstr>
  </property>
</Properties>
</file>