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6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760018C-358C-47FA-BBAD-2E9677ACABA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EAF22E3E-CC7D-438A-9E6A-47E5D6C4D665}" type="slidenum">
              <a:rPr lang="en-US" altLang="zh-CN" smtClean="0"/>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30EF70BE-93F5-4A6B-997A-362E66A8BD1B}" type="slidenum">
              <a:rPr lang="en-US" altLang="zh-CN" smtClean="0"/>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B04E85A0-B753-4504-BC27-7A7249837034}" type="slidenum">
              <a:rPr lang="en-US" altLang="zh-CN" smtClean="0"/>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9073EBA8-F3E2-4DFD-B8A5-3FCF7DE9AD0A}" type="slidenum">
              <a:rPr lang="en-US" altLang="zh-CN" smtClean="0"/>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endParaRPr lang="en-US" altLang="zh-CN"/>
          </a:p>
        </p:txBody>
      </p:sp>
      <p:sp>
        <p:nvSpPr>
          <p:cNvPr id="8" name="页脚占位符 7"/>
          <p:cNvSpPr>
            <a:spLocks noGrp="1"/>
          </p:cNvSpPr>
          <p:nvPr>
            <p:ph type="ftr" sz="quarter" idx="11"/>
          </p:nvPr>
        </p:nvSpPr>
        <p:spPr/>
        <p:txBody>
          <a:bodyPr/>
          <a:lstStyle/>
          <a:p>
            <a:pPr>
              <a:defRPr/>
            </a:pPr>
            <a:endParaRPr lang="en-US" altLang="zh-CN"/>
          </a:p>
        </p:txBody>
      </p:sp>
      <p:sp>
        <p:nvSpPr>
          <p:cNvPr id="9" name="灯片编号占位符 8"/>
          <p:cNvSpPr>
            <a:spLocks noGrp="1"/>
          </p:cNvSpPr>
          <p:nvPr>
            <p:ph type="sldNum" sz="quarter" idx="12"/>
          </p:nvPr>
        </p:nvSpPr>
        <p:spPr/>
        <p:txBody>
          <a:bodyPr/>
          <a:lstStyle/>
          <a:p>
            <a:fld id="{27394A28-F5A4-4B66-BD60-DDD433857E76}" type="slidenum">
              <a:rPr lang="en-US" altLang="zh-CN" smtClean="0"/>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en-US" altLang="zh-CN"/>
          </a:p>
        </p:txBody>
      </p:sp>
      <p:sp>
        <p:nvSpPr>
          <p:cNvPr id="4" name="页脚占位符 3"/>
          <p:cNvSpPr>
            <a:spLocks noGrp="1"/>
          </p:cNvSpPr>
          <p:nvPr>
            <p:ph type="ftr" sz="quarter" idx="11"/>
          </p:nvPr>
        </p:nvSpPr>
        <p:spPr/>
        <p:txBody>
          <a:bodyPr/>
          <a:lstStyle/>
          <a:p>
            <a:pPr>
              <a:defRPr/>
            </a:pPr>
            <a:endParaRPr lang="en-US" altLang="zh-CN"/>
          </a:p>
        </p:txBody>
      </p:sp>
      <p:sp>
        <p:nvSpPr>
          <p:cNvPr id="5" name="灯片编号占位符 4"/>
          <p:cNvSpPr>
            <a:spLocks noGrp="1"/>
          </p:cNvSpPr>
          <p:nvPr>
            <p:ph type="sldNum" sz="quarter" idx="12"/>
          </p:nvPr>
        </p:nvSpPr>
        <p:spPr/>
        <p:txBody>
          <a:bodyPr/>
          <a:lstStyle/>
          <a:p>
            <a:fld id="{4C1F3460-F643-4CB4-87E3-7C78920039B0}" type="slidenum">
              <a:rPr lang="en-US" altLang="zh-CN" smtClean="0"/>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a:p>
        </p:txBody>
      </p:sp>
      <p:sp>
        <p:nvSpPr>
          <p:cNvPr id="3" name="页脚占位符 2"/>
          <p:cNvSpPr>
            <a:spLocks noGrp="1"/>
          </p:cNvSpPr>
          <p:nvPr>
            <p:ph type="ftr" sz="quarter" idx="11"/>
          </p:nvPr>
        </p:nvSpPr>
        <p:spPr/>
        <p:txBody>
          <a:bodyPr/>
          <a:lstStyle/>
          <a:p>
            <a:pPr>
              <a:defRPr/>
            </a:pPr>
            <a:endParaRPr lang="en-US" altLang="zh-CN"/>
          </a:p>
        </p:txBody>
      </p:sp>
      <p:sp>
        <p:nvSpPr>
          <p:cNvPr id="4" name="灯片编号占位符 3"/>
          <p:cNvSpPr>
            <a:spLocks noGrp="1"/>
          </p:cNvSpPr>
          <p:nvPr>
            <p:ph type="sldNum" sz="quarter" idx="12"/>
          </p:nvPr>
        </p:nvSpPr>
        <p:spPr/>
        <p:txBody>
          <a:bodyPr/>
          <a:lstStyle/>
          <a:p>
            <a:fld id="{91021EE0-0FD5-4AD0-BE9B-0B9CB643B35C}" type="slidenum">
              <a:rPr lang="en-US" altLang="zh-CN" smtClean="0"/>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49"/>
            <a:ext cx="4011084"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3"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4A1AE734-CD6D-497C-9E0A-8853E9EEFEDF}" type="slidenum">
              <a:rPr lang="en-US" altLang="zh-CN" smtClean="0"/>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fld id="{BFC783C5-B7A6-4F46-A8FE-EA67146E432C}" type="slidenum">
              <a:rPr lang="en-US" altLang="zh-CN" smtClean="0"/>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B760F15A-E5CF-4463-9CC9-3B986910D4D5}" type="slidenum">
              <a:rPr lang="en-US" altLang="zh-CN" smtClean="0"/>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fld id="{2577A761-EA1C-4300-ABEB-584F2A2DCEC3}" type="slidenum">
              <a:rPr lang="en-US" altLang="zh-CN" smtClean="0"/>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标题幻灯片">
    <p:spTree>
      <p:nvGrpSpPr>
        <p:cNvPr id="1" name=""/>
        <p:cNvGrpSpPr/>
        <p:nvPr/>
      </p:nvGrpSpPr>
      <p:grpSpPr>
        <a:xfrm>
          <a:off x="0" y="0"/>
          <a:ext cx="0" cy="0"/>
          <a:chOff x="0" y="0"/>
          <a:chExt cx="0" cy="0"/>
        </a:xfrm>
      </p:grpSpPr>
      <p:grpSp>
        <p:nvGrpSpPr>
          <p:cNvPr id="2" name="组合 1"/>
          <p:cNvGrpSpPr/>
          <p:nvPr/>
        </p:nvGrpSpPr>
        <p:grpSpPr>
          <a:xfrm rot="13450455">
            <a:off x="11038277" y="5341988"/>
            <a:ext cx="661487" cy="1681192"/>
            <a:chOff x="11762339" y="3746221"/>
            <a:chExt cx="406107" cy="1155987"/>
          </a:xfrm>
        </p:grpSpPr>
        <p:sp>
          <p:nvSpPr>
            <p:cNvPr id="3" name="Freeform 16"/>
            <p:cNvSpPr/>
            <p:nvPr userDrawn="1"/>
          </p:nvSpPr>
          <p:spPr bwMode="auto">
            <a:xfrm flipV="1">
              <a:off x="11767353" y="3746221"/>
              <a:ext cx="396080" cy="564858"/>
            </a:xfrm>
            <a:custGeom>
              <a:avLst/>
              <a:gdLst>
                <a:gd name="T0" fmla="*/ 284 w 758"/>
                <a:gd name="T1" fmla="*/ 1081 h 1081"/>
                <a:gd name="T2" fmla="*/ 758 w 758"/>
                <a:gd name="T3" fmla="*/ 0 h 1081"/>
                <a:gd name="T4" fmla="*/ 0 w 758"/>
                <a:gd name="T5" fmla="*/ 288 h 1081"/>
                <a:gd name="T6" fmla="*/ 284 w 758"/>
                <a:gd name="T7" fmla="*/ 1081 h 1081"/>
              </a:gdLst>
              <a:ahLst/>
              <a:cxnLst>
                <a:cxn ang="0">
                  <a:pos x="T0" y="T1"/>
                </a:cxn>
                <a:cxn ang="0">
                  <a:pos x="T2" y="T3"/>
                </a:cxn>
                <a:cxn ang="0">
                  <a:pos x="T4" y="T5"/>
                </a:cxn>
                <a:cxn ang="0">
                  <a:pos x="T6" y="T7"/>
                </a:cxn>
              </a:cxnLst>
              <a:rect l="0" t="0" r="r" b="b"/>
              <a:pathLst>
                <a:path w="758" h="1081">
                  <a:moveTo>
                    <a:pt x="284" y="1081"/>
                  </a:moveTo>
                  <a:lnTo>
                    <a:pt x="758" y="0"/>
                  </a:lnTo>
                  <a:lnTo>
                    <a:pt x="0" y="288"/>
                  </a:lnTo>
                  <a:lnTo>
                    <a:pt x="284" y="1081"/>
                  </a:lnTo>
                  <a:close/>
                </a:path>
              </a:pathLst>
            </a:custGeom>
            <a:solidFill>
              <a:srgbClr val="3190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4" name="Freeform 30"/>
            <p:cNvSpPr/>
            <p:nvPr userDrawn="1"/>
          </p:nvSpPr>
          <p:spPr bwMode="auto">
            <a:xfrm rot="15296182">
              <a:off x="11830602" y="4196908"/>
              <a:ext cx="275725" cy="329602"/>
            </a:xfrm>
            <a:custGeom>
              <a:avLst/>
              <a:gdLst>
                <a:gd name="T0" fmla="*/ 0 w 261"/>
                <a:gd name="T1" fmla="*/ 0 h 312"/>
                <a:gd name="T2" fmla="*/ 119 w 261"/>
                <a:gd name="T3" fmla="*/ 312 h 312"/>
                <a:gd name="T4" fmla="*/ 119 w 261"/>
                <a:gd name="T5" fmla="*/ 312 h 312"/>
                <a:gd name="T6" fmla="*/ 261 w 261"/>
                <a:gd name="T7" fmla="*/ 0 h 312"/>
                <a:gd name="T8" fmla="*/ 0 w 261"/>
                <a:gd name="T9" fmla="*/ 0 h 312"/>
              </a:gdLst>
              <a:ahLst/>
              <a:cxnLst>
                <a:cxn ang="0">
                  <a:pos x="T0" y="T1"/>
                </a:cxn>
                <a:cxn ang="0">
                  <a:pos x="T2" y="T3"/>
                </a:cxn>
                <a:cxn ang="0">
                  <a:pos x="T4" y="T5"/>
                </a:cxn>
                <a:cxn ang="0">
                  <a:pos x="T6" y="T7"/>
                </a:cxn>
                <a:cxn ang="0">
                  <a:pos x="T8" y="T9"/>
                </a:cxn>
              </a:cxnLst>
              <a:rect l="0" t="0" r="r" b="b"/>
              <a:pathLst>
                <a:path w="261" h="312">
                  <a:moveTo>
                    <a:pt x="0" y="0"/>
                  </a:moveTo>
                  <a:lnTo>
                    <a:pt x="119" y="312"/>
                  </a:lnTo>
                  <a:lnTo>
                    <a:pt x="119" y="312"/>
                  </a:lnTo>
                  <a:lnTo>
                    <a:pt x="261" y="0"/>
                  </a:lnTo>
                  <a:lnTo>
                    <a:pt x="0" y="0"/>
                  </a:lnTo>
                  <a:close/>
                </a:path>
              </a:pathLst>
            </a:custGeom>
            <a:solidFill>
              <a:srgbClr val="A0BF0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5" name="Freeform 12"/>
            <p:cNvSpPr/>
            <p:nvPr userDrawn="1"/>
          </p:nvSpPr>
          <p:spPr bwMode="auto">
            <a:xfrm rot="7160246">
              <a:off x="11692179" y="4425941"/>
              <a:ext cx="546427" cy="406107"/>
            </a:xfrm>
            <a:custGeom>
              <a:avLst/>
              <a:gdLst>
                <a:gd name="T0" fmla="*/ 782 w 1067"/>
                <a:gd name="T1" fmla="*/ 0 h 793"/>
                <a:gd name="T2" fmla="*/ 0 w 1067"/>
                <a:gd name="T3" fmla="*/ 288 h 793"/>
                <a:gd name="T4" fmla="*/ 1067 w 1067"/>
                <a:gd name="T5" fmla="*/ 793 h 793"/>
                <a:gd name="T6" fmla="*/ 782 w 1067"/>
                <a:gd name="T7" fmla="*/ 0 h 793"/>
              </a:gdLst>
              <a:ahLst/>
              <a:cxnLst>
                <a:cxn ang="0">
                  <a:pos x="T0" y="T1"/>
                </a:cxn>
                <a:cxn ang="0">
                  <a:pos x="T2" y="T3"/>
                </a:cxn>
                <a:cxn ang="0">
                  <a:pos x="T4" y="T5"/>
                </a:cxn>
                <a:cxn ang="0">
                  <a:pos x="T6" y="T7"/>
                </a:cxn>
              </a:cxnLst>
              <a:rect l="0" t="0" r="r" b="b"/>
              <a:pathLst>
                <a:path w="1067" h="793">
                  <a:moveTo>
                    <a:pt x="782" y="0"/>
                  </a:moveTo>
                  <a:lnTo>
                    <a:pt x="0" y="288"/>
                  </a:lnTo>
                  <a:lnTo>
                    <a:pt x="1067" y="793"/>
                  </a:lnTo>
                  <a:lnTo>
                    <a:pt x="782" y="0"/>
                  </a:lnTo>
                  <a:close/>
                </a:path>
              </a:pathLst>
            </a:custGeom>
            <a:solidFill>
              <a:srgbClr val="FDB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grpSp>
      <p:grpSp>
        <p:nvGrpSpPr>
          <p:cNvPr id="6" name="组合 5"/>
          <p:cNvGrpSpPr/>
          <p:nvPr/>
        </p:nvGrpSpPr>
        <p:grpSpPr>
          <a:xfrm rot="2731254">
            <a:off x="395853" y="38826"/>
            <a:ext cx="754911" cy="1208734"/>
            <a:chOff x="4454660" y="3810474"/>
            <a:chExt cx="406107" cy="1155987"/>
          </a:xfrm>
        </p:grpSpPr>
        <p:sp>
          <p:nvSpPr>
            <p:cNvPr id="7" name="Freeform 16"/>
            <p:cNvSpPr/>
            <p:nvPr userDrawn="1"/>
          </p:nvSpPr>
          <p:spPr bwMode="auto">
            <a:xfrm flipV="1">
              <a:off x="4459674" y="3810474"/>
              <a:ext cx="396080" cy="564858"/>
            </a:xfrm>
            <a:custGeom>
              <a:avLst/>
              <a:gdLst>
                <a:gd name="T0" fmla="*/ 284 w 758"/>
                <a:gd name="T1" fmla="*/ 1081 h 1081"/>
                <a:gd name="T2" fmla="*/ 758 w 758"/>
                <a:gd name="T3" fmla="*/ 0 h 1081"/>
                <a:gd name="T4" fmla="*/ 0 w 758"/>
                <a:gd name="T5" fmla="*/ 288 h 1081"/>
                <a:gd name="T6" fmla="*/ 284 w 758"/>
                <a:gd name="T7" fmla="*/ 1081 h 1081"/>
              </a:gdLst>
              <a:ahLst/>
              <a:cxnLst>
                <a:cxn ang="0">
                  <a:pos x="T0" y="T1"/>
                </a:cxn>
                <a:cxn ang="0">
                  <a:pos x="T2" y="T3"/>
                </a:cxn>
                <a:cxn ang="0">
                  <a:pos x="T4" y="T5"/>
                </a:cxn>
                <a:cxn ang="0">
                  <a:pos x="T6" y="T7"/>
                </a:cxn>
              </a:cxnLst>
              <a:rect l="0" t="0" r="r" b="b"/>
              <a:pathLst>
                <a:path w="758" h="1081">
                  <a:moveTo>
                    <a:pt x="284" y="1081"/>
                  </a:moveTo>
                  <a:lnTo>
                    <a:pt x="758" y="0"/>
                  </a:lnTo>
                  <a:lnTo>
                    <a:pt x="0" y="288"/>
                  </a:lnTo>
                  <a:lnTo>
                    <a:pt x="284" y="1081"/>
                  </a:lnTo>
                  <a:close/>
                </a:path>
              </a:pathLst>
            </a:custGeom>
            <a:solidFill>
              <a:srgbClr val="3190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8" name="Freeform 30"/>
            <p:cNvSpPr/>
            <p:nvPr userDrawn="1"/>
          </p:nvSpPr>
          <p:spPr bwMode="auto">
            <a:xfrm rot="15296182">
              <a:off x="4522923" y="4261161"/>
              <a:ext cx="275725" cy="329602"/>
            </a:xfrm>
            <a:custGeom>
              <a:avLst/>
              <a:gdLst>
                <a:gd name="T0" fmla="*/ 0 w 261"/>
                <a:gd name="T1" fmla="*/ 0 h 312"/>
                <a:gd name="T2" fmla="*/ 119 w 261"/>
                <a:gd name="T3" fmla="*/ 312 h 312"/>
                <a:gd name="T4" fmla="*/ 119 w 261"/>
                <a:gd name="T5" fmla="*/ 312 h 312"/>
                <a:gd name="T6" fmla="*/ 261 w 261"/>
                <a:gd name="T7" fmla="*/ 0 h 312"/>
                <a:gd name="T8" fmla="*/ 0 w 261"/>
                <a:gd name="T9" fmla="*/ 0 h 312"/>
              </a:gdLst>
              <a:ahLst/>
              <a:cxnLst>
                <a:cxn ang="0">
                  <a:pos x="T0" y="T1"/>
                </a:cxn>
                <a:cxn ang="0">
                  <a:pos x="T2" y="T3"/>
                </a:cxn>
                <a:cxn ang="0">
                  <a:pos x="T4" y="T5"/>
                </a:cxn>
                <a:cxn ang="0">
                  <a:pos x="T6" y="T7"/>
                </a:cxn>
                <a:cxn ang="0">
                  <a:pos x="T8" y="T9"/>
                </a:cxn>
              </a:cxnLst>
              <a:rect l="0" t="0" r="r" b="b"/>
              <a:pathLst>
                <a:path w="261" h="312">
                  <a:moveTo>
                    <a:pt x="0" y="0"/>
                  </a:moveTo>
                  <a:lnTo>
                    <a:pt x="119" y="312"/>
                  </a:lnTo>
                  <a:lnTo>
                    <a:pt x="119" y="312"/>
                  </a:lnTo>
                  <a:lnTo>
                    <a:pt x="261" y="0"/>
                  </a:lnTo>
                  <a:lnTo>
                    <a:pt x="0" y="0"/>
                  </a:lnTo>
                  <a:close/>
                </a:path>
              </a:pathLst>
            </a:custGeom>
            <a:solidFill>
              <a:srgbClr val="A0BF0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9" name="Freeform 12"/>
            <p:cNvSpPr/>
            <p:nvPr userDrawn="1"/>
          </p:nvSpPr>
          <p:spPr bwMode="auto">
            <a:xfrm rot="7160246">
              <a:off x="4384500" y="4490194"/>
              <a:ext cx="546427" cy="406107"/>
            </a:xfrm>
            <a:custGeom>
              <a:avLst/>
              <a:gdLst>
                <a:gd name="T0" fmla="*/ 782 w 1067"/>
                <a:gd name="T1" fmla="*/ 0 h 793"/>
                <a:gd name="T2" fmla="*/ 0 w 1067"/>
                <a:gd name="T3" fmla="*/ 288 h 793"/>
                <a:gd name="T4" fmla="*/ 1067 w 1067"/>
                <a:gd name="T5" fmla="*/ 793 h 793"/>
                <a:gd name="T6" fmla="*/ 782 w 1067"/>
                <a:gd name="T7" fmla="*/ 0 h 793"/>
              </a:gdLst>
              <a:ahLst/>
              <a:cxnLst>
                <a:cxn ang="0">
                  <a:pos x="T0" y="T1"/>
                </a:cxn>
                <a:cxn ang="0">
                  <a:pos x="T2" y="T3"/>
                </a:cxn>
                <a:cxn ang="0">
                  <a:pos x="T4" y="T5"/>
                </a:cxn>
                <a:cxn ang="0">
                  <a:pos x="T6" y="T7"/>
                </a:cxn>
              </a:cxnLst>
              <a:rect l="0" t="0" r="r" b="b"/>
              <a:pathLst>
                <a:path w="1067" h="793">
                  <a:moveTo>
                    <a:pt x="782" y="0"/>
                  </a:moveTo>
                  <a:lnTo>
                    <a:pt x="0" y="288"/>
                  </a:lnTo>
                  <a:lnTo>
                    <a:pt x="1067" y="793"/>
                  </a:lnTo>
                  <a:lnTo>
                    <a:pt x="782" y="0"/>
                  </a:lnTo>
                  <a:close/>
                </a:path>
              </a:pathLst>
            </a:custGeom>
            <a:solidFill>
              <a:srgbClr val="FDB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grpSp>
      <p:grpSp>
        <p:nvGrpSpPr>
          <p:cNvPr id="10" name="组合 9"/>
          <p:cNvGrpSpPr/>
          <p:nvPr/>
        </p:nvGrpSpPr>
        <p:grpSpPr>
          <a:xfrm rot="23880000" flipV="1">
            <a:off x="163789" y="1301"/>
            <a:ext cx="212643" cy="605292"/>
            <a:chOff x="4454660" y="3810474"/>
            <a:chExt cx="406107" cy="1155987"/>
          </a:xfrm>
        </p:grpSpPr>
        <p:sp>
          <p:nvSpPr>
            <p:cNvPr id="11" name="Freeform 16"/>
            <p:cNvSpPr/>
            <p:nvPr userDrawn="1"/>
          </p:nvSpPr>
          <p:spPr bwMode="auto">
            <a:xfrm flipV="1">
              <a:off x="4459674" y="3810474"/>
              <a:ext cx="396080" cy="564858"/>
            </a:xfrm>
            <a:custGeom>
              <a:avLst/>
              <a:gdLst>
                <a:gd name="T0" fmla="*/ 284 w 758"/>
                <a:gd name="T1" fmla="*/ 1081 h 1081"/>
                <a:gd name="T2" fmla="*/ 758 w 758"/>
                <a:gd name="T3" fmla="*/ 0 h 1081"/>
                <a:gd name="T4" fmla="*/ 0 w 758"/>
                <a:gd name="T5" fmla="*/ 288 h 1081"/>
                <a:gd name="T6" fmla="*/ 284 w 758"/>
                <a:gd name="T7" fmla="*/ 1081 h 1081"/>
              </a:gdLst>
              <a:ahLst/>
              <a:cxnLst>
                <a:cxn ang="0">
                  <a:pos x="T0" y="T1"/>
                </a:cxn>
                <a:cxn ang="0">
                  <a:pos x="T2" y="T3"/>
                </a:cxn>
                <a:cxn ang="0">
                  <a:pos x="T4" y="T5"/>
                </a:cxn>
                <a:cxn ang="0">
                  <a:pos x="T6" y="T7"/>
                </a:cxn>
              </a:cxnLst>
              <a:rect l="0" t="0" r="r" b="b"/>
              <a:pathLst>
                <a:path w="758" h="1081">
                  <a:moveTo>
                    <a:pt x="284" y="1081"/>
                  </a:moveTo>
                  <a:lnTo>
                    <a:pt x="758" y="0"/>
                  </a:lnTo>
                  <a:lnTo>
                    <a:pt x="0" y="288"/>
                  </a:lnTo>
                  <a:lnTo>
                    <a:pt x="284" y="1081"/>
                  </a:lnTo>
                  <a:close/>
                </a:path>
              </a:pathLst>
            </a:custGeom>
            <a:solidFill>
              <a:srgbClr val="3190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2" name="Freeform 30"/>
            <p:cNvSpPr/>
            <p:nvPr userDrawn="1"/>
          </p:nvSpPr>
          <p:spPr bwMode="auto">
            <a:xfrm rot="15296182">
              <a:off x="4522923" y="4261161"/>
              <a:ext cx="275725" cy="329602"/>
            </a:xfrm>
            <a:custGeom>
              <a:avLst/>
              <a:gdLst>
                <a:gd name="T0" fmla="*/ 0 w 261"/>
                <a:gd name="T1" fmla="*/ 0 h 312"/>
                <a:gd name="T2" fmla="*/ 119 w 261"/>
                <a:gd name="T3" fmla="*/ 312 h 312"/>
                <a:gd name="T4" fmla="*/ 119 w 261"/>
                <a:gd name="T5" fmla="*/ 312 h 312"/>
                <a:gd name="T6" fmla="*/ 261 w 261"/>
                <a:gd name="T7" fmla="*/ 0 h 312"/>
                <a:gd name="T8" fmla="*/ 0 w 261"/>
                <a:gd name="T9" fmla="*/ 0 h 312"/>
              </a:gdLst>
              <a:ahLst/>
              <a:cxnLst>
                <a:cxn ang="0">
                  <a:pos x="T0" y="T1"/>
                </a:cxn>
                <a:cxn ang="0">
                  <a:pos x="T2" y="T3"/>
                </a:cxn>
                <a:cxn ang="0">
                  <a:pos x="T4" y="T5"/>
                </a:cxn>
                <a:cxn ang="0">
                  <a:pos x="T6" y="T7"/>
                </a:cxn>
                <a:cxn ang="0">
                  <a:pos x="T8" y="T9"/>
                </a:cxn>
              </a:cxnLst>
              <a:rect l="0" t="0" r="r" b="b"/>
              <a:pathLst>
                <a:path w="261" h="312">
                  <a:moveTo>
                    <a:pt x="0" y="0"/>
                  </a:moveTo>
                  <a:lnTo>
                    <a:pt x="119" y="312"/>
                  </a:lnTo>
                  <a:lnTo>
                    <a:pt x="119" y="312"/>
                  </a:lnTo>
                  <a:lnTo>
                    <a:pt x="261" y="0"/>
                  </a:lnTo>
                  <a:lnTo>
                    <a:pt x="0" y="0"/>
                  </a:lnTo>
                  <a:close/>
                </a:path>
              </a:pathLst>
            </a:custGeom>
            <a:solidFill>
              <a:srgbClr val="A0BF0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3" name="Freeform 12"/>
            <p:cNvSpPr/>
            <p:nvPr userDrawn="1"/>
          </p:nvSpPr>
          <p:spPr bwMode="auto">
            <a:xfrm rot="7160246">
              <a:off x="4384500" y="4490194"/>
              <a:ext cx="546427" cy="406107"/>
            </a:xfrm>
            <a:custGeom>
              <a:avLst/>
              <a:gdLst>
                <a:gd name="T0" fmla="*/ 782 w 1067"/>
                <a:gd name="T1" fmla="*/ 0 h 793"/>
                <a:gd name="T2" fmla="*/ 0 w 1067"/>
                <a:gd name="T3" fmla="*/ 288 h 793"/>
                <a:gd name="T4" fmla="*/ 1067 w 1067"/>
                <a:gd name="T5" fmla="*/ 793 h 793"/>
                <a:gd name="T6" fmla="*/ 782 w 1067"/>
                <a:gd name="T7" fmla="*/ 0 h 793"/>
              </a:gdLst>
              <a:ahLst/>
              <a:cxnLst>
                <a:cxn ang="0">
                  <a:pos x="T0" y="T1"/>
                </a:cxn>
                <a:cxn ang="0">
                  <a:pos x="T2" y="T3"/>
                </a:cxn>
                <a:cxn ang="0">
                  <a:pos x="T4" y="T5"/>
                </a:cxn>
                <a:cxn ang="0">
                  <a:pos x="T6" y="T7"/>
                </a:cxn>
              </a:cxnLst>
              <a:rect l="0" t="0" r="r" b="b"/>
              <a:pathLst>
                <a:path w="1067" h="793">
                  <a:moveTo>
                    <a:pt x="782" y="0"/>
                  </a:moveTo>
                  <a:lnTo>
                    <a:pt x="0" y="288"/>
                  </a:lnTo>
                  <a:lnTo>
                    <a:pt x="1067" y="793"/>
                  </a:lnTo>
                  <a:lnTo>
                    <a:pt x="782" y="0"/>
                  </a:lnTo>
                  <a:close/>
                </a:path>
              </a:pathLst>
            </a:custGeom>
            <a:solidFill>
              <a:srgbClr val="FDB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grpSp>
      <p:grpSp>
        <p:nvGrpSpPr>
          <p:cNvPr id="14" name="组合 13"/>
          <p:cNvGrpSpPr/>
          <p:nvPr/>
        </p:nvGrpSpPr>
        <p:grpSpPr>
          <a:xfrm rot="23880000" flipV="1">
            <a:off x="11732396" y="6251410"/>
            <a:ext cx="212643" cy="605292"/>
            <a:chOff x="4454660" y="3810474"/>
            <a:chExt cx="406107" cy="1155987"/>
          </a:xfrm>
        </p:grpSpPr>
        <p:sp>
          <p:nvSpPr>
            <p:cNvPr id="15" name="Freeform 16"/>
            <p:cNvSpPr/>
            <p:nvPr userDrawn="1"/>
          </p:nvSpPr>
          <p:spPr bwMode="auto">
            <a:xfrm flipV="1">
              <a:off x="4459674" y="3810474"/>
              <a:ext cx="396080" cy="564858"/>
            </a:xfrm>
            <a:custGeom>
              <a:avLst/>
              <a:gdLst>
                <a:gd name="T0" fmla="*/ 284 w 758"/>
                <a:gd name="T1" fmla="*/ 1081 h 1081"/>
                <a:gd name="T2" fmla="*/ 758 w 758"/>
                <a:gd name="T3" fmla="*/ 0 h 1081"/>
                <a:gd name="T4" fmla="*/ 0 w 758"/>
                <a:gd name="T5" fmla="*/ 288 h 1081"/>
                <a:gd name="T6" fmla="*/ 284 w 758"/>
                <a:gd name="T7" fmla="*/ 1081 h 1081"/>
              </a:gdLst>
              <a:ahLst/>
              <a:cxnLst>
                <a:cxn ang="0">
                  <a:pos x="T0" y="T1"/>
                </a:cxn>
                <a:cxn ang="0">
                  <a:pos x="T2" y="T3"/>
                </a:cxn>
                <a:cxn ang="0">
                  <a:pos x="T4" y="T5"/>
                </a:cxn>
                <a:cxn ang="0">
                  <a:pos x="T6" y="T7"/>
                </a:cxn>
              </a:cxnLst>
              <a:rect l="0" t="0" r="r" b="b"/>
              <a:pathLst>
                <a:path w="758" h="1081">
                  <a:moveTo>
                    <a:pt x="284" y="1081"/>
                  </a:moveTo>
                  <a:lnTo>
                    <a:pt x="758" y="0"/>
                  </a:lnTo>
                  <a:lnTo>
                    <a:pt x="0" y="288"/>
                  </a:lnTo>
                  <a:lnTo>
                    <a:pt x="284" y="1081"/>
                  </a:lnTo>
                  <a:close/>
                </a:path>
              </a:pathLst>
            </a:custGeom>
            <a:solidFill>
              <a:srgbClr val="31909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6" name="Freeform 30"/>
            <p:cNvSpPr/>
            <p:nvPr userDrawn="1"/>
          </p:nvSpPr>
          <p:spPr bwMode="auto">
            <a:xfrm rot="15296182">
              <a:off x="4522923" y="4261161"/>
              <a:ext cx="275725" cy="329602"/>
            </a:xfrm>
            <a:custGeom>
              <a:avLst/>
              <a:gdLst>
                <a:gd name="T0" fmla="*/ 0 w 261"/>
                <a:gd name="T1" fmla="*/ 0 h 312"/>
                <a:gd name="T2" fmla="*/ 119 w 261"/>
                <a:gd name="T3" fmla="*/ 312 h 312"/>
                <a:gd name="T4" fmla="*/ 119 w 261"/>
                <a:gd name="T5" fmla="*/ 312 h 312"/>
                <a:gd name="T6" fmla="*/ 261 w 261"/>
                <a:gd name="T7" fmla="*/ 0 h 312"/>
                <a:gd name="T8" fmla="*/ 0 w 261"/>
                <a:gd name="T9" fmla="*/ 0 h 312"/>
              </a:gdLst>
              <a:ahLst/>
              <a:cxnLst>
                <a:cxn ang="0">
                  <a:pos x="T0" y="T1"/>
                </a:cxn>
                <a:cxn ang="0">
                  <a:pos x="T2" y="T3"/>
                </a:cxn>
                <a:cxn ang="0">
                  <a:pos x="T4" y="T5"/>
                </a:cxn>
                <a:cxn ang="0">
                  <a:pos x="T6" y="T7"/>
                </a:cxn>
                <a:cxn ang="0">
                  <a:pos x="T8" y="T9"/>
                </a:cxn>
              </a:cxnLst>
              <a:rect l="0" t="0" r="r" b="b"/>
              <a:pathLst>
                <a:path w="261" h="312">
                  <a:moveTo>
                    <a:pt x="0" y="0"/>
                  </a:moveTo>
                  <a:lnTo>
                    <a:pt x="119" y="312"/>
                  </a:lnTo>
                  <a:lnTo>
                    <a:pt x="119" y="312"/>
                  </a:lnTo>
                  <a:lnTo>
                    <a:pt x="261" y="0"/>
                  </a:lnTo>
                  <a:lnTo>
                    <a:pt x="0" y="0"/>
                  </a:lnTo>
                  <a:close/>
                </a:path>
              </a:pathLst>
            </a:custGeom>
            <a:solidFill>
              <a:srgbClr val="A0BF0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7" name="Freeform 12"/>
            <p:cNvSpPr/>
            <p:nvPr userDrawn="1"/>
          </p:nvSpPr>
          <p:spPr bwMode="auto">
            <a:xfrm rot="7160246">
              <a:off x="4384500" y="4490194"/>
              <a:ext cx="546427" cy="406107"/>
            </a:xfrm>
            <a:custGeom>
              <a:avLst/>
              <a:gdLst>
                <a:gd name="T0" fmla="*/ 782 w 1067"/>
                <a:gd name="T1" fmla="*/ 0 h 793"/>
                <a:gd name="T2" fmla="*/ 0 w 1067"/>
                <a:gd name="T3" fmla="*/ 288 h 793"/>
                <a:gd name="T4" fmla="*/ 1067 w 1067"/>
                <a:gd name="T5" fmla="*/ 793 h 793"/>
                <a:gd name="T6" fmla="*/ 782 w 1067"/>
                <a:gd name="T7" fmla="*/ 0 h 793"/>
              </a:gdLst>
              <a:ahLst/>
              <a:cxnLst>
                <a:cxn ang="0">
                  <a:pos x="T0" y="T1"/>
                </a:cxn>
                <a:cxn ang="0">
                  <a:pos x="T2" y="T3"/>
                </a:cxn>
                <a:cxn ang="0">
                  <a:pos x="T4" y="T5"/>
                </a:cxn>
                <a:cxn ang="0">
                  <a:pos x="T6" y="T7"/>
                </a:cxn>
              </a:cxnLst>
              <a:rect l="0" t="0" r="r" b="b"/>
              <a:pathLst>
                <a:path w="1067" h="793">
                  <a:moveTo>
                    <a:pt x="782" y="0"/>
                  </a:moveTo>
                  <a:lnTo>
                    <a:pt x="0" y="288"/>
                  </a:lnTo>
                  <a:lnTo>
                    <a:pt x="1067" y="793"/>
                  </a:lnTo>
                  <a:lnTo>
                    <a:pt x="782" y="0"/>
                  </a:lnTo>
                  <a:close/>
                </a:path>
              </a:pathLst>
            </a:custGeom>
            <a:solidFill>
              <a:srgbClr val="FDB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1.pn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7A761-EA1C-4300-ABEB-584F2A2DCEC3}" type="slidenum">
              <a:rPr lang="en-US" altLang="zh-CN" smtClean="0"/>
            </a:fld>
            <a:endParaRPr lang="en-US" altLang="zh-CN"/>
          </a:p>
        </p:txBody>
      </p:sp>
      <p:pic>
        <p:nvPicPr>
          <p:cNvPr id="7" name="Picture 2"/>
          <p:cNvPicPr>
            <a:picLocks noChangeAspect="1" noChangeArrowheads="1"/>
          </p:cNvPicPr>
          <p:nvPr/>
        </p:nvPicPr>
        <p:blipFill>
          <a:blip r:embed="rId14" cstate="print"/>
          <a:srcRect/>
          <a:stretch>
            <a:fillRect/>
          </a:stretch>
        </p:blipFill>
        <p:spPr bwMode="auto">
          <a:xfrm>
            <a:off x="0" y="0"/>
            <a:ext cx="12192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vmlDrawing" Target="../drawings/vmlDrawing1.vml"/><Relationship Id="rId5" Type="http://schemas.openxmlformats.org/officeDocument/2006/relationships/slideLayout" Target="../slideLayouts/slideLayout18.xml"/><Relationship Id="rId4" Type="http://schemas.openxmlformats.org/officeDocument/2006/relationships/image" Target="../media/image5.wmf"/><Relationship Id="rId3" Type="http://schemas.openxmlformats.org/officeDocument/2006/relationships/oleObject" Target="../embeddings/oleObject2.bin"/><Relationship Id="rId2" Type="http://schemas.openxmlformats.org/officeDocument/2006/relationships/image" Target="../media/image4.wmf"/><Relationship Id="rId1"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vmlDrawing" Target="../drawings/vmlDrawing2.vml"/><Relationship Id="rId5" Type="http://schemas.openxmlformats.org/officeDocument/2006/relationships/slideLayout" Target="../slideLayouts/slideLayout18.xml"/><Relationship Id="rId4" Type="http://schemas.openxmlformats.org/officeDocument/2006/relationships/image" Target="../media/image8.wmf"/><Relationship Id="rId3" Type="http://schemas.openxmlformats.org/officeDocument/2006/relationships/oleObject" Target="../embeddings/oleObject4.bin"/><Relationship Id="rId2" Type="http://schemas.openxmlformats.org/officeDocument/2006/relationships/image" Target="../media/image7.wmf"/><Relationship Id="rId1"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vmlDrawing" Target="../drawings/vmlDrawing3.vml"/><Relationship Id="rId3" Type="http://schemas.openxmlformats.org/officeDocument/2006/relationships/slideLayout" Target="../slideLayouts/slideLayout18.xml"/><Relationship Id="rId2" Type="http://schemas.openxmlformats.org/officeDocument/2006/relationships/image" Target="../media/image9.wmf"/><Relationship Id="rId1"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vmlDrawing" Target="../drawings/vmlDrawing4.vml"/><Relationship Id="rId3" Type="http://schemas.openxmlformats.org/officeDocument/2006/relationships/slideLayout" Target="../slideLayouts/slideLayout18.xml"/><Relationship Id="rId2" Type="http://schemas.openxmlformats.org/officeDocument/2006/relationships/image" Target="../media/image4.wmf"/><Relationship Id="rId1"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vmlDrawing" Target="../drawings/vmlDrawing5.vml"/><Relationship Id="rId3" Type="http://schemas.openxmlformats.org/officeDocument/2006/relationships/slideLayout" Target="../slideLayouts/slideLayout18.xml"/><Relationship Id="rId2" Type="http://schemas.openxmlformats.org/officeDocument/2006/relationships/image" Target="../media/image11.wmf"/><Relationship Id="rId1"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8.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8.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8.xml"/><Relationship Id="rId1" Type="http://schemas.openxmlformats.org/officeDocument/2006/relationships/image" Target="../media/image14.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vmlDrawing" Target="../drawings/vmlDrawing6.vml"/><Relationship Id="rId3" Type="http://schemas.openxmlformats.org/officeDocument/2006/relationships/slideLayout" Target="../slideLayouts/slideLayout18.xml"/><Relationship Id="rId2" Type="http://schemas.openxmlformats.org/officeDocument/2006/relationships/image" Target="../media/image15.wmf"/><Relationship Id="rId1"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9219"/>
          <p:cNvSpPr txBox="1">
            <a:spLocks noChangeArrowheads="1"/>
          </p:cNvSpPr>
          <p:nvPr/>
        </p:nvSpPr>
        <p:spPr bwMode="auto">
          <a:xfrm>
            <a:off x="2438400" y="2286000"/>
            <a:ext cx="7764462" cy="1106805"/>
          </a:xfrm>
          <a:prstGeom prst="rect">
            <a:avLst/>
          </a:prstGeom>
          <a:noFill/>
          <a:ln w="9525">
            <a:noFill/>
            <a:miter lim="800000"/>
          </a:ln>
        </p:spPr>
        <p:txBody>
          <a:bodyPr wrap="square">
            <a:spAutoFit/>
          </a:bodyPr>
          <a:lstStyle/>
          <a:p>
            <a:pPr algn="ctr" eaLnBrk="1" hangingPunct="1">
              <a:lnSpc>
                <a:spcPct val="150000"/>
              </a:lnSpc>
            </a:pPr>
            <a:r>
              <a:rPr lang="zh-CN" altLang="en-US" sz="4400" b="1" dirty="0">
                <a:latin typeface="+mj-ea"/>
                <a:ea typeface="+mj-ea"/>
              </a:rPr>
              <a:t>第五</a:t>
            </a:r>
            <a:r>
              <a:rPr lang="zh-CN" altLang="en-US" sz="4400" b="1" dirty="0" smtClean="0">
                <a:latin typeface="+mj-ea"/>
                <a:ea typeface="+mj-ea"/>
              </a:rPr>
              <a:t>章 物体</a:t>
            </a:r>
            <a:r>
              <a:rPr lang="zh-CN" altLang="en-US" sz="4400" b="1" dirty="0">
                <a:latin typeface="+mj-ea"/>
                <a:ea typeface="+mj-ea"/>
              </a:rPr>
              <a:t>的</a:t>
            </a:r>
            <a:r>
              <a:rPr lang="zh-CN" altLang="en-US" sz="4400" b="1" dirty="0" smtClean="0">
                <a:latin typeface="+mj-ea"/>
                <a:ea typeface="+mj-ea"/>
              </a:rPr>
              <a:t>运动 复习</a:t>
            </a:r>
            <a:r>
              <a:rPr lang="zh-CN" altLang="en-US" sz="4400" b="1" dirty="0">
                <a:latin typeface="+mj-ea"/>
                <a:ea typeface="+mj-ea"/>
              </a:rPr>
              <a:t>课件</a:t>
            </a:r>
            <a:endParaRPr lang="zh-CN" altLang="en-US" sz="4400" b="1" dirty="0">
              <a:latin typeface="+mj-ea"/>
              <a:ea typeface="+mj-ea"/>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390" name="Group 46"/>
          <p:cNvGraphicFramePr>
            <a:graphicFrameLocks noGrp="1"/>
          </p:cNvGraphicFramePr>
          <p:nvPr/>
        </p:nvGraphicFramePr>
        <p:xfrm>
          <a:off x="1774825" y="1065213"/>
          <a:ext cx="8664575" cy="3877945"/>
        </p:xfrm>
        <a:graphic>
          <a:graphicData uri="http://schemas.openxmlformats.org/drawingml/2006/table">
            <a:tbl>
              <a:tblPr/>
              <a:tblGrid>
                <a:gridCol w="1865630"/>
                <a:gridCol w="2277745"/>
                <a:gridCol w="4521200"/>
              </a:tblGrid>
              <a:tr h="1292225">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物理量</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速度</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平均速度</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1590">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公式</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600" b="1" i="0" u="none" strike="noStrike" cap="none" normalizeH="0" baseline="0" smtClean="0">
                        <a:ln>
                          <a:noFill/>
                        </a:ln>
                        <a:solidFill>
                          <a:schemeClr val="tx1"/>
                        </a:solidFill>
                        <a:effectLst/>
                        <a:latin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4130">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单位</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m/s</a:t>
                      </a: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或</a:t>
                      </a: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km/h</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4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m/s</a:t>
                      </a: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或</a:t>
                      </a: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km/h</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284" name="Object 47"/>
          <p:cNvGraphicFramePr>
            <a:graphicFrameLocks noChangeAspect="1"/>
          </p:cNvGraphicFramePr>
          <p:nvPr/>
        </p:nvGraphicFramePr>
        <p:xfrm>
          <a:off x="4117975" y="2525713"/>
          <a:ext cx="1279525" cy="1017587"/>
        </p:xfrm>
        <a:graphic>
          <a:graphicData uri="http://schemas.openxmlformats.org/presentationml/2006/ole">
            <mc:AlternateContent xmlns:mc="http://schemas.openxmlformats.org/markup-compatibility/2006">
              <mc:Choice xmlns:v="urn:schemas-microsoft-com:vml" Requires="v">
                <p:oleObj spid="_x0000_s1025" name="Equation" r:id="rId1" imgW="8534400" imgH="9448800" progId="">
                  <p:embed/>
                </p:oleObj>
              </mc:Choice>
              <mc:Fallback>
                <p:oleObj name="Equation" r:id="rId1" imgW="8534400" imgH="9448800" progId="">
                  <p:embed/>
                  <p:pic>
                    <p:nvPicPr>
                      <p:cNvPr id="0" name="图片 1024"/>
                      <p:cNvPicPr>
                        <a:picLocks noChangeAspect="1"/>
                      </p:cNvPicPr>
                      <p:nvPr/>
                    </p:nvPicPr>
                    <p:blipFill>
                      <a:blip r:embed="rId2"/>
                      <a:stretch>
                        <a:fillRect/>
                      </a:stretch>
                    </p:blipFill>
                    <p:spPr>
                      <a:xfrm>
                        <a:off x="4117975" y="2525713"/>
                        <a:ext cx="1279525" cy="1017587"/>
                      </a:xfrm>
                      <a:prstGeom prst="rect">
                        <a:avLst/>
                      </a:prstGeom>
                      <a:noFill/>
                      <a:ln w="9525">
                        <a:noFill/>
                      </a:ln>
                    </p:spPr>
                  </p:pic>
                </p:oleObj>
              </mc:Fallback>
            </mc:AlternateContent>
          </a:graphicData>
        </a:graphic>
      </p:graphicFrame>
      <p:graphicFrame>
        <p:nvGraphicFramePr>
          <p:cNvPr id="11285" name="Object 48"/>
          <p:cNvGraphicFramePr>
            <a:graphicFrameLocks noChangeAspect="1"/>
          </p:cNvGraphicFramePr>
          <p:nvPr/>
        </p:nvGraphicFramePr>
        <p:xfrm>
          <a:off x="7432675" y="2513013"/>
          <a:ext cx="881063" cy="976312"/>
        </p:xfrm>
        <a:graphic>
          <a:graphicData uri="http://schemas.openxmlformats.org/presentationml/2006/ole">
            <mc:AlternateContent xmlns:mc="http://schemas.openxmlformats.org/markup-compatibility/2006">
              <mc:Choice xmlns:v="urn:schemas-microsoft-com:vml" Requires="v">
                <p:oleObj spid="_x0000_s1026" name="Equation" r:id="rId3" imgW="8534400" imgH="9448800" progId="">
                  <p:embed/>
                </p:oleObj>
              </mc:Choice>
              <mc:Fallback>
                <p:oleObj name="Equation" r:id="rId3" imgW="8534400" imgH="9448800" progId="">
                  <p:embed/>
                  <p:pic>
                    <p:nvPicPr>
                      <p:cNvPr id="0" name="图片 1025"/>
                      <p:cNvPicPr>
                        <a:picLocks noChangeAspect="1"/>
                      </p:cNvPicPr>
                      <p:nvPr/>
                    </p:nvPicPr>
                    <p:blipFill>
                      <a:blip r:embed="rId4"/>
                      <a:stretch>
                        <a:fillRect/>
                      </a:stretch>
                    </p:blipFill>
                    <p:spPr>
                      <a:xfrm>
                        <a:off x="7432675" y="2513013"/>
                        <a:ext cx="881063" cy="976312"/>
                      </a:xfrm>
                      <a:prstGeom prst="rect">
                        <a:avLst/>
                      </a:prstGeom>
                      <a:noFill/>
                      <a:ln w="9525">
                        <a:noFill/>
                      </a:ln>
                    </p:spPr>
                  </p:pic>
                </p:oleObj>
              </mc:Fallback>
            </mc:AlternateContent>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774825" y="798513"/>
            <a:ext cx="8497888" cy="2889885"/>
          </a:xfrm>
          <a:prstGeom prst="rect">
            <a:avLst/>
          </a:prstGeom>
          <a:noFill/>
          <a:ln w="9525">
            <a:noFill/>
            <a:miter lim="800000"/>
          </a:ln>
        </p:spPr>
        <p:txBody>
          <a:bodyPr>
            <a:spAutoFit/>
          </a:bodyPr>
          <a:lstStyle/>
          <a:p>
            <a:pPr indent="719455" eaLnBrk="1" hangingPunct="1">
              <a:lnSpc>
                <a:spcPct val="140000"/>
              </a:lnSpc>
            </a:pPr>
            <a:r>
              <a:rPr lang="zh-CN" altLang="en-US" sz="2600" b="1" dirty="0">
                <a:latin typeface="Times New Roman" panose="02020603050405020304" pitchFamily="18" charset="0"/>
              </a:rPr>
              <a:t>例</a:t>
            </a:r>
            <a:r>
              <a:rPr lang="en-US" altLang="zh-CN" sz="2600" b="1" dirty="0">
                <a:latin typeface="Times New Roman" panose="02020603050405020304" pitchFamily="18" charset="0"/>
              </a:rPr>
              <a:t>4 </a:t>
            </a:r>
            <a:r>
              <a:rPr lang="en-US" altLang="zh-CN" sz="2600" b="1" dirty="0" smtClean="0">
                <a:latin typeface="Times New Roman" panose="02020603050405020304" pitchFamily="18" charset="0"/>
              </a:rPr>
              <a:t> </a:t>
            </a:r>
            <a:r>
              <a:rPr lang="zh-CN" altLang="en-US" sz="2600" b="1" dirty="0" smtClean="0">
                <a:latin typeface="Times New Roman" panose="02020603050405020304" pitchFamily="18" charset="0"/>
              </a:rPr>
              <a:t>小</a:t>
            </a:r>
            <a:r>
              <a:rPr lang="zh-CN" altLang="en-US" sz="2600" b="1" dirty="0">
                <a:latin typeface="Times New Roman" panose="02020603050405020304" pitchFamily="18" charset="0"/>
              </a:rPr>
              <a:t>刚从家中出发到达彭城广场</a:t>
            </a:r>
            <a:r>
              <a:rPr lang="zh-CN" altLang="en-US" sz="2600" b="1" dirty="0" smtClean="0">
                <a:latin typeface="Times New Roman" panose="02020603050405020304" pitchFamily="18" charset="0"/>
              </a:rPr>
              <a:t>后，沿</a:t>
            </a:r>
            <a:r>
              <a:rPr lang="zh-CN" altLang="en-US" sz="2600" b="1" dirty="0">
                <a:latin typeface="Times New Roman" panose="02020603050405020304" pitchFamily="18" charset="0"/>
              </a:rPr>
              <a:t>原路返回家</a:t>
            </a:r>
            <a:r>
              <a:rPr lang="zh-CN" altLang="en-US" sz="2600" b="1" dirty="0" smtClean="0">
                <a:latin typeface="Times New Roman" panose="02020603050405020304" pitchFamily="18" charset="0"/>
              </a:rPr>
              <a:t>中，其中</a:t>
            </a:r>
            <a:r>
              <a:rPr lang="zh-CN" altLang="en-US" sz="2600" b="1" dirty="0">
                <a:latin typeface="Times New Roman" panose="02020603050405020304" pitchFamily="18" charset="0"/>
              </a:rPr>
              <a:t>一半路程</a:t>
            </a:r>
            <a:r>
              <a:rPr lang="zh-CN" altLang="en-US" sz="2600" b="1" dirty="0" smtClean="0">
                <a:latin typeface="Times New Roman" panose="02020603050405020304" pitchFamily="18" charset="0"/>
              </a:rPr>
              <a:t>步行，一半</a:t>
            </a:r>
            <a:r>
              <a:rPr lang="zh-CN" altLang="en-US" sz="2600" b="1" dirty="0">
                <a:latin typeface="Times New Roman" panose="02020603050405020304" pitchFamily="18" charset="0"/>
              </a:rPr>
              <a:t>路程骑</a:t>
            </a:r>
            <a:r>
              <a:rPr lang="zh-CN" altLang="en-US" sz="2600" b="1" dirty="0" smtClean="0">
                <a:latin typeface="Times New Roman" panose="02020603050405020304" pitchFamily="18" charset="0"/>
              </a:rPr>
              <a:t>自行车，路程</a:t>
            </a:r>
            <a:r>
              <a:rPr lang="zh-CN" altLang="en-US" sz="2600" b="1" dirty="0">
                <a:latin typeface="Times New Roman" panose="02020603050405020304" pitchFamily="18" charset="0"/>
              </a:rPr>
              <a:t>与时间图像如图</a:t>
            </a:r>
            <a:r>
              <a:rPr lang="en-US" altLang="zh-CN" sz="2600" b="1" dirty="0">
                <a:latin typeface="Times New Roman" panose="02020603050405020304" pitchFamily="18" charset="0"/>
              </a:rPr>
              <a:t>5-1</a:t>
            </a:r>
            <a:r>
              <a:rPr lang="zh-CN" altLang="en-US" sz="2600" b="1" dirty="0">
                <a:latin typeface="Times New Roman" panose="02020603050405020304" pitchFamily="18" charset="0"/>
              </a:rPr>
              <a:t>所</a:t>
            </a:r>
            <a:r>
              <a:rPr lang="zh-CN" altLang="en-US" sz="2600" b="1" dirty="0" smtClean="0">
                <a:latin typeface="Times New Roman" panose="02020603050405020304" pitchFamily="18" charset="0"/>
              </a:rPr>
              <a:t>示。则</a:t>
            </a:r>
            <a:r>
              <a:rPr lang="zh-CN" altLang="en-US" sz="2600" b="1" dirty="0">
                <a:latin typeface="Times New Roman" panose="02020603050405020304" pitchFamily="18" charset="0"/>
              </a:rPr>
              <a:t>步行的是图中</a:t>
            </a:r>
            <a:r>
              <a:rPr lang="en-US" altLang="zh-CN" sz="2600" b="1" dirty="0">
                <a:latin typeface="Times New Roman" panose="02020603050405020304" pitchFamily="18" charset="0"/>
              </a:rPr>
              <a:t>________</a:t>
            </a:r>
            <a:r>
              <a:rPr lang="zh-CN" altLang="en-US" sz="2600" b="1" dirty="0" smtClean="0">
                <a:latin typeface="Times New Roman" panose="02020603050405020304" pitchFamily="18" charset="0"/>
              </a:rPr>
              <a:t>段，小</a:t>
            </a:r>
            <a:r>
              <a:rPr lang="zh-CN" altLang="en-US" sz="2600" b="1" dirty="0">
                <a:latin typeface="Times New Roman" panose="02020603050405020304" pitchFamily="18" charset="0"/>
              </a:rPr>
              <a:t>刚家到彭城广场的路程为 </a:t>
            </a:r>
            <a:r>
              <a:rPr lang="en-US" altLang="zh-CN" sz="2600" b="1" dirty="0">
                <a:latin typeface="Times New Roman" panose="02020603050405020304" pitchFamily="18" charset="0"/>
              </a:rPr>
              <a:t>___________</a:t>
            </a:r>
            <a:r>
              <a:rPr lang="en-US" altLang="zh-CN" sz="2600" b="1" dirty="0" smtClean="0">
                <a:latin typeface="Times New Roman" panose="02020603050405020304" pitchFamily="18" charset="0"/>
              </a:rPr>
              <a:t>m</a:t>
            </a:r>
            <a:r>
              <a:rPr lang="zh-CN" altLang="en-US" sz="2600" b="1" dirty="0" smtClean="0">
                <a:latin typeface="Times New Roman" panose="02020603050405020304" pitchFamily="18" charset="0"/>
              </a:rPr>
              <a:t>，小</a:t>
            </a:r>
            <a:r>
              <a:rPr lang="zh-CN" altLang="en-US" sz="2600" b="1" dirty="0">
                <a:latin typeface="Times New Roman" panose="02020603050405020304" pitchFamily="18" charset="0"/>
              </a:rPr>
              <a:t>刚骑车的速度为</a:t>
            </a:r>
            <a:r>
              <a:rPr lang="en-US" altLang="zh-CN" sz="2600" b="1" dirty="0">
                <a:latin typeface="Times New Roman" panose="02020603050405020304" pitchFamily="18" charset="0"/>
              </a:rPr>
              <a:t>___________ </a:t>
            </a:r>
            <a:r>
              <a:rPr lang="en-US" altLang="zh-CN" sz="2600" b="1" dirty="0" smtClean="0">
                <a:latin typeface="Times New Roman" panose="02020603050405020304" pitchFamily="18" charset="0"/>
              </a:rPr>
              <a:t>m/s</a:t>
            </a:r>
            <a:r>
              <a:rPr lang="zh-CN" altLang="en-US" sz="2600" b="1" dirty="0" smtClean="0">
                <a:latin typeface="Times New Roman" panose="02020603050405020304" pitchFamily="18" charset="0"/>
              </a:rPr>
              <a:t>。</a:t>
            </a:r>
            <a:endParaRPr lang="en-US" altLang="zh-CN" sz="2600" b="1" dirty="0">
              <a:latin typeface="Times New Roman" panose="02020603050405020304" pitchFamily="18" charset="0"/>
            </a:endParaRPr>
          </a:p>
        </p:txBody>
      </p:sp>
      <p:pic>
        <p:nvPicPr>
          <p:cNvPr id="12291" name="Picture 5"/>
          <p:cNvPicPr>
            <a:picLocks noChangeAspect="1" noChangeArrowheads="1"/>
          </p:cNvPicPr>
          <p:nvPr/>
        </p:nvPicPr>
        <p:blipFill>
          <a:blip r:embed="rId1" cstate="print"/>
          <a:srcRect/>
          <a:stretch>
            <a:fillRect/>
          </a:stretch>
        </p:blipFill>
        <p:spPr bwMode="auto">
          <a:xfrm>
            <a:off x="3656013" y="3824288"/>
            <a:ext cx="3627437" cy="1947862"/>
          </a:xfrm>
          <a:prstGeom prst="rect">
            <a:avLst/>
          </a:prstGeom>
          <a:noFill/>
          <a:ln w="9525">
            <a:noFill/>
            <a:miter lim="800000"/>
            <a:headEnd/>
            <a:tailEnd/>
          </a:ln>
        </p:spPr>
      </p:pic>
      <p:sp>
        <p:nvSpPr>
          <p:cNvPr id="12292" name="Rectangle 6"/>
          <p:cNvSpPr>
            <a:spLocks noChangeArrowheads="1"/>
          </p:cNvSpPr>
          <p:nvPr/>
        </p:nvSpPr>
        <p:spPr bwMode="auto">
          <a:xfrm>
            <a:off x="5051425" y="5927725"/>
            <a:ext cx="955040" cy="491490"/>
          </a:xfrm>
          <a:prstGeom prst="rect">
            <a:avLst/>
          </a:prstGeom>
          <a:noFill/>
          <a:ln w="9525">
            <a:noFill/>
            <a:miter lim="800000"/>
          </a:ln>
        </p:spPr>
        <p:txBody>
          <a:bodyPr wrap="none">
            <a:spAutoFit/>
          </a:bodyPr>
          <a:lstStyle/>
          <a:p>
            <a:pPr eaLnBrk="1" hangingPunct="1"/>
            <a:r>
              <a:rPr lang="zh-CN" altLang="en-US" sz="2600" b="1">
                <a:latin typeface="Times New Roman" panose="02020603050405020304" pitchFamily="18" charset="0"/>
              </a:rPr>
              <a:t>图</a:t>
            </a:r>
            <a:r>
              <a:rPr lang="en-US" altLang="zh-CN" sz="2600" b="1">
                <a:latin typeface="Times New Roman" panose="02020603050405020304" pitchFamily="18" charset="0"/>
              </a:rPr>
              <a:t>5-1</a:t>
            </a:r>
            <a:endParaRPr lang="en-US" altLang="zh-CN" sz="2600" b="1">
              <a:latin typeface="Times New Roman" panose="02020603050405020304" pitchFamily="18" charset="0"/>
            </a:endParaRPr>
          </a:p>
        </p:txBody>
      </p:sp>
      <p:sp>
        <p:nvSpPr>
          <p:cNvPr id="186375" name="Rectangle 7"/>
          <p:cNvSpPr>
            <a:spLocks noChangeArrowheads="1"/>
          </p:cNvSpPr>
          <p:nvPr/>
        </p:nvSpPr>
        <p:spPr bwMode="auto">
          <a:xfrm>
            <a:off x="7696200" y="1981200"/>
            <a:ext cx="623570" cy="491490"/>
          </a:xfrm>
          <a:prstGeom prst="rect">
            <a:avLst/>
          </a:prstGeom>
          <a:noFill/>
          <a:ln w="9525">
            <a:noFill/>
            <a:miter lim="800000"/>
          </a:ln>
        </p:spPr>
        <p:txBody>
          <a:bodyPr wrap="none">
            <a:spAutoFit/>
          </a:bodyPr>
          <a:lstStyle/>
          <a:p>
            <a:pPr eaLnBrk="1" hangingPunct="1"/>
            <a:r>
              <a:rPr lang="en-US" altLang="zh-CN" sz="2600" b="1" i="1" dirty="0">
                <a:solidFill>
                  <a:srgbClr val="FF0000"/>
                </a:solidFill>
                <a:latin typeface="Times New Roman" panose="02020603050405020304" pitchFamily="18" charset="0"/>
              </a:rPr>
              <a:t>AB</a:t>
            </a:r>
            <a:endParaRPr lang="en-US" altLang="zh-CN" sz="2600" b="1" i="1" dirty="0">
              <a:solidFill>
                <a:srgbClr val="FF0000"/>
              </a:solidFill>
              <a:latin typeface="Times New Roman" panose="02020603050405020304" pitchFamily="18" charset="0"/>
            </a:endParaRPr>
          </a:p>
        </p:txBody>
      </p:sp>
      <p:sp>
        <p:nvSpPr>
          <p:cNvPr id="186376" name="Rectangle 8"/>
          <p:cNvSpPr>
            <a:spLocks noChangeArrowheads="1"/>
          </p:cNvSpPr>
          <p:nvPr/>
        </p:nvSpPr>
        <p:spPr bwMode="auto">
          <a:xfrm>
            <a:off x="5638800" y="2590800"/>
            <a:ext cx="925830" cy="491490"/>
          </a:xfrm>
          <a:prstGeom prst="rect">
            <a:avLst/>
          </a:prstGeom>
          <a:noFill/>
          <a:ln w="9525">
            <a:noFill/>
            <a:miter lim="800000"/>
          </a:ln>
        </p:spPr>
        <p:txBody>
          <a:bodyPr wrap="none">
            <a:spAutoFit/>
          </a:bodyPr>
          <a:lstStyle/>
          <a:p>
            <a:pPr eaLnBrk="1" hangingPunct="1"/>
            <a:r>
              <a:rPr lang="en-US" altLang="zh-CN" sz="2600" b="1" dirty="0">
                <a:solidFill>
                  <a:srgbClr val="FF0000"/>
                </a:solidFill>
                <a:latin typeface="Times New Roman" panose="02020603050405020304" pitchFamily="18" charset="0"/>
              </a:rPr>
              <a:t>1 800</a:t>
            </a:r>
            <a:endParaRPr lang="en-US" altLang="zh-CN" sz="2600" b="1" dirty="0">
              <a:solidFill>
                <a:srgbClr val="FF0000"/>
              </a:solidFill>
              <a:latin typeface="Times New Roman" panose="02020603050405020304" pitchFamily="18" charset="0"/>
            </a:endParaRPr>
          </a:p>
        </p:txBody>
      </p:sp>
      <p:sp>
        <p:nvSpPr>
          <p:cNvPr id="186377" name="Rectangle 9"/>
          <p:cNvSpPr>
            <a:spLocks noChangeArrowheads="1"/>
          </p:cNvSpPr>
          <p:nvPr/>
        </p:nvSpPr>
        <p:spPr bwMode="auto">
          <a:xfrm>
            <a:off x="2971800" y="3084277"/>
            <a:ext cx="347980" cy="491490"/>
          </a:xfrm>
          <a:prstGeom prst="rect">
            <a:avLst/>
          </a:prstGeom>
          <a:noFill/>
          <a:ln w="9525">
            <a:noFill/>
            <a:miter lim="800000"/>
          </a:ln>
        </p:spPr>
        <p:txBody>
          <a:bodyPr wrap="none">
            <a:spAutoFit/>
          </a:bodyPr>
          <a:lstStyle/>
          <a:p>
            <a:pPr eaLnBrk="1" hangingPunct="1"/>
            <a:r>
              <a:rPr lang="en-US" altLang="zh-CN" sz="2600" b="1" dirty="0">
                <a:solidFill>
                  <a:srgbClr val="FF0000"/>
                </a:solidFill>
                <a:latin typeface="Times New Roman" panose="02020603050405020304" pitchFamily="18" charset="0"/>
              </a:rPr>
              <a:t>6</a:t>
            </a:r>
            <a:endParaRPr lang="en-US" altLang="zh-CN"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6375"/>
                                        </p:tgtEl>
                                        <p:attrNameLst>
                                          <p:attrName>style.visibility</p:attrName>
                                        </p:attrNameLst>
                                      </p:cBhvr>
                                      <p:to>
                                        <p:strVal val="visible"/>
                                      </p:to>
                                    </p:set>
                                    <p:anim calcmode="lin" valueType="num">
                                      <p:cBhvr additive="base">
                                        <p:cTn id="7" dur="500" fill="hold"/>
                                        <p:tgtEl>
                                          <p:spTgt spid="186375"/>
                                        </p:tgtEl>
                                        <p:attrNameLst>
                                          <p:attrName>ppt_x</p:attrName>
                                        </p:attrNameLst>
                                      </p:cBhvr>
                                      <p:tavLst>
                                        <p:tav tm="0">
                                          <p:val>
                                            <p:strVal val="#ppt_x"/>
                                          </p:val>
                                        </p:tav>
                                        <p:tav tm="100000">
                                          <p:val>
                                            <p:strVal val="#ppt_x"/>
                                          </p:val>
                                        </p:tav>
                                      </p:tavLst>
                                    </p:anim>
                                    <p:anim calcmode="lin" valueType="num">
                                      <p:cBhvr additive="base">
                                        <p:cTn id="8" dur="500" fill="hold"/>
                                        <p:tgtEl>
                                          <p:spTgt spid="1863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6376"/>
                                        </p:tgtEl>
                                        <p:attrNameLst>
                                          <p:attrName>style.visibility</p:attrName>
                                        </p:attrNameLst>
                                      </p:cBhvr>
                                      <p:to>
                                        <p:strVal val="visible"/>
                                      </p:to>
                                    </p:set>
                                    <p:anim calcmode="lin" valueType="num">
                                      <p:cBhvr additive="base">
                                        <p:cTn id="13" dur="500" fill="hold"/>
                                        <p:tgtEl>
                                          <p:spTgt spid="186376"/>
                                        </p:tgtEl>
                                        <p:attrNameLst>
                                          <p:attrName>ppt_x</p:attrName>
                                        </p:attrNameLst>
                                      </p:cBhvr>
                                      <p:tavLst>
                                        <p:tav tm="0">
                                          <p:val>
                                            <p:strVal val="#ppt_x"/>
                                          </p:val>
                                        </p:tav>
                                        <p:tav tm="100000">
                                          <p:val>
                                            <p:strVal val="#ppt_x"/>
                                          </p:val>
                                        </p:tav>
                                      </p:tavLst>
                                    </p:anim>
                                    <p:anim calcmode="lin" valueType="num">
                                      <p:cBhvr additive="base">
                                        <p:cTn id="14" dur="500" fill="hold"/>
                                        <p:tgtEl>
                                          <p:spTgt spid="1863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6377"/>
                                        </p:tgtEl>
                                        <p:attrNameLst>
                                          <p:attrName>style.visibility</p:attrName>
                                        </p:attrNameLst>
                                      </p:cBhvr>
                                      <p:to>
                                        <p:strVal val="visible"/>
                                      </p:to>
                                    </p:set>
                                    <p:anim calcmode="lin" valueType="num">
                                      <p:cBhvr additive="base">
                                        <p:cTn id="19" dur="500" fill="hold"/>
                                        <p:tgtEl>
                                          <p:spTgt spid="186377"/>
                                        </p:tgtEl>
                                        <p:attrNameLst>
                                          <p:attrName>ppt_x</p:attrName>
                                        </p:attrNameLst>
                                      </p:cBhvr>
                                      <p:tavLst>
                                        <p:tav tm="0">
                                          <p:val>
                                            <p:strVal val="#ppt_x"/>
                                          </p:val>
                                        </p:tav>
                                        <p:tav tm="100000">
                                          <p:val>
                                            <p:strVal val="#ppt_x"/>
                                          </p:val>
                                        </p:tav>
                                      </p:tavLst>
                                    </p:anim>
                                    <p:anim calcmode="lin" valueType="num">
                                      <p:cBhvr additive="base">
                                        <p:cTn id="20" dur="500" fill="hold"/>
                                        <p:tgtEl>
                                          <p:spTgt spid="1863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5" grpId="0"/>
      <p:bldP spid="186376" grpId="0"/>
      <p:bldP spid="1863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1774825" y="1536700"/>
            <a:ext cx="8570913" cy="3449955"/>
          </a:xfrm>
          <a:prstGeom prst="rect">
            <a:avLst/>
          </a:prstGeom>
          <a:noFill/>
          <a:ln w="9525">
            <a:noFill/>
            <a:miter lim="800000"/>
          </a:ln>
        </p:spPr>
        <p:txBody>
          <a:bodyPr>
            <a:spAutoFit/>
          </a:bodyPr>
          <a:lstStyle/>
          <a:p>
            <a:pPr indent="719455" eaLnBrk="1" hangingPunct="1">
              <a:lnSpc>
                <a:spcPct val="140000"/>
              </a:lnSpc>
            </a:pPr>
            <a:r>
              <a:rPr lang="zh-CN" altLang="en-US" sz="2600" b="1" dirty="0" smtClean="0">
                <a:solidFill>
                  <a:srgbClr val="FF0000"/>
                </a:solidFill>
                <a:latin typeface="Times New Roman" panose="02020603050405020304" pitchFamily="18" charset="0"/>
              </a:rPr>
              <a:t>解析：由</a:t>
            </a:r>
            <a:r>
              <a:rPr lang="zh-CN" altLang="en-US" sz="2600" b="1" dirty="0">
                <a:solidFill>
                  <a:srgbClr val="FF0000"/>
                </a:solidFill>
                <a:latin typeface="Times New Roman" panose="02020603050405020304" pitchFamily="18" charset="0"/>
              </a:rPr>
              <a:t>题图</a:t>
            </a:r>
            <a:r>
              <a:rPr lang="zh-CN" altLang="en-US" sz="2600" b="1" dirty="0" smtClean="0">
                <a:solidFill>
                  <a:srgbClr val="FF0000"/>
                </a:solidFill>
                <a:latin typeface="Times New Roman" panose="02020603050405020304" pitchFamily="18" charset="0"/>
              </a:rPr>
              <a:t>知，小</a:t>
            </a:r>
            <a:r>
              <a:rPr lang="zh-CN" altLang="en-US" sz="2600" b="1" dirty="0">
                <a:solidFill>
                  <a:srgbClr val="FF0000"/>
                </a:solidFill>
                <a:latin typeface="Times New Roman" panose="02020603050405020304" pitchFamily="18" charset="0"/>
              </a:rPr>
              <a:t>刚从家中出发到达彭城广场</a:t>
            </a:r>
            <a:r>
              <a:rPr lang="zh-CN" altLang="en-US" sz="2600" b="1" dirty="0" smtClean="0">
                <a:solidFill>
                  <a:srgbClr val="FF0000"/>
                </a:solidFill>
                <a:latin typeface="Times New Roman" panose="02020603050405020304" pitchFamily="18" charset="0"/>
              </a:rPr>
              <a:t>后，沿</a:t>
            </a:r>
            <a:r>
              <a:rPr lang="zh-CN" altLang="en-US" sz="2600" b="1" dirty="0">
                <a:solidFill>
                  <a:srgbClr val="FF0000"/>
                </a:solidFill>
                <a:latin typeface="Times New Roman" panose="02020603050405020304" pitchFamily="18" charset="0"/>
              </a:rPr>
              <a:t>原路返回家</a:t>
            </a:r>
            <a:r>
              <a:rPr lang="zh-CN" altLang="en-US" sz="2600" b="1" dirty="0" smtClean="0">
                <a:solidFill>
                  <a:srgbClr val="FF0000"/>
                </a:solidFill>
                <a:latin typeface="Times New Roman" panose="02020603050405020304" pitchFamily="18" charset="0"/>
              </a:rPr>
              <a:t>中，共</a:t>
            </a:r>
            <a:r>
              <a:rPr lang="zh-CN" altLang="en-US" sz="2600" b="1" dirty="0">
                <a:solidFill>
                  <a:srgbClr val="FF0000"/>
                </a:solidFill>
                <a:latin typeface="Times New Roman" panose="02020603050405020304" pitchFamily="18" charset="0"/>
              </a:rPr>
              <a:t>行驶了</a:t>
            </a:r>
            <a:r>
              <a:rPr lang="en-US" altLang="zh-CN" sz="2600" b="1" dirty="0">
                <a:solidFill>
                  <a:srgbClr val="FF0000"/>
                </a:solidFill>
                <a:latin typeface="Times New Roman" panose="02020603050405020304" pitchFamily="18" charset="0"/>
              </a:rPr>
              <a:t>3 </a:t>
            </a:r>
            <a:r>
              <a:rPr lang="en-US" altLang="zh-CN" sz="2600" b="1" dirty="0" smtClean="0">
                <a:solidFill>
                  <a:srgbClr val="FF0000"/>
                </a:solidFill>
                <a:latin typeface="Times New Roman" panose="02020603050405020304" pitchFamily="18" charset="0"/>
              </a:rPr>
              <a:t>600 m</a:t>
            </a:r>
            <a:r>
              <a:rPr lang="zh-CN" altLang="en-US" sz="2600" b="1" dirty="0" smtClean="0">
                <a:solidFill>
                  <a:srgbClr val="FF0000"/>
                </a:solidFill>
                <a:latin typeface="Times New Roman" panose="02020603050405020304" pitchFamily="18" charset="0"/>
              </a:rPr>
              <a:t>，因此</a:t>
            </a:r>
            <a:r>
              <a:rPr lang="zh-CN" altLang="en-US" sz="2600" b="1" dirty="0">
                <a:solidFill>
                  <a:srgbClr val="FF0000"/>
                </a:solidFill>
                <a:latin typeface="Times New Roman" panose="02020603050405020304" pitchFamily="18" charset="0"/>
              </a:rPr>
              <a:t>小刚家到彭城广场的路程为</a:t>
            </a:r>
            <a:r>
              <a:rPr lang="en-US" altLang="zh-CN" sz="2600" b="1" dirty="0">
                <a:solidFill>
                  <a:srgbClr val="FF0000"/>
                </a:solidFill>
                <a:latin typeface="Times New Roman" panose="02020603050405020304" pitchFamily="18" charset="0"/>
              </a:rPr>
              <a:t>1 800 </a:t>
            </a:r>
            <a:r>
              <a:rPr lang="en-US" altLang="zh-CN" sz="2600" b="1" dirty="0" smtClean="0">
                <a:solidFill>
                  <a:srgbClr val="FF0000"/>
                </a:solidFill>
                <a:latin typeface="Times New Roman" panose="02020603050405020304" pitchFamily="18" charset="0"/>
              </a:rPr>
              <a:t>m</a:t>
            </a:r>
            <a:r>
              <a:rPr lang="zh-CN" altLang="en-US" sz="2600" b="1" dirty="0" smtClean="0">
                <a:solidFill>
                  <a:srgbClr val="FF0000"/>
                </a:solidFill>
                <a:latin typeface="Times New Roman" panose="02020603050405020304" pitchFamily="18" charset="0"/>
              </a:rPr>
              <a:t>；其中，第一</a:t>
            </a:r>
            <a:r>
              <a:rPr lang="zh-CN" altLang="en-US" sz="2600" b="1" dirty="0">
                <a:solidFill>
                  <a:srgbClr val="FF0000"/>
                </a:solidFill>
                <a:latin typeface="Times New Roman" panose="02020603050405020304" pitchFamily="18" charset="0"/>
              </a:rPr>
              <a:t>个</a:t>
            </a:r>
            <a:r>
              <a:rPr lang="en-US" altLang="zh-CN" sz="2600" b="1" dirty="0">
                <a:solidFill>
                  <a:srgbClr val="FF0000"/>
                </a:solidFill>
                <a:latin typeface="Times New Roman" panose="02020603050405020304" pitchFamily="18" charset="0"/>
              </a:rPr>
              <a:t>1 800 m </a:t>
            </a:r>
            <a:r>
              <a:rPr lang="zh-CN" altLang="en-US" sz="2600" b="1" dirty="0">
                <a:solidFill>
                  <a:srgbClr val="FF0000"/>
                </a:solidFill>
                <a:latin typeface="Times New Roman" panose="02020603050405020304" pitchFamily="18" charset="0"/>
              </a:rPr>
              <a:t>用了</a:t>
            </a:r>
            <a:r>
              <a:rPr lang="en-US" altLang="zh-CN" sz="2600" b="1" dirty="0">
                <a:solidFill>
                  <a:srgbClr val="FF0000"/>
                </a:solidFill>
                <a:latin typeface="Times New Roman" panose="02020603050405020304" pitchFamily="18" charset="0"/>
              </a:rPr>
              <a:t>5 </a:t>
            </a:r>
            <a:r>
              <a:rPr lang="en-US" altLang="zh-CN" sz="2600" b="1" dirty="0" smtClean="0">
                <a:solidFill>
                  <a:srgbClr val="FF0000"/>
                </a:solidFill>
                <a:latin typeface="Times New Roman" panose="02020603050405020304" pitchFamily="18" charset="0"/>
              </a:rPr>
              <a:t>min</a:t>
            </a:r>
            <a:r>
              <a:rPr lang="zh-CN" altLang="en-US" sz="2600" b="1" dirty="0" smtClean="0">
                <a:solidFill>
                  <a:srgbClr val="FF0000"/>
                </a:solidFill>
                <a:latin typeface="Times New Roman" panose="02020603050405020304" pitchFamily="18" charset="0"/>
              </a:rPr>
              <a:t>，速度                                   ，第二</a:t>
            </a:r>
            <a:r>
              <a:rPr lang="zh-CN" altLang="en-US" sz="2600" b="1" dirty="0">
                <a:solidFill>
                  <a:srgbClr val="FF0000"/>
                </a:solidFill>
                <a:latin typeface="Times New Roman" panose="02020603050405020304" pitchFamily="18" charset="0"/>
              </a:rPr>
              <a:t>个</a:t>
            </a:r>
            <a:r>
              <a:rPr lang="en-US" altLang="zh-CN" sz="2600" b="1" dirty="0" smtClean="0">
                <a:solidFill>
                  <a:srgbClr val="FF0000"/>
                </a:solidFill>
                <a:latin typeface="Times New Roman" panose="02020603050405020304" pitchFamily="18" charset="0"/>
              </a:rPr>
              <a:t>1 800 m</a:t>
            </a:r>
            <a:r>
              <a:rPr lang="zh-CN" altLang="en-US" sz="2600" b="1" dirty="0">
                <a:solidFill>
                  <a:srgbClr val="FF0000"/>
                </a:solidFill>
                <a:latin typeface="Times New Roman" panose="02020603050405020304" pitchFamily="18" charset="0"/>
              </a:rPr>
              <a:t>用了</a:t>
            </a:r>
            <a:r>
              <a:rPr lang="en-US" altLang="zh-CN" sz="2600" b="1" dirty="0">
                <a:solidFill>
                  <a:srgbClr val="FF0000"/>
                </a:solidFill>
                <a:latin typeface="Times New Roman" panose="02020603050405020304" pitchFamily="18" charset="0"/>
              </a:rPr>
              <a:t>25 </a:t>
            </a:r>
            <a:r>
              <a:rPr lang="en-US" altLang="zh-CN" sz="2600" b="1" dirty="0" smtClean="0">
                <a:solidFill>
                  <a:srgbClr val="FF0000"/>
                </a:solidFill>
                <a:latin typeface="Times New Roman" panose="02020603050405020304" pitchFamily="18" charset="0"/>
              </a:rPr>
              <a:t>min-5min =20 min</a:t>
            </a:r>
            <a:r>
              <a:rPr lang="zh-CN" altLang="en-US" sz="2600" b="1" dirty="0" smtClean="0">
                <a:solidFill>
                  <a:srgbClr val="FF0000"/>
                </a:solidFill>
                <a:latin typeface="Times New Roman" panose="02020603050405020304" pitchFamily="18" charset="0"/>
              </a:rPr>
              <a:t>，速度                                    </a:t>
            </a:r>
            <a:r>
              <a:rPr lang="en-US" altLang="zh-CN" sz="2600" b="1" i="1" dirty="0">
                <a:solidFill>
                  <a:srgbClr val="FF0000"/>
                </a:solidFill>
                <a:latin typeface="Times New Roman" panose="02020603050405020304" pitchFamily="18" charset="0"/>
              </a:rPr>
              <a:t>v</a:t>
            </a:r>
            <a:r>
              <a:rPr lang="en-US" altLang="zh-CN" sz="2600" b="1" baseline="-25000" dirty="0">
                <a:solidFill>
                  <a:srgbClr val="FF0000"/>
                </a:solidFill>
                <a:latin typeface="Times New Roman" panose="02020603050405020304" pitchFamily="18" charset="0"/>
              </a:rPr>
              <a:t>2</a:t>
            </a:r>
            <a:r>
              <a:rPr lang="en-US" altLang="zh-CN" sz="2600" b="1" dirty="0">
                <a:solidFill>
                  <a:srgbClr val="FF0000"/>
                </a:solidFill>
                <a:latin typeface="Times New Roman" panose="02020603050405020304" pitchFamily="18" charset="0"/>
              </a:rPr>
              <a:t> </a:t>
            </a:r>
            <a:r>
              <a:rPr lang="zh-CN" altLang="en-US" sz="2600" b="1" dirty="0" smtClean="0">
                <a:solidFill>
                  <a:srgbClr val="FF0000"/>
                </a:solidFill>
                <a:latin typeface="Times New Roman" panose="02020603050405020304" pitchFamily="18" charset="0"/>
              </a:rPr>
              <a:t>＜</a:t>
            </a:r>
            <a:r>
              <a:rPr lang="en-US" altLang="zh-CN" sz="2600" b="1" i="1" dirty="0" smtClean="0">
                <a:solidFill>
                  <a:srgbClr val="FF0000"/>
                </a:solidFill>
                <a:latin typeface="Times New Roman" panose="02020603050405020304" pitchFamily="18" charset="0"/>
              </a:rPr>
              <a:t>v</a:t>
            </a:r>
            <a:r>
              <a:rPr lang="en-US" altLang="zh-CN" sz="2600" b="1" baseline="-25000" dirty="0" smtClean="0">
                <a:solidFill>
                  <a:srgbClr val="FF0000"/>
                </a:solidFill>
                <a:latin typeface="Times New Roman" panose="02020603050405020304" pitchFamily="18" charset="0"/>
              </a:rPr>
              <a:t>1</a:t>
            </a:r>
            <a:r>
              <a:rPr lang="zh-CN" altLang="en-US" sz="2600" b="1" dirty="0" smtClean="0">
                <a:solidFill>
                  <a:srgbClr val="FF0000"/>
                </a:solidFill>
                <a:latin typeface="Times New Roman" panose="02020603050405020304" pitchFamily="18" charset="0"/>
              </a:rPr>
              <a:t>，因此</a:t>
            </a:r>
            <a:r>
              <a:rPr lang="zh-CN" altLang="en-US" sz="2600" b="1" dirty="0">
                <a:solidFill>
                  <a:srgbClr val="FF0000"/>
                </a:solidFill>
                <a:latin typeface="Times New Roman" panose="02020603050405020304" pitchFamily="18" charset="0"/>
              </a:rPr>
              <a:t>小刚在前半段（</a:t>
            </a:r>
            <a:r>
              <a:rPr lang="en-US" altLang="zh-CN" sz="2600" b="1" i="1" dirty="0">
                <a:solidFill>
                  <a:srgbClr val="FF0000"/>
                </a:solidFill>
                <a:latin typeface="Times New Roman" panose="02020603050405020304" pitchFamily="18" charset="0"/>
              </a:rPr>
              <a:t>OA</a:t>
            </a:r>
            <a:r>
              <a:rPr lang="zh-CN" altLang="en-US" sz="2600" b="1" dirty="0">
                <a:solidFill>
                  <a:srgbClr val="FF0000"/>
                </a:solidFill>
                <a:latin typeface="Times New Roman" panose="02020603050405020304" pitchFamily="18" charset="0"/>
              </a:rPr>
              <a:t>段）</a:t>
            </a:r>
            <a:r>
              <a:rPr lang="zh-CN" altLang="en-US" sz="2600" b="1" dirty="0" smtClean="0">
                <a:solidFill>
                  <a:srgbClr val="FF0000"/>
                </a:solidFill>
                <a:latin typeface="Times New Roman" panose="02020603050405020304" pitchFamily="18" charset="0"/>
              </a:rPr>
              <a:t>骑车，后</a:t>
            </a:r>
            <a:r>
              <a:rPr lang="zh-CN" altLang="en-US" sz="2600" b="1" dirty="0">
                <a:solidFill>
                  <a:srgbClr val="FF0000"/>
                </a:solidFill>
                <a:latin typeface="Times New Roman" panose="02020603050405020304" pitchFamily="18" charset="0"/>
              </a:rPr>
              <a:t>半段（</a:t>
            </a:r>
            <a:r>
              <a:rPr lang="en-US" altLang="zh-CN" sz="2600" b="1" i="1" dirty="0">
                <a:solidFill>
                  <a:srgbClr val="FF0000"/>
                </a:solidFill>
                <a:latin typeface="Times New Roman" panose="02020603050405020304" pitchFamily="18" charset="0"/>
              </a:rPr>
              <a:t>AB</a:t>
            </a:r>
            <a:r>
              <a:rPr lang="zh-CN" altLang="en-US" sz="2600" b="1" dirty="0">
                <a:solidFill>
                  <a:srgbClr val="FF0000"/>
                </a:solidFill>
                <a:latin typeface="Times New Roman" panose="02020603050405020304" pitchFamily="18" charset="0"/>
              </a:rPr>
              <a:t>段）</a:t>
            </a:r>
            <a:r>
              <a:rPr lang="zh-CN" altLang="en-US" sz="2600" b="1" dirty="0" smtClean="0">
                <a:solidFill>
                  <a:srgbClr val="FF0000"/>
                </a:solidFill>
                <a:latin typeface="Times New Roman" panose="02020603050405020304" pitchFamily="18" charset="0"/>
              </a:rPr>
              <a:t>步行。</a:t>
            </a:r>
            <a:endParaRPr lang="en-US" altLang="zh-CN" sz="2600" b="1" dirty="0">
              <a:solidFill>
                <a:srgbClr val="FF0000"/>
              </a:solidFill>
              <a:latin typeface="Times New Roman" panose="02020603050405020304" pitchFamily="18" charset="0"/>
            </a:endParaRPr>
          </a:p>
        </p:txBody>
      </p:sp>
      <p:graphicFrame>
        <p:nvGraphicFramePr>
          <p:cNvPr id="13315" name="Object 4"/>
          <p:cNvGraphicFramePr>
            <a:graphicFrameLocks noChangeAspect="1"/>
          </p:cNvGraphicFramePr>
          <p:nvPr/>
        </p:nvGraphicFramePr>
        <p:xfrm>
          <a:off x="2667000" y="3200400"/>
          <a:ext cx="2357437" cy="682625"/>
        </p:xfrm>
        <a:graphic>
          <a:graphicData uri="http://schemas.openxmlformats.org/presentationml/2006/ole">
            <mc:AlternateContent xmlns:mc="http://schemas.openxmlformats.org/markup-compatibility/2006">
              <mc:Choice xmlns:v="urn:schemas-microsoft-com:vml" Requires="v">
                <p:oleObj spid="_x0000_s2049" name="Equation" r:id="rId1" imgW="36880800" imgH="10668000" progId="">
                  <p:embed/>
                </p:oleObj>
              </mc:Choice>
              <mc:Fallback>
                <p:oleObj name="Equation" r:id="rId1" imgW="36880800" imgH="10668000" progId="">
                  <p:embed/>
                  <p:pic>
                    <p:nvPicPr>
                      <p:cNvPr id="0" name="图片 2048"/>
                      <p:cNvPicPr>
                        <a:picLocks noChangeAspect="1"/>
                      </p:cNvPicPr>
                      <p:nvPr/>
                    </p:nvPicPr>
                    <p:blipFill>
                      <a:blip r:embed="rId2"/>
                      <a:stretch>
                        <a:fillRect/>
                      </a:stretch>
                    </p:blipFill>
                    <p:spPr>
                      <a:xfrm>
                        <a:off x="2667000" y="3200400"/>
                        <a:ext cx="2357437" cy="682625"/>
                      </a:xfrm>
                      <a:prstGeom prst="rect">
                        <a:avLst/>
                      </a:prstGeom>
                      <a:noFill/>
                      <a:ln w="9525">
                        <a:noFill/>
                      </a:ln>
                    </p:spPr>
                  </p:pic>
                </p:oleObj>
              </mc:Fallback>
            </mc:AlternateContent>
          </a:graphicData>
        </a:graphic>
      </p:graphicFrame>
      <p:graphicFrame>
        <p:nvGraphicFramePr>
          <p:cNvPr id="13316" name="Object 5"/>
          <p:cNvGraphicFramePr>
            <a:graphicFrameLocks noChangeAspect="1"/>
          </p:cNvGraphicFramePr>
          <p:nvPr/>
        </p:nvGraphicFramePr>
        <p:xfrm>
          <a:off x="5181600" y="3733800"/>
          <a:ext cx="2470150" cy="622300"/>
        </p:xfrm>
        <a:graphic>
          <a:graphicData uri="http://schemas.openxmlformats.org/presentationml/2006/ole">
            <mc:AlternateContent xmlns:mc="http://schemas.openxmlformats.org/markup-compatibility/2006">
              <mc:Choice xmlns:v="urn:schemas-microsoft-com:vml" Requires="v">
                <p:oleObj spid="_x0000_s2050" name="Equation" r:id="rId3" imgW="42367200" imgH="10668000" progId="">
                  <p:embed/>
                </p:oleObj>
              </mc:Choice>
              <mc:Fallback>
                <p:oleObj name="Equation" r:id="rId3" imgW="42367200" imgH="10668000" progId="">
                  <p:embed/>
                  <p:pic>
                    <p:nvPicPr>
                      <p:cNvPr id="0" name="图片 2049"/>
                      <p:cNvPicPr>
                        <a:picLocks noChangeAspect="1"/>
                      </p:cNvPicPr>
                      <p:nvPr/>
                    </p:nvPicPr>
                    <p:blipFill>
                      <a:blip r:embed="rId4"/>
                      <a:stretch>
                        <a:fillRect/>
                      </a:stretch>
                    </p:blipFill>
                    <p:spPr>
                      <a:xfrm>
                        <a:off x="5181600" y="3733800"/>
                        <a:ext cx="2470150" cy="622300"/>
                      </a:xfrm>
                      <a:prstGeom prst="rect">
                        <a:avLst/>
                      </a:prstGeom>
                      <a:noFill/>
                      <a:ln w="9525">
                        <a:noFill/>
                      </a:ln>
                    </p:spPr>
                  </p:pic>
                </p:oleObj>
              </mc:Fallback>
            </mc:AlternateContent>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1774825" y="1020763"/>
            <a:ext cx="8631238" cy="2889885"/>
          </a:xfrm>
          <a:prstGeom prst="rect">
            <a:avLst/>
          </a:prstGeom>
          <a:noFill/>
          <a:ln w="9525">
            <a:noFill/>
            <a:miter lim="800000"/>
          </a:ln>
        </p:spPr>
        <p:txBody>
          <a:bodyPr>
            <a:spAutoFit/>
          </a:bodyPr>
          <a:lstStyle/>
          <a:p>
            <a:pPr indent="719455" eaLnBrk="1" hangingPunct="1">
              <a:lnSpc>
                <a:spcPct val="140000"/>
              </a:lnSpc>
            </a:pPr>
            <a:r>
              <a:rPr lang="zh-CN" altLang="en-US" sz="2600" b="1" dirty="0">
                <a:latin typeface="Times New Roman" panose="02020603050405020304" pitchFamily="18" charset="0"/>
              </a:rPr>
              <a:t>例</a:t>
            </a:r>
            <a:r>
              <a:rPr lang="en-US" altLang="zh-CN" sz="2600" b="1" dirty="0">
                <a:latin typeface="Times New Roman" panose="02020603050405020304" pitchFamily="18" charset="0"/>
              </a:rPr>
              <a:t>5 </a:t>
            </a:r>
            <a:r>
              <a:rPr lang="en-US" altLang="zh-CN" sz="2600" b="1" dirty="0" smtClean="0">
                <a:latin typeface="Times New Roman" panose="02020603050405020304" pitchFamily="18" charset="0"/>
              </a:rPr>
              <a:t> </a:t>
            </a:r>
            <a:r>
              <a:rPr lang="zh-CN" altLang="en-US" sz="2600" b="1" dirty="0" smtClean="0">
                <a:latin typeface="Times New Roman" panose="02020603050405020304" pitchFamily="18" charset="0"/>
              </a:rPr>
              <a:t>汽车</a:t>
            </a:r>
            <a:r>
              <a:rPr lang="zh-CN" altLang="en-US" sz="2600" b="1" dirty="0">
                <a:latin typeface="Times New Roman" panose="02020603050405020304" pitchFamily="18" charset="0"/>
              </a:rPr>
              <a:t>以</a:t>
            </a:r>
            <a:r>
              <a:rPr lang="en-US" altLang="zh-CN" sz="2600" b="1" dirty="0">
                <a:latin typeface="Times New Roman" panose="02020603050405020304" pitchFamily="18" charset="0"/>
              </a:rPr>
              <a:t>25 m/s</a:t>
            </a:r>
            <a:r>
              <a:rPr lang="zh-CN" altLang="en-US" sz="2600" b="1" dirty="0">
                <a:latin typeface="Times New Roman" panose="02020603050405020304" pitchFamily="18" charset="0"/>
              </a:rPr>
              <a:t>的速度匀速</a:t>
            </a:r>
            <a:r>
              <a:rPr lang="zh-CN" altLang="en-US" sz="2600" b="1" dirty="0" smtClean="0">
                <a:latin typeface="Times New Roman" panose="02020603050405020304" pitchFamily="18" charset="0"/>
              </a:rPr>
              <a:t>行驶，司机</a:t>
            </a:r>
            <a:r>
              <a:rPr lang="zh-CN" altLang="en-US" sz="2600" b="1" dirty="0">
                <a:latin typeface="Times New Roman" panose="02020603050405020304" pitchFamily="18" charset="0"/>
              </a:rPr>
              <a:t>突然发现前方有紧急</a:t>
            </a:r>
            <a:r>
              <a:rPr lang="zh-CN" altLang="en-US" sz="2600" b="1" dirty="0" smtClean="0">
                <a:latin typeface="Times New Roman" panose="02020603050405020304" pitchFamily="18" charset="0"/>
              </a:rPr>
              <a:t>情况，经过</a:t>
            </a:r>
            <a:r>
              <a:rPr lang="en-US" altLang="zh-CN" sz="2600" b="1" dirty="0" smtClean="0">
                <a:latin typeface="Times New Roman" panose="02020603050405020304" pitchFamily="18" charset="0"/>
              </a:rPr>
              <a:t>0.5 </a:t>
            </a:r>
            <a:r>
              <a:rPr lang="en-US" altLang="zh-CN" sz="2600" b="1" dirty="0">
                <a:latin typeface="Times New Roman" panose="02020603050405020304" pitchFamily="18" charset="0"/>
              </a:rPr>
              <a:t>s</a:t>
            </a:r>
            <a:r>
              <a:rPr lang="zh-CN" altLang="en-US" sz="2600" b="1" dirty="0">
                <a:latin typeface="Times New Roman" panose="02020603050405020304" pitchFamily="18" charset="0"/>
              </a:rPr>
              <a:t>（司机的反应时间）开始制动</a:t>
            </a:r>
            <a:r>
              <a:rPr lang="zh-CN" altLang="en-US" sz="2600" b="1" dirty="0" smtClean="0">
                <a:latin typeface="Times New Roman" panose="02020603050405020304" pitchFamily="18" charset="0"/>
              </a:rPr>
              <a:t>刹车，又</a:t>
            </a:r>
            <a:r>
              <a:rPr lang="zh-CN" altLang="en-US" sz="2600" b="1" dirty="0">
                <a:latin typeface="Times New Roman" panose="02020603050405020304" pitchFamily="18" charset="0"/>
              </a:rPr>
              <a:t>经过</a:t>
            </a:r>
            <a:r>
              <a:rPr lang="en-US" altLang="zh-CN" sz="2600" b="1" dirty="0" smtClean="0">
                <a:latin typeface="Times New Roman" panose="02020603050405020304" pitchFamily="18" charset="0"/>
              </a:rPr>
              <a:t>4.5 </a:t>
            </a:r>
            <a:r>
              <a:rPr lang="en-US" altLang="zh-CN" sz="2600" b="1" dirty="0">
                <a:latin typeface="Times New Roman" panose="02020603050405020304" pitchFamily="18" charset="0"/>
              </a:rPr>
              <a:t>s</a:t>
            </a:r>
            <a:r>
              <a:rPr lang="zh-CN" altLang="en-US" sz="2600" b="1" dirty="0">
                <a:latin typeface="Times New Roman" panose="02020603050405020304" pitchFamily="18" charset="0"/>
              </a:rPr>
              <a:t>滑行</a:t>
            </a:r>
            <a:r>
              <a:rPr lang="en-US" altLang="zh-CN" sz="2600" b="1" dirty="0">
                <a:latin typeface="Times New Roman" panose="02020603050405020304" pitchFamily="18" charset="0"/>
              </a:rPr>
              <a:t>60 m</a:t>
            </a:r>
            <a:r>
              <a:rPr lang="zh-CN" altLang="en-US" sz="2600" b="1" dirty="0">
                <a:latin typeface="Times New Roman" panose="02020603050405020304" pitchFamily="18" charset="0"/>
              </a:rPr>
              <a:t>后车</a:t>
            </a:r>
            <a:r>
              <a:rPr lang="zh-CN" altLang="en-US" sz="2600" b="1" dirty="0" smtClean="0">
                <a:latin typeface="Times New Roman" panose="02020603050405020304" pitchFamily="18" charset="0"/>
              </a:rPr>
              <a:t>停止。则</a:t>
            </a:r>
            <a:r>
              <a:rPr lang="zh-CN" altLang="en-US" sz="2600" b="1" dirty="0">
                <a:latin typeface="Times New Roman" panose="02020603050405020304" pitchFamily="18" charset="0"/>
              </a:rPr>
              <a:t>从司机发现情况到汽车完全停止的这段时间</a:t>
            </a:r>
            <a:r>
              <a:rPr lang="zh-CN" altLang="en-US" sz="2600" b="1" dirty="0" smtClean="0">
                <a:latin typeface="Times New Roman" panose="02020603050405020304" pitchFamily="18" charset="0"/>
              </a:rPr>
              <a:t>内，汽车</a:t>
            </a:r>
            <a:r>
              <a:rPr lang="zh-CN" altLang="en-US" sz="2600" b="1" dirty="0">
                <a:latin typeface="Times New Roman" panose="02020603050405020304" pitchFamily="18" charset="0"/>
              </a:rPr>
              <a:t>的平均速度为 </a:t>
            </a:r>
            <a:r>
              <a:rPr lang="en-US" altLang="zh-CN" sz="2600" b="1" dirty="0">
                <a:latin typeface="Times New Roman" panose="02020603050405020304" pitchFamily="18" charset="0"/>
              </a:rPr>
              <a:t>_____</a:t>
            </a:r>
            <a:r>
              <a:rPr lang="en-US" altLang="zh-CN" sz="2600" b="1" dirty="0" smtClean="0">
                <a:latin typeface="Times New Roman" panose="02020603050405020304" pitchFamily="18" charset="0"/>
              </a:rPr>
              <a:t>m/s</a:t>
            </a:r>
            <a:r>
              <a:rPr lang="zh-CN" altLang="en-US" sz="2600" b="1" dirty="0" smtClean="0">
                <a:latin typeface="Times New Roman" panose="02020603050405020304" pitchFamily="18" charset="0"/>
              </a:rPr>
              <a:t>。</a:t>
            </a:r>
            <a:endParaRPr lang="en-US" altLang="zh-CN" sz="2600" b="1" dirty="0">
              <a:latin typeface="Times New Roman" panose="02020603050405020304" pitchFamily="18" charset="0"/>
            </a:endParaRPr>
          </a:p>
          <a:p>
            <a:pPr indent="719455" eaLnBrk="1" hangingPunct="1">
              <a:lnSpc>
                <a:spcPct val="140000"/>
              </a:lnSpc>
            </a:pPr>
            <a:endParaRPr lang="en-US" altLang="zh-CN" sz="2600" b="1" dirty="0">
              <a:latin typeface="Times New Roman" panose="02020603050405020304" pitchFamily="18" charset="0"/>
            </a:endParaRPr>
          </a:p>
        </p:txBody>
      </p:sp>
      <p:sp>
        <p:nvSpPr>
          <p:cNvPr id="189445" name="Rectangle 5"/>
          <p:cNvSpPr>
            <a:spLocks noChangeArrowheads="1"/>
          </p:cNvSpPr>
          <p:nvPr/>
        </p:nvSpPr>
        <p:spPr bwMode="auto">
          <a:xfrm>
            <a:off x="8915400" y="2666365"/>
            <a:ext cx="760730" cy="650875"/>
          </a:xfrm>
          <a:prstGeom prst="rect">
            <a:avLst/>
          </a:prstGeom>
          <a:noFill/>
          <a:ln w="9525">
            <a:noFill/>
            <a:miter lim="800000"/>
          </a:ln>
        </p:spPr>
        <p:txBody>
          <a:bodyPr wrap="none">
            <a:spAutoFit/>
          </a:bodyPr>
          <a:lstStyle/>
          <a:p>
            <a:pPr eaLnBrk="1" hangingPunct="1">
              <a:lnSpc>
                <a:spcPct val="140000"/>
              </a:lnSpc>
            </a:pPr>
            <a:r>
              <a:rPr lang="en-US" altLang="zh-CN" sz="2600" b="1" dirty="0" smtClean="0">
                <a:solidFill>
                  <a:srgbClr val="FF0000"/>
                </a:solidFill>
                <a:latin typeface="Times New Roman" panose="02020603050405020304" pitchFamily="18" charset="0"/>
              </a:rPr>
              <a:t>14.5</a:t>
            </a:r>
            <a:endParaRPr lang="en-US" altLang="zh-CN" sz="2600" b="1" dirty="0">
              <a:solidFill>
                <a:srgbClr val="FF0000"/>
              </a:solidFill>
              <a:latin typeface="Times New Roman" panose="02020603050405020304" pitchFamily="18" charset="0"/>
            </a:endParaRPr>
          </a:p>
        </p:txBody>
      </p:sp>
      <p:graphicFrame>
        <p:nvGraphicFramePr>
          <p:cNvPr id="189446" name="Object 6"/>
          <p:cNvGraphicFramePr>
            <a:graphicFrameLocks noChangeAspect="1"/>
          </p:cNvGraphicFramePr>
          <p:nvPr/>
        </p:nvGraphicFramePr>
        <p:xfrm>
          <a:off x="2808288" y="4745038"/>
          <a:ext cx="5922962" cy="1066800"/>
        </p:xfrm>
        <a:graphic>
          <a:graphicData uri="http://schemas.openxmlformats.org/presentationml/2006/ole">
            <mc:AlternateContent xmlns:mc="http://schemas.openxmlformats.org/markup-compatibility/2006">
              <mc:Choice xmlns:v="urn:schemas-microsoft-com:vml" Requires="v">
                <p:oleObj spid="_x0000_s3073" name="Equation" r:id="rId1" imgW="64312800" imgH="11582400" progId="">
                  <p:embed/>
                </p:oleObj>
              </mc:Choice>
              <mc:Fallback>
                <p:oleObj name="Equation" r:id="rId1" imgW="64312800" imgH="11582400" progId="">
                  <p:embed/>
                  <p:pic>
                    <p:nvPicPr>
                      <p:cNvPr id="0" name="图片 3072"/>
                      <p:cNvPicPr>
                        <a:picLocks noChangeAspect="1"/>
                      </p:cNvPicPr>
                      <p:nvPr/>
                    </p:nvPicPr>
                    <p:blipFill>
                      <a:blip r:embed="rId2"/>
                      <a:stretch>
                        <a:fillRect/>
                      </a:stretch>
                    </p:blipFill>
                    <p:spPr>
                      <a:xfrm>
                        <a:off x="2808288" y="4745038"/>
                        <a:ext cx="5922962" cy="1066800"/>
                      </a:xfrm>
                      <a:prstGeom prst="rect">
                        <a:avLst/>
                      </a:prstGeom>
                      <a:noFill/>
                      <a:ln w="9525">
                        <a:noFill/>
                      </a:ln>
                    </p:spPr>
                  </p:pic>
                </p:oleObj>
              </mc:Fallback>
            </mc:AlternateContent>
          </a:graphicData>
        </a:graphic>
      </p:graphicFrame>
      <p:sp>
        <p:nvSpPr>
          <p:cNvPr id="189447" name="Rectangle 7"/>
          <p:cNvSpPr>
            <a:spLocks noChangeArrowheads="1"/>
          </p:cNvSpPr>
          <p:nvPr/>
        </p:nvSpPr>
        <p:spPr bwMode="auto">
          <a:xfrm>
            <a:off x="2659063" y="3817938"/>
            <a:ext cx="3503930" cy="650875"/>
          </a:xfrm>
          <a:prstGeom prst="rect">
            <a:avLst/>
          </a:prstGeom>
          <a:noFill/>
          <a:ln w="9525">
            <a:noFill/>
            <a:miter lim="800000"/>
          </a:ln>
        </p:spPr>
        <p:txBody>
          <a:bodyPr wrap="none">
            <a:spAutoFit/>
          </a:bodyPr>
          <a:lstStyle/>
          <a:p>
            <a:pPr eaLnBrk="1" hangingPunct="1">
              <a:lnSpc>
                <a:spcPct val="140000"/>
              </a:lnSpc>
            </a:pPr>
            <a:r>
              <a:rPr lang="zh-CN" altLang="en-US" sz="2600" b="1" dirty="0" smtClean="0">
                <a:solidFill>
                  <a:srgbClr val="FF0000"/>
                </a:solidFill>
                <a:latin typeface="Times New Roman" panose="02020603050405020304" pitchFamily="18" charset="0"/>
              </a:rPr>
              <a:t>解析：汽车</a:t>
            </a:r>
            <a:r>
              <a:rPr lang="zh-CN" altLang="en-US" sz="2600" b="1" dirty="0">
                <a:solidFill>
                  <a:srgbClr val="FF0000"/>
                </a:solidFill>
                <a:latin typeface="Times New Roman" panose="02020603050405020304" pitchFamily="18" charset="0"/>
              </a:rPr>
              <a:t>的平均速度</a:t>
            </a:r>
            <a:endParaRPr lang="zh-CN" altLang="en-US"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9447"/>
                                        </p:tgtEl>
                                        <p:attrNameLst>
                                          <p:attrName>style.visibility</p:attrName>
                                        </p:attrNameLst>
                                      </p:cBhvr>
                                      <p:to>
                                        <p:strVal val="visible"/>
                                      </p:to>
                                    </p:set>
                                    <p:anim calcmode="lin" valueType="num">
                                      <p:cBhvr additive="base">
                                        <p:cTn id="7" dur="500" fill="hold"/>
                                        <p:tgtEl>
                                          <p:spTgt spid="189447"/>
                                        </p:tgtEl>
                                        <p:attrNameLst>
                                          <p:attrName>ppt_x</p:attrName>
                                        </p:attrNameLst>
                                      </p:cBhvr>
                                      <p:tavLst>
                                        <p:tav tm="0">
                                          <p:val>
                                            <p:strVal val="#ppt_x"/>
                                          </p:val>
                                        </p:tav>
                                        <p:tav tm="100000">
                                          <p:val>
                                            <p:strVal val="#ppt_x"/>
                                          </p:val>
                                        </p:tav>
                                      </p:tavLst>
                                    </p:anim>
                                    <p:anim calcmode="lin" valueType="num">
                                      <p:cBhvr additive="base">
                                        <p:cTn id="8" dur="500" fill="hold"/>
                                        <p:tgtEl>
                                          <p:spTgt spid="1894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9446"/>
                                        </p:tgtEl>
                                        <p:attrNameLst>
                                          <p:attrName>style.visibility</p:attrName>
                                        </p:attrNameLst>
                                      </p:cBhvr>
                                      <p:to>
                                        <p:strVal val="visible"/>
                                      </p:to>
                                    </p:set>
                                    <p:anim calcmode="lin" valueType="num">
                                      <p:cBhvr additive="base">
                                        <p:cTn id="11" dur="500" fill="hold"/>
                                        <p:tgtEl>
                                          <p:spTgt spid="189446"/>
                                        </p:tgtEl>
                                        <p:attrNameLst>
                                          <p:attrName>ppt_x</p:attrName>
                                        </p:attrNameLst>
                                      </p:cBhvr>
                                      <p:tavLst>
                                        <p:tav tm="0">
                                          <p:val>
                                            <p:strVal val="#ppt_x"/>
                                          </p:val>
                                        </p:tav>
                                        <p:tav tm="100000">
                                          <p:val>
                                            <p:strVal val="#ppt_x"/>
                                          </p:val>
                                        </p:tav>
                                      </p:tavLst>
                                    </p:anim>
                                    <p:anim calcmode="lin" valueType="num">
                                      <p:cBhvr additive="base">
                                        <p:cTn id="12" dur="500" fill="hold"/>
                                        <p:tgtEl>
                                          <p:spTgt spid="18944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9445"/>
                                        </p:tgtEl>
                                        <p:attrNameLst>
                                          <p:attrName>style.visibility</p:attrName>
                                        </p:attrNameLst>
                                      </p:cBhvr>
                                      <p:to>
                                        <p:strVal val="visible"/>
                                      </p:to>
                                    </p:set>
                                    <p:anim calcmode="lin" valueType="num">
                                      <p:cBhvr additive="base">
                                        <p:cTn id="17" dur="500" fill="hold"/>
                                        <p:tgtEl>
                                          <p:spTgt spid="189445"/>
                                        </p:tgtEl>
                                        <p:attrNameLst>
                                          <p:attrName>ppt_x</p:attrName>
                                        </p:attrNameLst>
                                      </p:cBhvr>
                                      <p:tavLst>
                                        <p:tav tm="0">
                                          <p:val>
                                            <p:strVal val="#ppt_x"/>
                                          </p:val>
                                        </p:tav>
                                        <p:tav tm="100000">
                                          <p:val>
                                            <p:strVal val="#ppt_x"/>
                                          </p:val>
                                        </p:tav>
                                      </p:tavLst>
                                    </p:anim>
                                    <p:anim calcmode="lin" valueType="num">
                                      <p:cBhvr additive="base">
                                        <p:cTn id="18" dur="500" fill="hold"/>
                                        <p:tgtEl>
                                          <p:spTgt spid="1894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5" grpId="0"/>
      <p:bldP spid="1894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774825" y="771525"/>
            <a:ext cx="3173730" cy="491490"/>
          </a:xfrm>
          <a:prstGeom prst="rect">
            <a:avLst/>
          </a:prstGeom>
          <a:noFill/>
          <a:ln w="9525">
            <a:noFill/>
            <a:miter lim="800000"/>
          </a:ln>
        </p:spPr>
        <p:txBody>
          <a:bodyPr wrap="none">
            <a:spAutoFit/>
          </a:bodyPr>
          <a:lstStyle/>
          <a:p>
            <a:pPr eaLnBrk="1" hangingPunct="1"/>
            <a:r>
              <a:rPr lang="zh-CN" altLang="en-US" sz="2600" b="1">
                <a:solidFill>
                  <a:srgbClr val="FF0066"/>
                </a:solidFill>
                <a:latin typeface="黑体" panose="02010609060101010101" pitchFamily="49" charset="-122"/>
                <a:ea typeface="黑体" panose="02010609060101010101" pitchFamily="49" charset="-122"/>
              </a:rPr>
              <a:t>专题四  速度的测量</a:t>
            </a:r>
            <a:endParaRPr lang="zh-CN" altLang="en-US" sz="2600" b="1">
              <a:solidFill>
                <a:srgbClr val="FF0066"/>
              </a:solidFill>
              <a:latin typeface="黑体" panose="02010609060101010101" pitchFamily="49" charset="-122"/>
              <a:ea typeface="黑体" panose="02010609060101010101" pitchFamily="49" charset="-122"/>
            </a:endParaRPr>
          </a:p>
        </p:txBody>
      </p:sp>
      <p:sp>
        <p:nvSpPr>
          <p:cNvPr id="15363" name="Rectangle 5"/>
          <p:cNvSpPr>
            <a:spLocks noChangeArrowheads="1"/>
          </p:cNvSpPr>
          <p:nvPr/>
        </p:nvSpPr>
        <p:spPr bwMode="auto">
          <a:xfrm>
            <a:off x="2466975" y="1812925"/>
            <a:ext cx="309880" cy="491490"/>
          </a:xfrm>
          <a:prstGeom prst="rect">
            <a:avLst/>
          </a:prstGeom>
          <a:noFill/>
          <a:ln w="9525">
            <a:noFill/>
            <a:miter lim="800000"/>
          </a:ln>
        </p:spPr>
        <p:txBody>
          <a:bodyPr wrap="none">
            <a:spAutoFit/>
          </a:bodyPr>
          <a:lstStyle/>
          <a:p>
            <a:pPr eaLnBrk="1" hangingPunct="1"/>
            <a:endParaRPr lang="zh-CN" altLang="zh-CN" sz="2600" b="1">
              <a:latin typeface="Times New Roman" panose="02020603050405020304" pitchFamily="18" charset="0"/>
            </a:endParaRPr>
          </a:p>
        </p:txBody>
      </p:sp>
      <p:sp>
        <p:nvSpPr>
          <p:cNvPr id="15364" name="Text Box 6"/>
          <p:cNvSpPr txBox="1">
            <a:spLocks noChangeArrowheads="1"/>
          </p:cNvSpPr>
          <p:nvPr/>
        </p:nvSpPr>
        <p:spPr bwMode="auto">
          <a:xfrm>
            <a:off x="1774825" y="2409825"/>
            <a:ext cx="2654300"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方法解读</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15365" name="Rectangle 7"/>
          <p:cNvSpPr>
            <a:spLocks noChangeArrowheads="1"/>
          </p:cNvSpPr>
          <p:nvPr/>
        </p:nvSpPr>
        <p:spPr bwMode="auto">
          <a:xfrm>
            <a:off x="1774825" y="2859088"/>
            <a:ext cx="8539163" cy="1770380"/>
          </a:xfrm>
          <a:prstGeom prst="rect">
            <a:avLst/>
          </a:prstGeom>
          <a:noFill/>
          <a:ln w="9525">
            <a:noFill/>
            <a:miter lim="800000"/>
          </a:ln>
        </p:spPr>
        <p:txBody>
          <a:bodyPr>
            <a:spAutoFit/>
          </a:bodyPr>
          <a:lstStyle/>
          <a:p>
            <a:pPr indent="717550" eaLnBrk="1" hangingPunct="1">
              <a:lnSpc>
                <a:spcPct val="140000"/>
              </a:lnSpc>
            </a:pPr>
            <a:r>
              <a:rPr lang="zh-CN" altLang="en-US" sz="2600" b="1" dirty="0">
                <a:latin typeface="Times New Roman" panose="02020603050405020304" pitchFamily="18" charset="0"/>
                <a:ea typeface="仿宋" panose="02010609060101010101" pitchFamily="49" charset="-122"/>
              </a:rPr>
              <a:t>用停表测出物体在某路程上运动的</a:t>
            </a:r>
            <a:r>
              <a:rPr lang="zh-CN" altLang="en-US" sz="2600" b="1" dirty="0" smtClean="0">
                <a:latin typeface="Times New Roman" panose="02020603050405020304" pitchFamily="18" charset="0"/>
                <a:ea typeface="仿宋" panose="02010609060101010101" pitchFamily="49" charset="-122"/>
              </a:rPr>
              <a:t>时间，用</a:t>
            </a:r>
            <a:r>
              <a:rPr lang="zh-CN" altLang="en-US" sz="2600" b="1" dirty="0">
                <a:latin typeface="Times New Roman" panose="02020603050405020304" pitchFamily="18" charset="0"/>
                <a:ea typeface="仿宋" panose="02010609060101010101" pitchFamily="49" charset="-122"/>
              </a:rPr>
              <a:t>刻度尺测出这段时间内通过的</a:t>
            </a:r>
            <a:r>
              <a:rPr lang="zh-CN" altLang="en-US" sz="2600" b="1" dirty="0" smtClean="0">
                <a:latin typeface="Times New Roman" panose="02020603050405020304" pitchFamily="18" charset="0"/>
                <a:ea typeface="仿宋" panose="02010609060101010101" pitchFamily="49" charset="-122"/>
              </a:rPr>
              <a:t>路程，利用              </a:t>
            </a:r>
            <a:r>
              <a:rPr lang="zh-CN" altLang="en-US" sz="2600" b="1" dirty="0">
                <a:latin typeface="Times New Roman" panose="02020603050405020304" pitchFamily="18" charset="0"/>
                <a:ea typeface="仿宋" panose="02010609060101010101" pitchFamily="49" charset="-122"/>
              </a:rPr>
              <a:t>求出这段路程的</a:t>
            </a:r>
            <a:r>
              <a:rPr lang="zh-CN" altLang="en-US" sz="2600" b="1" dirty="0" smtClean="0">
                <a:latin typeface="Times New Roman" panose="02020603050405020304" pitchFamily="18" charset="0"/>
                <a:ea typeface="仿宋" panose="02010609060101010101" pitchFamily="49" charset="-122"/>
              </a:rPr>
              <a:t>速度。</a:t>
            </a:r>
            <a:endParaRPr lang="en-US" altLang="zh-CN" sz="2600" b="1" dirty="0">
              <a:latin typeface="Times New Roman" panose="02020603050405020304" pitchFamily="18" charset="0"/>
              <a:ea typeface="仿宋" panose="02010609060101010101" pitchFamily="49" charset="-122"/>
            </a:endParaRPr>
          </a:p>
        </p:txBody>
      </p:sp>
      <p:graphicFrame>
        <p:nvGraphicFramePr>
          <p:cNvPr id="15366" name="Object 8"/>
          <p:cNvGraphicFramePr>
            <a:graphicFrameLocks noChangeAspect="1"/>
          </p:cNvGraphicFramePr>
          <p:nvPr/>
        </p:nvGraphicFramePr>
        <p:xfrm>
          <a:off x="6648450" y="3465513"/>
          <a:ext cx="852488" cy="677862"/>
        </p:xfrm>
        <a:graphic>
          <a:graphicData uri="http://schemas.openxmlformats.org/presentationml/2006/ole">
            <mc:AlternateContent xmlns:mc="http://schemas.openxmlformats.org/markup-compatibility/2006">
              <mc:Choice xmlns:v="urn:schemas-microsoft-com:vml" Requires="v">
                <p:oleObj spid="_x0000_s4097" name="Equation" r:id="rId1" imgW="8534400" imgH="9448800" progId="">
                  <p:embed/>
                </p:oleObj>
              </mc:Choice>
              <mc:Fallback>
                <p:oleObj name="Equation" r:id="rId1" imgW="8534400" imgH="9448800" progId="">
                  <p:embed/>
                  <p:pic>
                    <p:nvPicPr>
                      <p:cNvPr id="0" name="图片 4096"/>
                      <p:cNvPicPr>
                        <a:picLocks noChangeAspect="1"/>
                      </p:cNvPicPr>
                      <p:nvPr/>
                    </p:nvPicPr>
                    <p:blipFill>
                      <a:blip r:embed="rId2"/>
                      <a:stretch>
                        <a:fillRect/>
                      </a:stretch>
                    </p:blipFill>
                    <p:spPr>
                      <a:xfrm>
                        <a:off x="6648450" y="3465513"/>
                        <a:ext cx="852488" cy="677862"/>
                      </a:xfrm>
                      <a:prstGeom prst="rect">
                        <a:avLst/>
                      </a:prstGeom>
                      <a:noFill/>
                      <a:ln w="9525">
                        <a:noFill/>
                      </a:ln>
                    </p:spPr>
                  </p:pic>
                </p:oleObj>
              </mc:Fallback>
            </mc:AlternateContent>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1774825" y="519113"/>
            <a:ext cx="8639175" cy="5775960"/>
          </a:xfrm>
          <a:prstGeom prst="rect">
            <a:avLst/>
          </a:prstGeom>
          <a:noFill/>
          <a:ln w="9525">
            <a:noFill/>
            <a:miter lim="800000"/>
          </a:ln>
        </p:spPr>
        <p:txBody>
          <a:bodyPr>
            <a:spAutoFit/>
          </a:bodyPr>
          <a:lstStyle/>
          <a:p>
            <a:pPr eaLnBrk="1" hangingPunct="1">
              <a:lnSpc>
                <a:spcPct val="140000"/>
              </a:lnSpc>
            </a:pPr>
            <a:r>
              <a:rPr lang="zh-CN" altLang="en-US" sz="2400" b="1" dirty="0">
                <a:latin typeface="Times New Roman" panose="02020603050405020304" pitchFamily="18" charset="0"/>
              </a:rPr>
              <a:t>例</a:t>
            </a:r>
            <a:r>
              <a:rPr lang="en-US" altLang="zh-CN" sz="2400" b="1" dirty="0">
                <a:latin typeface="Times New Roman" panose="02020603050405020304" pitchFamily="18" charset="0"/>
              </a:rPr>
              <a:t>6 </a:t>
            </a:r>
            <a:r>
              <a:rPr lang="en-US" altLang="zh-CN" sz="2400" b="1" dirty="0" smtClean="0">
                <a:latin typeface="Times New Roman" panose="02020603050405020304" pitchFamily="18" charset="0"/>
              </a:rPr>
              <a:t> </a:t>
            </a:r>
            <a:r>
              <a:rPr lang="zh-CN" altLang="en-US" sz="2400" b="1" dirty="0" smtClean="0">
                <a:latin typeface="Times New Roman" panose="02020603050405020304" pitchFamily="18" charset="0"/>
              </a:rPr>
              <a:t>如</a:t>
            </a:r>
            <a:r>
              <a:rPr lang="zh-CN" altLang="en-US" sz="2400" b="1" dirty="0">
                <a:latin typeface="Times New Roman" panose="02020603050405020304" pitchFamily="18" charset="0"/>
              </a:rPr>
              <a:t>图</a:t>
            </a:r>
            <a:r>
              <a:rPr lang="en-US" altLang="zh-CN" sz="2400" b="1" dirty="0">
                <a:latin typeface="Times New Roman" panose="02020603050405020304" pitchFamily="18" charset="0"/>
              </a:rPr>
              <a:t>5-2</a:t>
            </a:r>
            <a:r>
              <a:rPr lang="zh-CN" altLang="en-US" sz="2400" b="1" dirty="0">
                <a:latin typeface="Times New Roman" panose="02020603050405020304" pitchFamily="18" charset="0"/>
              </a:rPr>
              <a:t>甲所</a:t>
            </a:r>
            <a:r>
              <a:rPr lang="zh-CN" altLang="en-US" sz="2400" b="1" dirty="0" smtClean="0">
                <a:latin typeface="Times New Roman" panose="02020603050405020304" pitchFamily="18" charset="0"/>
              </a:rPr>
              <a:t>示，在</a:t>
            </a:r>
            <a:r>
              <a:rPr lang="zh-CN" altLang="en-US" sz="2400" b="1" dirty="0">
                <a:latin typeface="Times New Roman" panose="02020603050405020304" pitchFamily="18" charset="0"/>
              </a:rPr>
              <a:t>“研究充水玻璃管中气泡的运动规律”实验</a:t>
            </a:r>
            <a:r>
              <a:rPr lang="zh-CN" altLang="en-US" sz="2400" b="1" dirty="0" smtClean="0">
                <a:latin typeface="Times New Roman" panose="02020603050405020304" pitchFamily="18" charset="0"/>
              </a:rPr>
              <a:t>中：</a:t>
            </a:r>
            <a:endParaRPr lang="zh-CN" altLang="en-US" sz="2400" b="1" dirty="0">
              <a:latin typeface="Times New Roman" panose="02020603050405020304" pitchFamily="18" charset="0"/>
            </a:endParaRPr>
          </a:p>
          <a:p>
            <a:pPr indent="719455" eaLnBrk="1" hangingPunct="1">
              <a:lnSpc>
                <a:spcPct val="140000"/>
              </a:lnSpc>
            </a:pPr>
            <a:endParaRPr lang="zh-CN" altLang="en-US" sz="2400" b="1" dirty="0">
              <a:latin typeface="Times New Roman" panose="02020603050405020304" pitchFamily="18" charset="0"/>
            </a:endParaRPr>
          </a:p>
          <a:p>
            <a:pPr indent="719455" eaLnBrk="1" hangingPunct="1">
              <a:lnSpc>
                <a:spcPct val="140000"/>
              </a:lnSpc>
            </a:pPr>
            <a:endParaRPr lang="zh-CN" altLang="en-US" sz="2400" b="1" dirty="0">
              <a:latin typeface="Times New Roman" panose="02020603050405020304" pitchFamily="18" charset="0"/>
            </a:endParaRPr>
          </a:p>
          <a:p>
            <a:pPr indent="719455" eaLnBrk="1" hangingPunct="1">
              <a:lnSpc>
                <a:spcPct val="140000"/>
              </a:lnSpc>
            </a:pPr>
            <a:endParaRPr lang="zh-CN" altLang="en-US" sz="2400" b="1" dirty="0" smtClean="0">
              <a:latin typeface="Times New Roman" panose="02020603050405020304" pitchFamily="18" charset="0"/>
            </a:endParaRPr>
          </a:p>
          <a:p>
            <a:pPr eaLnBrk="1" hangingPunct="1">
              <a:lnSpc>
                <a:spcPct val="140000"/>
              </a:lnSpc>
            </a:pPr>
            <a:r>
              <a:rPr lang="zh-CN" altLang="en-US" sz="2400" b="1" dirty="0" smtClean="0">
                <a:latin typeface="Times New Roman" panose="02020603050405020304" pitchFamily="18" charset="0"/>
              </a:rPr>
              <a:t>（</a:t>
            </a:r>
            <a:r>
              <a:rPr lang="en-US" altLang="zh-CN" sz="2400" b="1" dirty="0">
                <a:latin typeface="Times New Roman" panose="02020603050405020304" pitchFamily="18" charset="0"/>
              </a:rPr>
              <a:t>1</a:t>
            </a:r>
            <a:r>
              <a:rPr lang="zh-CN" altLang="en-US" sz="2400" b="1" dirty="0">
                <a:latin typeface="Times New Roman" panose="02020603050405020304" pitchFamily="18" charset="0"/>
              </a:rPr>
              <a:t>）若测得气泡从管子的底端运动到顶端的路程为</a:t>
            </a:r>
            <a:r>
              <a:rPr lang="en-US" altLang="zh-CN" sz="2400" b="1" dirty="0">
                <a:latin typeface="Times New Roman" panose="02020603050405020304" pitchFamily="18" charset="0"/>
              </a:rPr>
              <a:t>56 </a:t>
            </a:r>
            <a:r>
              <a:rPr lang="en-US" altLang="zh-CN" sz="2400" b="1" dirty="0" smtClean="0">
                <a:latin typeface="Times New Roman" panose="02020603050405020304" pitchFamily="18" charset="0"/>
              </a:rPr>
              <a:t>cm</a:t>
            </a:r>
            <a:r>
              <a:rPr lang="zh-CN" altLang="en-US" sz="2400" b="1" dirty="0" smtClean="0">
                <a:latin typeface="Times New Roman" panose="02020603050405020304" pitchFamily="18" charset="0"/>
              </a:rPr>
              <a:t>，所</a:t>
            </a:r>
            <a:r>
              <a:rPr lang="zh-CN" altLang="en-US" sz="2400" b="1" dirty="0">
                <a:latin typeface="Times New Roman" panose="02020603050405020304" pitchFamily="18" charset="0"/>
              </a:rPr>
              <a:t>用的时间为</a:t>
            </a:r>
            <a:r>
              <a:rPr lang="en-US" altLang="zh-CN" sz="2400" b="1" dirty="0">
                <a:latin typeface="Times New Roman" panose="02020603050405020304" pitchFamily="18" charset="0"/>
              </a:rPr>
              <a:t>7 </a:t>
            </a:r>
            <a:r>
              <a:rPr lang="en-US" altLang="zh-CN" sz="2400" b="1" dirty="0" smtClean="0">
                <a:latin typeface="Times New Roman" panose="02020603050405020304" pitchFamily="18" charset="0"/>
              </a:rPr>
              <a:t>s</a:t>
            </a:r>
            <a:r>
              <a:rPr lang="zh-CN" altLang="en-US" sz="2400" b="1" dirty="0" smtClean="0">
                <a:latin typeface="Times New Roman" panose="02020603050405020304" pitchFamily="18" charset="0"/>
              </a:rPr>
              <a:t>，则</a:t>
            </a:r>
            <a:r>
              <a:rPr lang="zh-CN" altLang="en-US" sz="2400" b="1" dirty="0">
                <a:latin typeface="Times New Roman" panose="02020603050405020304" pitchFamily="18" charset="0"/>
              </a:rPr>
              <a:t>在这个过程中气泡的平均速度为</a:t>
            </a:r>
            <a:r>
              <a:rPr lang="en-US" altLang="zh-CN" sz="2400" b="1" dirty="0">
                <a:latin typeface="Times New Roman" panose="02020603050405020304" pitchFamily="18" charset="0"/>
              </a:rPr>
              <a:t>___________ </a:t>
            </a:r>
            <a:r>
              <a:rPr lang="en-US" altLang="zh-CN" sz="2400" b="1" dirty="0" smtClean="0">
                <a:latin typeface="Times New Roman" panose="02020603050405020304" pitchFamily="18" charset="0"/>
              </a:rPr>
              <a:t>m/s</a:t>
            </a:r>
            <a:r>
              <a:rPr lang="zh-CN" altLang="en-US" sz="2400" b="1" dirty="0" smtClean="0">
                <a:latin typeface="Times New Roman" panose="02020603050405020304" pitchFamily="18" charset="0"/>
              </a:rPr>
              <a:t>。</a:t>
            </a:r>
            <a:endParaRPr lang="en-US" altLang="zh-CN" sz="2400" b="1" dirty="0">
              <a:latin typeface="Times New Roman" panose="02020603050405020304" pitchFamily="18" charset="0"/>
            </a:endParaRPr>
          </a:p>
          <a:p>
            <a:pPr eaLnBrk="1" hangingPunct="1">
              <a:lnSpc>
                <a:spcPct val="140000"/>
              </a:lnSpc>
            </a:pPr>
            <a:r>
              <a:rPr lang="zh-CN" altLang="en-US" sz="2400" b="1" dirty="0">
                <a:latin typeface="Times New Roman" panose="02020603050405020304" pitchFamily="18" charset="0"/>
              </a:rPr>
              <a:t>（</a:t>
            </a:r>
            <a:r>
              <a:rPr lang="en-US" altLang="zh-CN" sz="2400" b="1" dirty="0">
                <a:latin typeface="Times New Roman" panose="02020603050405020304" pitchFamily="18" charset="0"/>
              </a:rPr>
              <a:t>2</a:t>
            </a:r>
            <a:r>
              <a:rPr lang="zh-CN" altLang="en-US" sz="2400" b="1" dirty="0">
                <a:latin typeface="Times New Roman" panose="02020603050405020304" pitchFamily="18" charset="0"/>
              </a:rPr>
              <a:t>）为了判断气泡是否做</a:t>
            </a:r>
            <a:r>
              <a:rPr lang="zh-CN" altLang="en-US" sz="2400" b="1" dirty="0" smtClean="0">
                <a:latin typeface="Times New Roman" panose="02020603050405020304" pitchFamily="18" charset="0"/>
              </a:rPr>
              <a:t>匀速直线运动，需要</a:t>
            </a:r>
            <a:r>
              <a:rPr lang="zh-CN" altLang="en-US" sz="2400" b="1" dirty="0">
                <a:latin typeface="Times New Roman" panose="02020603050405020304" pitchFamily="18" charset="0"/>
              </a:rPr>
              <a:t>测量气泡运动的路程和</a:t>
            </a:r>
            <a:r>
              <a:rPr lang="zh-CN" altLang="en-US" sz="2400" b="1" dirty="0" smtClean="0">
                <a:latin typeface="Times New Roman" panose="02020603050405020304" pitchFamily="18" charset="0"/>
              </a:rPr>
              <a:t>时间。为</a:t>
            </a:r>
            <a:r>
              <a:rPr lang="zh-CN" altLang="en-US" sz="2400" b="1" dirty="0">
                <a:latin typeface="Times New Roman" panose="02020603050405020304" pitchFamily="18" charset="0"/>
              </a:rPr>
              <a:t>便于时间的</a:t>
            </a:r>
            <a:r>
              <a:rPr lang="zh-CN" altLang="en-US" sz="2400" b="1" dirty="0" smtClean="0">
                <a:latin typeface="Times New Roman" panose="02020603050405020304" pitchFamily="18" charset="0"/>
              </a:rPr>
              <a:t>测量，应</a:t>
            </a:r>
            <a:r>
              <a:rPr lang="zh-CN" altLang="en-US" sz="2400" b="1" dirty="0">
                <a:latin typeface="Times New Roman" panose="02020603050405020304" pitchFamily="18" charset="0"/>
              </a:rPr>
              <a:t>使气泡在管内运动得较</a:t>
            </a:r>
            <a:r>
              <a:rPr lang="en-US" altLang="zh-CN" sz="2400" b="1" dirty="0">
                <a:latin typeface="Times New Roman" panose="02020603050405020304" pitchFamily="18" charset="0"/>
              </a:rPr>
              <a:t>______</a:t>
            </a:r>
            <a:r>
              <a:rPr lang="zh-CN" altLang="en-US" sz="2400" b="1" dirty="0">
                <a:latin typeface="Times New Roman" panose="02020603050405020304" pitchFamily="18" charset="0"/>
              </a:rPr>
              <a:t>（填“快”或“慢”）</a:t>
            </a:r>
            <a:r>
              <a:rPr lang="zh-CN" altLang="en-US" sz="2400" b="1" dirty="0" smtClean="0">
                <a:latin typeface="Times New Roman" panose="02020603050405020304" pitchFamily="18" charset="0"/>
              </a:rPr>
              <a:t>一些。</a:t>
            </a:r>
            <a:endParaRPr lang="en-US" altLang="zh-CN" sz="2400" b="1" dirty="0">
              <a:latin typeface="Times New Roman" panose="02020603050405020304" pitchFamily="18" charset="0"/>
            </a:endParaRPr>
          </a:p>
        </p:txBody>
      </p:sp>
      <p:sp>
        <p:nvSpPr>
          <p:cNvPr id="191493" name="Rectangle 5"/>
          <p:cNvSpPr>
            <a:spLocks noChangeArrowheads="1"/>
          </p:cNvSpPr>
          <p:nvPr/>
        </p:nvSpPr>
        <p:spPr bwMode="auto">
          <a:xfrm>
            <a:off x="8739823" y="3660140"/>
            <a:ext cx="716280" cy="460375"/>
          </a:xfrm>
          <a:prstGeom prst="rect">
            <a:avLst/>
          </a:prstGeom>
          <a:noFill/>
          <a:ln w="9525">
            <a:noFill/>
            <a:miter lim="800000"/>
          </a:ln>
        </p:spPr>
        <p:txBody>
          <a:bodyPr wrap="none">
            <a:spAutoFit/>
          </a:bodyPr>
          <a:lstStyle/>
          <a:p>
            <a:pPr eaLnBrk="1" hangingPunct="1"/>
            <a:r>
              <a:rPr lang="en-US" altLang="zh-CN" sz="2400" b="1" dirty="0" smtClean="0">
                <a:solidFill>
                  <a:srgbClr val="FF0000"/>
                </a:solidFill>
                <a:latin typeface="Times New Roman" panose="02020603050405020304" pitchFamily="18" charset="0"/>
              </a:rPr>
              <a:t>0.08</a:t>
            </a:r>
            <a:endParaRPr lang="en-US" altLang="zh-CN" sz="2400" b="1" dirty="0">
              <a:solidFill>
                <a:srgbClr val="FF0000"/>
              </a:solidFill>
              <a:latin typeface="Times New Roman" panose="02020603050405020304" pitchFamily="18" charset="0"/>
            </a:endParaRPr>
          </a:p>
        </p:txBody>
      </p:sp>
      <p:sp>
        <p:nvSpPr>
          <p:cNvPr id="191494" name="Rectangle 6"/>
          <p:cNvSpPr>
            <a:spLocks noChangeArrowheads="1"/>
          </p:cNvSpPr>
          <p:nvPr/>
        </p:nvSpPr>
        <p:spPr bwMode="auto">
          <a:xfrm>
            <a:off x="2209800" y="5715000"/>
            <a:ext cx="488950" cy="460375"/>
          </a:xfrm>
          <a:prstGeom prst="rect">
            <a:avLst/>
          </a:prstGeom>
          <a:noFill/>
          <a:ln w="9525">
            <a:noFill/>
            <a:miter lim="800000"/>
          </a:ln>
        </p:spPr>
        <p:txBody>
          <a:bodyPr wrap="none">
            <a:spAutoFit/>
          </a:bodyPr>
          <a:lstStyle/>
          <a:p>
            <a:pPr eaLnBrk="1" hangingPunct="1"/>
            <a:r>
              <a:rPr lang="zh-CN" altLang="en-US" sz="2400" b="1" dirty="0">
                <a:solidFill>
                  <a:srgbClr val="FF0000"/>
                </a:solidFill>
                <a:latin typeface="Times New Roman" panose="02020603050405020304" pitchFamily="18" charset="0"/>
              </a:rPr>
              <a:t>慢</a:t>
            </a:r>
            <a:endParaRPr lang="zh-CN" altLang="en-US" sz="2400" b="1" dirty="0">
              <a:solidFill>
                <a:srgbClr val="FF0000"/>
              </a:solidFill>
              <a:latin typeface="Times New Roman" panose="02020603050405020304" pitchFamily="18" charset="0"/>
            </a:endParaRPr>
          </a:p>
        </p:txBody>
      </p:sp>
      <p:pic>
        <p:nvPicPr>
          <p:cNvPr id="16389" name="Picture 9"/>
          <p:cNvPicPr>
            <a:picLocks noChangeAspect="1" noChangeArrowheads="1"/>
          </p:cNvPicPr>
          <p:nvPr/>
        </p:nvPicPr>
        <p:blipFill>
          <a:blip r:embed="rId1" cstate="print"/>
          <a:srcRect/>
          <a:stretch>
            <a:fillRect/>
          </a:stretch>
        </p:blipFill>
        <p:spPr bwMode="auto">
          <a:xfrm>
            <a:off x="4548188" y="1501775"/>
            <a:ext cx="2476500" cy="16684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1493"/>
                                        </p:tgtEl>
                                        <p:attrNameLst>
                                          <p:attrName>style.visibility</p:attrName>
                                        </p:attrNameLst>
                                      </p:cBhvr>
                                      <p:to>
                                        <p:strVal val="visible"/>
                                      </p:to>
                                    </p:set>
                                    <p:anim calcmode="lin" valueType="num">
                                      <p:cBhvr additive="base">
                                        <p:cTn id="7" dur="500" fill="hold"/>
                                        <p:tgtEl>
                                          <p:spTgt spid="191493"/>
                                        </p:tgtEl>
                                        <p:attrNameLst>
                                          <p:attrName>ppt_x</p:attrName>
                                        </p:attrNameLst>
                                      </p:cBhvr>
                                      <p:tavLst>
                                        <p:tav tm="0">
                                          <p:val>
                                            <p:strVal val="#ppt_x"/>
                                          </p:val>
                                        </p:tav>
                                        <p:tav tm="100000">
                                          <p:val>
                                            <p:strVal val="#ppt_x"/>
                                          </p:val>
                                        </p:tav>
                                      </p:tavLst>
                                    </p:anim>
                                    <p:anim calcmode="lin" valueType="num">
                                      <p:cBhvr additive="base">
                                        <p:cTn id="8" dur="500" fill="hold"/>
                                        <p:tgtEl>
                                          <p:spTgt spid="1914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1494"/>
                                        </p:tgtEl>
                                        <p:attrNameLst>
                                          <p:attrName>style.visibility</p:attrName>
                                        </p:attrNameLst>
                                      </p:cBhvr>
                                      <p:to>
                                        <p:strVal val="visible"/>
                                      </p:to>
                                    </p:set>
                                    <p:anim calcmode="lin" valueType="num">
                                      <p:cBhvr additive="base">
                                        <p:cTn id="13" dur="500" fill="hold"/>
                                        <p:tgtEl>
                                          <p:spTgt spid="191494"/>
                                        </p:tgtEl>
                                        <p:attrNameLst>
                                          <p:attrName>ppt_x</p:attrName>
                                        </p:attrNameLst>
                                      </p:cBhvr>
                                      <p:tavLst>
                                        <p:tav tm="0">
                                          <p:val>
                                            <p:strVal val="#ppt_x"/>
                                          </p:val>
                                        </p:tav>
                                        <p:tav tm="100000">
                                          <p:val>
                                            <p:strVal val="#ppt_x"/>
                                          </p:val>
                                        </p:tav>
                                      </p:tavLst>
                                    </p:anim>
                                    <p:anim calcmode="lin" valueType="num">
                                      <p:cBhvr additive="base">
                                        <p:cTn id="14" dur="500" fill="hold"/>
                                        <p:tgtEl>
                                          <p:spTgt spid="1914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3" grpId="0"/>
      <p:bldP spid="1914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2584" name="Group 72"/>
          <p:cNvGraphicFramePr>
            <a:graphicFrameLocks noGrp="1"/>
          </p:cNvGraphicFramePr>
          <p:nvPr/>
        </p:nvGraphicFramePr>
        <p:xfrm>
          <a:off x="2035175" y="2309813"/>
          <a:ext cx="8054975" cy="1203326"/>
        </p:xfrm>
        <a:graphic>
          <a:graphicData uri="http://schemas.openxmlformats.org/drawingml/2006/table">
            <a:tbl>
              <a:tblPr/>
              <a:tblGrid>
                <a:gridCol w="4091305"/>
                <a:gridCol w="679450"/>
                <a:gridCol w="702945"/>
                <a:gridCol w="631825"/>
                <a:gridCol w="622300"/>
                <a:gridCol w="641350"/>
                <a:gridCol w="685800"/>
              </a:tblGrid>
              <a:tr h="6365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从</a:t>
                      </a:r>
                      <a:r>
                        <a:rPr kumimoji="0" lang="en-US" altLang="zh-CN" sz="26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O</a:t>
                      </a: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点开始的路程</a:t>
                      </a:r>
                      <a:r>
                        <a:rPr kumimoji="0" lang="en-US" altLang="zh-CN" sz="26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/cm</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从</a:t>
                      </a:r>
                      <a:r>
                        <a:rPr kumimoji="0" lang="en-US" altLang="zh-CN" sz="26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O</a:t>
                      </a:r>
                      <a:r>
                        <a:rPr kumimoji="0" lang="zh-CN" altLang="en-US"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点开始计时的时间</a:t>
                      </a:r>
                      <a:r>
                        <a:rPr kumimoji="0" lang="en-US" altLang="zh-CN" sz="2600" b="1"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t</a:t>
                      </a: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a:t>
                      </a:r>
                      <a:endParaRPr kumimoji="0" lang="en-US" altLang="zh-CN" sz="2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36" name="Rectangle 68"/>
          <p:cNvSpPr>
            <a:spLocks noChangeArrowheads="1"/>
          </p:cNvSpPr>
          <p:nvPr/>
        </p:nvSpPr>
        <p:spPr bwMode="auto">
          <a:xfrm>
            <a:off x="1774825" y="3835400"/>
            <a:ext cx="8629650" cy="2330450"/>
          </a:xfrm>
          <a:prstGeom prst="rect">
            <a:avLst/>
          </a:prstGeom>
          <a:noFill/>
          <a:ln w="9525">
            <a:noFill/>
            <a:miter lim="800000"/>
          </a:ln>
        </p:spPr>
        <p:txBody>
          <a:bodyPr>
            <a:spAutoFit/>
          </a:bodyPr>
          <a:lstStyle/>
          <a:p>
            <a:pPr eaLnBrk="1" hangingPunct="1">
              <a:lnSpc>
                <a:spcPct val="140000"/>
              </a:lnSpc>
            </a:pPr>
            <a:r>
              <a:rPr lang="zh-CN" altLang="en-US" sz="2600" b="1" dirty="0">
                <a:latin typeface="Times New Roman" panose="02020603050405020304" pitchFamily="18" charset="0"/>
              </a:rPr>
              <a:t>（</a:t>
            </a:r>
            <a:r>
              <a:rPr lang="en-US" altLang="zh-CN" sz="2600" b="1" dirty="0">
                <a:latin typeface="Times New Roman" panose="02020603050405020304" pitchFamily="18" charset="0"/>
              </a:rPr>
              <a:t>4</a:t>
            </a:r>
            <a:r>
              <a:rPr lang="zh-CN" altLang="en-US" sz="2600" b="1" dirty="0">
                <a:latin typeface="Times New Roman" panose="02020603050405020304" pitchFamily="18" charset="0"/>
              </a:rPr>
              <a:t>）</a:t>
            </a:r>
            <a:r>
              <a:rPr lang="zh-CN" altLang="en-US" sz="2600" b="1" dirty="0" smtClean="0">
                <a:latin typeface="Times New Roman" panose="02020603050405020304" pitchFamily="18" charset="0"/>
              </a:rPr>
              <a:t>数据分析：气泡</a:t>
            </a:r>
            <a:r>
              <a:rPr lang="zh-CN" altLang="en-US" sz="2600" b="1" dirty="0">
                <a:latin typeface="Times New Roman" panose="02020603050405020304" pitchFamily="18" charset="0"/>
              </a:rPr>
              <a:t>上升一段路程</a:t>
            </a:r>
            <a:r>
              <a:rPr lang="zh-CN" altLang="en-US" sz="2600" b="1" dirty="0" smtClean="0">
                <a:latin typeface="Times New Roman" panose="02020603050405020304" pitchFamily="18" charset="0"/>
              </a:rPr>
              <a:t>后，运动</a:t>
            </a:r>
            <a:r>
              <a:rPr lang="zh-CN" altLang="en-US" sz="2600" b="1" dirty="0">
                <a:latin typeface="Times New Roman" panose="02020603050405020304" pitchFamily="18" charset="0"/>
              </a:rPr>
              <a:t>的路程和时间之间近似成</a:t>
            </a:r>
            <a:r>
              <a:rPr lang="en-US" altLang="zh-CN" sz="2600" b="1" dirty="0">
                <a:latin typeface="Times New Roman" panose="02020603050405020304" pitchFamily="18" charset="0"/>
              </a:rPr>
              <a:t>________</a:t>
            </a:r>
            <a:r>
              <a:rPr lang="zh-CN" altLang="en-US" sz="2600" b="1" dirty="0">
                <a:latin typeface="Times New Roman" panose="02020603050405020304" pitchFamily="18" charset="0"/>
              </a:rPr>
              <a:t>（填“正比”或“反比”）</a:t>
            </a:r>
            <a:r>
              <a:rPr lang="zh-CN" altLang="en-US" sz="2600" b="1" dirty="0" smtClean="0">
                <a:latin typeface="Times New Roman" panose="02020603050405020304" pitchFamily="18" charset="0"/>
              </a:rPr>
              <a:t>关系，运动</a:t>
            </a:r>
            <a:r>
              <a:rPr lang="zh-CN" altLang="en-US" sz="2600" b="1" dirty="0">
                <a:latin typeface="Times New Roman" panose="02020603050405020304" pitchFamily="18" charset="0"/>
              </a:rPr>
              <a:t>速度可以看成是</a:t>
            </a:r>
            <a:r>
              <a:rPr lang="en-US" altLang="zh-CN" sz="2600" b="1" dirty="0">
                <a:latin typeface="Times New Roman" panose="02020603050405020304" pitchFamily="18" charset="0"/>
              </a:rPr>
              <a:t>________</a:t>
            </a:r>
            <a:r>
              <a:rPr lang="zh-CN" altLang="en-US" sz="2600" b="1" dirty="0">
                <a:latin typeface="Times New Roman" panose="02020603050405020304" pitchFamily="18" charset="0"/>
              </a:rPr>
              <a:t>（填“不变”或“变化”）</a:t>
            </a:r>
            <a:r>
              <a:rPr lang="zh-CN" altLang="en-US" sz="2600" b="1" dirty="0" smtClean="0">
                <a:latin typeface="Times New Roman" panose="02020603050405020304" pitchFamily="18" charset="0"/>
              </a:rPr>
              <a:t>的。因此，气泡</a:t>
            </a:r>
            <a:r>
              <a:rPr lang="zh-CN" altLang="en-US" sz="2600" b="1" dirty="0">
                <a:latin typeface="Times New Roman" panose="02020603050405020304" pitchFamily="18" charset="0"/>
              </a:rPr>
              <a:t>的运动可以看成是</a:t>
            </a:r>
            <a:r>
              <a:rPr lang="en-US" altLang="zh-CN" sz="2600" b="1" dirty="0">
                <a:latin typeface="Times New Roman" panose="02020603050405020304" pitchFamily="18" charset="0"/>
              </a:rPr>
              <a:t>___________</a:t>
            </a:r>
            <a:r>
              <a:rPr lang="zh-CN" altLang="en-US" sz="2600" b="1" dirty="0" smtClean="0">
                <a:latin typeface="Times New Roman" panose="02020603050405020304" pitchFamily="18" charset="0"/>
              </a:rPr>
              <a:t>运动。</a:t>
            </a:r>
            <a:endParaRPr lang="en-US" altLang="zh-CN" sz="2600" b="1" dirty="0">
              <a:latin typeface="Times New Roman" panose="02020603050405020304" pitchFamily="18" charset="0"/>
            </a:endParaRPr>
          </a:p>
        </p:txBody>
      </p:sp>
      <p:sp>
        <p:nvSpPr>
          <p:cNvPr id="17437" name="Rectangle 71"/>
          <p:cNvSpPr>
            <a:spLocks noChangeArrowheads="1"/>
          </p:cNvSpPr>
          <p:nvPr/>
        </p:nvSpPr>
        <p:spPr bwMode="auto">
          <a:xfrm>
            <a:off x="1774825" y="866775"/>
            <a:ext cx="8397875" cy="1210945"/>
          </a:xfrm>
          <a:prstGeom prst="rect">
            <a:avLst/>
          </a:prstGeom>
          <a:noFill/>
          <a:ln w="9525">
            <a:noFill/>
            <a:miter lim="800000"/>
          </a:ln>
        </p:spPr>
        <p:txBody>
          <a:bodyPr>
            <a:spAutoFit/>
          </a:bodyPr>
          <a:lstStyle/>
          <a:p>
            <a:pPr eaLnBrk="1" hangingPunct="1">
              <a:lnSpc>
                <a:spcPct val="140000"/>
              </a:lnSpc>
            </a:pPr>
            <a:r>
              <a:rPr lang="zh-CN" altLang="en-US" sz="2600" b="1" dirty="0">
                <a:latin typeface="Times New Roman" panose="02020603050405020304" pitchFamily="18" charset="0"/>
              </a:rPr>
              <a:t>（</a:t>
            </a:r>
            <a:r>
              <a:rPr lang="en-US" altLang="zh-CN" sz="2600" b="1" dirty="0">
                <a:latin typeface="Times New Roman" panose="02020603050405020304" pitchFamily="18" charset="0"/>
              </a:rPr>
              <a:t>3</a:t>
            </a:r>
            <a:r>
              <a:rPr lang="zh-CN" altLang="en-US" sz="2600" b="1" dirty="0">
                <a:latin typeface="Times New Roman" panose="02020603050405020304" pitchFamily="18" charset="0"/>
              </a:rPr>
              <a:t>）下表为小明同学在实验中测得的</a:t>
            </a:r>
            <a:r>
              <a:rPr lang="zh-CN" altLang="en-US" sz="2600" b="1" dirty="0" smtClean="0">
                <a:latin typeface="Times New Roman" panose="02020603050405020304" pitchFamily="18" charset="0"/>
              </a:rPr>
              <a:t>数据，请</a:t>
            </a:r>
            <a:r>
              <a:rPr lang="zh-CN" altLang="en-US" sz="2600" b="1" dirty="0">
                <a:latin typeface="Times New Roman" panose="02020603050405020304" pitchFamily="18" charset="0"/>
              </a:rPr>
              <a:t>你根据他所测得的数据在图乙中画出</a:t>
            </a:r>
            <a:r>
              <a:rPr lang="en-US" altLang="zh-CN" sz="2600" b="1" i="1" dirty="0">
                <a:latin typeface="Times New Roman" panose="02020603050405020304" pitchFamily="18" charset="0"/>
              </a:rPr>
              <a:t>s-t</a:t>
            </a:r>
            <a:r>
              <a:rPr lang="zh-CN" altLang="en-US" sz="2600" b="1" dirty="0" smtClean="0">
                <a:latin typeface="Times New Roman" panose="02020603050405020304" pitchFamily="18" charset="0"/>
              </a:rPr>
              <a:t>图像。</a:t>
            </a:r>
            <a:endParaRPr lang="zh-CN" altLang="en-US" sz="2600" b="1" dirty="0">
              <a:latin typeface="Times New Roman" panose="02020603050405020304" pitchFamily="18" charset="0"/>
            </a:endParaRPr>
          </a:p>
        </p:txBody>
      </p:sp>
      <p:sp>
        <p:nvSpPr>
          <p:cNvPr id="192585" name="Rectangle 73"/>
          <p:cNvSpPr>
            <a:spLocks noChangeArrowheads="1"/>
          </p:cNvSpPr>
          <p:nvPr/>
        </p:nvSpPr>
        <p:spPr bwMode="auto">
          <a:xfrm>
            <a:off x="4123055" y="4495800"/>
            <a:ext cx="847090" cy="491490"/>
          </a:xfrm>
          <a:prstGeom prst="rect">
            <a:avLst/>
          </a:prstGeom>
          <a:noFill/>
          <a:ln w="9525">
            <a:noFill/>
            <a:miter lim="800000"/>
          </a:ln>
        </p:spPr>
        <p:txBody>
          <a:bodyPr wrap="none">
            <a:spAutoFit/>
          </a:bodyPr>
          <a:lstStyle/>
          <a:p>
            <a:pPr eaLnBrk="1" hangingPunct="1"/>
            <a:r>
              <a:rPr lang="zh-CN" altLang="en-US" sz="2600" b="1" dirty="0">
                <a:solidFill>
                  <a:srgbClr val="FF0000"/>
                </a:solidFill>
                <a:latin typeface="Times New Roman" panose="02020603050405020304" pitchFamily="18" charset="0"/>
              </a:rPr>
              <a:t>正比</a:t>
            </a:r>
            <a:endParaRPr lang="zh-CN" altLang="en-US" sz="2600" b="1" dirty="0">
              <a:solidFill>
                <a:srgbClr val="FF0000"/>
              </a:solidFill>
              <a:latin typeface="Times New Roman" panose="02020603050405020304" pitchFamily="18" charset="0"/>
            </a:endParaRPr>
          </a:p>
        </p:txBody>
      </p:sp>
      <p:sp>
        <p:nvSpPr>
          <p:cNvPr id="192586" name="Rectangle 74"/>
          <p:cNvSpPr>
            <a:spLocks noChangeArrowheads="1"/>
          </p:cNvSpPr>
          <p:nvPr/>
        </p:nvSpPr>
        <p:spPr bwMode="auto">
          <a:xfrm>
            <a:off x="5084763" y="5064125"/>
            <a:ext cx="847090" cy="491490"/>
          </a:xfrm>
          <a:prstGeom prst="rect">
            <a:avLst/>
          </a:prstGeom>
          <a:noFill/>
          <a:ln w="9525">
            <a:noFill/>
            <a:miter lim="800000"/>
          </a:ln>
        </p:spPr>
        <p:txBody>
          <a:bodyPr wrap="none">
            <a:spAutoFit/>
          </a:bodyPr>
          <a:lstStyle/>
          <a:p>
            <a:pPr eaLnBrk="1" hangingPunct="1"/>
            <a:r>
              <a:rPr lang="zh-CN" altLang="en-US" sz="2600" b="1" dirty="0">
                <a:solidFill>
                  <a:srgbClr val="FF0000"/>
                </a:solidFill>
                <a:latin typeface="Times New Roman" panose="02020603050405020304" pitchFamily="18" charset="0"/>
              </a:rPr>
              <a:t>不变</a:t>
            </a:r>
            <a:endParaRPr lang="zh-CN" altLang="en-US" sz="2600" b="1" dirty="0">
              <a:solidFill>
                <a:srgbClr val="FF0000"/>
              </a:solidFill>
              <a:latin typeface="Times New Roman" panose="02020603050405020304" pitchFamily="18" charset="0"/>
            </a:endParaRPr>
          </a:p>
        </p:txBody>
      </p:sp>
      <p:sp>
        <p:nvSpPr>
          <p:cNvPr id="192587" name="Rectangle 75"/>
          <p:cNvSpPr>
            <a:spLocks noChangeArrowheads="1"/>
          </p:cNvSpPr>
          <p:nvPr/>
        </p:nvSpPr>
        <p:spPr bwMode="auto">
          <a:xfrm>
            <a:off x="7010400" y="5410200"/>
            <a:ext cx="1511300" cy="650875"/>
          </a:xfrm>
          <a:prstGeom prst="rect">
            <a:avLst/>
          </a:prstGeom>
          <a:noFill/>
          <a:ln w="9525">
            <a:noFill/>
            <a:miter lim="800000"/>
          </a:ln>
        </p:spPr>
        <p:txBody>
          <a:bodyPr wrap="none">
            <a:spAutoFit/>
          </a:bodyPr>
          <a:lstStyle/>
          <a:p>
            <a:pPr eaLnBrk="1" hangingPunct="1">
              <a:lnSpc>
                <a:spcPct val="140000"/>
              </a:lnSpc>
            </a:pPr>
            <a:r>
              <a:rPr lang="zh-CN" altLang="en-US" sz="2600" b="1" dirty="0">
                <a:solidFill>
                  <a:srgbClr val="FF0000"/>
                </a:solidFill>
                <a:latin typeface="Times New Roman" panose="02020603050405020304" pitchFamily="18" charset="0"/>
              </a:rPr>
              <a:t>匀速直线</a:t>
            </a:r>
            <a:endParaRPr lang="zh-CN" altLang="en-US"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2585"/>
                                        </p:tgtEl>
                                        <p:attrNameLst>
                                          <p:attrName>style.visibility</p:attrName>
                                        </p:attrNameLst>
                                      </p:cBhvr>
                                      <p:to>
                                        <p:strVal val="visible"/>
                                      </p:to>
                                    </p:set>
                                    <p:anim calcmode="lin" valueType="num">
                                      <p:cBhvr additive="base">
                                        <p:cTn id="7" dur="500" fill="hold"/>
                                        <p:tgtEl>
                                          <p:spTgt spid="192585"/>
                                        </p:tgtEl>
                                        <p:attrNameLst>
                                          <p:attrName>ppt_x</p:attrName>
                                        </p:attrNameLst>
                                      </p:cBhvr>
                                      <p:tavLst>
                                        <p:tav tm="0">
                                          <p:val>
                                            <p:strVal val="#ppt_x"/>
                                          </p:val>
                                        </p:tav>
                                        <p:tav tm="100000">
                                          <p:val>
                                            <p:strVal val="#ppt_x"/>
                                          </p:val>
                                        </p:tav>
                                      </p:tavLst>
                                    </p:anim>
                                    <p:anim calcmode="lin" valueType="num">
                                      <p:cBhvr additive="base">
                                        <p:cTn id="8" dur="500" fill="hold"/>
                                        <p:tgtEl>
                                          <p:spTgt spid="1925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2586"/>
                                        </p:tgtEl>
                                        <p:attrNameLst>
                                          <p:attrName>style.visibility</p:attrName>
                                        </p:attrNameLst>
                                      </p:cBhvr>
                                      <p:to>
                                        <p:strVal val="visible"/>
                                      </p:to>
                                    </p:set>
                                    <p:anim calcmode="lin" valueType="num">
                                      <p:cBhvr additive="base">
                                        <p:cTn id="13" dur="500" fill="hold"/>
                                        <p:tgtEl>
                                          <p:spTgt spid="192586"/>
                                        </p:tgtEl>
                                        <p:attrNameLst>
                                          <p:attrName>ppt_x</p:attrName>
                                        </p:attrNameLst>
                                      </p:cBhvr>
                                      <p:tavLst>
                                        <p:tav tm="0">
                                          <p:val>
                                            <p:strVal val="#ppt_x"/>
                                          </p:val>
                                        </p:tav>
                                        <p:tav tm="100000">
                                          <p:val>
                                            <p:strVal val="#ppt_x"/>
                                          </p:val>
                                        </p:tav>
                                      </p:tavLst>
                                    </p:anim>
                                    <p:anim calcmode="lin" valueType="num">
                                      <p:cBhvr additive="base">
                                        <p:cTn id="14" dur="500" fill="hold"/>
                                        <p:tgtEl>
                                          <p:spTgt spid="1925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2587"/>
                                        </p:tgtEl>
                                        <p:attrNameLst>
                                          <p:attrName>style.visibility</p:attrName>
                                        </p:attrNameLst>
                                      </p:cBhvr>
                                      <p:to>
                                        <p:strVal val="visible"/>
                                      </p:to>
                                    </p:set>
                                    <p:anim calcmode="lin" valueType="num">
                                      <p:cBhvr additive="base">
                                        <p:cTn id="19" dur="500" fill="hold"/>
                                        <p:tgtEl>
                                          <p:spTgt spid="192587"/>
                                        </p:tgtEl>
                                        <p:attrNameLst>
                                          <p:attrName>ppt_x</p:attrName>
                                        </p:attrNameLst>
                                      </p:cBhvr>
                                      <p:tavLst>
                                        <p:tav tm="0">
                                          <p:val>
                                            <p:strVal val="#ppt_x"/>
                                          </p:val>
                                        </p:tav>
                                        <p:tav tm="100000">
                                          <p:val>
                                            <p:strVal val="#ppt_x"/>
                                          </p:val>
                                        </p:tav>
                                      </p:tavLst>
                                    </p:anim>
                                    <p:anim calcmode="lin" valueType="num">
                                      <p:cBhvr additive="base">
                                        <p:cTn id="20" dur="500" fill="hold"/>
                                        <p:tgtEl>
                                          <p:spTgt spid="1925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85" grpId="0"/>
      <p:bldP spid="192586" grpId="0"/>
      <p:bldP spid="1925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6"/>
          <p:cNvGrpSpPr/>
          <p:nvPr/>
        </p:nvGrpSpPr>
        <p:grpSpPr bwMode="auto">
          <a:xfrm>
            <a:off x="1774825" y="809625"/>
            <a:ext cx="8893175" cy="5129213"/>
            <a:chOff x="158" y="510"/>
            <a:chExt cx="5378" cy="3231"/>
          </a:xfrm>
        </p:grpSpPr>
        <p:sp>
          <p:nvSpPr>
            <p:cNvPr id="18435" name="Rectangle 4"/>
            <p:cNvSpPr>
              <a:spLocks noChangeArrowheads="1"/>
            </p:cNvSpPr>
            <p:nvPr/>
          </p:nvSpPr>
          <p:spPr bwMode="auto">
            <a:xfrm>
              <a:off x="158" y="510"/>
              <a:ext cx="5378" cy="3231"/>
            </a:xfrm>
            <a:prstGeom prst="rect">
              <a:avLst/>
            </a:prstGeom>
            <a:noFill/>
            <a:ln w="9525">
              <a:noFill/>
              <a:miter lim="800000"/>
            </a:ln>
          </p:spPr>
          <p:txBody>
            <a:bodyPr>
              <a:spAutoFit/>
            </a:bodyPr>
            <a:lstStyle/>
            <a:p>
              <a:pPr indent="719455" eaLnBrk="1" hangingPunct="1">
                <a:lnSpc>
                  <a:spcPct val="140000"/>
                </a:lnSpc>
              </a:pPr>
              <a:r>
                <a:rPr lang="zh-CN" altLang="en-US" sz="2600" b="1" dirty="0" smtClean="0">
                  <a:solidFill>
                    <a:srgbClr val="FF0000"/>
                  </a:solidFill>
                  <a:latin typeface="Times New Roman" panose="02020603050405020304" pitchFamily="18" charset="0"/>
                </a:rPr>
                <a:t>解析：</a:t>
              </a:r>
              <a:endParaRPr lang="en-US" altLang="zh-CN" sz="2600" b="1" dirty="0" smtClean="0">
                <a:solidFill>
                  <a:srgbClr val="FF0000"/>
                </a:solidFill>
                <a:latin typeface="Times New Roman" panose="02020603050405020304" pitchFamily="18" charset="0"/>
              </a:endParaRPr>
            </a:p>
            <a:p>
              <a:pPr eaLnBrk="1" hangingPunct="1">
                <a:lnSpc>
                  <a:spcPct val="140000"/>
                </a:lnSpc>
              </a:pPr>
              <a:r>
                <a:rPr lang="zh-CN" altLang="en-US" sz="2600" b="1" dirty="0" smtClean="0">
                  <a:solidFill>
                    <a:srgbClr val="FF0000"/>
                  </a:solidFill>
                  <a:latin typeface="Times New Roman" panose="02020603050405020304" pitchFamily="18" charset="0"/>
                </a:rPr>
                <a:t>（</a:t>
              </a:r>
              <a:r>
                <a:rPr lang="en-US" altLang="zh-CN" sz="2600" b="1" dirty="0">
                  <a:solidFill>
                    <a:srgbClr val="FF0000"/>
                  </a:solidFill>
                  <a:latin typeface="Times New Roman" panose="02020603050405020304" pitchFamily="18" charset="0"/>
                </a:rPr>
                <a:t>1</a:t>
              </a:r>
              <a:r>
                <a:rPr lang="zh-CN" altLang="en-US" sz="2600" b="1" dirty="0">
                  <a:solidFill>
                    <a:srgbClr val="FF0000"/>
                  </a:solidFill>
                  <a:latin typeface="Times New Roman" panose="02020603050405020304" pitchFamily="18" charset="0"/>
                </a:rPr>
                <a:t>）由题意</a:t>
              </a:r>
              <a:r>
                <a:rPr lang="zh-CN" altLang="en-US" sz="2600" b="1" dirty="0" smtClean="0">
                  <a:solidFill>
                    <a:srgbClr val="FF0000"/>
                  </a:solidFill>
                  <a:latin typeface="Times New Roman" panose="02020603050405020304" pitchFamily="18" charset="0"/>
                </a:rPr>
                <a:t>知，气泡</a:t>
              </a:r>
              <a:r>
                <a:rPr lang="zh-CN" altLang="en-US" sz="2600" b="1" dirty="0">
                  <a:solidFill>
                    <a:srgbClr val="FF0000"/>
                  </a:solidFill>
                  <a:latin typeface="Times New Roman" panose="02020603050405020304" pitchFamily="18" charset="0"/>
                </a:rPr>
                <a:t>运动的路程</a:t>
              </a:r>
              <a:r>
                <a:rPr lang="en-US" altLang="zh-CN" sz="2600" b="1" i="1" dirty="0">
                  <a:solidFill>
                    <a:srgbClr val="FF0000"/>
                  </a:solidFill>
                  <a:latin typeface="Times New Roman" panose="02020603050405020304" pitchFamily="18" charset="0"/>
                </a:rPr>
                <a:t>s</a:t>
              </a:r>
              <a:r>
                <a:rPr lang="en-US" altLang="zh-CN" sz="2600" b="1" dirty="0">
                  <a:solidFill>
                    <a:srgbClr val="FF0000"/>
                  </a:solidFill>
                  <a:latin typeface="Times New Roman" panose="02020603050405020304" pitchFamily="18" charset="0"/>
                </a:rPr>
                <a:t>=56 </a:t>
              </a:r>
              <a:r>
                <a:rPr lang="en-US" altLang="zh-CN" sz="2600" b="1" dirty="0" smtClean="0">
                  <a:solidFill>
                    <a:srgbClr val="FF0000"/>
                  </a:solidFill>
                  <a:latin typeface="Times New Roman" panose="02020603050405020304" pitchFamily="18" charset="0"/>
                </a:rPr>
                <a:t>cm=0.56 m</a:t>
              </a:r>
              <a:r>
                <a:rPr lang="zh-CN" altLang="en-US" sz="2600" b="1" dirty="0" smtClean="0">
                  <a:solidFill>
                    <a:srgbClr val="FF0000"/>
                  </a:solidFill>
                  <a:latin typeface="Times New Roman" panose="02020603050405020304" pitchFamily="18" charset="0"/>
                </a:rPr>
                <a:t>，时间</a:t>
              </a:r>
              <a:r>
                <a:rPr lang="en-US" altLang="zh-CN" sz="2600" b="1" i="1" dirty="0">
                  <a:solidFill>
                    <a:srgbClr val="FF0000"/>
                  </a:solidFill>
                  <a:latin typeface="Times New Roman" panose="02020603050405020304" pitchFamily="18" charset="0"/>
                </a:rPr>
                <a:t>t</a:t>
              </a:r>
              <a:r>
                <a:rPr lang="en-US" altLang="zh-CN" sz="2600" b="1" dirty="0">
                  <a:solidFill>
                    <a:srgbClr val="FF0000"/>
                  </a:solidFill>
                  <a:latin typeface="Times New Roman" panose="02020603050405020304" pitchFamily="18" charset="0"/>
                </a:rPr>
                <a:t>=7 </a:t>
              </a:r>
              <a:r>
                <a:rPr lang="en-US" altLang="zh-CN" sz="2600" b="1" dirty="0" smtClean="0">
                  <a:solidFill>
                    <a:srgbClr val="FF0000"/>
                  </a:solidFill>
                  <a:latin typeface="Times New Roman" panose="02020603050405020304" pitchFamily="18" charset="0"/>
                </a:rPr>
                <a:t>s</a:t>
              </a:r>
              <a:r>
                <a:rPr lang="zh-CN" altLang="en-US" sz="2600" b="1" dirty="0" smtClean="0">
                  <a:solidFill>
                    <a:srgbClr val="FF0000"/>
                  </a:solidFill>
                  <a:latin typeface="Times New Roman" panose="02020603050405020304" pitchFamily="18" charset="0"/>
                </a:rPr>
                <a:t>，则</a:t>
              </a:r>
              <a:r>
                <a:rPr lang="zh-CN" altLang="en-US" sz="2600" b="1" dirty="0">
                  <a:solidFill>
                    <a:srgbClr val="FF0000"/>
                  </a:solidFill>
                  <a:latin typeface="Times New Roman" panose="02020603050405020304" pitchFamily="18" charset="0"/>
                </a:rPr>
                <a:t>气泡运动的</a:t>
              </a:r>
              <a:r>
                <a:rPr lang="zh-CN" altLang="en-US" sz="2600" b="1" dirty="0" smtClean="0">
                  <a:solidFill>
                    <a:srgbClr val="FF0000"/>
                  </a:solidFill>
                  <a:latin typeface="Times New Roman" panose="02020603050405020304" pitchFamily="18" charset="0"/>
                </a:rPr>
                <a:t>平均速度                                         ；</a:t>
              </a:r>
              <a:endParaRPr lang="en-US" altLang="zh-CN" sz="2600" b="1" dirty="0" smtClean="0">
                <a:solidFill>
                  <a:srgbClr val="FF0000"/>
                </a:solidFill>
                <a:latin typeface="Times New Roman" panose="02020603050405020304" pitchFamily="18" charset="0"/>
              </a:endParaRPr>
            </a:p>
            <a:p>
              <a:pPr eaLnBrk="1" hangingPunct="1">
                <a:lnSpc>
                  <a:spcPct val="140000"/>
                </a:lnSpc>
              </a:pPr>
              <a:r>
                <a:rPr lang="zh-CN" altLang="en-US" sz="2600" b="1" dirty="0" smtClean="0">
                  <a:solidFill>
                    <a:srgbClr val="FF0000"/>
                  </a:solidFill>
                  <a:latin typeface="Times New Roman" panose="02020603050405020304" pitchFamily="18" charset="0"/>
                </a:rPr>
                <a:t>（</a:t>
              </a:r>
              <a:r>
                <a:rPr lang="en-US" altLang="zh-CN" sz="2600" b="1" dirty="0">
                  <a:solidFill>
                    <a:srgbClr val="FF0000"/>
                  </a:solidFill>
                  <a:latin typeface="Times New Roman" panose="02020603050405020304" pitchFamily="18" charset="0"/>
                </a:rPr>
                <a:t>2</a:t>
              </a:r>
              <a:r>
                <a:rPr lang="zh-CN" altLang="en-US" sz="2600" b="1" dirty="0">
                  <a:solidFill>
                    <a:srgbClr val="FF0000"/>
                  </a:solidFill>
                  <a:latin typeface="Times New Roman" panose="02020603050405020304" pitchFamily="18" charset="0"/>
                </a:rPr>
                <a:t>）要测量运动物体通过的路程和对应的</a:t>
              </a:r>
              <a:r>
                <a:rPr lang="zh-CN" altLang="en-US" sz="2600" b="1" dirty="0" smtClean="0">
                  <a:solidFill>
                    <a:srgbClr val="FF0000"/>
                  </a:solidFill>
                  <a:latin typeface="Times New Roman" panose="02020603050405020304" pitchFamily="18" charset="0"/>
                </a:rPr>
                <a:t>时间，由于</a:t>
              </a:r>
              <a:r>
                <a:rPr lang="zh-CN" altLang="en-US" sz="2600" b="1" dirty="0">
                  <a:solidFill>
                    <a:srgbClr val="FF0000"/>
                  </a:solidFill>
                  <a:latin typeface="Times New Roman" panose="02020603050405020304" pitchFamily="18" charset="0"/>
                </a:rPr>
                <a:t>物体是动态</a:t>
              </a:r>
              <a:r>
                <a:rPr lang="zh-CN" altLang="en-US" sz="2600" b="1" dirty="0" smtClean="0">
                  <a:solidFill>
                    <a:srgbClr val="FF0000"/>
                  </a:solidFill>
                  <a:latin typeface="Times New Roman" panose="02020603050405020304" pitchFamily="18" charset="0"/>
                </a:rPr>
                <a:t>的，由</a:t>
              </a:r>
              <a:r>
                <a:rPr lang="zh-CN" altLang="en-US" sz="2600" b="1" dirty="0">
                  <a:solidFill>
                    <a:srgbClr val="FF0000"/>
                  </a:solidFill>
                  <a:latin typeface="Times New Roman" panose="02020603050405020304" pitchFamily="18" charset="0"/>
                </a:rPr>
                <a:t>日常生活中的经验</a:t>
              </a:r>
              <a:r>
                <a:rPr lang="zh-CN" altLang="en-US" sz="2600" b="1" dirty="0" smtClean="0">
                  <a:solidFill>
                    <a:srgbClr val="FF0000"/>
                  </a:solidFill>
                  <a:latin typeface="Times New Roman" panose="02020603050405020304" pitchFamily="18" charset="0"/>
                </a:rPr>
                <a:t>可知，物体</a:t>
              </a:r>
              <a:r>
                <a:rPr lang="zh-CN" altLang="en-US" sz="2600" b="1" dirty="0">
                  <a:solidFill>
                    <a:srgbClr val="FF0000"/>
                  </a:solidFill>
                  <a:latin typeface="Times New Roman" panose="02020603050405020304" pitchFamily="18" charset="0"/>
                </a:rPr>
                <a:t>运动得越</a:t>
              </a:r>
              <a:r>
                <a:rPr lang="zh-CN" altLang="en-US" sz="2600" b="1" dirty="0" smtClean="0">
                  <a:solidFill>
                    <a:srgbClr val="FF0000"/>
                  </a:solidFill>
                  <a:latin typeface="Times New Roman" panose="02020603050405020304" pitchFamily="18" charset="0"/>
                </a:rPr>
                <a:t>慢，越</a:t>
              </a:r>
              <a:r>
                <a:rPr lang="zh-CN" altLang="en-US" sz="2600" b="1" dirty="0">
                  <a:solidFill>
                    <a:srgbClr val="FF0000"/>
                  </a:solidFill>
                  <a:latin typeface="Times New Roman" panose="02020603050405020304" pitchFamily="18" charset="0"/>
                </a:rPr>
                <a:t>易于测量</a:t>
              </a:r>
              <a:r>
                <a:rPr lang="zh-CN" altLang="en-US" sz="2600" b="1" dirty="0" smtClean="0">
                  <a:solidFill>
                    <a:srgbClr val="FF0000"/>
                  </a:solidFill>
                  <a:latin typeface="Times New Roman" panose="02020603050405020304" pitchFamily="18" charset="0"/>
                </a:rPr>
                <a:t>时间，故</a:t>
              </a:r>
              <a:r>
                <a:rPr lang="zh-CN" altLang="en-US" sz="2600" b="1" dirty="0">
                  <a:solidFill>
                    <a:srgbClr val="FF0000"/>
                  </a:solidFill>
                  <a:latin typeface="Times New Roman" panose="02020603050405020304" pitchFamily="18" charset="0"/>
                </a:rPr>
                <a:t>应使气泡在管内运动得较</a:t>
              </a:r>
              <a:r>
                <a:rPr lang="zh-CN" altLang="en-US" sz="2600" b="1" dirty="0" smtClean="0">
                  <a:solidFill>
                    <a:srgbClr val="FF0000"/>
                  </a:solidFill>
                  <a:latin typeface="Times New Roman" panose="02020603050405020304" pitchFamily="18" charset="0"/>
                </a:rPr>
                <a:t>慢；</a:t>
              </a:r>
              <a:endParaRPr lang="en-US" altLang="zh-CN" sz="2600" b="1" dirty="0" smtClean="0">
                <a:solidFill>
                  <a:srgbClr val="FF0000"/>
                </a:solidFill>
                <a:latin typeface="Times New Roman" panose="02020603050405020304" pitchFamily="18" charset="0"/>
              </a:endParaRPr>
            </a:p>
            <a:p>
              <a:pPr eaLnBrk="1" hangingPunct="1">
                <a:lnSpc>
                  <a:spcPct val="140000"/>
                </a:lnSpc>
              </a:pPr>
              <a:r>
                <a:rPr lang="zh-CN" altLang="en-US" sz="2600" b="1" dirty="0" smtClean="0">
                  <a:solidFill>
                    <a:srgbClr val="FF0000"/>
                  </a:solidFill>
                  <a:latin typeface="Times New Roman" panose="02020603050405020304" pitchFamily="18" charset="0"/>
                </a:rPr>
                <a:t>（</a:t>
              </a:r>
              <a:r>
                <a:rPr lang="en-US" altLang="zh-CN" sz="2600" b="1" dirty="0">
                  <a:solidFill>
                    <a:srgbClr val="FF0000"/>
                  </a:solidFill>
                  <a:latin typeface="Times New Roman" panose="02020603050405020304" pitchFamily="18" charset="0"/>
                </a:rPr>
                <a:t>3</a:t>
              </a:r>
              <a:r>
                <a:rPr lang="zh-CN" altLang="en-US" sz="2600" b="1" dirty="0">
                  <a:solidFill>
                    <a:srgbClr val="FF0000"/>
                  </a:solidFill>
                  <a:latin typeface="Times New Roman" panose="02020603050405020304" pitchFamily="18" charset="0"/>
                </a:rPr>
                <a:t>）将表格中的坐标点（</a:t>
              </a:r>
              <a:r>
                <a:rPr lang="en-US" altLang="zh-CN" sz="2600" b="1" dirty="0" smtClean="0">
                  <a:solidFill>
                    <a:srgbClr val="FF0000"/>
                  </a:solidFill>
                  <a:latin typeface="Times New Roman" panose="02020603050405020304" pitchFamily="18" charset="0"/>
                </a:rPr>
                <a:t>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10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1</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20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2</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30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3</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40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4</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50</a:t>
              </a:r>
              <a:r>
                <a:rPr lang="zh-CN" altLang="en-US" sz="2600" b="1" dirty="0" smtClean="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5</a:t>
              </a:r>
              <a:r>
                <a:rPr lang="zh-CN" altLang="en-US" sz="2600" b="1" dirty="0">
                  <a:solidFill>
                    <a:srgbClr val="FF0000"/>
                  </a:solidFill>
                  <a:latin typeface="Times New Roman" panose="02020603050405020304" pitchFamily="18" charset="0"/>
                </a:rPr>
                <a:t>）在</a:t>
              </a:r>
              <a:r>
                <a:rPr lang="en-US" altLang="zh-CN" sz="2600" b="1" i="1" dirty="0">
                  <a:solidFill>
                    <a:srgbClr val="FF0000"/>
                  </a:solidFill>
                  <a:latin typeface="Times New Roman" panose="02020603050405020304" pitchFamily="18" charset="0"/>
                </a:rPr>
                <a:t>s</a:t>
              </a:r>
              <a:r>
                <a:rPr lang="en-US" altLang="zh-CN" sz="2600" b="1" dirty="0">
                  <a:solidFill>
                    <a:srgbClr val="FF0000"/>
                  </a:solidFill>
                  <a:latin typeface="Times New Roman" panose="02020603050405020304" pitchFamily="18" charset="0"/>
                </a:rPr>
                <a:t>-</a:t>
              </a:r>
              <a:r>
                <a:rPr lang="en-US" altLang="zh-CN" sz="2600" b="1" i="1" dirty="0">
                  <a:solidFill>
                    <a:srgbClr val="FF0000"/>
                  </a:solidFill>
                  <a:latin typeface="Times New Roman" panose="02020603050405020304" pitchFamily="18" charset="0"/>
                </a:rPr>
                <a:t>t</a:t>
              </a:r>
              <a:r>
                <a:rPr lang="zh-CN" altLang="en-US" sz="2600" b="1" dirty="0">
                  <a:solidFill>
                    <a:srgbClr val="FF0000"/>
                  </a:solidFill>
                  <a:latin typeface="Times New Roman" panose="02020603050405020304" pitchFamily="18" charset="0"/>
                </a:rPr>
                <a:t>坐标系中逐一描</a:t>
              </a:r>
              <a:r>
                <a:rPr lang="zh-CN" altLang="en-US" sz="2600" b="1" dirty="0" smtClean="0">
                  <a:solidFill>
                    <a:srgbClr val="FF0000"/>
                  </a:solidFill>
                  <a:latin typeface="Times New Roman" panose="02020603050405020304" pitchFamily="18" charset="0"/>
                </a:rPr>
                <a:t>出，连接</a:t>
              </a:r>
              <a:r>
                <a:rPr lang="zh-CN" altLang="en-US" sz="2600" b="1" dirty="0">
                  <a:solidFill>
                    <a:srgbClr val="FF0000"/>
                  </a:solidFill>
                  <a:latin typeface="Times New Roman" panose="02020603050405020304" pitchFamily="18" charset="0"/>
                </a:rPr>
                <a:t>各点即为气泡运动的</a:t>
              </a:r>
              <a:r>
                <a:rPr lang="en-US" altLang="zh-CN" sz="2600" b="1" i="1" dirty="0">
                  <a:solidFill>
                    <a:srgbClr val="FF0000"/>
                  </a:solidFill>
                  <a:latin typeface="Times New Roman" panose="02020603050405020304" pitchFamily="18" charset="0"/>
                </a:rPr>
                <a:t>s</a:t>
              </a:r>
              <a:r>
                <a:rPr lang="en-US" altLang="zh-CN" sz="2600" b="1" dirty="0">
                  <a:solidFill>
                    <a:srgbClr val="FF0000"/>
                  </a:solidFill>
                  <a:latin typeface="Times New Roman" panose="02020603050405020304" pitchFamily="18" charset="0"/>
                </a:rPr>
                <a:t>-</a:t>
              </a:r>
              <a:r>
                <a:rPr lang="en-US" altLang="zh-CN" sz="2600" b="1" i="1" dirty="0">
                  <a:solidFill>
                    <a:srgbClr val="FF0000"/>
                  </a:solidFill>
                  <a:latin typeface="Times New Roman" panose="02020603050405020304" pitchFamily="18" charset="0"/>
                </a:rPr>
                <a:t>t</a:t>
              </a:r>
              <a:r>
                <a:rPr lang="zh-CN" altLang="en-US" sz="2600" b="1" dirty="0" smtClean="0">
                  <a:solidFill>
                    <a:srgbClr val="FF0000"/>
                  </a:solidFill>
                  <a:latin typeface="Times New Roman" panose="02020603050405020304" pitchFamily="18" charset="0"/>
                </a:rPr>
                <a:t>图像，如</a:t>
              </a:r>
              <a:r>
                <a:rPr lang="zh-CN" altLang="en-US" sz="2600" b="1" dirty="0">
                  <a:solidFill>
                    <a:srgbClr val="FF0000"/>
                  </a:solidFill>
                  <a:latin typeface="Times New Roman" panose="02020603050405020304" pitchFamily="18" charset="0"/>
                </a:rPr>
                <a:t>图</a:t>
              </a:r>
              <a:r>
                <a:rPr lang="en-US" altLang="zh-CN" sz="2600" b="1" dirty="0">
                  <a:solidFill>
                    <a:srgbClr val="FF0000"/>
                  </a:solidFill>
                  <a:latin typeface="Times New Roman" panose="02020603050405020304" pitchFamily="18" charset="0"/>
                </a:rPr>
                <a:t>5-3</a:t>
              </a:r>
              <a:r>
                <a:rPr lang="zh-CN" altLang="en-US" sz="2600" b="1" dirty="0">
                  <a:solidFill>
                    <a:srgbClr val="FF0000"/>
                  </a:solidFill>
                  <a:latin typeface="Times New Roman" panose="02020603050405020304" pitchFamily="18" charset="0"/>
                </a:rPr>
                <a:t>所</a:t>
              </a:r>
              <a:r>
                <a:rPr lang="zh-CN" altLang="en-US" sz="2600" b="1" dirty="0" smtClean="0">
                  <a:solidFill>
                    <a:srgbClr val="FF0000"/>
                  </a:solidFill>
                  <a:latin typeface="Times New Roman" panose="02020603050405020304" pitchFamily="18" charset="0"/>
                </a:rPr>
                <a:t>示。</a:t>
              </a:r>
              <a:endParaRPr lang="en-US" altLang="zh-CN" sz="2600" b="1" dirty="0">
                <a:solidFill>
                  <a:srgbClr val="FF0000"/>
                </a:solidFill>
                <a:latin typeface="Times New Roman" panose="02020603050405020304" pitchFamily="18" charset="0"/>
              </a:endParaRPr>
            </a:p>
          </p:txBody>
        </p:sp>
        <p:graphicFrame>
          <p:nvGraphicFramePr>
            <p:cNvPr id="18436" name="Object 5"/>
            <p:cNvGraphicFramePr>
              <a:graphicFrameLocks noChangeAspect="1"/>
            </p:cNvGraphicFramePr>
            <p:nvPr/>
          </p:nvGraphicFramePr>
          <p:xfrm>
            <a:off x="2541" y="1248"/>
            <a:ext cx="2001" cy="403"/>
          </p:xfrm>
          <a:graphic>
            <a:graphicData uri="http://schemas.openxmlformats.org/presentationml/2006/ole">
              <mc:AlternateContent xmlns:mc="http://schemas.openxmlformats.org/markup-compatibility/2006">
                <mc:Choice xmlns:v="urn:schemas-microsoft-com:vml" Requires="v">
                  <p:oleObj spid="_x0000_s5121" name="Equation" r:id="rId1" imgW="40233600" imgH="9753600" progId="">
                    <p:embed/>
                  </p:oleObj>
                </mc:Choice>
                <mc:Fallback>
                  <p:oleObj name="Equation" r:id="rId1" imgW="40233600" imgH="9753600" progId="">
                    <p:embed/>
                    <p:pic>
                      <p:nvPicPr>
                        <p:cNvPr id="0" name="图片 5120"/>
                        <p:cNvPicPr>
                          <a:picLocks noChangeAspect="1"/>
                        </p:cNvPicPr>
                        <p:nvPr/>
                      </p:nvPicPr>
                      <p:blipFill>
                        <a:blip r:embed="rId2"/>
                        <a:stretch>
                          <a:fillRect/>
                        </a:stretch>
                      </p:blipFill>
                      <p:spPr>
                        <a:xfrm>
                          <a:off x="2541" y="1248"/>
                          <a:ext cx="2001" cy="403"/>
                        </a:xfrm>
                        <a:prstGeom prst="rect">
                          <a:avLst/>
                        </a:prstGeom>
                        <a:noFill/>
                        <a:ln w="9525">
                          <a:noFill/>
                        </a:ln>
                      </p:spPr>
                    </p:pic>
                  </p:oleObj>
                </mc:Fallback>
              </mc:AlternateContent>
            </a:graphicData>
          </a:graphic>
        </p:graphicFrame>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1774825" y="717550"/>
            <a:ext cx="8570913" cy="3449955"/>
          </a:xfrm>
          <a:prstGeom prst="rect">
            <a:avLst/>
          </a:prstGeom>
          <a:noFill/>
          <a:ln w="9525">
            <a:noFill/>
            <a:miter lim="800000"/>
          </a:ln>
        </p:spPr>
        <p:txBody>
          <a:bodyPr>
            <a:spAutoFit/>
          </a:bodyPr>
          <a:lstStyle/>
          <a:p>
            <a:pPr eaLnBrk="1" hangingPunct="1">
              <a:lnSpc>
                <a:spcPct val="140000"/>
              </a:lnSpc>
            </a:pPr>
            <a:r>
              <a:rPr lang="zh-CN" altLang="en-US" sz="2600" b="1" dirty="0" smtClean="0">
                <a:solidFill>
                  <a:srgbClr val="FF0000"/>
                </a:solidFill>
                <a:latin typeface="Times New Roman" panose="02020603050405020304" pitchFamily="18" charset="0"/>
              </a:rPr>
              <a:t>        （</a:t>
            </a:r>
            <a:r>
              <a:rPr lang="en-US" altLang="zh-CN" sz="2600" b="1" dirty="0">
                <a:solidFill>
                  <a:srgbClr val="FF0000"/>
                </a:solidFill>
                <a:latin typeface="Times New Roman" panose="02020603050405020304" pitchFamily="18" charset="0"/>
              </a:rPr>
              <a:t>4</a:t>
            </a:r>
            <a:r>
              <a:rPr lang="zh-CN" altLang="en-US" sz="2600" b="1" dirty="0">
                <a:solidFill>
                  <a:srgbClr val="FF0000"/>
                </a:solidFill>
                <a:latin typeface="Times New Roman" panose="02020603050405020304" pitchFamily="18" charset="0"/>
              </a:rPr>
              <a:t>）通过数据分析</a:t>
            </a:r>
            <a:r>
              <a:rPr lang="zh-CN" altLang="en-US" sz="2600" b="1" dirty="0" smtClean="0">
                <a:solidFill>
                  <a:srgbClr val="FF0000"/>
                </a:solidFill>
                <a:latin typeface="Times New Roman" panose="02020603050405020304" pitchFamily="18" charset="0"/>
              </a:rPr>
              <a:t>可知，气泡</a:t>
            </a:r>
            <a:r>
              <a:rPr lang="zh-CN" altLang="en-US" sz="2600" b="1" dirty="0">
                <a:solidFill>
                  <a:srgbClr val="FF0000"/>
                </a:solidFill>
                <a:latin typeface="Times New Roman" panose="02020603050405020304" pitchFamily="18" charset="0"/>
              </a:rPr>
              <a:t>上升一段路程</a:t>
            </a:r>
            <a:r>
              <a:rPr lang="zh-CN" altLang="en-US" sz="2600" b="1" dirty="0" smtClean="0">
                <a:solidFill>
                  <a:srgbClr val="FF0000"/>
                </a:solidFill>
                <a:latin typeface="Times New Roman" panose="02020603050405020304" pitchFamily="18" charset="0"/>
              </a:rPr>
              <a:t>后，路程</a:t>
            </a:r>
            <a:r>
              <a:rPr lang="zh-CN" altLang="en-US" sz="2600" b="1" dirty="0">
                <a:solidFill>
                  <a:srgbClr val="FF0000"/>
                </a:solidFill>
                <a:latin typeface="Times New Roman" panose="02020603050405020304" pitchFamily="18" charset="0"/>
              </a:rPr>
              <a:t>随着运动时间的增加而</a:t>
            </a:r>
            <a:r>
              <a:rPr lang="zh-CN" altLang="en-US" sz="2600" b="1" dirty="0" smtClean="0">
                <a:solidFill>
                  <a:srgbClr val="FF0000"/>
                </a:solidFill>
                <a:latin typeface="Times New Roman" panose="02020603050405020304" pitchFamily="18" charset="0"/>
              </a:rPr>
              <a:t>增加，运动</a:t>
            </a:r>
            <a:r>
              <a:rPr lang="zh-CN" altLang="en-US" sz="2600" b="1" dirty="0">
                <a:solidFill>
                  <a:srgbClr val="FF0000"/>
                </a:solidFill>
                <a:latin typeface="Times New Roman" panose="02020603050405020304" pitchFamily="18" charset="0"/>
              </a:rPr>
              <a:t>的路程和时间之间近似成正比</a:t>
            </a:r>
            <a:r>
              <a:rPr lang="zh-CN" altLang="en-US" sz="2600" b="1" dirty="0" smtClean="0">
                <a:solidFill>
                  <a:srgbClr val="FF0000"/>
                </a:solidFill>
                <a:latin typeface="Times New Roman" panose="02020603050405020304" pitchFamily="18" charset="0"/>
              </a:rPr>
              <a:t>关系，因此</a:t>
            </a:r>
            <a:r>
              <a:rPr lang="zh-CN" altLang="en-US" sz="2600" b="1" dirty="0">
                <a:solidFill>
                  <a:srgbClr val="FF0000"/>
                </a:solidFill>
                <a:latin typeface="Times New Roman" panose="02020603050405020304" pitchFamily="18" charset="0"/>
              </a:rPr>
              <a:t>运动速度可以看成是不变</a:t>
            </a:r>
            <a:r>
              <a:rPr lang="zh-CN" altLang="en-US" sz="2600" b="1" dirty="0" smtClean="0">
                <a:solidFill>
                  <a:srgbClr val="FF0000"/>
                </a:solidFill>
                <a:latin typeface="Times New Roman" panose="02020603050405020304" pitchFamily="18" charset="0"/>
              </a:rPr>
              <a:t>的。又</a:t>
            </a:r>
            <a:r>
              <a:rPr lang="zh-CN" altLang="en-US" sz="2600" b="1" dirty="0">
                <a:solidFill>
                  <a:srgbClr val="FF0000"/>
                </a:solidFill>
                <a:latin typeface="Times New Roman" panose="02020603050405020304" pitchFamily="18" charset="0"/>
              </a:rPr>
              <a:t>因为气泡的运动路线是直</a:t>
            </a:r>
            <a:r>
              <a:rPr lang="zh-CN" altLang="en-US" sz="2600" b="1" dirty="0" smtClean="0">
                <a:solidFill>
                  <a:srgbClr val="FF0000"/>
                </a:solidFill>
                <a:latin typeface="Times New Roman" panose="02020603050405020304" pitchFamily="18" charset="0"/>
              </a:rPr>
              <a:t>的，所以</a:t>
            </a:r>
            <a:r>
              <a:rPr lang="zh-CN" altLang="en-US" sz="2600" b="1" dirty="0">
                <a:solidFill>
                  <a:srgbClr val="FF0000"/>
                </a:solidFill>
                <a:latin typeface="Times New Roman" panose="02020603050405020304" pitchFamily="18" charset="0"/>
              </a:rPr>
              <a:t>可以看成是</a:t>
            </a:r>
            <a:r>
              <a:rPr lang="zh-CN" altLang="en-US" sz="2600" b="1" dirty="0" smtClean="0">
                <a:solidFill>
                  <a:srgbClr val="FF0000"/>
                </a:solidFill>
                <a:latin typeface="Times New Roman" panose="02020603050405020304" pitchFamily="18" charset="0"/>
              </a:rPr>
              <a:t>匀速直线运动。</a:t>
            </a:r>
            <a:endParaRPr lang="en-US" altLang="zh-CN" sz="2600" b="1" dirty="0">
              <a:solidFill>
                <a:srgbClr val="FF0000"/>
              </a:solidFill>
              <a:latin typeface="Times New Roman" panose="02020603050405020304" pitchFamily="18" charset="0"/>
            </a:endParaRPr>
          </a:p>
          <a:p>
            <a:pPr indent="719455" eaLnBrk="1" hangingPunct="1">
              <a:lnSpc>
                <a:spcPct val="140000"/>
              </a:lnSpc>
            </a:pPr>
            <a:r>
              <a:rPr lang="zh-CN" altLang="en-US" sz="2600" b="1" dirty="0" smtClean="0">
                <a:solidFill>
                  <a:srgbClr val="FF0000"/>
                </a:solidFill>
                <a:latin typeface="Times New Roman" panose="02020603050405020304" pitchFamily="18" charset="0"/>
              </a:rPr>
              <a:t>答案：（</a:t>
            </a:r>
            <a:r>
              <a:rPr lang="en-US" altLang="zh-CN" sz="2600" b="1" dirty="0">
                <a:solidFill>
                  <a:srgbClr val="FF0000"/>
                </a:solidFill>
                <a:latin typeface="Times New Roman" panose="02020603050405020304" pitchFamily="18" charset="0"/>
              </a:rPr>
              <a:t>1</a:t>
            </a:r>
            <a:r>
              <a:rPr lang="zh-CN" altLang="en-US" sz="2600" b="1" dirty="0">
                <a:solidFill>
                  <a:srgbClr val="FF0000"/>
                </a:solidFill>
                <a:latin typeface="Times New Roman" panose="02020603050405020304" pitchFamily="18" charset="0"/>
              </a:rPr>
              <a:t>）</a:t>
            </a:r>
            <a:r>
              <a:rPr lang="en-US" altLang="zh-CN" sz="2600" b="1" dirty="0" smtClean="0">
                <a:solidFill>
                  <a:srgbClr val="FF0000"/>
                </a:solidFill>
                <a:latin typeface="Times New Roman" panose="02020603050405020304" pitchFamily="18" charset="0"/>
              </a:rPr>
              <a:t>0.08</a:t>
            </a:r>
            <a:r>
              <a:rPr lang="zh-CN" altLang="en-US" sz="2600" b="1" dirty="0">
                <a:solidFill>
                  <a:srgbClr val="FF0000"/>
                </a:solidFill>
                <a:latin typeface="Times New Roman" panose="02020603050405020304" pitchFamily="18" charset="0"/>
              </a:rPr>
              <a:t>（</a:t>
            </a:r>
            <a:r>
              <a:rPr lang="en-US" altLang="zh-CN" sz="2600" b="1" dirty="0">
                <a:solidFill>
                  <a:srgbClr val="FF0000"/>
                </a:solidFill>
                <a:latin typeface="Times New Roman" panose="02020603050405020304" pitchFamily="18" charset="0"/>
              </a:rPr>
              <a:t>2</a:t>
            </a:r>
            <a:r>
              <a:rPr lang="zh-CN" altLang="en-US" sz="2600" b="1" dirty="0">
                <a:solidFill>
                  <a:srgbClr val="FF0000"/>
                </a:solidFill>
                <a:latin typeface="Times New Roman" panose="02020603050405020304" pitchFamily="18" charset="0"/>
              </a:rPr>
              <a:t>）慢 （</a:t>
            </a:r>
            <a:r>
              <a:rPr lang="en-US" altLang="zh-CN" sz="2600" b="1" dirty="0">
                <a:solidFill>
                  <a:srgbClr val="FF0000"/>
                </a:solidFill>
                <a:latin typeface="Times New Roman" panose="02020603050405020304" pitchFamily="18" charset="0"/>
              </a:rPr>
              <a:t>3</a:t>
            </a:r>
            <a:r>
              <a:rPr lang="zh-CN" altLang="en-US" sz="2600" b="1" dirty="0">
                <a:solidFill>
                  <a:srgbClr val="FF0000"/>
                </a:solidFill>
                <a:latin typeface="Times New Roman" panose="02020603050405020304" pitchFamily="18" charset="0"/>
              </a:rPr>
              <a:t>）如图</a:t>
            </a:r>
            <a:r>
              <a:rPr lang="en-US" altLang="zh-CN" sz="2600" b="1" dirty="0">
                <a:solidFill>
                  <a:srgbClr val="FF0000"/>
                </a:solidFill>
                <a:latin typeface="Times New Roman" panose="02020603050405020304" pitchFamily="18" charset="0"/>
              </a:rPr>
              <a:t>5-3</a:t>
            </a:r>
            <a:r>
              <a:rPr lang="zh-CN" altLang="en-US" sz="2600" b="1" dirty="0">
                <a:solidFill>
                  <a:srgbClr val="FF0000"/>
                </a:solidFill>
                <a:latin typeface="Times New Roman" panose="02020603050405020304" pitchFamily="18" charset="0"/>
              </a:rPr>
              <a:t>所示（</a:t>
            </a:r>
            <a:r>
              <a:rPr lang="en-US" altLang="zh-CN" sz="2600" b="1" dirty="0">
                <a:solidFill>
                  <a:srgbClr val="FF0000"/>
                </a:solidFill>
                <a:latin typeface="Times New Roman" panose="02020603050405020304" pitchFamily="18" charset="0"/>
              </a:rPr>
              <a:t>4</a:t>
            </a:r>
            <a:r>
              <a:rPr lang="zh-CN" altLang="en-US" sz="2600" b="1" dirty="0">
                <a:solidFill>
                  <a:srgbClr val="FF0000"/>
                </a:solidFill>
                <a:latin typeface="Times New Roman" panose="02020603050405020304" pitchFamily="18" charset="0"/>
              </a:rPr>
              <a:t>）正比   不变   匀速直线</a:t>
            </a:r>
            <a:endParaRPr lang="zh-CN" altLang="en-US" sz="2600" b="1" dirty="0">
              <a:solidFill>
                <a:srgbClr val="FF0000"/>
              </a:solidFill>
              <a:latin typeface="Times New Roman" panose="02020603050405020304" pitchFamily="18" charset="0"/>
            </a:endParaRPr>
          </a:p>
        </p:txBody>
      </p:sp>
      <p:sp>
        <p:nvSpPr>
          <p:cNvPr id="19459" name="Rectangle 5"/>
          <p:cNvSpPr>
            <a:spLocks noChangeArrowheads="1"/>
          </p:cNvSpPr>
          <p:nvPr/>
        </p:nvSpPr>
        <p:spPr bwMode="auto">
          <a:xfrm>
            <a:off x="5737225" y="5967413"/>
            <a:ext cx="955040" cy="650875"/>
          </a:xfrm>
          <a:prstGeom prst="rect">
            <a:avLst/>
          </a:prstGeom>
          <a:noFill/>
          <a:ln w="9525">
            <a:noFill/>
            <a:miter lim="800000"/>
          </a:ln>
        </p:spPr>
        <p:txBody>
          <a:bodyPr wrap="none">
            <a:spAutoFit/>
          </a:bodyPr>
          <a:lstStyle/>
          <a:p>
            <a:pPr eaLnBrk="1" hangingPunct="1">
              <a:lnSpc>
                <a:spcPct val="140000"/>
              </a:lnSpc>
            </a:pPr>
            <a:r>
              <a:rPr lang="zh-CN" altLang="en-US" sz="2600" b="1">
                <a:latin typeface="Times New Roman" panose="02020603050405020304" pitchFamily="18" charset="0"/>
              </a:rPr>
              <a:t>图</a:t>
            </a:r>
            <a:r>
              <a:rPr lang="en-US" altLang="zh-CN" sz="2600" b="1">
                <a:latin typeface="Times New Roman" panose="02020603050405020304" pitchFamily="18" charset="0"/>
              </a:rPr>
              <a:t>5-3</a:t>
            </a:r>
            <a:endParaRPr lang="en-US" altLang="zh-CN" sz="2600" b="1">
              <a:latin typeface="Times New Roman" panose="02020603050405020304" pitchFamily="18" charset="0"/>
            </a:endParaRPr>
          </a:p>
        </p:txBody>
      </p:sp>
      <p:pic>
        <p:nvPicPr>
          <p:cNvPr id="19460" name="Picture 6"/>
          <p:cNvPicPr>
            <a:picLocks noChangeAspect="1" noChangeArrowheads="1"/>
          </p:cNvPicPr>
          <p:nvPr/>
        </p:nvPicPr>
        <p:blipFill>
          <a:blip r:embed="rId1" cstate="print"/>
          <a:srcRect/>
          <a:stretch>
            <a:fillRect/>
          </a:stretch>
        </p:blipFill>
        <p:spPr bwMode="auto">
          <a:xfrm>
            <a:off x="5021263" y="3833813"/>
            <a:ext cx="2276475" cy="22177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11"/>
          <p:cNvGrpSpPr/>
          <p:nvPr/>
        </p:nvGrpSpPr>
        <p:grpSpPr bwMode="auto">
          <a:xfrm>
            <a:off x="4419600" y="381000"/>
            <a:ext cx="3413125" cy="715963"/>
            <a:chOff x="1046" y="2914"/>
            <a:chExt cx="2150" cy="451"/>
          </a:xfrm>
        </p:grpSpPr>
        <p:pic>
          <p:nvPicPr>
            <p:cNvPr id="20486" name="Picture 12"/>
            <p:cNvPicPr>
              <a:picLocks noChangeAspect="1" noChangeArrowheads="1"/>
            </p:cNvPicPr>
            <p:nvPr/>
          </p:nvPicPr>
          <p:blipFill>
            <a:blip r:embed="rId1" cstate="print"/>
            <a:srcRect/>
            <a:stretch>
              <a:fillRect/>
            </a:stretch>
          </p:blipFill>
          <p:spPr bwMode="auto">
            <a:xfrm>
              <a:off x="1046" y="2914"/>
              <a:ext cx="2150" cy="451"/>
            </a:xfrm>
            <a:prstGeom prst="rect">
              <a:avLst/>
            </a:prstGeom>
            <a:noFill/>
            <a:ln w="9525">
              <a:noFill/>
              <a:miter lim="800000"/>
              <a:headEnd/>
              <a:tailEnd/>
            </a:ln>
          </p:spPr>
        </p:pic>
        <p:sp>
          <p:nvSpPr>
            <p:cNvPr id="20487" name="Text Box 13"/>
            <p:cNvSpPr txBox="1">
              <a:spLocks noChangeArrowheads="1"/>
            </p:cNvSpPr>
            <p:nvPr/>
          </p:nvSpPr>
          <p:spPr bwMode="auto">
            <a:xfrm>
              <a:off x="1644" y="2982"/>
              <a:ext cx="1458" cy="310"/>
            </a:xfrm>
            <a:prstGeom prst="rect">
              <a:avLst/>
            </a:prstGeom>
            <a:noFill/>
            <a:ln w="9525">
              <a:noFill/>
              <a:miter lim="800000"/>
            </a:ln>
          </p:spPr>
          <p:txBody>
            <a:bodyPr>
              <a:spAutoFit/>
            </a:bodyPr>
            <a:lstStyle/>
            <a:p>
              <a:pPr eaLnBrk="1" hangingPunct="1">
                <a:spcBef>
                  <a:spcPct val="50000"/>
                </a:spcBef>
              </a:pPr>
              <a:r>
                <a:rPr lang="zh-CN" altLang="en-US" sz="2600" b="1">
                  <a:solidFill>
                    <a:srgbClr val="FF5050"/>
                  </a:solidFill>
                  <a:latin typeface="Times New Roman" panose="02020603050405020304" pitchFamily="18" charset="0"/>
                  <a:ea typeface="黑体" panose="02010609060101010101" pitchFamily="49" charset="-122"/>
                </a:rPr>
                <a:t>方法技巧盘点</a:t>
              </a:r>
              <a:endParaRPr lang="zh-CN" altLang="en-US" sz="2600" b="1">
                <a:solidFill>
                  <a:srgbClr val="FF5050"/>
                </a:solidFill>
                <a:latin typeface="Times New Roman" panose="02020603050405020304" pitchFamily="18" charset="0"/>
                <a:ea typeface="黑体" panose="02010609060101010101" pitchFamily="49" charset="-122"/>
              </a:endParaRPr>
            </a:p>
          </p:txBody>
        </p:sp>
      </p:grpSp>
      <p:sp>
        <p:nvSpPr>
          <p:cNvPr id="20483" name="Rectangle 14"/>
          <p:cNvSpPr>
            <a:spLocks noChangeArrowheads="1"/>
          </p:cNvSpPr>
          <p:nvPr/>
        </p:nvSpPr>
        <p:spPr bwMode="auto">
          <a:xfrm>
            <a:off x="1774825" y="1476375"/>
            <a:ext cx="4656138" cy="491490"/>
          </a:xfrm>
          <a:prstGeom prst="rect">
            <a:avLst/>
          </a:prstGeom>
          <a:noFill/>
          <a:ln w="9525">
            <a:noFill/>
            <a:miter lim="800000"/>
          </a:ln>
        </p:spPr>
        <p:txBody>
          <a:bodyPr>
            <a:spAutoFit/>
          </a:bodyPr>
          <a:lstStyle/>
          <a:p>
            <a:pPr eaLnBrk="1" hangingPunct="1"/>
            <a:r>
              <a:rPr lang="zh-CN" altLang="en-US" sz="2600" b="1">
                <a:solidFill>
                  <a:srgbClr val="FF0066"/>
                </a:solidFill>
                <a:latin typeface="Times New Roman" panose="02020603050405020304" pitchFamily="18" charset="0"/>
                <a:ea typeface="黑体" panose="02010609060101010101" pitchFamily="49" charset="-122"/>
              </a:rPr>
              <a:t>方法一     控制变量法</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20484" name="Text Box 15"/>
          <p:cNvSpPr txBox="1">
            <a:spLocks noChangeArrowheads="1"/>
          </p:cNvSpPr>
          <p:nvPr/>
        </p:nvSpPr>
        <p:spPr bwMode="auto">
          <a:xfrm>
            <a:off x="1774825" y="2079625"/>
            <a:ext cx="2654300"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方法解读</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20485" name="Text Box 16"/>
          <p:cNvSpPr txBox="1">
            <a:spLocks noChangeArrowheads="1"/>
          </p:cNvSpPr>
          <p:nvPr/>
        </p:nvSpPr>
        <p:spPr bwMode="auto">
          <a:xfrm>
            <a:off x="1774825" y="2686050"/>
            <a:ext cx="8704263" cy="2889885"/>
          </a:xfrm>
          <a:prstGeom prst="rect">
            <a:avLst/>
          </a:prstGeom>
          <a:noFill/>
          <a:ln w="9525">
            <a:noFill/>
            <a:miter lim="800000"/>
          </a:ln>
        </p:spPr>
        <p:txBody>
          <a:bodyPr>
            <a:spAutoFit/>
          </a:bodyPr>
          <a:lstStyle/>
          <a:p>
            <a:pPr eaLnBrk="1" hangingPunct="1">
              <a:lnSpc>
                <a:spcPct val="140000"/>
              </a:lnSpc>
            </a:pPr>
            <a:r>
              <a:rPr lang="zh-CN" altLang="en-US" sz="2600" b="1" dirty="0" smtClean="0">
                <a:latin typeface="Times New Roman" panose="02020603050405020304" pitchFamily="18" charset="0"/>
                <a:ea typeface="仿宋" panose="02010609060101010101" pitchFamily="49" charset="-122"/>
              </a:rPr>
              <a:t>        在</a:t>
            </a:r>
            <a:r>
              <a:rPr lang="zh-CN" altLang="en-US" sz="2600" b="1" dirty="0">
                <a:latin typeface="Times New Roman" panose="02020603050405020304" pitchFamily="18" charset="0"/>
                <a:ea typeface="仿宋" panose="02010609060101010101" pitchFamily="49" charset="-122"/>
              </a:rPr>
              <a:t>研究物理问题</a:t>
            </a:r>
            <a:r>
              <a:rPr lang="zh-CN" altLang="en-US" sz="2600" b="1" dirty="0" smtClean="0">
                <a:latin typeface="Times New Roman" panose="02020603050405020304" pitchFamily="18" charset="0"/>
                <a:ea typeface="仿宋" panose="02010609060101010101" pitchFamily="49" charset="-122"/>
              </a:rPr>
              <a:t>时，某</a:t>
            </a:r>
            <a:r>
              <a:rPr lang="zh-CN" altLang="en-US" sz="2600" b="1" dirty="0">
                <a:latin typeface="Times New Roman" panose="02020603050405020304" pitchFamily="18" charset="0"/>
                <a:ea typeface="仿宋" panose="02010609060101010101" pitchFamily="49" charset="-122"/>
              </a:rPr>
              <a:t>一物理量往往受几个不同物理量的</a:t>
            </a:r>
            <a:r>
              <a:rPr lang="zh-CN" altLang="en-US" sz="2600" b="1" dirty="0" smtClean="0">
                <a:latin typeface="Times New Roman" panose="02020603050405020304" pitchFamily="18" charset="0"/>
                <a:ea typeface="仿宋" panose="02010609060101010101" pitchFamily="49" charset="-122"/>
              </a:rPr>
              <a:t>影响，为了</a:t>
            </a:r>
            <a:r>
              <a:rPr lang="zh-CN" altLang="en-US" sz="2600" b="1" dirty="0">
                <a:latin typeface="Times New Roman" panose="02020603050405020304" pitchFamily="18" charset="0"/>
                <a:ea typeface="仿宋" panose="02010609060101010101" pitchFamily="49" charset="-122"/>
              </a:rPr>
              <a:t>确定各个不同物理量之间的</a:t>
            </a:r>
            <a:r>
              <a:rPr lang="zh-CN" altLang="en-US" sz="2600" b="1" dirty="0" smtClean="0">
                <a:latin typeface="Times New Roman" panose="02020603050405020304" pitchFamily="18" charset="0"/>
                <a:ea typeface="仿宋" panose="02010609060101010101" pitchFamily="49" charset="-122"/>
              </a:rPr>
              <a:t>关系，就</a:t>
            </a:r>
            <a:r>
              <a:rPr lang="zh-CN" altLang="en-US" sz="2600" b="1" dirty="0">
                <a:latin typeface="Times New Roman" panose="02020603050405020304" pitchFamily="18" charset="0"/>
                <a:ea typeface="仿宋" panose="02010609060101010101" pitchFamily="49" charset="-122"/>
              </a:rPr>
              <a:t>需要控制某些</a:t>
            </a:r>
            <a:r>
              <a:rPr lang="zh-CN" altLang="en-US" sz="2600" b="1" dirty="0" smtClean="0">
                <a:latin typeface="Times New Roman" panose="02020603050405020304" pitchFamily="18" charset="0"/>
                <a:ea typeface="仿宋" panose="02010609060101010101" pitchFamily="49" charset="-122"/>
              </a:rPr>
              <a:t>量，使</a:t>
            </a:r>
            <a:r>
              <a:rPr lang="zh-CN" altLang="en-US" sz="2600" b="1" dirty="0">
                <a:latin typeface="Times New Roman" panose="02020603050405020304" pitchFamily="18" charset="0"/>
                <a:ea typeface="仿宋" panose="02010609060101010101" pitchFamily="49" charset="-122"/>
              </a:rPr>
              <a:t>其固定</a:t>
            </a:r>
            <a:r>
              <a:rPr lang="zh-CN" altLang="en-US" sz="2600" b="1" dirty="0" smtClean="0">
                <a:latin typeface="Times New Roman" panose="02020603050405020304" pitchFamily="18" charset="0"/>
                <a:ea typeface="仿宋" panose="02010609060101010101" pitchFamily="49" charset="-122"/>
              </a:rPr>
              <a:t>不变，改变</a:t>
            </a:r>
            <a:r>
              <a:rPr lang="zh-CN" altLang="en-US" sz="2600" b="1" dirty="0">
                <a:latin typeface="Times New Roman" panose="02020603050405020304" pitchFamily="18" charset="0"/>
                <a:ea typeface="仿宋" panose="02010609060101010101" pitchFamily="49" charset="-122"/>
              </a:rPr>
              <a:t>某一个</a:t>
            </a:r>
            <a:r>
              <a:rPr lang="zh-CN" altLang="en-US" sz="2600" b="1" dirty="0" smtClean="0">
                <a:latin typeface="Times New Roman" panose="02020603050405020304" pitchFamily="18" charset="0"/>
                <a:ea typeface="仿宋" panose="02010609060101010101" pitchFamily="49" charset="-122"/>
              </a:rPr>
              <a:t>物理量，看</a:t>
            </a:r>
            <a:r>
              <a:rPr lang="zh-CN" altLang="en-US" sz="2600" b="1" dirty="0">
                <a:latin typeface="Times New Roman" panose="02020603050405020304" pitchFamily="18" charset="0"/>
                <a:ea typeface="仿宋" panose="02010609060101010101" pitchFamily="49" charset="-122"/>
              </a:rPr>
              <a:t>所研究的物理量与该物理量之间的</a:t>
            </a:r>
            <a:r>
              <a:rPr lang="zh-CN" altLang="en-US" sz="2600" b="1" dirty="0" smtClean="0">
                <a:latin typeface="Times New Roman" panose="02020603050405020304" pitchFamily="18" charset="0"/>
                <a:ea typeface="仿宋" panose="02010609060101010101" pitchFamily="49" charset="-122"/>
              </a:rPr>
              <a:t>关系。例如</a:t>
            </a:r>
            <a:r>
              <a:rPr lang="zh-CN" altLang="en-US" sz="2600" b="1" dirty="0">
                <a:latin typeface="Times New Roman" panose="02020603050405020304" pitchFamily="18" charset="0"/>
                <a:ea typeface="仿宋" panose="02010609060101010101" pitchFamily="49" charset="-122"/>
              </a:rPr>
              <a:t>在比较物体运动快慢的时候就需要用到此</a:t>
            </a:r>
            <a:r>
              <a:rPr lang="zh-CN" altLang="en-US" sz="2600" b="1" dirty="0" smtClean="0">
                <a:latin typeface="Times New Roman" panose="02020603050405020304" pitchFamily="18" charset="0"/>
                <a:ea typeface="仿宋" panose="02010609060101010101" pitchFamily="49" charset="-122"/>
              </a:rPr>
              <a:t>方法。</a:t>
            </a:r>
            <a:endParaRPr lang="en-US" altLang="zh-CN" sz="2600" b="1" dirty="0">
              <a:latin typeface="Times New Roman" panose="02020603050405020304" pitchFamily="18" charset="0"/>
              <a:ea typeface="仿宋" panose="02010609060101010101" pitchFamily="49"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60"/>
          <p:cNvGrpSpPr/>
          <p:nvPr/>
        </p:nvGrpSpPr>
        <p:grpSpPr bwMode="auto">
          <a:xfrm>
            <a:off x="4267200" y="0"/>
            <a:ext cx="3413125" cy="715963"/>
            <a:chOff x="1610" y="508"/>
            <a:chExt cx="2150" cy="451"/>
          </a:xfrm>
        </p:grpSpPr>
        <p:pic>
          <p:nvPicPr>
            <p:cNvPr id="3076" name="Picture 54"/>
            <p:cNvPicPr>
              <a:picLocks noChangeAspect="1" noChangeArrowheads="1"/>
            </p:cNvPicPr>
            <p:nvPr/>
          </p:nvPicPr>
          <p:blipFill>
            <a:blip r:embed="rId1" cstate="print"/>
            <a:srcRect/>
            <a:stretch>
              <a:fillRect/>
            </a:stretch>
          </p:blipFill>
          <p:spPr bwMode="auto">
            <a:xfrm>
              <a:off x="1610" y="508"/>
              <a:ext cx="2150" cy="451"/>
            </a:xfrm>
            <a:prstGeom prst="rect">
              <a:avLst/>
            </a:prstGeom>
            <a:noFill/>
            <a:ln w="9525">
              <a:noFill/>
              <a:miter lim="800000"/>
              <a:headEnd/>
              <a:tailEnd/>
            </a:ln>
          </p:spPr>
        </p:pic>
        <p:sp>
          <p:nvSpPr>
            <p:cNvPr id="3077" name="Text Box 55"/>
            <p:cNvSpPr txBox="1">
              <a:spLocks noChangeArrowheads="1"/>
            </p:cNvSpPr>
            <p:nvPr/>
          </p:nvSpPr>
          <p:spPr bwMode="auto">
            <a:xfrm>
              <a:off x="2208" y="576"/>
              <a:ext cx="1458" cy="310"/>
            </a:xfrm>
            <a:prstGeom prst="rect">
              <a:avLst/>
            </a:prstGeom>
            <a:noFill/>
            <a:ln w="9525">
              <a:noFill/>
              <a:miter lim="800000"/>
            </a:ln>
          </p:spPr>
          <p:txBody>
            <a:bodyPr>
              <a:spAutoFit/>
            </a:bodyPr>
            <a:lstStyle/>
            <a:p>
              <a:pPr eaLnBrk="1" hangingPunct="1">
                <a:spcBef>
                  <a:spcPct val="50000"/>
                </a:spcBef>
              </a:pPr>
              <a:r>
                <a:rPr lang="zh-CN" altLang="en-US" sz="2600" b="1">
                  <a:solidFill>
                    <a:srgbClr val="FF5050"/>
                  </a:solidFill>
                  <a:latin typeface="Times New Roman" panose="02020603050405020304" pitchFamily="18" charset="0"/>
                  <a:ea typeface="黑体" panose="02010609060101010101" pitchFamily="49" charset="-122"/>
                </a:rPr>
                <a:t>本章知识梳理</a:t>
              </a:r>
              <a:endParaRPr lang="zh-CN" altLang="en-US" sz="2600" b="1">
                <a:solidFill>
                  <a:srgbClr val="FF5050"/>
                </a:solidFill>
                <a:latin typeface="Times New Roman" panose="02020603050405020304" pitchFamily="18" charset="0"/>
                <a:ea typeface="黑体" panose="02010609060101010101" pitchFamily="49" charset="-122"/>
              </a:endParaRPr>
            </a:p>
          </p:txBody>
        </p:sp>
      </p:grpSp>
      <p:pic>
        <p:nvPicPr>
          <p:cNvPr id="3075" name="Picture 64"/>
          <p:cNvPicPr>
            <a:picLocks noChangeAspect="1" noChangeArrowheads="1"/>
          </p:cNvPicPr>
          <p:nvPr/>
        </p:nvPicPr>
        <p:blipFill>
          <a:blip r:embed="rId2" cstate="print"/>
          <a:srcRect/>
          <a:stretch>
            <a:fillRect/>
          </a:stretch>
        </p:blipFill>
        <p:spPr bwMode="auto">
          <a:xfrm>
            <a:off x="3446463" y="685800"/>
            <a:ext cx="5011737" cy="6161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1774825" y="758825"/>
            <a:ext cx="8553450" cy="3449955"/>
          </a:xfrm>
          <a:prstGeom prst="rect">
            <a:avLst/>
          </a:prstGeom>
          <a:noFill/>
          <a:ln w="9525">
            <a:noFill/>
            <a:miter lim="800000"/>
          </a:ln>
        </p:spPr>
        <p:txBody>
          <a:bodyPr>
            <a:spAutoFit/>
          </a:bodyPr>
          <a:lstStyle/>
          <a:p>
            <a:pPr indent="717550" eaLnBrk="1" hangingPunct="1">
              <a:lnSpc>
                <a:spcPct val="140000"/>
              </a:lnSpc>
            </a:pPr>
            <a:r>
              <a:rPr lang="zh-CN" altLang="en-US" sz="2600" b="1" dirty="0">
                <a:latin typeface="Times New Roman" panose="02020603050405020304" pitchFamily="18" charset="0"/>
              </a:rPr>
              <a:t>例</a:t>
            </a:r>
            <a:r>
              <a:rPr lang="en-US" altLang="zh-CN" sz="2600" b="1" dirty="0">
                <a:latin typeface="Times New Roman" panose="02020603050405020304" pitchFamily="18" charset="0"/>
              </a:rPr>
              <a:t>7  </a:t>
            </a:r>
            <a:r>
              <a:rPr lang="zh-CN" altLang="en-US" sz="2600" b="1" dirty="0">
                <a:latin typeface="Times New Roman" panose="02020603050405020304" pitchFamily="18" charset="0"/>
              </a:rPr>
              <a:t>日常生活中我们可以用不同的方法来比较物体运动的</a:t>
            </a:r>
            <a:r>
              <a:rPr lang="zh-CN" altLang="en-US" sz="2600" b="1" dirty="0" smtClean="0">
                <a:latin typeface="Times New Roman" panose="02020603050405020304" pitchFamily="18" charset="0"/>
              </a:rPr>
              <a:t>快慢，如</a:t>
            </a:r>
            <a:r>
              <a:rPr lang="zh-CN" altLang="en-US" sz="2600" b="1" dirty="0">
                <a:latin typeface="Times New Roman" panose="02020603050405020304" pitchFamily="18" charset="0"/>
              </a:rPr>
              <a:t>图</a:t>
            </a:r>
            <a:r>
              <a:rPr lang="en-US" altLang="zh-CN" sz="2600" b="1" dirty="0">
                <a:latin typeface="Times New Roman" panose="02020603050405020304" pitchFamily="18" charset="0"/>
              </a:rPr>
              <a:t>5-4</a:t>
            </a:r>
            <a:r>
              <a:rPr lang="zh-CN" altLang="en-US" sz="2600" b="1" dirty="0">
                <a:latin typeface="Times New Roman" panose="02020603050405020304" pitchFamily="18" charset="0"/>
              </a:rPr>
              <a:t>所</a:t>
            </a:r>
            <a:r>
              <a:rPr lang="zh-CN" altLang="en-US" sz="2600" b="1" dirty="0" smtClean="0">
                <a:latin typeface="Times New Roman" panose="02020603050405020304" pitchFamily="18" charset="0"/>
              </a:rPr>
              <a:t>示，</a:t>
            </a:r>
            <a:r>
              <a:rPr lang="en-US" altLang="zh-CN" sz="2600" b="1" i="1" dirty="0" smtClean="0">
                <a:latin typeface="Times New Roman" panose="02020603050405020304" pitchFamily="18" charset="0"/>
              </a:rPr>
              <a:t>a</a:t>
            </a:r>
            <a:r>
              <a:rPr lang="zh-CN" altLang="en-US" sz="2600" b="1" dirty="0">
                <a:latin typeface="Times New Roman" panose="02020603050405020304" pitchFamily="18" charset="0"/>
              </a:rPr>
              <a:t>、</a:t>
            </a:r>
            <a:r>
              <a:rPr lang="en-US" altLang="zh-CN" sz="2600" b="1" i="1" dirty="0">
                <a:latin typeface="Times New Roman" panose="02020603050405020304" pitchFamily="18" charset="0"/>
              </a:rPr>
              <a:t>b</a:t>
            </a:r>
            <a:r>
              <a:rPr lang="zh-CN" altLang="en-US" sz="2600" b="1" dirty="0">
                <a:latin typeface="Times New Roman" panose="02020603050405020304" pitchFamily="18" charset="0"/>
              </a:rPr>
              <a:t>、</a:t>
            </a:r>
            <a:r>
              <a:rPr lang="en-US" altLang="zh-CN" sz="2600" b="1" i="1" dirty="0">
                <a:latin typeface="Times New Roman" panose="02020603050405020304" pitchFamily="18" charset="0"/>
              </a:rPr>
              <a:t>c</a:t>
            </a:r>
            <a:r>
              <a:rPr lang="zh-CN" altLang="en-US" sz="2600" b="1" dirty="0">
                <a:latin typeface="Times New Roman" panose="02020603050405020304" pitchFamily="18" charset="0"/>
              </a:rPr>
              <a:t>三人同时从同一起跑线开始</a:t>
            </a:r>
            <a:r>
              <a:rPr lang="zh-CN" altLang="en-US" sz="2600" b="1" dirty="0" smtClean="0">
                <a:latin typeface="Times New Roman" panose="02020603050405020304" pitchFamily="18" charset="0"/>
              </a:rPr>
              <a:t>运动，则</a:t>
            </a:r>
            <a:r>
              <a:rPr lang="zh-CN" altLang="en-US" sz="2600" b="1" dirty="0">
                <a:latin typeface="Times New Roman" panose="02020603050405020304" pitchFamily="18" charset="0"/>
              </a:rPr>
              <a:t>图甲中比较运动快慢的方法是</a:t>
            </a:r>
            <a:r>
              <a:rPr lang="en-US" altLang="zh-CN" sz="2600" b="1" dirty="0">
                <a:latin typeface="Times New Roman" panose="02020603050405020304" pitchFamily="18" charset="0"/>
              </a:rPr>
              <a:t>_______</a:t>
            </a:r>
            <a:r>
              <a:rPr lang="zh-CN" altLang="en-US" sz="2600" b="1" dirty="0" smtClean="0">
                <a:latin typeface="Times New Roman" panose="02020603050405020304" pitchFamily="18" charset="0"/>
              </a:rPr>
              <a:t>相同，比路程，路程</a:t>
            </a:r>
            <a:r>
              <a:rPr lang="zh-CN" altLang="en-US" sz="2600" b="1" dirty="0">
                <a:latin typeface="Times New Roman" panose="02020603050405020304" pitchFamily="18" charset="0"/>
              </a:rPr>
              <a:t>长的运动</a:t>
            </a:r>
            <a:r>
              <a:rPr lang="zh-CN" altLang="en-US" sz="2600" b="1" dirty="0" smtClean="0">
                <a:latin typeface="Times New Roman" panose="02020603050405020304" pitchFamily="18" charset="0"/>
              </a:rPr>
              <a:t>快；图</a:t>
            </a:r>
            <a:r>
              <a:rPr lang="zh-CN" altLang="en-US" sz="2600" b="1" dirty="0">
                <a:latin typeface="Times New Roman" panose="02020603050405020304" pitchFamily="18" charset="0"/>
              </a:rPr>
              <a:t>乙中运动最快的是</a:t>
            </a:r>
            <a:r>
              <a:rPr lang="en-US" altLang="zh-CN" sz="2600" b="1" dirty="0" smtClean="0">
                <a:latin typeface="Times New Roman" panose="02020603050405020304" pitchFamily="18" charset="0"/>
              </a:rPr>
              <a:t>_______</a:t>
            </a:r>
            <a:r>
              <a:rPr lang="zh-CN" altLang="en-US" sz="2600" b="1" dirty="0" smtClean="0">
                <a:latin typeface="Times New Roman" panose="02020603050405020304" pitchFamily="18" charset="0"/>
              </a:rPr>
              <a:t>，其</a:t>
            </a:r>
            <a:r>
              <a:rPr lang="zh-CN" altLang="en-US" sz="2600" b="1" dirty="0">
                <a:latin typeface="Times New Roman" panose="02020603050405020304" pitchFamily="18" charset="0"/>
              </a:rPr>
              <a:t>比较运动快慢的方法是</a:t>
            </a:r>
            <a:r>
              <a:rPr lang="en-US" altLang="zh-CN" sz="2600" b="1" dirty="0">
                <a:latin typeface="Times New Roman" panose="02020603050405020304" pitchFamily="18" charset="0"/>
              </a:rPr>
              <a:t>______</a:t>
            </a:r>
            <a:r>
              <a:rPr lang="zh-CN" altLang="en-US" sz="2600" b="1" dirty="0" smtClean="0">
                <a:latin typeface="Times New Roman" panose="02020603050405020304" pitchFamily="18" charset="0"/>
              </a:rPr>
              <a:t>相同，比时间，时间</a:t>
            </a:r>
            <a:r>
              <a:rPr lang="zh-CN" altLang="en-US" sz="2600" b="1" dirty="0">
                <a:latin typeface="Times New Roman" panose="02020603050405020304" pitchFamily="18" charset="0"/>
              </a:rPr>
              <a:t>短的运动</a:t>
            </a:r>
            <a:r>
              <a:rPr lang="zh-CN" altLang="en-US" sz="2600" b="1" dirty="0" smtClean="0">
                <a:latin typeface="Times New Roman" panose="02020603050405020304" pitchFamily="18" charset="0"/>
              </a:rPr>
              <a:t>快。</a:t>
            </a:r>
            <a:endParaRPr lang="en-US" altLang="zh-CN" sz="2600" b="1" dirty="0">
              <a:latin typeface="Times New Roman" panose="02020603050405020304" pitchFamily="18" charset="0"/>
            </a:endParaRPr>
          </a:p>
        </p:txBody>
      </p:sp>
      <p:sp>
        <p:nvSpPr>
          <p:cNvPr id="21507" name="Rectangle 5"/>
          <p:cNvSpPr>
            <a:spLocks noChangeArrowheads="1"/>
          </p:cNvSpPr>
          <p:nvPr/>
        </p:nvSpPr>
        <p:spPr bwMode="auto">
          <a:xfrm>
            <a:off x="5160963" y="5830888"/>
            <a:ext cx="955040" cy="650875"/>
          </a:xfrm>
          <a:prstGeom prst="rect">
            <a:avLst/>
          </a:prstGeom>
          <a:noFill/>
          <a:ln w="9525">
            <a:noFill/>
            <a:miter lim="800000"/>
          </a:ln>
        </p:spPr>
        <p:txBody>
          <a:bodyPr wrap="none">
            <a:spAutoFit/>
          </a:bodyPr>
          <a:lstStyle/>
          <a:p>
            <a:pPr eaLnBrk="1" hangingPunct="1">
              <a:lnSpc>
                <a:spcPct val="140000"/>
              </a:lnSpc>
            </a:pPr>
            <a:r>
              <a:rPr lang="zh-CN" altLang="en-US" sz="2600" b="1">
                <a:latin typeface="Times New Roman" panose="02020603050405020304" pitchFamily="18" charset="0"/>
              </a:rPr>
              <a:t>图</a:t>
            </a:r>
            <a:r>
              <a:rPr lang="en-US" altLang="zh-CN" sz="2600" b="1">
                <a:latin typeface="Times New Roman" panose="02020603050405020304" pitchFamily="18" charset="0"/>
              </a:rPr>
              <a:t>5-4</a:t>
            </a:r>
            <a:endParaRPr lang="en-US" altLang="zh-CN" sz="2600" b="1">
              <a:latin typeface="Times New Roman" panose="02020603050405020304" pitchFamily="18" charset="0"/>
            </a:endParaRPr>
          </a:p>
        </p:txBody>
      </p:sp>
      <p:pic>
        <p:nvPicPr>
          <p:cNvPr id="21508" name="Picture 6"/>
          <p:cNvPicPr>
            <a:picLocks noChangeAspect="1" noChangeArrowheads="1"/>
          </p:cNvPicPr>
          <p:nvPr/>
        </p:nvPicPr>
        <p:blipFill>
          <a:blip r:embed="rId1" cstate="print"/>
          <a:srcRect/>
          <a:stretch>
            <a:fillRect/>
          </a:stretch>
        </p:blipFill>
        <p:spPr bwMode="auto">
          <a:xfrm>
            <a:off x="3187700" y="4252913"/>
            <a:ext cx="5522913" cy="1112837"/>
          </a:xfrm>
          <a:prstGeom prst="rect">
            <a:avLst/>
          </a:prstGeom>
          <a:noFill/>
          <a:ln w="9525">
            <a:noFill/>
            <a:miter lim="800000"/>
            <a:headEnd/>
            <a:tailEnd/>
          </a:ln>
        </p:spPr>
      </p:pic>
      <p:sp>
        <p:nvSpPr>
          <p:cNvPr id="21509" name="Text Box 7"/>
          <p:cNvSpPr txBox="1">
            <a:spLocks noChangeArrowheads="1"/>
          </p:cNvSpPr>
          <p:nvPr/>
        </p:nvSpPr>
        <p:spPr bwMode="auto">
          <a:xfrm>
            <a:off x="4259263" y="5418138"/>
            <a:ext cx="2663190" cy="491490"/>
          </a:xfrm>
          <a:prstGeom prst="rect">
            <a:avLst/>
          </a:prstGeom>
          <a:noFill/>
          <a:ln w="9525">
            <a:noFill/>
            <a:miter lim="800000"/>
          </a:ln>
        </p:spPr>
        <p:txBody>
          <a:bodyPr wrap="none">
            <a:spAutoFit/>
          </a:bodyPr>
          <a:lstStyle/>
          <a:p>
            <a:pPr eaLnBrk="1" hangingPunct="1"/>
            <a:r>
              <a:rPr lang="zh-CN" altLang="en-US" sz="2600" b="1">
                <a:latin typeface="Times New Roman" panose="02020603050405020304" pitchFamily="18" charset="0"/>
              </a:rPr>
              <a:t>甲                     乙 </a:t>
            </a:r>
            <a:endParaRPr lang="zh-CN" altLang="en-US" sz="2600" b="1">
              <a:latin typeface="Times New Roman" panose="02020603050405020304" pitchFamily="18" charset="0"/>
            </a:endParaRPr>
          </a:p>
        </p:txBody>
      </p:sp>
      <p:sp>
        <p:nvSpPr>
          <p:cNvPr id="201736" name="Rectangle 8"/>
          <p:cNvSpPr>
            <a:spLocks noChangeArrowheads="1"/>
          </p:cNvSpPr>
          <p:nvPr/>
        </p:nvSpPr>
        <p:spPr bwMode="auto">
          <a:xfrm>
            <a:off x="8278813" y="1990725"/>
            <a:ext cx="847090" cy="491490"/>
          </a:xfrm>
          <a:prstGeom prst="rect">
            <a:avLst/>
          </a:prstGeom>
          <a:noFill/>
          <a:ln w="9525">
            <a:noFill/>
            <a:miter lim="800000"/>
          </a:ln>
        </p:spPr>
        <p:txBody>
          <a:bodyPr wrap="none">
            <a:spAutoFit/>
          </a:bodyPr>
          <a:lstStyle/>
          <a:p>
            <a:pPr eaLnBrk="1" hangingPunct="1"/>
            <a:r>
              <a:rPr lang="zh-CN" altLang="en-US" sz="2600" b="1">
                <a:solidFill>
                  <a:srgbClr val="FF0000"/>
                </a:solidFill>
                <a:latin typeface="Times New Roman" panose="02020603050405020304" pitchFamily="18" charset="0"/>
              </a:rPr>
              <a:t>时间</a:t>
            </a:r>
            <a:endParaRPr lang="zh-CN" altLang="en-US" sz="2600" b="1">
              <a:solidFill>
                <a:srgbClr val="FF0000"/>
              </a:solidFill>
              <a:latin typeface="Times New Roman" panose="02020603050405020304" pitchFamily="18" charset="0"/>
            </a:endParaRPr>
          </a:p>
        </p:txBody>
      </p:sp>
      <p:sp>
        <p:nvSpPr>
          <p:cNvPr id="201737" name="Rectangle 9"/>
          <p:cNvSpPr>
            <a:spLocks noChangeArrowheads="1"/>
          </p:cNvSpPr>
          <p:nvPr/>
        </p:nvSpPr>
        <p:spPr bwMode="auto">
          <a:xfrm>
            <a:off x="9224010" y="2480310"/>
            <a:ext cx="582612" cy="491490"/>
          </a:xfrm>
          <a:prstGeom prst="rect">
            <a:avLst/>
          </a:prstGeom>
          <a:noFill/>
          <a:ln w="9525">
            <a:noFill/>
            <a:miter lim="800000"/>
          </a:ln>
        </p:spPr>
        <p:txBody>
          <a:bodyPr wrap="square">
            <a:spAutoFit/>
          </a:bodyPr>
          <a:lstStyle/>
          <a:p>
            <a:pPr eaLnBrk="1" hangingPunct="1"/>
            <a:r>
              <a:rPr lang="en-US" altLang="zh-CN" sz="2600" b="1" dirty="0">
                <a:solidFill>
                  <a:srgbClr val="FF0000"/>
                </a:solidFill>
                <a:latin typeface="Times New Roman" panose="02020603050405020304" pitchFamily="18" charset="0"/>
              </a:rPr>
              <a:t>b</a:t>
            </a:r>
            <a:endParaRPr lang="en-US" altLang="zh-CN" sz="2600" b="1" dirty="0">
              <a:solidFill>
                <a:srgbClr val="FF0000"/>
              </a:solidFill>
              <a:latin typeface="Times New Roman" panose="02020603050405020304" pitchFamily="18" charset="0"/>
            </a:endParaRPr>
          </a:p>
        </p:txBody>
      </p:sp>
      <p:sp>
        <p:nvSpPr>
          <p:cNvPr id="201738" name="Rectangle 10"/>
          <p:cNvSpPr>
            <a:spLocks noChangeArrowheads="1"/>
          </p:cNvSpPr>
          <p:nvPr/>
        </p:nvSpPr>
        <p:spPr bwMode="auto">
          <a:xfrm>
            <a:off x="5628005" y="3061970"/>
            <a:ext cx="847090" cy="491490"/>
          </a:xfrm>
          <a:prstGeom prst="rect">
            <a:avLst/>
          </a:prstGeom>
          <a:noFill/>
          <a:ln w="9525">
            <a:noFill/>
            <a:miter lim="800000"/>
          </a:ln>
        </p:spPr>
        <p:txBody>
          <a:bodyPr wrap="none">
            <a:spAutoFit/>
          </a:bodyPr>
          <a:lstStyle/>
          <a:p>
            <a:pPr eaLnBrk="1" hangingPunct="1"/>
            <a:r>
              <a:rPr lang="zh-CN" altLang="en-US" sz="2600" b="1" dirty="0">
                <a:solidFill>
                  <a:srgbClr val="FF0000"/>
                </a:solidFill>
                <a:latin typeface="Times New Roman" panose="02020603050405020304" pitchFamily="18" charset="0"/>
              </a:rPr>
              <a:t>路程</a:t>
            </a:r>
            <a:endParaRPr lang="zh-CN" altLang="en-US"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1736"/>
                                        </p:tgtEl>
                                        <p:attrNameLst>
                                          <p:attrName>style.visibility</p:attrName>
                                        </p:attrNameLst>
                                      </p:cBhvr>
                                      <p:to>
                                        <p:strVal val="visible"/>
                                      </p:to>
                                    </p:set>
                                    <p:anim calcmode="lin" valueType="num">
                                      <p:cBhvr additive="base">
                                        <p:cTn id="7" dur="500" fill="hold"/>
                                        <p:tgtEl>
                                          <p:spTgt spid="201736"/>
                                        </p:tgtEl>
                                        <p:attrNameLst>
                                          <p:attrName>ppt_x</p:attrName>
                                        </p:attrNameLst>
                                      </p:cBhvr>
                                      <p:tavLst>
                                        <p:tav tm="0">
                                          <p:val>
                                            <p:strVal val="#ppt_x"/>
                                          </p:val>
                                        </p:tav>
                                        <p:tav tm="100000">
                                          <p:val>
                                            <p:strVal val="#ppt_x"/>
                                          </p:val>
                                        </p:tav>
                                      </p:tavLst>
                                    </p:anim>
                                    <p:anim calcmode="lin" valueType="num">
                                      <p:cBhvr additive="base">
                                        <p:cTn id="8" dur="500" fill="hold"/>
                                        <p:tgtEl>
                                          <p:spTgt spid="2017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1737"/>
                                        </p:tgtEl>
                                        <p:attrNameLst>
                                          <p:attrName>style.visibility</p:attrName>
                                        </p:attrNameLst>
                                      </p:cBhvr>
                                      <p:to>
                                        <p:strVal val="visible"/>
                                      </p:to>
                                    </p:set>
                                    <p:anim calcmode="lin" valueType="num">
                                      <p:cBhvr additive="base">
                                        <p:cTn id="13" dur="500" fill="hold"/>
                                        <p:tgtEl>
                                          <p:spTgt spid="201737"/>
                                        </p:tgtEl>
                                        <p:attrNameLst>
                                          <p:attrName>ppt_x</p:attrName>
                                        </p:attrNameLst>
                                      </p:cBhvr>
                                      <p:tavLst>
                                        <p:tav tm="0">
                                          <p:val>
                                            <p:strVal val="#ppt_x"/>
                                          </p:val>
                                        </p:tav>
                                        <p:tav tm="100000">
                                          <p:val>
                                            <p:strVal val="#ppt_x"/>
                                          </p:val>
                                        </p:tav>
                                      </p:tavLst>
                                    </p:anim>
                                    <p:anim calcmode="lin" valueType="num">
                                      <p:cBhvr additive="base">
                                        <p:cTn id="14" dur="500" fill="hold"/>
                                        <p:tgtEl>
                                          <p:spTgt spid="20173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1738"/>
                                        </p:tgtEl>
                                        <p:attrNameLst>
                                          <p:attrName>style.visibility</p:attrName>
                                        </p:attrNameLst>
                                      </p:cBhvr>
                                      <p:to>
                                        <p:strVal val="visible"/>
                                      </p:to>
                                    </p:set>
                                    <p:anim calcmode="lin" valueType="num">
                                      <p:cBhvr additive="base">
                                        <p:cTn id="19" dur="500" fill="hold"/>
                                        <p:tgtEl>
                                          <p:spTgt spid="201738"/>
                                        </p:tgtEl>
                                        <p:attrNameLst>
                                          <p:attrName>ppt_x</p:attrName>
                                        </p:attrNameLst>
                                      </p:cBhvr>
                                      <p:tavLst>
                                        <p:tav tm="0">
                                          <p:val>
                                            <p:strVal val="#ppt_x"/>
                                          </p:val>
                                        </p:tav>
                                        <p:tav tm="100000">
                                          <p:val>
                                            <p:strVal val="#ppt_x"/>
                                          </p:val>
                                        </p:tav>
                                      </p:tavLst>
                                    </p:anim>
                                    <p:anim calcmode="lin" valueType="num">
                                      <p:cBhvr additive="base">
                                        <p:cTn id="20" dur="500" fill="hold"/>
                                        <p:tgtEl>
                                          <p:spTgt spid="2017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6" grpId="0"/>
      <p:bldP spid="201737" grpId="0"/>
      <p:bldP spid="2017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6" name="Rectangle 4"/>
          <p:cNvSpPr>
            <a:spLocks noChangeArrowheads="1"/>
          </p:cNvSpPr>
          <p:nvPr/>
        </p:nvSpPr>
        <p:spPr bwMode="auto">
          <a:xfrm>
            <a:off x="1774825" y="1543050"/>
            <a:ext cx="8639175" cy="2889885"/>
          </a:xfrm>
          <a:prstGeom prst="rect">
            <a:avLst/>
          </a:prstGeom>
          <a:noFill/>
          <a:ln w="9525">
            <a:noFill/>
            <a:miter lim="800000"/>
          </a:ln>
        </p:spPr>
        <p:txBody>
          <a:bodyPr>
            <a:spAutoFit/>
          </a:bodyPr>
          <a:lstStyle/>
          <a:p>
            <a:pPr eaLnBrk="1" hangingPunct="1">
              <a:lnSpc>
                <a:spcPct val="140000"/>
              </a:lnSpc>
            </a:pPr>
            <a:r>
              <a:rPr lang="zh-CN" altLang="en-US" sz="2600" b="1" dirty="0" smtClean="0">
                <a:solidFill>
                  <a:srgbClr val="FF0000"/>
                </a:solidFill>
                <a:latin typeface="Times New Roman" panose="02020603050405020304" pitchFamily="18" charset="0"/>
              </a:rPr>
              <a:t>        解析：图</a:t>
            </a:r>
            <a:r>
              <a:rPr lang="zh-CN" altLang="en-US" sz="2600" b="1" dirty="0">
                <a:solidFill>
                  <a:srgbClr val="FF0000"/>
                </a:solidFill>
                <a:latin typeface="Times New Roman" panose="02020603050405020304" pitchFamily="18" charset="0"/>
              </a:rPr>
              <a:t>甲</a:t>
            </a:r>
            <a:r>
              <a:rPr lang="zh-CN" altLang="en-US" sz="2600" b="1" dirty="0" smtClean="0">
                <a:solidFill>
                  <a:srgbClr val="FF0000"/>
                </a:solidFill>
                <a:latin typeface="Times New Roman" panose="02020603050405020304" pitchFamily="18" charset="0"/>
              </a:rPr>
              <a:t>中，时间相同，路程</a:t>
            </a:r>
            <a:r>
              <a:rPr lang="zh-CN" altLang="en-US" sz="2600" b="1" dirty="0">
                <a:solidFill>
                  <a:srgbClr val="FF0000"/>
                </a:solidFill>
                <a:latin typeface="Times New Roman" panose="02020603050405020304" pitchFamily="18" charset="0"/>
              </a:rPr>
              <a:t>越长运动得越</a:t>
            </a:r>
            <a:r>
              <a:rPr lang="zh-CN" altLang="en-US" sz="2600" b="1" dirty="0" smtClean="0">
                <a:solidFill>
                  <a:srgbClr val="FF0000"/>
                </a:solidFill>
                <a:latin typeface="Times New Roman" panose="02020603050405020304" pitchFamily="18" charset="0"/>
              </a:rPr>
              <a:t>快，图</a:t>
            </a:r>
            <a:r>
              <a:rPr lang="zh-CN" altLang="en-US" sz="2600" b="1" dirty="0">
                <a:solidFill>
                  <a:srgbClr val="FF0000"/>
                </a:solidFill>
                <a:latin typeface="Times New Roman" panose="02020603050405020304" pitchFamily="18" charset="0"/>
              </a:rPr>
              <a:t>甲中</a:t>
            </a:r>
            <a:r>
              <a:rPr lang="en-US" altLang="zh-CN" sz="2600" b="1" i="1" dirty="0">
                <a:solidFill>
                  <a:srgbClr val="FF0000"/>
                </a:solidFill>
                <a:latin typeface="Times New Roman" panose="02020603050405020304" pitchFamily="18" charset="0"/>
              </a:rPr>
              <a:t>a</a:t>
            </a:r>
            <a:r>
              <a:rPr lang="zh-CN" altLang="en-US" sz="2600" b="1" dirty="0">
                <a:solidFill>
                  <a:srgbClr val="FF0000"/>
                </a:solidFill>
                <a:latin typeface="Times New Roman" panose="02020603050405020304" pitchFamily="18" charset="0"/>
              </a:rPr>
              <a:t>运动的路程最</a:t>
            </a:r>
            <a:r>
              <a:rPr lang="zh-CN" altLang="en-US" sz="2600" b="1" dirty="0" smtClean="0">
                <a:solidFill>
                  <a:srgbClr val="FF0000"/>
                </a:solidFill>
                <a:latin typeface="Times New Roman" panose="02020603050405020304" pitchFamily="18" charset="0"/>
              </a:rPr>
              <a:t>长，所以</a:t>
            </a:r>
            <a:r>
              <a:rPr lang="en-US" altLang="zh-CN" sz="2600" b="1" i="1" dirty="0">
                <a:solidFill>
                  <a:srgbClr val="FF0000"/>
                </a:solidFill>
                <a:latin typeface="Times New Roman" panose="02020603050405020304" pitchFamily="18" charset="0"/>
              </a:rPr>
              <a:t>a</a:t>
            </a:r>
            <a:r>
              <a:rPr lang="zh-CN" altLang="en-US" sz="2600" b="1" dirty="0" smtClean="0">
                <a:solidFill>
                  <a:srgbClr val="FF0000"/>
                </a:solidFill>
                <a:latin typeface="Times New Roman" panose="02020603050405020304" pitchFamily="18" charset="0"/>
              </a:rPr>
              <a:t>最快；图</a:t>
            </a:r>
            <a:r>
              <a:rPr lang="zh-CN" altLang="en-US" sz="2600" b="1" dirty="0">
                <a:solidFill>
                  <a:srgbClr val="FF0000"/>
                </a:solidFill>
                <a:latin typeface="Times New Roman" panose="02020603050405020304" pitchFamily="18" charset="0"/>
              </a:rPr>
              <a:t>乙</a:t>
            </a:r>
            <a:r>
              <a:rPr lang="zh-CN" altLang="en-US" sz="2600" b="1" dirty="0" smtClean="0">
                <a:solidFill>
                  <a:srgbClr val="FF0000"/>
                </a:solidFill>
                <a:latin typeface="Times New Roman" panose="02020603050405020304" pitchFamily="18" charset="0"/>
              </a:rPr>
              <a:t>中，路程相同，时间</a:t>
            </a:r>
            <a:r>
              <a:rPr lang="zh-CN" altLang="en-US" sz="2600" b="1" dirty="0">
                <a:solidFill>
                  <a:srgbClr val="FF0000"/>
                </a:solidFill>
                <a:latin typeface="Times New Roman" panose="02020603050405020304" pitchFamily="18" charset="0"/>
              </a:rPr>
              <a:t>越短运动得越</a:t>
            </a:r>
            <a:r>
              <a:rPr lang="zh-CN" altLang="en-US" sz="2600" b="1" dirty="0" smtClean="0">
                <a:solidFill>
                  <a:srgbClr val="FF0000"/>
                </a:solidFill>
                <a:latin typeface="Times New Roman" panose="02020603050405020304" pitchFamily="18" charset="0"/>
              </a:rPr>
              <a:t>快，图</a:t>
            </a:r>
            <a:r>
              <a:rPr lang="zh-CN" altLang="en-US" sz="2600" b="1" dirty="0">
                <a:solidFill>
                  <a:srgbClr val="FF0000"/>
                </a:solidFill>
                <a:latin typeface="Times New Roman" panose="02020603050405020304" pitchFamily="18" charset="0"/>
              </a:rPr>
              <a:t>乙中</a:t>
            </a:r>
            <a:r>
              <a:rPr lang="en-US" altLang="zh-CN" sz="2600" b="1" i="1" dirty="0">
                <a:solidFill>
                  <a:srgbClr val="FF0000"/>
                </a:solidFill>
                <a:latin typeface="Times New Roman" panose="02020603050405020304" pitchFamily="18" charset="0"/>
              </a:rPr>
              <a:t>b</a:t>
            </a:r>
            <a:r>
              <a:rPr lang="zh-CN" altLang="en-US" sz="2600" b="1" dirty="0">
                <a:solidFill>
                  <a:srgbClr val="FF0000"/>
                </a:solidFill>
                <a:latin typeface="Times New Roman" panose="02020603050405020304" pitchFamily="18" charset="0"/>
              </a:rPr>
              <a:t>运动的时间最</a:t>
            </a:r>
            <a:r>
              <a:rPr lang="zh-CN" altLang="en-US" sz="2600" b="1" dirty="0" smtClean="0">
                <a:solidFill>
                  <a:srgbClr val="FF0000"/>
                </a:solidFill>
                <a:latin typeface="Times New Roman" panose="02020603050405020304" pitchFamily="18" charset="0"/>
              </a:rPr>
              <a:t>短，所以</a:t>
            </a:r>
            <a:r>
              <a:rPr lang="en-US" altLang="zh-CN" sz="2600" b="1" i="1" dirty="0">
                <a:solidFill>
                  <a:srgbClr val="FF0000"/>
                </a:solidFill>
                <a:latin typeface="Times New Roman" panose="02020603050405020304" pitchFamily="18" charset="0"/>
              </a:rPr>
              <a:t>b</a:t>
            </a:r>
            <a:r>
              <a:rPr lang="zh-CN" altLang="en-US" sz="2600" b="1" dirty="0">
                <a:solidFill>
                  <a:srgbClr val="FF0000"/>
                </a:solidFill>
                <a:latin typeface="Times New Roman" panose="02020603050405020304" pitchFamily="18" charset="0"/>
              </a:rPr>
              <a:t>速度</a:t>
            </a:r>
            <a:r>
              <a:rPr lang="zh-CN" altLang="en-US" sz="2600" b="1" dirty="0" smtClean="0">
                <a:solidFill>
                  <a:srgbClr val="FF0000"/>
                </a:solidFill>
                <a:latin typeface="Times New Roman" panose="02020603050405020304" pitchFamily="18" charset="0"/>
              </a:rPr>
              <a:t>最大。</a:t>
            </a:r>
            <a:endParaRPr lang="en-US" altLang="zh-CN" sz="2600" b="1" dirty="0" smtClean="0">
              <a:solidFill>
                <a:srgbClr val="FF0000"/>
              </a:solidFill>
              <a:latin typeface="Times New Roman" panose="02020603050405020304" pitchFamily="18" charset="0"/>
            </a:endParaRPr>
          </a:p>
          <a:p>
            <a:pPr eaLnBrk="1" hangingPunct="1">
              <a:lnSpc>
                <a:spcPct val="140000"/>
              </a:lnSpc>
            </a:pPr>
            <a:r>
              <a:rPr lang="en-US" altLang="zh-CN" sz="2600" b="1" dirty="0">
                <a:solidFill>
                  <a:srgbClr val="FF0000"/>
                </a:solidFill>
                <a:latin typeface="Times New Roman" panose="02020603050405020304" pitchFamily="18" charset="0"/>
              </a:rPr>
              <a:t> </a:t>
            </a:r>
            <a:r>
              <a:rPr lang="en-US" altLang="zh-CN" sz="2600" b="1" dirty="0" smtClean="0">
                <a:solidFill>
                  <a:srgbClr val="FF0000"/>
                </a:solidFill>
                <a:latin typeface="Times New Roman" panose="02020603050405020304" pitchFamily="18" charset="0"/>
              </a:rPr>
              <a:t>       </a:t>
            </a:r>
            <a:r>
              <a:rPr lang="zh-CN" altLang="en-US" sz="2600" b="1" dirty="0" smtClean="0">
                <a:solidFill>
                  <a:srgbClr val="FF0000"/>
                </a:solidFill>
                <a:latin typeface="Times New Roman" panose="02020603050405020304" pitchFamily="18" charset="0"/>
              </a:rPr>
              <a:t>答案：时间   </a:t>
            </a:r>
            <a:r>
              <a:rPr lang="en-US" altLang="zh-CN" sz="2600" b="1" i="1" dirty="0">
                <a:solidFill>
                  <a:srgbClr val="FF0000"/>
                </a:solidFill>
                <a:latin typeface="Times New Roman" panose="02020603050405020304" pitchFamily="18" charset="0"/>
              </a:rPr>
              <a:t>b </a:t>
            </a:r>
            <a:r>
              <a:rPr lang="en-US" altLang="zh-CN" sz="2600" b="1" dirty="0">
                <a:solidFill>
                  <a:srgbClr val="FF0000"/>
                </a:solidFill>
                <a:latin typeface="Times New Roman" panose="02020603050405020304" pitchFamily="18" charset="0"/>
              </a:rPr>
              <a:t>   </a:t>
            </a:r>
            <a:r>
              <a:rPr lang="zh-CN" altLang="en-US" sz="2600" b="1" dirty="0">
                <a:solidFill>
                  <a:srgbClr val="FF0000"/>
                </a:solidFill>
                <a:latin typeface="Times New Roman" panose="02020603050405020304" pitchFamily="18" charset="0"/>
              </a:rPr>
              <a:t>路程</a:t>
            </a:r>
            <a:endParaRPr lang="zh-CN" altLang="en-US"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2756">
                                            <p:txEl>
                                              <p:pRg st="0" end="0"/>
                                            </p:txEl>
                                          </p:spTgt>
                                        </p:tgtEl>
                                        <p:attrNameLst>
                                          <p:attrName>style.visibility</p:attrName>
                                        </p:attrNameLst>
                                      </p:cBhvr>
                                      <p:to>
                                        <p:strVal val="visible"/>
                                      </p:to>
                                    </p:set>
                                    <p:anim calcmode="lin" valueType="num">
                                      <p:cBhvr additive="base">
                                        <p:cTn id="7" dur="500" fill="hold"/>
                                        <p:tgtEl>
                                          <p:spTgt spid="20275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275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2756">
                                            <p:txEl>
                                              <p:pRg st="1" end="1"/>
                                            </p:txEl>
                                          </p:spTgt>
                                        </p:tgtEl>
                                        <p:attrNameLst>
                                          <p:attrName>style.visibility</p:attrName>
                                        </p:attrNameLst>
                                      </p:cBhvr>
                                      <p:to>
                                        <p:strVal val="visible"/>
                                      </p:to>
                                    </p:set>
                                    <p:anim calcmode="lin" valueType="num">
                                      <p:cBhvr additive="base">
                                        <p:cTn id="13" dur="500" fill="hold"/>
                                        <p:tgtEl>
                                          <p:spTgt spid="20275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275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1774825" y="854075"/>
            <a:ext cx="3733800" cy="491490"/>
          </a:xfrm>
          <a:prstGeom prst="rect">
            <a:avLst/>
          </a:prstGeom>
          <a:noFill/>
          <a:ln w="9525">
            <a:noFill/>
            <a:miter lim="800000"/>
          </a:ln>
        </p:spPr>
        <p:txBody>
          <a:bodyPr>
            <a:spAutoFit/>
          </a:bodyPr>
          <a:lstStyle/>
          <a:p>
            <a:pPr eaLnBrk="1" hangingPunct="1"/>
            <a:r>
              <a:rPr lang="zh-CN" altLang="en-US" sz="2600" b="1">
                <a:solidFill>
                  <a:srgbClr val="FF0066"/>
                </a:solidFill>
                <a:latin typeface="Times New Roman" panose="02020603050405020304" pitchFamily="18" charset="0"/>
                <a:ea typeface="黑体" panose="02010609060101010101" pitchFamily="49" charset="-122"/>
              </a:rPr>
              <a:t>方法二    图像法</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23555" name="Text Box 5"/>
          <p:cNvSpPr txBox="1">
            <a:spLocks noChangeArrowheads="1"/>
          </p:cNvSpPr>
          <p:nvPr/>
        </p:nvSpPr>
        <p:spPr bwMode="auto">
          <a:xfrm>
            <a:off x="1774825" y="2179638"/>
            <a:ext cx="8659813" cy="3449955"/>
          </a:xfrm>
          <a:prstGeom prst="rect">
            <a:avLst/>
          </a:prstGeom>
          <a:noFill/>
          <a:ln w="9525">
            <a:noFill/>
            <a:miter lim="800000"/>
          </a:ln>
        </p:spPr>
        <p:txBody>
          <a:bodyPr>
            <a:spAutoFit/>
          </a:bodyPr>
          <a:lstStyle/>
          <a:p>
            <a:pPr eaLnBrk="1" hangingPunct="1">
              <a:lnSpc>
                <a:spcPct val="140000"/>
              </a:lnSpc>
            </a:pPr>
            <a:r>
              <a:rPr lang="zh-CN" altLang="en-US" sz="2600" b="1" dirty="0" smtClean="0">
                <a:latin typeface="Times New Roman" panose="02020603050405020304" pitchFamily="18" charset="0"/>
                <a:ea typeface="仿宋" panose="02010609060101010101" pitchFamily="49" charset="-122"/>
              </a:rPr>
              <a:t>        利用</a:t>
            </a:r>
            <a:r>
              <a:rPr lang="zh-CN" altLang="en-US" sz="2600" b="1" dirty="0">
                <a:latin typeface="Times New Roman" panose="02020603050405020304" pitchFamily="18" charset="0"/>
                <a:ea typeface="仿宋" panose="02010609060101010101" pitchFamily="49" charset="-122"/>
              </a:rPr>
              <a:t>图像这种特殊且形象的数学语言工具来表达各种现象的过程和规律的方法称为图像</a:t>
            </a:r>
            <a:r>
              <a:rPr lang="zh-CN" altLang="en-US" sz="2600" b="1" dirty="0" smtClean="0">
                <a:latin typeface="Times New Roman" panose="02020603050405020304" pitchFamily="18" charset="0"/>
                <a:ea typeface="仿宋" panose="02010609060101010101" pitchFamily="49" charset="-122"/>
              </a:rPr>
              <a:t>法。运用</a:t>
            </a:r>
            <a:r>
              <a:rPr lang="zh-CN" altLang="en-US" sz="2600" b="1" dirty="0">
                <a:latin typeface="Times New Roman" panose="02020603050405020304" pitchFamily="18" charset="0"/>
                <a:ea typeface="仿宋" panose="02010609060101010101" pitchFamily="49" charset="-122"/>
              </a:rPr>
              <a:t>图像法解题的</a:t>
            </a:r>
            <a:r>
              <a:rPr lang="zh-CN" altLang="en-US" sz="2600" b="1" dirty="0" smtClean="0">
                <a:latin typeface="Times New Roman" panose="02020603050405020304" pitchFamily="18" charset="0"/>
                <a:ea typeface="仿宋" panose="02010609060101010101" pitchFamily="49" charset="-122"/>
              </a:rPr>
              <a:t>步骤：①</a:t>
            </a:r>
            <a:r>
              <a:rPr lang="zh-CN" altLang="en-US" sz="2600" b="1" dirty="0">
                <a:latin typeface="Times New Roman" panose="02020603050405020304" pitchFamily="18" charset="0"/>
                <a:ea typeface="仿宋" panose="02010609060101010101" pitchFamily="49" charset="-122"/>
              </a:rPr>
              <a:t>明确图像中横、纵坐标表示的物理量是</a:t>
            </a:r>
            <a:r>
              <a:rPr lang="zh-CN" altLang="en-US" sz="2600" b="1" dirty="0" smtClean="0">
                <a:latin typeface="Times New Roman" panose="02020603050405020304" pitchFamily="18" charset="0"/>
                <a:ea typeface="仿宋" panose="02010609060101010101" pitchFamily="49" charset="-122"/>
              </a:rPr>
              <a:t>什么。</a:t>
            </a:r>
            <a:r>
              <a:rPr lang="en-US" altLang="zh-CN" sz="2600" b="1" dirty="0" smtClean="0">
                <a:latin typeface="Times New Roman" panose="02020603050405020304" pitchFamily="18" charset="0"/>
                <a:ea typeface="仿宋" panose="02010609060101010101" pitchFamily="49" charset="-122"/>
              </a:rPr>
              <a:t>②</a:t>
            </a:r>
            <a:r>
              <a:rPr lang="zh-CN" altLang="en-US" sz="2600" b="1" dirty="0">
                <a:latin typeface="Times New Roman" panose="02020603050405020304" pitchFamily="18" charset="0"/>
                <a:ea typeface="仿宋" panose="02010609060101010101" pitchFamily="49" charset="-122"/>
              </a:rPr>
              <a:t>认清横、纵坐标上各自表示的最小分格的数值大小和</a:t>
            </a:r>
            <a:r>
              <a:rPr lang="zh-CN" altLang="en-US" sz="2600" b="1" dirty="0" smtClean="0">
                <a:latin typeface="Times New Roman" panose="02020603050405020304" pitchFamily="18" charset="0"/>
                <a:ea typeface="仿宋" panose="02010609060101010101" pitchFamily="49" charset="-122"/>
              </a:rPr>
              <a:t>单位。</a:t>
            </a:r>
            <a:r>
              <a:rPr lang="en-US" altLang="zh-CN" sz="2600" b="1" dirty="0" smtClean="0">
                <a:latin typeface="Times New Roman" panose="02020603050405020304" pitchFamily="18" charset="0"/>
                <a:ea typeface="仿宋" panose="02010609060101010101" pitchFamily="49" charset="-122"/>
              </a:rPr>
              <a:t>③</a:t>
            </a:r>
            <a:r>
              <a:rPr lang="zh-CN" altLang="en-US" sz="2600" b="1" dirty="0">
                <a:latin typeface="Times New Roman" panose="02020603050405020304" pitchFamily="18" charset="0"/>
                <a:ea typeface="仿宋" panose="02010609060101010101" pitchFamily="49" charset="-122"/>
              </a:rPr>
              <a:t>明确图像表示的物理</a:t>
            </a:r>
            <a:r>
              <a:rPr lang="zh-CN" altLang="en-US" sz="2600" b="1" dirty="0" smtClean="0">
                <a:latin typeface="Times New Roman" panose="02020603050405020304" pitchFamily="18" charset="0"/>
                <a:ea typeface="仿宋" panose="02010609060101010101" pitchFamily="49" charset="-122"/>
              </a:rPr>
              <a:t>意义。</a:t>
            </a:r>
            <a:r>
              <a:rPr lang="en-US" altLang="zh-CN" sz="2600" b="1" dirty="0" smtClean="0">
                <a:latin typeface="Times New Roman" panose="02020603050405020304" pitchFamily="18" charset="0"/>
                <a:ea typeface="仿宋" panose="02010609060101010101" pitchFamily="49" charset="-122"/>
              </a:rPr>
              <a:t>④</a:t>
            </a:r>
            <a:r>
              <a:rPr lang="zh-CN" altLang="en-US" sz="2600" b="1" dirty="0">
                <a:latin typeface="Times New Roman" panose="02020603050405020304" pitchFamily="18" charset="0"/>
                <a:ea typeface="仿宋" panose="02010609060101010101" pitchFamily="49" charset="-122"/>
              </a:rPr>
              <a:t>根据图像作出</a:t>
            </a:r>
            <a:r>
              <a:rPr lang="zh-CN" altLang="en-US" sz="2600" b="1" dirty="0" smtClean="0">
                <a:latin typeface="Times New Roman" panose="02020603050405020304" pitchFamily="18" charset="0"/>
                <a:ea typeface="仿宋" panose="02010609060101010101" pitchFamily="49" charset="-122"/>
              </a:rPr>
              <a:t>判断，得出结论。</a:t>
            </a:r>
            <a:endParaRPr lang="en-US" altLang="zh-CN" sz="2600" b="1" dirty="0">
              <a:latin typeface="Times New Roman" panose="02020603050405020304" pitchFamily="18" charset="0"/>
              <a:ea typeface="仿宋" panose="02010609060101010101" pitchFamily="49" charset="-122"/>
            </a:endParaRPr>
          </a:p>
        </p:txBody>
      </p:sp>
      <p:sp>
        <p:nvSpPr>
          <p:cNvPr id="23556" name="Text Box 6"/>
          <p:cNvSpPr txBox="1">
            <a:spLocks noChangeArrowheads="1"/>
          </p:cNvSpPr>
          <p:nvPr/>
        </p:nvSpPr>
        <p:spPr bwMode="auto">
          <a:xfrm>
            <a:off x="1774825" y="1516063"/>
            <a:ext cx="2654300"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方法解读</a:t>
            </a:r>
            <a:endParaRPr lang="zh-CN" altLang="en-US" sz="2600" b="1">
              <a:solidFill>
                <a:srgbClr val="FF0066"/>
              </a:solidFill>
              <a:latin typeface="Times New Roman" panose="02020603050405020304" pitchFamily="18" charset="0"/>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1774825" y="744538"/>
            <a:ext cx="8578850" cy="1770380"/>
          </a:xfrm>
          <a:prstGeom prst="rect">
            <a:avLst/>
          </a:prstGeom>
          <a:noFill/>
          <a:ln w="9525">
            <a:noFill/>
            <a:miter lim="800000"/>
          </a:ln>
        </p:spPr>
        <p:txBody>
          <a:bodyPr>
            <a:spAutoFit/>
          </a:bodyPr>
          <a:lstStyle/>
          <a:p>
            <a:pPr indent="717550" eaLnBrk="1" hangingPunct="1">
              <a:lnSpc>
                <a:spcPct val="140000"/>
              </a:lnSpc>
            </a:pPr>
            <a:r>
              <a:rPr lang="zh-CN" altLang="en-US" sz="2600" b="1" dirty="0">
                <a:latin typeface="Times New Roman" panose="02020603050405020304" pitchFamily="18" charset="0"/>
              </a:rPr>
              <a:t>例</a:t>
            </a:r>
            <a:r>
              <a:rPr lang="en-US" altLang="zh-CN" sz="2600" b="1" dirty="0">
                <a:latin typeface="Times New Roman" panose="02020603050405020304" pitchFamily="18" charset="0"/>
              </a:rPr>
              <a:t>8 </a:t>
            </a:r>
            <a:r>
              <a:rPr lang="en-US" altLang="zh-CN" sz="2600" b="1" dirty="0" smtClean="0">
                <a:latin typeface="Times New Roman" panose="02020603050405020304" pitchFamily="18" charset="0"/>
              </a:rPr>
              <a:t> </a:t>
            </a:r>
            <a:r>
              <a:rPr lang="zh-CN" altLang="en-US" sz="2600" b="1" dirty="0" smtClean="0">
                <a:latin typeface="Times New Roman" panose="02020603050405020304" pitchFamily="18" charset="0"/>
              </a:rPr>
              <a:t>两</a:t>
            </a:r>
            <a:r>
              <a:rPr lang="zh-CN" altLang="en-US" sz="2600" b="1" dirty="0">
                <a:latin typeface="Times New Roman" panose="02020603050405020304" pitchFamily="18" charset="0"/>
              </a:rPr>
              <a:t>辆汽车在同一平直公路上同时</a:t>
            </a:r>
            <a:r>
              <a:rPr lang="zh-CN" altLang="en-US" sz="2600" b="1" dirty="0" smtClean="0">
                <a:latin typeface="Times New Roman" panose="02020603050405020304" pitchFamily="18" charset="0"/>
              </a:rPr>
              <a:t>出发，其</a:t>
            </a:r>
            <a:r>
              <a:rPr lang="zh-CN" altLang="en-US" sz="2600" b="1" dirty="0">
                <a:latin typeface="Times New Roman" panose="02020603050405020304" pitchFamily="18" charset="0"/>
              </a:rPr>
              <a:t>位置</a:t>
            </a:r>
            <a:r>
              <a:rPr lang="en-US" altLang="zh-CN" sz="2600" b="1" i="1" dirty="0">
                <a:latin typeface="Times New Roman" panose="02020603050405020304" pitchFamily="18" charset="0"/>
              </a:rPr>
              <a:t>x</a:t>
            </a:r>
            <a:r>
              <a:rPr lang="zh-CN" altLang="en-US" sz="2600" b="1" dirty="0">
                <a:latin typeface="Times New Roman" panose="02020603050405020304" pitchFamily="18" charset="0"/>
              </a:rPr>
              <a:t>与时间</a:t>
            </a:r>
            <a:r>
              <a:rPr lang="en-US" altLang="zh-CN" sz="2600" b="1" i="1" dirty="0">
                <a:latin typeface="Times New Roman" panose="02020603050405020304" pitchFamily="18" charset="0"/>
              </a:rPr>
              <a:t>t</a:t>
            </a:r>
            <a:r>
              <a:rPr lang="zh-CN" altLang="en-US" sz="2600" b="1" dirty="0">
                <a:latin typeface="Times New Roman" panose="02020603050405020304" pitchFamily="18" charset="0"/>
              </a:rPr>
              <a:t>的关系如图</a:t>
            </a:r>
            <a:r>
              <a:rPr lang="en-US" altLang="zh-CN" sz="2600" b="1" dirty="0">
                <a:latin typeface="Times New Roman" panose="02020603050405020304" pitchFamily="18" charset="0"/>
              </a:rPr>
              <a:t>5-5</a:t>
            </a:r>
            <a:r>
              <a:rPr lang="zh-CN" altLang="en-US" sz="2600" b="1" dirty="0">
                <a:latin typeface="Times New Roman" panose="02020603050405020304" pitchFamily="18" charset="0"/>
              </a:rPr>
              <a:t>所</a:t>
            </a:r>
            <a:r>
              <a:rPr lang="zh-CN" altLang="en-US" sz="2600" b="1" dirty="0" smtClean="0">
                <a:latin typeface="Times New Roman" panose="02020603050405020304" pitchFamily="18" charset="0"/>
              </a:rPr>
              <a:t>示。由</a:t>
            </a:r>
            <a:r>
              <a:rPr lang="zh-CN" altLang="en-US" sz="2600" b="1" dirty="0">
                <a:latin typeface="Times New Roman" panose="02020603050405020304" pitchFamily="18" charset="0"/>
              </a:rPr>
              <a:t>图像</a:t>
            </a:r>
            <a:r>
              <a:rPr lang="zh-CN" altLang="en-US" sz="2600" b="1" dirty="0" smtClean="0">
                <a:latin typeface="Times New Roman" panose="02020603050405020304" pitchFamily="18" charset="0"/>
              </a:rPr>
              <a:t>可知，甲</a:t>
            </a:r>
            <a:r>
              <a:rPr lang="zh-CN" altLang="en-US" sz="2600" b="1" dirty="0">
                <a:latin typeface="Times New Roman" panose="02020603050405020304" pitchFamily="18" charset="0"/>
              </a:rPr>
              <a:t>车的速度为 </a:t>
            </a:r>
            <a:r>
              <a:rPr lang="en-US" altLang="zh-CN" sz="2600" b="1" dirty="0">
                <a:latin typeface="Times New Roman" panose="02020603050405020304" pitchFamily="18" charset="0"/>
              </a:rPr>
              <a:t>_____</a:t>
            </a:r>
            <a:r>
              <a:rPr lang="en-US" altLang="zh-CN" sz="2600" b="1" dirty="0" smtClean="0">
                <a:latin typeface="Times New Roman" panose="02020603050405020304" pitchFamily="18" charset="0"/>
              </a:rPr>
              <a:t>m/s</a:t>
            </a:r>
            <a:r>
              <a:rPr lang="zh-CN" altLang="en-US" sz="2600" b="1" dirty="0" smtClean="0">
                <a:latin typeface="Times New Roman" panose="02020603050405020304" pitchFamily="18" charset="0"/>
              </a:rPr>
              <a:t>；当</a:t>
            </a:r>
            <a:r>
              <a:rPr lang="en-US" altLang="zh-CN" sz="2600" b="1" i="1" dirty="0">
                <a:latin typeface="Times New Roman" panose="02020603050405020304" pitchFamily="18" charset="0"/>
              </a:rPr>
              <a:t>t</a:t>
            </a:r>
            <a:r>
              <a:rPr lang="en-US" altLang="zh-CN" sz="2600" b="1" baseline="-25000" dirty="0">
                <a:latin typeface="Times New Roman" panose="02020603050405020304" pitchFamily="18" charset="0"/>
              </a:rPr>
              <a:t>1</a:t>
            </a:r>
            <a:r>
              <a:rPr lang="en-US" altLang="zh-CN" sz="2600" b="1" dirty="0">
                <a:latin typeface="Times New Roman" panose="02020603050405020304" pitchFamily="18" charset="0"/>
              </a:rPr>
              <a:t>=50 s</a:t>
            </a:r>
            <a:r>
              <a:rPr lang="zh-CN" altLang="en-US" sz="2600" b="1" dirty="0" smtClean="0">
                <a:latin typeface="Times New Roman" panose="02020603050405020304" pitchFamily="18" charset="0"/>
              </a:rPr>
              <a:t>时，甲</a:t>
            </a:r>
            <a:r>
              <a:rPr lang="zh-CN" altLang="en-US" sz="2600" b="1" dirty="0">
                <a:latin typeface="Times New Roman" panose="02020603050405020304" pitchFamily="18" charset="0"/>
              </a:rPr>
              <a:t>、乙两车相距 </a:t>
            </a:r>
            <a:r>
              <a:rPr lang="en-US" altLang="zh-CN" sz="2600" b="1" dirty="0">
                <a:latin typeface="Times New Roman" panose="02020603050405020304" pitchFamily="18" charset="0"/>
              </a:rPr>
              <a:t>_______</a:t>
            </a:r>
            <a:r>
              <a:rPr lang="en-US" altLang="zh-CN" sz="2600" b="1" dirty="0" smtClean="0">
                <a:latin typeface="Times New Roman" panose="02020603050405020304" pitchFamily="18" charset="0"/>
              </a:rPr>
              <a:t>m</a:t>
            </a:r>
            <a:r>
              <a:rPr lang="zh-CN" altLang="en-US" sz="2600" b="1" dirty="0" smtClean="0">
                <a:latin typeface="Times New Roman" panose="02020603050405020304" pitchFamily="18" charset="0"/>
              </a:rPr>
              <a:t>。</a:t>
            </a:r>
            <a:endParaRPr lang="en-US" altLang="zh-CN" sz="2600" b="1" dirty="0">
              <a:latin typeface="Times New Roman" panose="02020603050405020304" pitchFamily="18" charset="0"/>
            </a:endParaRPr>
          </a:p>
        </p:txBody>
      </p:sp>
      <p:sp>
        <p:nvSpPr>
          <p:cNvPr id="24579" name="Rectangle 5"/>
          <p:cNvSpPr>
            <a:spLocks noChangeArrowheads="1"/>
          </p:cNvSpPr>
          <p:nvPr/>
        </p:nvSpPr>
        <p:spPr bwMode="auto">
          <a:xfrm>
            <a:off x="4643438" y="5865813"/>
            <a:ext cx="955040" cy="650875"/>
          </a:xfrm>
          <a:prstGeom prst="rect">
            <a:avLst/>
          </a:prstGeom>
          <a:noFill/>
          <a:ln w="9525">
            <a:noFill/>
            <a:miter lim="800000"/>
          </a:ln>
        </p:spPr>
        <p:txBody>
          <a:bodyPr wrap="none">
            <a:spAutoFit/>
          </a:bodyPr>
          <a:lstStyle/>
          <a:p>
            <a:pPr eaLnBrk="1" hangingPunct="1">
              <a:lnSpc>
                <a:spcPct val="140000"/>
              </a:lnSpc>
            </a:pPr>
            <a:r>
              <a:rPr lang="zh-CN" altLang="en-US" sz="2600" b="1">
                <a:latin typeface="Times New Roman" panose="02020603050405020304" pitchFamily="18" charset="0"/>
              </a:rPr>
              <a:t>图</a:t>
            </a:r>
            <a:r>
              <a:rPr lang="en-US" altLang="zh-CN" sz="2600" b="1">
                <a:latin typeface="Times New Roman" panose="02020603050405020304" pitchFamily="18" charset="0"/>
              </a:rPr>
              <a:t>5-5</a:t>
            </a:r>
            <a:endParaRPr lang="en-US" altLang="zh-CN" sz="2600" b="1">
              <a:latin typeface="Times New Roman" panose="02020603050405020304" pitchFamily="18" charset="0"/>
            </a:endParaRPr>
          </a:p>
        </p:txBody>
      </p:sp>
      <p:pic>
        <p:nvPicPr>
          <p:cNvPr id="24580" name="Picture 6"/>
          <p:cNvPicPr>
            <a:picLocks noChangeAspect="1" noChangeArrowheads="1"/>
          </p:cNvPicPr>
          <p:nvPr/>
        </p:nvPicPr>
        <p:blipFill>
          <a:blip r:embed="rId1" cstate="print"/>
          <a:srcRect/>
          <a:stretch>
            <a:fillRect/>
          </a:stretch>
        </p:blipFill>
        <p:spPr bwMode="auto">
          <a:xfrm>
            <a:off x="3484563" y="2663825"/>
            <a:ext cx="3321050" cy="3071813"/>
          </a:xfrm>
          <a:prstGeom prst="rect">
            <a:avLst/>
          </a:prstGeom>
          <a:noFill/>
          <a:ln w="9525">
            <a:noFill/>
            <a:miter lim="800000"/>
            <a:headEnd/>
            <a:tailEnd/>
          </a:ln>
        </p:spPr>
      </p:pic>
      <p:sp>
        <p:nvSpPr>
          <p:cNvPr id="26629" name="Rectangle 7"/>
          <p:cNvSpPr>
            <a:spLocks noChangeArrowheads="1"/>
          </p:cNvSpPr>
          <p:nvPr/>
        </p:nvSpPr>
        <p:spPr bwMode="auto">
          <a:xfrm>
            <a:off x="1985963" y="1974850"/>
            <a:ext cx="513080" cy="491490"/>
          </a:xfrm>
          <a:prstGeom prst="rect">
            <a:avLst/>
          </a:prstGeom>
          <a:noFill/>
          <a:ln w="9525">
            <a:noFill/>
            <a:miter lim="800000"/>
          </a:ln>
        </p:spPr>
        <p:txBody>
          <a:bodyPr wrap="none">
            <a:spAutoFit/>
          </a:bodyPr>
          <a:lstStyle/>
          <a:p>
            <a:pPr eaLnBrk="1" hangingPunct="1"/>
            <a:r>
              <a:rPr lang="en-US" altLang="zh-CN" sz="2600" b="1">
                <a:solidFill>
                  <a:srgbClr val="FF0000"/>
                </a:solidFill>
                <a:latin typeface="Times New Roman" panose="02020603050405020304" pitchFamily="18" charset="0"/>
              </a:rPr>
              <a:t>30</a:t>
            </a:r>
            <a:endParaRPr lang="en-US" altLang="zh-CN" sz="2600" b="1">
              <a:solidFill>
                <a:srgbClr val="FF0000"/>
              </a:solidFill>
              <a:latin typeface="Times New Roman" panose="02020603050405020304" pitchFamily="18" charset="0"/>
            </a:endParaRPr>
          </a:p>
        </p:txBody>
      </p:sp>
      <p:sp>
        <p:nvSpPr>
          <p:cNvPr id="26630" name="Rectangle 8"/>
          <p:cNvSpPr>
            <a:spLocks noChangeArrowheads="1"/>
          </p:cNvSpPr>
          <p:nvPr/>
        </p:nvSpPr>
        <p:spPr bwMode="auto">
          <a:xfrm>
            <a:off x="7864475" y="1862138"/>
            <a:ext cx="678180" cy="650875"/>
          </a:xfrm>
          <a:prstGeom prst="rect">
            <a:avLst/>
          </a:prstGeom>
          <a:noFill/>
          <a:ln w="9525">
            <a:noFill/>
            <a:miter lim="800000"/>
          </a:ln>
        </p:spPr>
        <p:txBody>
          <a:bodyPr wrap="none">
            <a:spAutoFit/>
          </a:bodyPr>
          <a:lstStyle/>
          <a:p>
            <a:pPr eaLnBrk="1" hangingPunct="1">
              <a:lnSpc>
                <a:spcPct val="140000"/>
              </a:lnSpc>
            </a:pPr>
            <a:r>
              <a:rPr lang="en-US" altLang="zh-CN" sz="2600" b="1">
                <a:solidFill>
                  <a:srgbClr val="FF0000"/>
                </a:solidFill>
                <a:latin typeface="Times New Roman" panose="02020603050405020304" pitchFamily="18" charset="0"/>
              </a:rPr>
              <a:t>450</a:t>
            </a:r>
            <a:endParaRPr lang="en-US" altLang="zh-CN" sz="2600" b="1">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additive="base">
                                        <p:cTn id="7" dur="500" fill="hold"/>
                                        <p:tgtEl>
                                          <p:spTgt spid="26629"/>
                                        </p:tgtEl>
                                        <p:attrNameLst>
                                          <p:attrName>ppt_x</p:attrName>
                                        </p:attrNameLst>
                                      </p:cBhvr>
                                      <p:tavLst>
                                        <p:tav tm="0">
                                          <p:val>
                                            <p:strVal val="#ppt_x"/>
                                          </p:val>
                                        </p:tav>
                                        <p:tav tm="100000">
                                          <p:val>
                                            <p:strVal val="#ppt_x"/>
                                          </p:val>
                                        </p:tav>
                                      </p:tavLst>
                                    </p:anim>
                                    <p:anim calcmode="lin" valueType="num">
                                      <p:cBhvr additive="base">
                                        <p:cTn id="8" dur="500" fill="hold"/>
                                        <p:tgtEl>
                                          <p:spTgt spid="266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30"/>
                                        </p:tgtEl>
                                        <p:attrNameLst>
                                          <p:attrName>style.visibility</p:attrName>
                                        </p:attrNameLst>
                                      </p:cBhvr>
                                      <p:to>
                                        <p:strVal val="visible"/>
                                      </p:to>
                                    </p:set>
                                    <p:anim calcmode="lin" valueType="num">
                                      <p:cBhvr additive="base">
                                        <p:cTn id="13" dur="500" fill="hold"/>
                                        <p:tgtEl>
                                          <p:spTgt spid="26630"/>
                                        </p:tgtEl>
                                        <p:attrNameLst>
                                          <p:attrName>ppt_x</p:attrName>
                                        </p:attrNameLst>
                                      </p:cBhvr>
                                      <p:tavLst>
                                        <p:tav tm="0">
                                          <p:val>
                                            <p:strVal val="#ppt_x"/>
                                          </p:val>
                                        </p:tav>
                                        <p:tav tm="100000">
                                          <p:val>
                                            <p:strVal val="#ppt_x"/>
                                          </p:val>
                                        </p:tav>
                                      </p:tavLst>
                                    </p:anim>
                                    <p:anim calcmode="lin" valueType="num">
                                      <p:cBhvr additive="base">
                                        <p:cTn id="14" dur="500" fill="hold"/>
                                        <p:tgtEl>
                                          <p:spTgt spid="266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P spid="266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bwMode="auto">
          <a:xfrm>
            <a:off x="1774825" y="1249363"/>
            <a:ext cx="8570913" cy="3449638"/>
            <a:chOff x="158" y="787"/>
            <a:chExt cx="5399" cy="2173"/>
          </a:xfrm>
        </p:grpSpPr>
        <p:sp>
          <p:nvSpPr>
            <p:cNvPr id="25603" name="Rectangle 4"/>
            <p:cNvSpPr>
              <a:spLocks noChangeArrowheads="1"/>
            </p:cNvSpPr>
            <p:nvPr/>
          </p:nvSpPr>
          <p:spPr bwMode="auto">
            <a:xfrm>
              <a:off x="158" y="787"/>
              <a:ext cx="5399" cy="2173"/>
            </a:xfrm>
            <a:prstGeom prst="rect">
              <a:avLst/>
            </a:prstGeom>
            <a:noFill/>
            <a:ln w="9525">
              <a:noFill/>
              <a:miter lim="800000"/>
            </a:ln>
          </p:spPr>
          <p:txBody>
            <a:bodyPr>
              <a:spAutoFit/>
            </a:bodyPr>
            <a:lstStyle/>
            <a:p>
              <a:pPr indent="719455" eaLnBrk="1" hangingPunct="1">
                <a:lnSpc>
                  <a:spcPct val="140000"/>
                </a:lnSpc>
              </a:pPr>
              <a:r>
                <a:rPr lang="zh-CN" altLang="en-US" sz="2600" b="1" dirty="0" smtClean="0">
                  <a:solidFill>
                    <a:srgbClr val="FF0000"/>
                  </a:solidFill>
                  <a:latin typeface="Times New Roman" panose="02020603050405020304" pitchFamily="18" charset="0"/>
                </a:rPr>
                <a:t>解析：由</a:t>
              </a:r>
              <a:r>
                <a:rPr lang="zh-CN" altLang="en-US" sz="2600" b="1" dirty="0">
                  <a:solidFill>
                    <a:srgbClr val="FF0000"/>
                  </a:solidFill>
                  <a:latin typeface="Times New Roman" panose="02020603050405020304" pitchFamily="18" charset="0"/>
                </a:rPr>
                <a:t>题图</a:t>
              </a:r>
              <a:r>
                <a:rPr lang="zh-CN" altLang="en-US" sz="2600" b="1" dirty="0" smtClean="0">
                  <a:solidFill>
                    <a:srgbClr val="FF0000"/>
                  </a:solidFill>
                  <a:latin typeface="Times New Roman" panose="02020603050405020304" pitchFamily="18" charset="0"/>
                </a:rPr>
                <a:t>可知，甲</a:t>
              </a:r>
              <a:r>
                <a:rPr lang="zh-CN" altLang="en-US" sz="2600" b="1" dirty="0">
                  <a:solidFill>
                    <a:srgbClr val="FF0000"/>
                  </a:solidFill>
                  <a:latin typeface="Times New Roman" panose="02020603050405020304" pitchFamily="18" charset="0"/>
                </a:rPr>
                <a:t>、乙两车都做</a:t>
              </a:r>
              <a:r>
                <a:rPr lang="zh-CN" altLang="en-US" sz="2600" b="1" dirty="0" smtClean="0">
                  <a:solidFill>
                    <a:srgbClr val="FF0000"/>
                  </a:solidFill>
                  <a:latin typeface="Times New Roman" panose="02020603050405020304" pitchFamily="18" charset="0"/>
                </a:rPr>
                <a:t>匀速直线运动，在</a:t>
              </a:r>
              <a:r>
                <a:rPr lang="en-US" altLang="zh-CN" sz="2600" b="1" i="1" dirty="0">
                  <a:solidFill>
                    <a:srgbClr val="FF0000"/>
                  </a:solidFill>
                  <a:latin typeface="Times New Roman" panose="02020603050405020304" pitchFamily="18" charset="0"/>
                </a:rPr>
                <a:t>t</a:t>
              </a:r>
              <a:r>
                <a:rPr lang="en-US" altLang="zh-CN" sz="2600" b="1" dirty="0">
                  <a:solidFill>
                    <a:srgbClr val="FF0000"/>
                  </a:solidFill>
                  <a:latin typeface="Times New Roman" panose="02020603050405020304" pitchFamily="18" charset="0"/>
                </a:rPr>
                <a:t>=55 s</a:t>
              </a:r>
              <a:r>
                <a:rPr lang="zh-CN" altLang="en-US" sz="2600" b="1" dirty="0" smtClean="0">
                  <a:solidFill>
                    <a:srgbClr val="FF0000"/>
                  </a:solidFill>
                  <a:latin typeface="Times New Roman" panose="02020603050405020304" pitchFamily="18" charset="0"/>
                </a:rPr>
                <a:t>时，甲</a:t>
              </a:r>
              <a:r>
                <a:rPr lang="zh-CN" altLang="en-US" sz="2600" b="1" dirty="0">
                  <a:solidFill>
                    <a:srgbClr val="FF0000"/>
                  </a:solidFill>
                  <a:latin typeface="Times New Roman" panose="02020603050405020304" pitchFamily="18" charset="0"/>
                </a:rPr>
                <a:t>车行驶的路程</a:t>
              </a:r>
              <a:r>
                <a:rPr lang="en-US" altLang="zh-CN" sz="2600" b="1" i="1" dirty="0">
                  <a:solidFill>
                    <a:srgbClr val="FF0000"/>
                  </a:solidFill>
                  <a:latin typeface="Times New Roman" panose="02020603050405020304" pitchFamily="18" charset="0"/>
                </a:rPr>
                <a:t>s</a:t>
              </a:r>
              <a:r>
                <a:rPr lang="zh-CN" altLang="en-US" sz="2600" b="1" baseline="-25000" dirty="0">
                  <a:solidFill>
                    <a:srgbClr val="FF0000"/>
                  </a:solidFill>
                  <a:latin typeface="Times New Roman" panose="02020603050405020304" pitchFamily="18" charset="0"/>
                </a:rPr>
                <a:t>甲</a:t>
              </a:r>
              <a:r>
                <a:rPr lang="en-US" altLang="zh-CN" sz="2600" b="1" dirty="0">
                  <a:solidFill>
                    <a:srgbClr val="FF0000"/>
                  </a:solidFill>
                  <a:latin typeface="Times New Roman" panose="02020603050405020304" pitchFamily="18" charset="0"/>
                </a:rPr>
                <a:t>=1 650 </a:t>
              </a:r>
              <a:r>
                <a:rPr lang="en-US" altLang="zh-CN" sz="2600" b="1" dirty="0" smtClean="0">
                  <a:solidFill>
                    <a:srgbClr val="FF0000"/>
                  </a:solidFill>
                  <a:latin typeface="Times New Roman" panose="02020603050405020304" pitchFamily="18" charset="0"/>
                </a:rPr>
                <a:t>m</a:t>
              </a:r>
              <a:r>
                <a:rPr lang="zh-CN" altLang="en-US" sz="2600" b="1" dirty="0" smtClean="0">
                  <a:solidFill>
                    <a:srgbClr val="FF0000"/>
                  </a:solidFill>
                  <a:latin typeface="Times New Roman" panose="02020603050405020304" pitchFamily="18" charset="0"/>
                </a:rPr>
                <a:t>，则</a:t>
              </a:r>
              <a:endParaRPr lang="zh-CN" altLang="en-US" sz="2600" b="1" dirty="0">
                <a:solidFill>
                  <a:srgbClr val="FF0000"/>
                </a:solidFill>
                <a:latin typeface="Times New Roman" panose="02020603050405020304" pitchFamily="18" charset="0"/>
              </a:endParaRPr>
            </a:p>
            <a:p>
              <a:pPr indent="719455" eaLnBrk="1" hangingPunct="1">
                <a:lnSpc>
                  <a:spcPct val="140000"/>
                </a:lnSpc>
              </a:pPr>
              <a:r>
                <a:rPr lang="zh-CN" altLang="en-US" sz="2600" b="1" dirty="0">
                  <a:solidFill>
                    <a:srgbClr val="FF0000"/>
                  </a:solidFill>
                  <a:latin typeface="Times New Roman" panose="02020603050405020304" pitchFamily="18" charset="0"/>
                </a:rPr>
                <a:t>                             </a:t>
              </a:r>
              <a:r>
                <a:rPr lang="zh-CN" altLang="en-US" sz="2600" b="1" dirty="0" smtClean="0">
                  <a:solidFill>
                    <a:srgbClr val="FF0000"/>
                  </a:solidFill>
                  <a:latin typeface="Times New Roman" panose="02020603050405020304" pitchFamily="18" charset="0"/>
                </a:rPr>
                <a:t>。</a:t>
              </a:r>
              <a:r>
                <a:rPr lang="zh-CN" altLang="zh-CN" sz="2600" b="1" i="1" dirty="0" smtClean="0">
                  <a:solidFill>
                    <a:srgbClr val="FF0000"/>
                  </a:solidFill>
                  <a:latin typeface="Times New Roman" panose="02020603050405020304" pitchFamily="18" charset="0"/>
                </a:rPr>
                <a:t>t</a:t>
              </a:r>
              <a:r>
                <a:rPr lang="zh-CN" altLang="zh-CN" sz="2600" b="1" baseline="-25000" dirty="0">
                  <a:solidFill>
                    <a:srgbClr val="FF0000"/>
                  </a:solidFill>
                  <a:latin typeface="Times New Roman" panose="02020603050405020304" pitchFamily="18" charset="0"/>
                </a:rPr>
                <a:t>1</a:t>
              </a:r>
              <a:r>
                <a:rPr lang="zh-CN" altLang="zh-CN" sz="2600" b="1" dirty="0">
                  <a:solidFill>
                    <a:srgbClr val="FF0000"/>
                  </a:solidFill>
                  <a:latin typeface="Times New Roman" panose="02020603050405020304" pitchFamily="18" charset="0"/>
                </a:rPr>
                <a:t>=50 s</a:t>
              </a:r>
              <a:r>
                <a:rPr lang="zh-CN" altLang="en-US" sz="2600" b="1" dirty="0" smtClean="0">
                  <a:solidFill>
                    <a:srgbClr val="FF0000"/>
                  </a:solidFill>
                  <a:latin typeface="Times New Roman" panose="02020603050405020304" pitchFamily="18" charset="0"/>
                </a:rPr>
                <a:t>时，甲</a:t>
              </a:r>
              <a:r>
                <a:rPr lang="zh-CN" altLang="en-US" sz="2600" b="1" dirty="0">
                  <a:solidFill>
                    <a:srgbClr val="FF0000"/>
                  </a:solidFill>
                  <a:latin typeface="Times New Roman" panose="02020603050405020304" pitchFamily="18" charset="0"/>
                </a:rPr>
                <a:t>车行驶了</a:t>
              </a:r>
              <a:r>
                <a:rPr lang="en-US" altLang="zh-CN" sz="2600" b="1" dirty="0">
                  <a:solidFill>
                    <a:srgbClr val="FF0000"/>
                  </a:solidFill>
                  <a:latin typeface="Times New Roman" panose="02020603050405020304" pitchFamily="18" charset="0"/>
                </a:rPr>
                <a:t>1 500 </a:t>
              </a:r>
              <a:r>
                <a:rPr lang="en-US" altLang="zh-CN" sz="2600" b="1" dirty="0" smtClean="0">
                  <a:solidFill>
                    <a:srgbClr val="FF0000"/>
                  </a:solidFill>
                  <a:latin typeface="Times New Roman" panose="02020603050405020304" pitchFamily="18" charset="0"/>
                </a:rPr>
                <a:t>m</a:t>
              </a:r>
              <a:r>
                <a:rPr lang="zh-CN" altLang="en-US" sz="2600" b="1" dirty="0" smtClean="0">
                  <a:solidFill>
                    <a:srgbClr val="FF0000"/>
                  </a:solidFill>
                  <a:latin typeface="Times New Roman" panose="02020603050405020304" pitchFamily="18" charset="0"/>
                </a:rPr>
                <a:t>，乙</a:t>
              </a:r>
              <a:r>
                <a:rPr lang="zh-CN" altLang="en-US" sz="2600" b="1" dirty="0">
                  <a:solidFill>
                    <a:srgbClr val="FF0000"/>
                  </a:solidFill>
                  <a:latin typeface="Times New Roman" panose="02020603050405020304" pitchFamily="18" charset="0"/>
                </a:rPr>
                <a:t>车行驶了</a:t>
              </a:r>
              <a:r>
                <a:rPr lang="en-US" altLang="zh-CN" sz="2600" b="1" dirty="0">
                  <a:solidFill>
                    <a:srgbClr val="FF0000"/>
                  </a:solidFill>
                  <a:latin typeface="Times New Roman" panose="02020603050405020304" pitchFamily="18" charset="0"/>
                </a:rPr>
                <a:t>1 050 </a:t>
              </a:r>
              <a:r>
                <a:rPr lang="en-US" altLang="zh-CN" sz="2600" b="1" dirty="0" smtClean="0">
                  <a:solidFill>
                    <a:srgbClr val="FF0000"/>
                  </a:solidFill>
                  <a:latin typeface="Times New Roman" panose="02020603050405020304" pitchFamily="18" charset="0"/>
                </a:rPr>
                <a:t>m</a:t>
              </a:r>
              <a:r>
                <a:rPr lang="zh-CN" altLang="en-US" sz="2600" b="1" dirty="0" smtClean="0">
                  <a:solidFill>
                    <a:srgbClr val="FF0000"/>
                  </a:solidFill>
                  <a:latin typeface="Times New Roman" panose="02020603050405020304" pitchFamily="18" charset="0"/>
                </a:rPr>
                <a:t>，则</a:t>
              </a:r>
              <a:r>
                <a:rPr lang="zh-CN" altLang="en-US" sz="2600" b="1" dirty="0">
                  <a:solidFill>
                    <a:srgbClr val="FF0000"/>
                  </a:solidFill>
                  <a:latin typeface="Times New Roman" panose="02020603050405020304" pitchFamily="18" charset="0"/>
                </a:rPr>
                <a:t>两车相距</a:t>
              </a:r>
              <a:r>
                <a:rPr lang="en-US" altLang="zh-CN" sz="2600" b="1" dirty="0">
                  <a:solidFill>
                    <a:srgbClr val="FF0000"/>
                  </a:solidFill>
                  <a:latin typeface="Times New Roman" panose="02020603050405020304" pitchFamily="18" charset="0"/>
                </a:rPr>
                <a:t>Δ</a:t>
              </a:r>
              <a:r>
                <a:rPr lang="en-US" altLang="zh-CN" sz="2600" b="1" i="1" dirty="0">
                  <a:solidFill>
                    <a:srgbClr val="FF0000"/>
                  </a:solidFill>
                  <a:latin typeface="Times New Roman" panose="02020603050405020304" pitchFamily="18" charset="0"/>
                </a:rPr>
                <a:t>s</a:t>
              </a:r>
              <a:r>
                <a:rPr lang="en-US" altLang="zh-CN" sz="2600" b="1" dirty="0">
                  <a:solidFill>
                    <a:srgbClr val="FF0000"/>
                  </a:solidFill>
                  <a:latin typeface="Times New Roman" panose="02020603050405020304" pitchFamily="18" charset="0"/>
                </a:rPr>
                <a:t>=1500 m-1050 m=450 </a:t>
              </a:r>
              <a:r>
                <a:rPr lang="en-US" altLang="zh-CN" sz="2600" b="1" dirty="0" smtClean="0">
                  <a:solidFill>
                    <a:srgbClr val="FF0000"/>
                  </a:solidFill>
                  <a:latin typeface="Times New Roman" panose="02020603050405020304" pitchFamily="18" charset="0"/>
                </a:rPr>
                <a:t>m</a:t>
              </a:r>
              <a:r>
                <a:rPr lang="zh-CN" altLang="en-US" sz="2600" b="1" dirty="0" smtClean="0">
                  <a:solidFill>
                    <a:srgbClr val="FF0000"/>
                  </a:solidFill>
                  <a:latin typeface="Times New Roman" panose="02020603050405020304" pitchFamily="18" charset="0"/>
                </a:rPr>
                <a:t>。</a:t>
              </a:r>
              <a:endParaRPr lang="en-US" altLang="zh-CN" sz="2600" b="1" dirty="0">
                <a:solidFill>
                  <a:srgbClr val="FF0000"/>
                </a:solidFill>
                <a:latin typeface="Times New Roman" panose="02020603050405020304" pitchFamily="18" charset="0"/>
              </a:endParaRPr>
            </a:p>
            <a:p>
              <a:pPr indent="719455" eaLnBrk="1" hangingPunct="1">
                <a:lnSpc>
                  <a:spcPct val="140000"/>
                </a:lnSpc>
              </a:pPr>
              <a:r>
                <a:rPr lang="zh-CN" altLang="en-US" sz="2600" b="1" dirty="0" smtClean="0">
                  <a:solidFill>
                    <a:srgbClr val="FF0000"/>
                  </a:solidFill>
                  <a:latin typeface="Times New Roman" panose="02020603050405020304" pitchFamily="18" charset="0"/>
                </a:rPr>
                <a:t>答案：</a:t>
              </a:r>
              <a:r>
                <a:rPr lang="en-US" altLang="zh-CN" sz="2600" b="1" dirty="0" smtClean="0">
                  <a:solidFill>
                    <a:srgbClr val="FF0000"/>
                  </a:solidFill>
                  <a:latin typeface="Times New Roman" panose="02020603050405020304" pitchFamily="18" charset="0"/>
                </a:rPr>
                <a:t>30        </a:t>
              </a:r>
              <a:r>
                <a:rPr lang="en-US" altLang="zh-CN" sz="2600" b="1" dirty="0">
                  <a:solidFill>
                    <a:srgbClr val="FF0000"/>
                  </a:solidFill>
                  <a:latin typeface="Times New Roman" panose="02020603050405020304" pitchFamily="18" charset="0"/>
                </a:rPr>
                <a:t>450</a:t>
              </a:r>
              <a:endParaRPr lang="en-US" altLang="zh-CN" sz="2600" b="1" dirty="0">
                <a:solidFill>
                  <a:srgbClr val="FF0000"/>
                </a:solidFill>
                <a:latin typeface="Times New Roman" panose="02020603050405020304" pitchFamily="18" charset="0"/>
              </a:endParaRPr>
            </a:p>
          </p:txBody>
        </p:sp>
        <p:graphicFrame>
          <p:nvGraphicFramePr>
            <p:cNvPr id="25604" name="Object 5"/>
            <p:cNvGraphicFramePr>
              <a:graphicFrameLocks noChangeAspect="1"/>
            </p:cNvGraphicFramePr>
            <p:nvPr/>
          </p:nvGraphicFramePr>
          <p:xfrm>
            <a:off x="158" y="1525"/>
            <a:ext cx="1997" cy="418"/>
          </p:xfrm>
          <a:graphic>
            <a:graphicData uri="http://schemas.openxmlformats.org/presentationml/2006/ole">
              <mc:AlternateContent xmlns:mc="http://schemas.openxmlformats.org/markup-compatibility/2006">
                <mc:Choice xmlns:v="urn:schemas-microsoft-com:vml" Requires="v">
                  <p:oleObj spid="_x0000_s6145" name="Equation" r:id="rId1" imgW="42976800" imgH="9753600" progId="">
                    <p:embed/>
                  </p:oleObj>
                </mc:Choice>
                <mc:Fallback>
                  <p:oleObj name="Equation" r:id="rId1" imgW="42976800" imgH="9753600" progId="">
                    <p:embed/>
                    <p:pic>
                      <p:nvPicPr>
                        <p:cNvPr id="0" name="图片 6144"/>
                        <p:cNvPicPr>
                          <a:picLocks noChangeAspect="1"/>
                        </p:cNvPicPr>
                        <p:nvPr/>
                      </p:nvPicPr>
                      <p:blipFill>
                        <a:blip r:embed="rId2"/>
                        <a:stretch>
                          <a:fillRect/>
                        </a:stretch>
                      </p:blipFill>
                      <p:spPr>
                        <a:xfrm>
                          <a:off x="158" y="1525"/>
                          <a:ext cx="1997" cy="418"/>
                        </a:xfrm>
                        <a:prstGeom prst="rect">
                          <a:avLst/>
                        </a:prstGeom>
                        <a:noFill/>
                        <a:ln w="9525">
                          <a:noFill/>
                        </a:ln>
                      </p:spPr>
                    </p:pic>
                  </p:oleObj>
                </mc:Fallback>
              </mc:AlternateContent>
            </a:graphicData>
          </a:graphic>
        </p:graphicFrame>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6"/>
          <p:cNvGrpSpPr/>
          <p:nvPr/>
        </p:nvGrpSpPr>
        <p:grpSpPr bwMode="auto">
          <a:xfrm>
            <a:off x="4340225" y="823913"/>
            <a:ext cx="3413125" cy="715962"/>
            <a:chOff x="893" y="1779"/>
            <a:chExt cx="2150" cy="451"/>
          </a:xfrm>
        </p:grpSpPr>
        <p:pic>
          <p:nvPicPr>
            <p:cNvPr id="4102" name="Picture 7"/>
            <p:cNvPicPr>
              <a:picLocks noChangeAspect="1" noChangeArrowheads="1"/>
            </p:cNvPicPr>
            <p:nvPr/>
          </p:nvPicPr>
          <p:blipFill>
            <a:blip r:embed="rId1" cstate="print"/>
            <a:srcRect/>
            <a:stretch>
              <a:fillRect/>
            </a:stretch>
          </p:blipFill>
          <p:spPr bwMode="auto">
            <a:xfrm>
              <a:off x="893" y="1779"/>
              <a:ext cx="2150" cy="451"/>
            </a:xfrm>
            <a:prstGeom prst="rect">
              <a:avLst/>
            </a:prstGeom>
            <a:noFill/>
            <a:ln w="9525">
              <a:noFill/>
              <a:miter lim="800000"/>
              <a:headEnd/>
              <a:tailEnd/>
            </a:ln>
          </p:spPr>
        </p:pic>
        <p:sp>
          <p:nvSpPr>
            <p:cNvPr id="4103" name="Text Box 8"/>
            <p:cNvSpPr txBox="1">
              <a:spLocks noChangeArrowheads="1"/>
            </p:cNvSpPr>
            <p:nvPr/>
          </p:nvSpPr>
          <p:spPr bwMode="auto">
            <a:xfrm>
              <a:off x="1491" y="1847"/>
              <a:ext cx="1458" cy="310"/>
            </a:xfrm>
            <a:prstGeom prst="rect">
              <a:avLst/>
            </a:prstGeom>
            <a:noFill/>
            <a:ln w="9525">
              <a:noFill/>
              <a:miter lim="800000"/>
            </a:ln>
          </p:spPr>
          <p:txBody>
            <a:bodyPr>
              <a:spAutoFit/>
            </a:bodyPr>
            <a:lstStyle/>
            <a:p>
              <a:pPr eaLnBrk="1" hangingPunct="1">
                <a:spcBef>
                  <a:spcPct val="50000"/>
                </a:spcBef>
              </a:pPr>
              <a:r>
                <a:rPr lang="zh-CN" altLang="en-US" sz="2600" b="1">
                  <a:solidFill>
                    <a:srgbClr val="FF5050"/>
                  </a:solidFill>
                  <a:latin typeface="Times New Roman" panose="02020603050405020304" pitchFamily="18" charset="0"/>
                  <a:ea typeface="黑体" panose="02010609060101010101" pitchFamily="49" charset="-122"/>
                </a:rPr>
                <a:t>重难专题探究</a:t>
              </a:r>
              <a:endParaRPr lang="zh-CN" altLang="en-US" sz="2600" b="1">
                <a:solidFill>
                  <a:srgbClr val="FF5050"/>
                </a:solidFill>
                <a:latin typeface="Times New Roman" panose="02020603050405020304" pitchFamily="18" charset="0"/>
                <a:ea typeface="黑体" panose="02010609060101010101" pitchFamily="49" charset="-122"/>
              </a:endParaRPr>
            </a:p>
          </p:txBody>
        </p:sp>
      </p:grpSp>
      <p:sp>
        <p:nvSpPr>
          <p:cNvPr id="4099" name="Rectangle 9"/>
          <p:cNvSpPr>
            <a:spLocks noChangeArrowheads="1"/>
          </p:cNvSpPr>
          <p:nvPr/>
        </p:nvSpPr>
        <p:spPr bwMode="auto">
          <a:xfrm>
            <a:off x="1774825" y="1593850"/>
            <a:ext cx="3875088" cy="491490"/>
          </a:xfrm>
          <a:prstGeom prst="rect">
            <a:avLst/>
          </a:prstGeom>
          <a:noFill/>
          <a:ln w="9525">
            <a:noFill/>
            <a:miter lim="800000"/>
          </a:ln>
        </p:spPr>
        <p:txBody>
          <a:bodyPr>
            <a:spAutoFit/>
          </a:bodyPr>
          <a:lstStyle/>
          <a:p>
            <a:pPr eaLnBrk="1" hangingPunct="1"/>
            <a:r>
              <a:rPr lang="zh-CN" altLang="en-US" sz="2600" b="1" dirty="0">
                <a:solidFill>
                  <a:srgbClr val="FF0066"/>
                </a:solidFill>
                <a:latin typeface="Times New Roman" panose="02020603050405020304" pitchFamily="18" charset="0"/>
                <a:ea typeface="黑体" panose="02010609060101010101" pitchFamily="49" charset="-122"/>
              </a:rPr>
              <a:t>专题一    长度的测量</a:t>
            </a:r>
            <a:endParaRPr lang="zh-CN" altLang="en-US" sz="2600" b="1" dirty="0">
              <a:solidFill>
                <a:srgbClr val="FF0066"/>
              </a:solidFill>
              <a:latin typeface="Times New Roman" panose="02020603050405020304" pitchFamily="18" charset="0"/>
              <a:ea typeface="黑体" panose="02010609060101010101" pitchFamily="49" charset="-122"/>
            </a:endParaRPr>
          </a:p>
        </p:txBody>
      </p:sp>
      <p:sp>
        <p:nvSpPr>
          <p:cNvPr id="4100" name="Text Box 10"/>
          <p:cNvSpPr txBox="1">
            <a:spLocks noChangeArrowheads="1"/>
          </p:cNvSpPr>
          <p:nvPr/>
        </p:nvSpPr>
        <p:spPr bwMode="auto">
          <a:xfrm>
            <a:off x="1882775" y="2170113"/>
            <a:ext cx="2625725"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专题解读</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4101" name="Text Box 11"/>
          <p:cNvSpPr txBox="1">
            <a:spLocks noChangeArrowheads="1"/>
          </p:cNvSpPr>
          <p:nvPr/>
        </p:nvSpPr>
        <p:spPr bwMode="auto">
          <a:xfrm>
            <a:off x="1774825" y="2762250"/>
            <a:ext cx="8758238" cy="1770380"/>
          </a:xfrm>
          <a:prstGeom prst="rect">
            <a:avLst/>
          </a:prstGeom>
          <a:noFill/>
          <a:ln w="9525">
            <a:noFill/>
            <a:miter lim="800000"/>
          </a:ln>
        </p:spPr>
        <p:txBody>
          <a:bodyPr>
            <a:spAutoFit/>
          </a:bodyPr>
          <a:lstStyle/>
          <a:p>
            <a:pPr eaLnBrk="1" hangingPunct="1">
              <a:lnSpc>
                <a:spcPct val="140000"/>
              </a:lnSpc>
            </a:pPr>
            <a:r>
              <a:rPr lang="zh-CN" altLang="en-US" sz="2600" b="1" dirty="0" smtClean="0">
                <a:latin typeface="Times New Roman" panose="02020603050405020304" pitchFamily="18" charset="0"/>
                <a:ea typeface="仿宋" panose="02010609060101010101" pitchFamily="49" charset="-122"/>
              </a:rPr>
              <a:t>        进行</a:t>
            </a:r>
            <a:r>
              <a:rPr lang="zh-CN" altLang="en-US" sz="2600" b="1" dirty="0">
                <a:latin typeface="Times New Roman" panose="02020603050405020304" pitchFamily="18" charset="0"/>
                <a:ea typeface="仿宋" panose="02010609060101010101" pitchFamily="49" charset="-122"/>
              </a:rPr>
              <a:t>长度测量</a:t>
            </a:r>
            <a:r>
              <a:rPr lang="zh-CN" altLang="en-US" sz="2600" b="1" dirty="0" smtClean="0">
                <a:latin typeface="Times New Roman" panose="02020603050405020304" pitchFamily="18" charset="0"/>
                <a:ea typeface="仿宋" panose="02010609060101010101" pitchFamily="49" charset="-122"/>
              </a:rPr>
              <a:t>时，应</a:t>
            </a:r>
            <a:r>
              <a:rPr lang="zh-CN" altLang="en-US" sz="2600" b="1" dirty="0">
                <a:latin typeface="Times New Roman" panose="02020603050405020304" pitchFamily="18" charset="0"/>
                <a:ea typeface="仿宋" panose="02010609060101010101" pitchFamily="49" charset="-122"/>
              </a:rPr>
              <a:t>严格按照</a:t>
            </a:r>
            <a:r>
              <a:rPr lang="zh-CN" altLang="en-US" sz="2600" b="1" dirty="0" smtClean="0">
                <a:latin typeface="Times New Roman" panose="02020603050405020304" pitchFamily="18" charset="0"/>
                <a:ea typeface="仿宋" panose="02010609060101010101" pitchFamily="49" charset="-122"/>
              </a:rPr>
              <a:t>测量</a:t>
            </a:r>
            <a:r>
              <a:rPr lang="zh-CN" altLang="en-US" sz="2600" b="1" dirty="0">
                <a:latin typeface="Times New Roman" panose="02020603050405020304" pitchFamily="18" charset="0"/>
                <a:ea typeface="仿宋" panose="02010609060101010101" pitchFamily="49" charset="-122"/>
              </a:rPr>
              <a:t>的</a:t>
            </a:r>
            <a:r>
              <a:rPr lang="zh-CN" altLang="en-US" sz="2600" b="1" dirty="0" smtClean="0">
                <a:latin typeface="Times New Roman" panose="02020603050405020304" pitchFamily="18" charset="0"/>
                <a:ea typeface="仿宋" panose="02010609060101010101" pitchFamily="49" charset="-122"/>
              </a:rPr>
              <a:t>要求，正确</a:t>
            </a:r>
            <a:r>
              <a:rPr lang="zh-CN" altLang="en-US" sz="2600" b="1" dirty="0">
                <a:latin typeface="Times New Roman" panose="02020603050405020304" pitchFamily="18" charset="0"/>
                <a:ea typeface="仿宋" panose="02010609060101010101" pitchFamily="49" charset="-122"/>
              </a:rPr>
              <a:t>使用</a:t>
            </a:r>
            <a:r>
              <a:rPr lang="zh-CN" altLang="en-US" sz="2600" b="1" dirty="0" smtClean="0">
                <a:latin typeface="Times New Roman" panose="02020603050405020304" pitchFamily="18" charset="0"/>
                <a:ea typeface="仿宋" panose="02010609060101010101" pitchFamily="49" charset="-122"/>
              </a:rPr>
              <a:t>刻度尺，科学</a:t>
            </a:r>
            <a:r>
              <a:rPr lang="zh-CN" altLang="en-US" sz="2600" b="1" dirty="0">
                <a:latin typeface="Times New Roman" panose="02020603050405020304" pitchFamily="18" charset="0"/>
                <a:ea typeface="仿宋" panose="02010609060101010101" pitchFamily="49" charset="-122"/>
              </a:rPr>
              <a:t>地记录测量</a:t>
            </a:r>
            <a:r>
              <a:rPr lang="zh-CN" altLang="en-US" sz="2600" b="1" dirty="0" smtClean="0">
                <a:latin typeface="Times New Roman" panose="02020603050405020304" pitchFamily="18" charset="0"/>
                <a:ea typeface="仿宋" panose="02010609060101010101" pitchFamily="49" charset="-122"/>
              </a:rPr>
              <a:t>结果。特殊</a:t>
            </a:r>
            <a:r>
              <a:rPr lang="zh-CN" altLang="en-US" sz="2600" b="1" dirty="0">
                <a:latin typeface="Times New Roman" panose="02020603050405020304" pitchFamily="18" charset="0"/>
                <a:ea typeface="仿宋" panose="02010609060101010101" pitchFamily="49" charset="-122"/>
              </a:rPr>
              <a:t>测量</a:t>
            </a:r>
            <a:r>
              <a:rPr lang="zh-CN" altLang="en-US" sz="2600" b="1" dirty="0" smtClean="0">
                <a:latin typeface="Times New Roman" panose="02020603050405020304" pitchFamily="18" charset="0"/>
                <a:ea typeface="仿宋" panose="02010609060101010101" pitchFamily="49" charset="-122"/>
              </a:rPr>
              <a:t>时，采用</a:t>
            </a:r>
            <a:r>
              <a:rPr lang="zh-CN" altLang="en-US" sz="2600" b="1" dirty="0">
                <a:latin typeface="Times New Roman" panose="02020603050405020304" pitchFamily="18" charset="0"/>
                <a:ea typeface="仿宋" panose="02010609060101010101" pitchFamily="49" charset="-122"/>
              </a:rPr>
              <a:t>特殊的</a:t>
            </a:r>
            <a:r>
              <a:rPr lang="zh-CN" altLang="en-US" sz="2600" b="1" dirty="0" smtClean="0">
                <a:latin typeface="Times New Roman" panose="02020603050405020304" pitchFamily="18" charset="0"/>
                <a:ea typeface="仿宋" panose="02010609060101010101" pitchFamily="49" charset="-122"/>
              </a:rPr>
              <a:t>测量方法。</a:t>
            </a:r>
            <a:endParaRPr lang="en-US" altLang="zh-CN" sz="2600" b="1" dirty="0">
              <a:latin typeface="Times New Roman" panose="02020603050405020304" pitchFamily="18" charset="0"/>
              <a:ea typeface="仿宋" panose="02010609060101010101" pitchFamily="49" charset="-122"/>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1774825" y="706438"/>
            <a:ext cx="8562975" cy="2330450"/>
          </a:xfrm>
          <a:prstGeom prst="rect">
            <a:avLst/>
          </a:prstGeom>
          <a:noFill/>
          <a:ln w="9525">
            <a:noFill/>
            <a:miter lim="800000"/>
          </a:ln>
        </p:spPr>
        <p:txBody>
          <a:bodyPr>
            <a:spAutoFit/>
          </a:bodyPr>
          <a:lstStyle/>
          <a:p>
            <a:pPr eaLnBrk="1" hangingPunct="1">
              <a:lnSpc>
                <a:spcPct val="140000"/>
              </a:lnSpc>
            </a:pPr>
            <a:r>
              <a:rPr lang="zh-CN" altLang="en-US" sz="2600" b="1" dirty="0" smtClean="0">
                <a:latin typeface="Times New Roman" panose="02020603050405020304" pitchFamily="18" charset="0"/>
              </a:rPr>
              <a:t>        例</a:t>
            </a:r>
            <a:r>
              <a:rPr lang="en-US" altLang="zh-CN" sz="2600" b="1" dirty="0">
                <a:latin typeface="Times New Roman" panose="02020603050405020304" pitchFamily="18" charset="0"/>
              </a:rPr>
              <a:t>1  </a:t>
            </a:r>
            <a:r>
              <a:rPr lang="zh-CN" altLang="en-US" sz="2600" b="1" dirty="0">
                <a:latin typeface="Times New Roman" panose="02020603050405020304" pitchFamily="18" charset="0"/>
              </a:rPr>
              <a:t>用最小刻度值是</a:t>
            </a:r>
            <a:r>
              <a:rPr lang="en-US" altLang="zh-CN" sz="2600" b="1" dirty="0" smtClean="0">
                <a:latin typeface="Times New Roman" panose="02020603050405020304" pitchFamily="18" charset="0"/>
              </a:rPr>
              <a:t>0.1 </a:t>
            </a:r>
            <a:r>
              <a:rPr lang="en-US" altLang="zh-CN" sz="2600" b="1" dirty="0">
                <a:latin typeface="Times New Roman" panose="02020603050405020304" pitchFamily="18" charset="0"/>
              </a:rPr>
              <a:t>mm</a:t>
            </a:r>
            <a:r>
              <a:rPr lang="zh-CN" altLang="en-US" sz="2600" b="1" dirty="0">
                <a:latin typeface="Times New Roman" panose="02020603050405020304" pitchFamily="18" charset="0"/>
              </a:rPr>
              <a:t>的尺子去测量某钢丝的</a:t>
            </a:r>
            <a:r>
              <a:rPr lang="zh-CN" altLang="en-US" sz="2600" b="1" dirty="0" smtClean="0">
                <a:latin typeface="Times New Roman" panose="02020603050405020304" pitchFamily="18" charset="0"/>
              </a:rPr>
              <a:t>直径，下面</a:t>
            </a:r>
            <a:r>
              <a:rPr lang="zh-CN" altLang="en-US" sz="2600" b="1" dirty="0">
                <a:latin typeface="Times New Roman" panose="02020603050405020304" pitchFamily="18" charset="0"/>
              </a:rPr>
              <a:t>是几个同学的</a:t>
            </a:r>
            <a:r>
              <a:rPr lang="zh-CN" altLang="en-US" sz="2600" b="1" dirty="0" smtClean="0">
                <a:latin typeface="Times New Roman" panose="02020603050405020304" pitchFamily="18" charset="0"/>
              </a:rPr>
              <a:t>记录，其中</a:t>
            </a:r>
            <a:r>
              <a:rPr lang="zh-CN" altLang="en-US" sz="2600" b="1" dirty="0">
                <a:latin typeface="Times New Roman" panose="02020603050405020304" pitchFamily="18" charset="0"/>
              </a:rPr>
              <a:t>有效数字错误的是（  ）</a:t>
            </a:r>
            <a:endParaRPr lang="zh-CN" altLang="en-US" sz="2600" b="1" dirty="0">
              <a:latin typeface="Times New Roman" panose="02020603050405020304" pitchFamily="18" charset="0"/>
            </a:endParaRPr>
          </a:p>
          <a:p>
            <a:pPr eaLnBrk="1" hangingPunct="1">
              <a:lnSpc>
                <a:spcPct val="140000"/>
              </a:lnSpc>
            </a:pPr>
            <a:r>
              <a:rPr lang="en-US" altLang="zh-CN" sz="2600" b="1" dirty="0" smtClean="0">
                <a:latin typeface="Times New Roman" panose="02020603050405020304" pitchFamily="18" charset="0"/>
              </a:rPr>
              <a:t>A.0.52 </a:t>
            </a:r>
            <a:r>
              <a:rPr lang="en-US" altLang="zh-CN" sz="2600" b="1" dirty="0">
                <a:latin typeface="Times New Roman" panose="02020603050405020304" pitchFamily="18" charset="0"/>
              </a:rPr>
              <a:t>mm                       </a:t>
            </a:r>
            <a:r>
              <a:rPr lang="en-US" altLang="zh-CN" sz="2600" b="1" dirty="0" smtClean="0">
                <a:latin typeface="Times New Roman" panose="02020603050405020304" pitchFamily="18" charset="0"/>
              </a:rPr>
              <a:t>B.0.53 </a:t>
            </a:r>
            <a:r>
              <a:rPr lang="en-US" altLang="zh-CN" sz="2600" b="1" dirty="0">
                <a:latin typeface="Times New Roman" panose="02020603050405020304" pitchFamily="18" charset="0"/>
              </a:rPr>
              <a:t>mm</a:t>
            </a:r>
            <a:endParaRPr lang="en-US" altLang="zh-CN" sz="2600" b="1" dirty="0">
              <a:latin typeface="Times New Roman" panose="02020603050405020304" pitchFamily="18" charset="0"/>
            </a:endParaRPr>
          </a:p>
          <a:p>
            <a:pPr eaLnBrk="1" hangingPunct="1">
              <a:lnSpc>
                <a:spcPct val="140000"/>
              </a:lnSpc>
            </a:pPr>
            <a:r>
              <a:rPr lang="en-US" altLang="zh-CN" sz="2600" b="1" dirty="0" smtClean="0">
                <a:latin typeface="Times New Roman" panose="02020603050405020304" pitchFamily="18" charset="0"/>
              </a:rPr>
              <a:t>C.0.518 </a:t>
            </a:r>
            <a:r>
              <a:rPr lang="en-US" altLang="zh-CN" sz="2600" b="1" dirty="0">
                <a:latin typeface="Times New Roman" panose="02020603050405020304" pitchFamily="18" charset="0"/>
              </a:rPr>
              <a:t>mm                     </a:t>
            </a:r>
            <a:r>
              <a:rPr lang="en-US" altLang="zh-CN" sz="2600" b="1" dirty="0" smtClean="0">
                <a:latin typeface="Times New Roman" panose="02020603050405020304" pitchFamily="18" charset="0"/>
              </a:rPr>
              <a:t>D.0.052 </a:t>
            </a:r>
            <a:r>
              <a:rPr lang="en-US" altLang="zh-CN" sz="2600" b="1" dirty="0">
                <a:latin typeface="Times New Roman" panose="02020603050405020304" pitchFamily="18" charset="0"/>
              </a:rPr>
              <a:t>cm</a:t>
            </a:r>
            <a:endParaRPr lang="en-US" altLang="zh-CN" sz="2600" b="1" dirty="0">
              <a:latin typeface="Times New Roman" panose="02020603050405020304" pitchFamily="18" charset="0"/>
            </a:endParaRPr>
          </a:p>
        </p:txBody>
      </p:sp>
      <p:sp>
        <p:nvSpPr>
          <p:cNvPr id="161803" name="Rectangle 11"/>
          <p:cNvSpPr>
            <a:spLocks noChangeArrowheads="1"/>
          </p:cNvSpPr>
          <p:nvPr/>
        </p:nvSpPr>
        <p:spPr bwMode="auto">
          <a:xfrm>
            <a:off x="1524000" y="3733800"/>
            <a:ext cx="8791575" cy="2889885"/>
          </a:xfrm>
          <a:prstGeom prst="rect">
            <a:avLst/>
          </a:prstGeom>
          <a:noFill/>
          <a:ln w="9525">
            <a:noFill/>
            <a:miter lim="800000"/>
          </a:ln>
        </p:spPr>
        <p:txBody>
          <a:bodyPr>
            <a:spAutoFit/>
          </a:bodyPr>
          <a:lstStyle/>
          <a:p>
            <a:pPr eaLnBrk="1" hangingPunct="1">
              <a:lnSpc>
                <a:spcPct val="140000"/>
              </a:lnSpc>
            </a:pPr>
            <a:r>
              <a:rPr lang="zh-CN" altLang="en-US" sz="2600" b="1" dirty="0" smtClean="0">
                <a:solidFill>
                  <a:srgbClr val="FF0000"/>
                </a:solidFill>
                <a:latin typeface="Times New Roman" panose="02020603050405020304" pitchFamily="18" charset="0"/>
              </a:rPr>
              <a:t>        解析：解答</a:t>
            </a:r>
            <a:r>
              <a:rPr lang="zh-CN" altLang="en-US" sz="2600" b="1" dirty="0">
                <a:solidFill>
                  <a:srgbClr val="FF0000"/>
                </a:solidFill>
                <a:latin typeface="Times New Roman" panose="02020603050405020304" pitchFamily="18" charset="0"/>
              </a:rPr>
              <a:t>此题的关键是要看清刻度尺的分度</a:t>
            </a:r>
            <a:r>
              <a:rPr lang="zh-CN" altLang="en-US" sz="2600" b="1" dirty="0" smtClean="0">
                <a:solidFill>
                  <a:srgbClr val="FF0000"/>
                </a:solidFill>
                <a:latin typeface="Times New Roman" panose="02020603050405020304" pitchFamily="18" charset="0"/>
              </a:rPr>
              <a:t>值，并且</a:t>
            </a:r>
            <a:r>
              <a:rPr lang="zh-CN" altLang="en-US" sz="2600" b="1" dirty="0">
                <a:solidFill>
                  <a:srgbClr val="FF0000"/>
                </a:solidFill>
                <a:latin typeface="Times New Roman" panose="02020603050405020304" pitchFamily="18" charset="0"/>
              </a:rPr>
              <a:t>估读到分度值的下一</a:t>
            </a:r>
            <a:r>
              <a:rPr lang="zh-CN" altLang="en-US" sz="2600" b="1" dirty="0" smtClean="0">
                <a:solidFill>
                  <a:srgbClr val="FF0000"/>
                </a:solidFill>
                <a:latin typeface="Times New Roman" panose="02020603050405020304" pitchFamily="18" charset="0"/>
              </a:rPr>
              <a:t>位。因为</a:t>
            </a:r>
            <a:r>
              <a:rPr lang="zh-CN" altLang="en-US" sz="2600" b="1" dirty="0">
                <a:solidFill>
                  <a:srgbClr val="FF0000"/>
                </a:solidFill>
                <a:latin typeface="Times New Roman" panose="02020603050405020304" pitchFamily="18" charset="0"/>
              </a:rPr>
              <a:t>最小刻度是</a:t>
            </a:r>
            <a:r>
              <a:rPr lang="en-US" altLang="zh-CN" sz="2600" b="1" dirty="0" smtClean="0">
                <a:solidFill>
                  <a:srgbClr val="FF0000"/>
                </a:solidFill>
                <a:latin typeface="Times New Roman" panose="02020603050405020304" pitchFamily="18" charset="0"/>
              </a:rPr>
              <a:t>0.1 </a:t>
            </a:r>
            <a:r>
              <a:rPr lang="en-US" altLang="zh-CN" sz="2600" b="1" dirty="0">
                <a:solidFill>
                  <a:srgbClr val="FF0000"/>
                </a:solidFill>
                <a:latin typeface="Times New Roman" panose="02020603050405020304" pitchFamily="18" charset="0"/>
              </a:rPr>
              <a:t>mm</a:t>
            </a:r>
            <a:r>
              <a:rPr lang="zh-CN" altLang="en-US" sz="2600" b="1" dirty="0">
                <a:solidFill>
                  <a:srgbClr val="FF0000"/>
                </a:solidFill>
                <a:latin typeface="Times New Roman" panose="02020603050405020304" pitchFamily="18" charset="0"/>
              </a:rPr>
              <a:t>的</a:t>
            </a:r>
            <a:r>
              <a:rPr lang="zh-CN" altLang="en-US" sz="2600" b="1" dirty="0" smtClean="0">
                <a:solidFill>
                  <a:srgbClr val="FF0000"/>
                </a:solidFill>
                <a:latin typeface="Times New Roman" panose="02020603050405020304" pitchFamily="18" charset="0"/>
              </a:rPr>
              <a:t>尺子，精确</a:t>
            </a:r>
            <a:r>
              <a:rPr lang="zh-CN" altLang="en-US" sz="2600" b="1" dirty="0">
                <a:solidFill>
                  <a:srgbClr val="FF0000"/>
                </a:solidFill>
                <a:latin typeface="Times New Roman" panose="02020603050405020304" pitchFamily="18" charset="0"/>
              </a:rPr>
              <a:t>值应该是</a:t>
            </a:r>
            <a:r>
              <a:rPr lang="en-US" altLang="zh-CN" sz="2600" b="1" dirty="0" smtClean="0">
                <a:solidFill>
                  <a:srgbClr val="FF0000"/>
                </a:solidFill>
                <a:latin typeface="Times New Roman" panose="02020603050405020304" pitchFamily="18" charset="0"/>
              </a:rPr>
              <a:t>0.1 mm</a:t>
            </a:r>
            <a:r>
              <a:rPr lang="zh-CN" altLang="en-US" sz="2600" b="1" dirty="0" smtClean="0">
                <a:solidFill>
                  <a:srgbClr val="FF0000"/>
                </a:solidFill>
                <a:latin typeface="Times New Roman" panose="02020603050405020304" pitchFamily="18" charset="0"/>
              </a:rPr>
              <a:t>，应</a:t>
            </a:r>
            <a:r>
              <a:rPr lang="zh-CN" altLang="en-US" sz="2600" b="1" dirty="0">
                <a:solidFill>
                  <a:srgbClr val="FF0000"/>
                </a:solidFill>
                <a:latin typeface="Times New Roman" panose="02020603050405020304" pitchFamily="18" charset="0"/>
              </a:rPr>
              <a:t>估读到</a:t>
            </a:r>
            <a:r>
              <a:rPr lang="en-US" altLang="zh-CN" sz="2600" b="1" dirty="0" smtClean="0">
                <a:solidFill>
                  <a:srgbClr val="FF0000"/>
                </a:solidFill>
                <a:latin typeface="Times New Roman" panose="02020603050405020304" pitchFamily="18" charset="0"/>
              </a:rPr>
              <a:t>0.1 </a:t>
            </a:r>
            <a:r>
              <a:rPr lang="en-US" altLang="zh-CN" sz="2600" b="1" dirty="0">
                <a:solidFill>
                  <a:srgbClr val="FF0000"/>
                </a:solidFill>
                <a:latin typeface="Times New Roman" panose="02020603050405020304" pitchFamily="18" charset="0"/>
              </a:rPr>
              <a:t>mm</a:t>
            </a:r>
            <a:r>
              <a:rPr lang="zh-CN" altLang="en-US" sz="2600" b="1" dirty="0">
                <a:solidFill>
                  <a:srgbClr val="FF0000"/>
                </a:solidFill>
                <a:latin typeface="Times New Roman" panose="02020603050405020304" pitchFamily="18" charset="0"/>
              </a:rPr>
              <a:t>的下一</a:t>
            </a:r>
            <a:r>
              <a:rPr lang="zh-CN" altLang="en-US" sz="2600" b="1" dirty="0" smtClean="0">
                <a:solidFill>
                  <a:srgbClr val="FF0000"/>
                </a:solidFill>
                <a:latin typeface="Times New Roman" panose="02020603050405020304" pitchFamily="18" charset="0"/>
              </a:rPr>
              <a:t>位，而</a:t>
            </a:r>
            <a:r>
              <a:rPr lang="en-US" altLang="zh-CN" sz="2600" b="1" dirty="0" smtClean="0">
                <a:solidFill>
                  <a:srgbClr val="FF0000"/>
                </a:solidFill>
                <a:latin typeface="Times New Roman" panose="02020603050405020304" pitchFamily="18" charset="0"/>
              </a:rPr>
              <a:t>0.518 </a:t>
            </a:r>
            <a:r>
              <a:rPr lang="en-US" altLang="zh-CN" sz="2600" b="1" dirty="0">
                <a:solidFill>
                  <a:srgbClr val="FF0000"/>
                </a:solidFill>
                <a:latin typeface="Times New Roman" panose="02020603050405020304" pitchFamily="18" charset="0"/>
              </a:rPr>
              <a:t>mm</a:t>
            </a:r>
            <a:r>
              <a:rPr lang="zh-CN" altLang="en-US" sz="2600" b="1" dirty="0">
                <a:solidFill>
                  <a:srgbClr val="FF0000"/>
                </a:solidFill>
                <a:latin typeface="Times New Roman" panose="02020603050405020304" pitchFamily="18" charset="0"/>
              </a:rPr>
              <a:t>估读值多了一</a:t>
            </a:r>
            <a:r>
              <a:rPr lang="zh-CN" altLang="en-US" sz="2600" b="1" dirty="0" smtClean="0">
                <a:solidFill>
                  <a:srgbClr val="FF0000"/>
                </a:solidFill>
                <a:latin typeface="Times New Roman" panose="02020603050405020304" pitchFamily="18" charset="0"/>
              </a:rPr>
              <a:t>位，所以</a:t>
            </a:r>
            <a:r>
              <a:rPr lang="en-US" altLang="zh-CN" sz="2600" b="1" dirty="0" smtClean="0">
                <a:solidFill>
                  <a:srgbClr val="FF0000"/>
                </a:solidFill>
                <a:latin typeface="Times New Roman" panose="02020603050405020304" pitchFamily="18" charset="0"/>
              </a:rPr>
              <a:t>0.518 </a:t>
            </a:r>
            <a:r>
              <a:rPr lang="en-US" altLang="zh-CN" sz="2600" b="1" dirty="0">
                <a:solidFill>
                  <a:srgbClr val="FF0000"/>
                </a:solidFill>
                <a:latin typeface="Times New Roman" panose="02020603050405020304" pitchFamily="18" charset="0"/>
              </a:rPr>
              <a:t>mm</a:t>
            </a:r>
            <a:r>
              <a:rPr lang="zh-CN" altLang="en-US" sz="2600" b="1" dirty="0">
                <a:solidFill>
                  <a:srgbClr val="FF0000"/>
                </a:solidFill>
                <a:latin typeface="Times New Roman" panose="02020603050405020304" pitchFamily="18" charset="0"/>
              </a:rPr>
              <a:t>是错误</a:t>
            </a:r>
            <a:r>
              <a:rPr lang="zh-CN" altLang="en-US" sz="2600" b="1" dirty="0" smtClean="0">
                <a:solidFill>
                  <a:srgbClr val="FF0000"/>
                </a:solidFill>
                <a:latin typeface="Times New Roman" panose="02020603050405020304" pitchFamily="18" charset="0"/>
              </a:rPr>
              <a:t>的。</a:t>
            </a:r>
            <a:endParaRPr lang="en-US" altLang="zh-CN" sz="2600" b="1" dirty="0">
              <a:solidFill>
                <a:srgbClr val="FF0000"/>
              </a:solidFill>
              <a:latin typeface="Times New Roman" panose="02020603050405020304" pitchFamily="18" charset="0"/>
            </a:endParaRPr>
          </a:p>
          <a:p>
            <a:pPr eaLnBrk="1" hangingPunct="1">
              <a:lnSpc>
                <a:spcPct val="140000"/>
              </a:lnSpc>
            </a:pPr>
            <a:r>
              <a:rPr lang="zh-CN" altLang="en-US" sz="2600" b="1" dirty="0" smtClean="0">
                <a:solidFill>
                  <a:srgbClr val="FF0000"/>
                </a:solidFill>
                <a:latin typeface="Times New Roman" panose="02020603050405020304" pitchFamily="18" charset="0"/>
              </a:rPr>
              <a:t>         答案：</a:t>
            </a:r>
            <a:r>
              <a:rPr lang="en-US" altLang="zh-CN" sz="2600" b="1" dirty="0" smtClean="0">
                <a:solidFill>
                  <a:srgbClr val="FF0000"/>
                </a:solidFill>
                <a:latin typeface="Times New Roman" panose="02020603050405020304" pitchFamily="18" charset="0"/>
              </a:rPr>
              <a:t>C</a:t>
            </a:r>
            <a:endParaRPr lang="en-US" altLang="zh-CN"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1803"/>
                                        </p:tgtEl>
                                        <p:attrNameLst>
                                          <p:attrName>style.visibility</p:attrName>
                                        </p:attrNameLst>
                                      </p:cBhvr>
                                      <p:to>
                                        <p:strVal val="visible"/>
                                      </p:to>
                                    </p:set>
                                    <p:anim calcmode="lin" valueType="num">
                                      <p:cBhvr additive="base">
                                        <p:cTn id="7" dur="500" fill="hold"/>
                                        <p:tgtEl>
                                          <p:spTgt spid="161803"/>
                                        </p:tgtEl>
                                        <p:attrNameLst>
                                          <p:attrName>ppt_x</p:attrName>
                                        </p:attrNameLst>
                                      </p:cBhvr>
                                      <p:tavLst>
                                        <p:tav tm="0">
                                          <p:val>
                                            <p:strVal val="#ppt_x"/>
                                          </p:val>
                                        </p:tav>
                                        <p:tav tm="100000">
                                          <p:val>
                                            <p:strVal val="#ppt_x"/>
                                          </p:val>
                                        </p:tav>
                                      </p:tavLst>
                                    </p:anim>
                                    <p:anim calcmode="lin" valueType="num">
                                      <p:cBhvr additive="base">
                                        <p:cTn id="8" dur="500" fill="hold"/>
                                        <p:tgtEl>
                                          <p:spTgt spid="1618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0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774825" y="742950"/>
            <a:ext cx="7359650" cy="491490"/>
          </a:xfrm>
          <a:prstGeom prst="rect">
            <a:avLst/>
          </a:prstGeom>
          <a:noFill/>
          <a:ln w="9525">
            <a:noFill/>
            <a:miter lim="800000"/>
          </a:ln>
        </p:spPr>
        <p:txBody>
          <a:bodyPr>
            <a:spAutoFit/>
          </a:bodyPr>
          <a:lstStyle/>
          <a:p>
            <a:pPr eaLnBrk="1" hangingPunct="1"/>
            <a:r>
              <a:rPr lang="zh-CN" altLang="en-US" sz="2600" b="1">
                <a:solidFill>
                  <a:srgbClr val="FF0066"/>
                </a:solidFill>
                <a:latin typeface="黑体" panose="02010609060101010101" pitchFamily="49" charset="-122"/>
                <a:ea typeface="黑体" panose="02010609060101010101" pitchFamily="49" charset="-122"/>
              </a:rPr>
              <a:t>专题二  参照物的选取和物体运动状态的判定</a:t>
            </a:r>
            <a:endParaRPr lang="zh-CN" altLang="en-US" sz="2600" b="1">
              <a:solidFill>
                <a:srgbClr val="FF0066"/>
              </a:solidFill>
              <a:latin typeface="黑体" panose="02010609060101010101" pitchFamily="49" charset="-122"/>
              <a:ea typeface="黑体" panose="02010609060101010101" pitchFamily="49" charset="-122"/>
            </a:endParaRPr>
          </a:p>
        </p:txBody>
      </p:sp>
      <p:sp>
        <p:nvSpPr>
          <p:cNvPr id="6147" name="Text Box 5"/>
          <p:cNvSpPr txBox="1">
            <a:spLocks noChangeArrowheads="1"/>
          </p:cNvSpPr>
          <p:nvPr/>
        </p:nvSpPr>
        <p:spPr bwMode="auto">
          <a:xfrm>
            <a:off x="1774825" y="1619250"/>
            <a:ext cx="2625725"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专题解读</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6148" name="Rectangle 6"/>
          <p:cNvSpPr>
            <a:spLocks noChangeArrowheads="1"/>
          </p:cNvSpPr>
          <p:nvPr/>
        </p:nvSpPr>
        <p:spPr bwMode="auto">
          <a:xfrm>
            <a:off x="1774825" y="2000250"/>
            <a:ext cx="8689975" cy="4009390"/>
          </a:xfrm>
          <a:prstGeom prst="rect">
            <a:avLst/>
          </a:prstGeom>
          <a:noFill/>
          <a:ln w="9525">
            <a:noFill/>
            <a:miter lim="800000"/>
          </a:ln>
        </p:spPr>
        <p:txBody>
          <a:bodyPr>
            <a:spAutoFit/>
          </a:bodyPr>
          <a:lstStyle/>
          <a:p>
            <a:pPr eaLnBrk="1" hangingPunct="1">
              <a:lnSpc>
                <a:spcPct val="140000"/>
              </a:lnSpc>
            </a:pPr>
            <a:r>
              <a:rPr lang="zh-CN" altLang="en-US" sz="2600" b="1" dirty="0" smtClean="0">
                <a:latin typeface="Times New Roman" panose="02020603050405020304" pitchFamily="18" charset="0"/>
                <a:ea typeface="仿宋" panose="02010609060101010101" pitchFamily="49" charset="-122"/>
              </a:rPr>
              <a:t>        （</a:t>
            </a:r>
            <a:r>
              <a:rPr lang="en-US" altLang="zh-CN" sz="2600" b="1" dirty="0">
                <a:latin typeface="Times New Roman" panose="02020603050405020304" pitchFamily="18" charset="0"/>
                <a:ea typeface="仿宋" panose="02010609060101010101" pitchFamily="49" charset="-122"/>
              </a:rPr>
              <a:t>1</a:t>
            </a:r>
            <a:r>
              <a:rPr lang="zh-CN" altLang="en-US" sz="2600" b="1" dirty="0">
                <a:latin typeface="Times New Roman" panose="02020603050405020304" pitchFamily="18" charset="0"/>
                <a:ea typeface="仿宋" panose="02010609060101010101" pitchFamily="49" charset="-122"/>
              </a:rPr>
              <a:t>）一个物体的运动状态的</a:t>
            </a:r>
            <a:r>
              <a:rPr lang="zh-CN" altLang="en-US" sz="2600" b="1" dirty="0" smtClean="0">
                <a:latin typeface="Times New Roman" panose="02020603050405020304" pitchFamily="18" charset="0"/>
                <a:ea typeface="仿宋" panose="02010609060101010101" pitchFamily="49" charset="-122"/>
              </a:rPr>
              <a:t>确定，关键</a:t>
            </a:r>
            <a:r>
              <a:rPr lang="zh-CN" altLang="en-US" sz="2600" b="1" dirty="0">
                <a:latin typeface="Times New Roman" panose="02020603050405020304" pitchFamily="18" charset="0"/>
                <a:ea typeface="仿宋" panose="02010609060101010101" pitchFamily="49" charset="-122"/>
              </a:rPr>
              <a:t>取决于所选取的</a:t>
            </a:r>
            <a:r>
              <a:rPr lang="zh-CN" altLang="en-US" sz="2600" b="1" dirty="0" smtClean="0">
                <a:latin typeface="Times New Roman" panose="02020603050405020304" pitchFamily="18" charset="0"/>
                <a:ea typeface="仿宋" panose="02010609060101010101" pitchFamily="49" charset="-122"/>
              </a:rPr>
              <a:t>参照物。所</a:t>
            </a:r>
            <a:r>
              <a:rPr lang="zh-CN" altLang="en-US" sz="2600" b="1" dirty="0">
                <a:latin typeface="Times New Roman" panose="02020603050405020304" pitchFamily="18" charset="0"/>
                <a:ea typeface="仿宋" panose="02010609060101010101" pitchFamily="49" charset="-122"/>
              </a:rPr>
              <a:t>选取的参照物</a:t>
            </a:r>
            <a:r>
              <a:rPr lang="zh-CN" altLang="en-US" sz="2600" b="1" dirty="0" smtClean="0">
                <a:latin typeface="Times New Roman" panose="02020603050405020304" pitchFamily="18" charset="0"/>
                <a:ea typeface="仿宋" panose="02010609060101010101" pitchFamily="49" charset="-122"/>
              </a:rPr>
              <a:t>不同，得到</a:t>
            </a:r>
            <a:r>
              <a:rPr lang="zh-CN" altLang="en-US" sz="2600" b="1" dirty="0">
                <a:latin typeface="Times New Roman" panose="02020603050405020304" pitchFamily="18" charset="0"/>
                <a:ea typeface="仿宋" panose="02010609060101010101" pitchFamily="49" charset="-122"/>
              </a:rPr>
              <a:t>的结论也不一定相</a:t>
            </a:r>
            <a:r>
              <a:rPr lang="zh-CN" altLang="en-US" sz="2600" b="1" dirty="0" smtClean="0">
                <a:latin typeface="Times New Roman" panose="02020603050405020304" pitchFamily="18" charset="0"/>
                <a:ea typeface="仿宋" panose="02010609060101010101" pitchFamily="49" charset="-122"/>
              </a:rPr>
              <a:t>同。这</a:t>
            </a:r>
            <a:r>
              <a:rPr lang="zh-CN" altLang="en-US" sz="2600" b="1" dirty="0">
                <a:latin typeface="Times New Roman" panose="02020603050405020304" pitchFamily="18" charset="0"/>
                <a:ea typeface="仿宋" panose="02010609060101010101" pitchFamily="49" charset="-122"/>
              </a:rPr>
              <a:t>就是运动和静止的</a:t>
            </a:r>
            <a:r>
              <a:rPr lang="zh-CN" altLang="en-US" sz="2600" b="1" dirty="0" smtClean="0">
                <a:latin typeface="Times New Roman" panose="02020603050405020304" pitchFamily="18" charset="0"/>
                <a:ea typeface="仿宋" panose="02010609060101010101" pitchFamily="49" charset="-122"/>
              </a:rPr>
              <a:t>相对性。</a:t>
            </a:r>
            <a:endParaRPr lang="en-US" altLang="zh-CN" sz="2600" b="1" dirty="0">
              <a:latin typeface="Times New Roman" panose="02020603050405020304" pitchFamily="18" charset="0"/>
              <a:ea typeface="仿宋" panose="02010609060101010101" pitchFamily="49" charset="-122"/>
            </a:endParaRPr>
          </a:p>
          <a:p>
            <a:pPr eaLnBrk="1" hangingPunct="1">
              <a:lnSpc>
                <a:spcPct val="140000"/>
              </a:lnSpc>
            </a:pPr>
            <a:r>
              <a:rPr lang="zh-CN" altLang="en-US" sz="2600" b="1" dirty="0" smtClean="0">
                <a:latin typeface="Times New Roman" panose="02020603050405020304" pitchFamily="18" charset="0"/>
                <a:ea typeface="仿宋" panose="02010609060101010101" pitchFamily="49" charset="-122"/>
              </a:rPr>
              <a:t>        （</a:t>
            </a:r>
            <a:r>
              <a:rPr lang="en-US" altLang="zh-CN" sz="2600" b="1" dirty="0">
                <a:latin typeface="Times New Roman" panose="02020603050405020304" pitchFamily="18" charset="0"/>
                <a:ea typeface="仿宋" panose="02010609060101010101" pitchFamily="49" charset="-122"/>
              </a:rPr>
              <a:t>2</a:t>
            </a:r>
            <a:r>
              <a:rPr lang="zh-CN" altLang="en-US" sz="2600" b="1" dirty="0">
                <a:latin typeface="Times New Roman" panose="02020603050405020304" pitchFamily="18" charset="0"/>
                <a:ea typeface="仿宋" panose="02010609060101010101" pitchFamily="49" charset="-122"/>
              </a:rPr>
              <a:t>）物体运动与静止的判断</a:t>
            </a:r>
            <a:r>
              <a:rPr lang="zh-CN" altLang="en-US" sz="2600" b="1" dirty="0" smtClean="0">
                <a:latin typeface="Times New Roman" panose="02020603050405020304" pitchFamily="18" charset="0"/>
                <a:ea typeface="仿宋" panose="02010609060101010101" pitchFamily="49" charset="-122"/>
              </a:rPr>
              <a:t>方法：①</a:t>
            </a:r>
            <a:r>
              <a:rPr lang="zh-CN" altLang="en-US" sz="2600" b="1" dirty="0">
                <a:latin typeface="Times New Roman" panose="02020603050405020304" pitchFamily="18" charset="0"/>
                <a:ea typeface="仿宋" panose="02010609060101010101" pitchFamily="49" charset="-122"/>
              </a:rPr>
              <a:t>一</a:t>
            </a:r>
            <a:r>
              <a:rPr lang="zh-CN" altLang="en-US" sz="2600" b="1" dirty="0" smtClean="0">
                <a:latin typeface="Times New Roman" panose="02020603050405020304" pitchFamily="18" charset="0"/>
                <a:ea typeface="仿宋" panose="02010609060101010101" pitchFamily="49" charset="-122"/>
              </a:rPr>
              <a:t>选取：选取参照物。</a:t>
            </a:r>
            <a:r>
              <a:rPr lang="en-US" altLang="zh-CN" sz="2600" b="1" dirty="0" smtClean="0">
                <a:latin typeface="Times New Roman" panose="02020603050405020304" pitchFamily="18" charset="0"/>
                <a:ea typeface="仿宋" panose="02010609060101010101" pitchFamily="49" charset="-122"/>
              </a:rPr>
              <a:t>②</a:t>
            </a:r>
            <a:r>
              <a:rPr lang="zh-CN" altLang="en-US" sz="2600" b="1" dirty="0">
                <a:latin typeface="Times New Roman" panose="02020603050405020304" pitchFamily="18" charset="0"/>
                <a:ea typeface="仿宋" panose="02010609060101010101" pitchFamily="49" charset="-122"/>
              </a:rPr>
              <a:t>二</a:t>
            </a:r>
            <a:r>
              <a:rPr lang="zh-CN" altLang="en-US" sz="2600" b="1" dirty="0" smtClean="0">
                <a:latin typeface="Times New Roman" panose="02020603050405020304" pitchFamily="18" charset="0"/>
                <a:ea typeface="仿宋" panose="02010609060101010101" pitchFamily="49" charset="-122"/>
              </a:rPr>
              <a:t>研究：研究</a:t>
            </a:r>
            <a:r>
              <a:rPr lang="zh-CN" altLang="en-US" sz="2600" b="1" dirty="0">
                <a:latin typeface="Times New Roman" panose="02020603050405020304" pitchFamily="18" charset="0"/>
                <a:ea typeface="仿宋" panose="02010609060101010101" pitchFamily="49" charset="-122"/>
              </a:rPr>
              <a:t>物体相对于参照物的位置是否发生</a:t>
            </a:r>
            <a:r>
              <a:rPr lang="zh-CN" altLang="en-US" sz="2600" b="1" dirty="0" smtClean="0">
                <a:latin typeface="Times New Roman" panose="02020603050405020304" pitchFamily="18" charset="0"/>
                <a:ea typeface="仿宋" panose="02010609060101010101" pitchFamily="49" charset="-122"/>
              </a:rPr>
              <a:t>变化。</a:t>
            </a:r>
            <a:r>
              <a:rPr lang="en-US" altLang="zh-CN" sz="2600" b="1" dirty="0" smtClean="0">
                <a:latin typeface="Times New Roman" panose="02020603050405020304" pitchFamily="18" charset="0"/>
                <a:ea typeface="仿宋" panose="02010609060101010101" pitchFamily="49" charset="-122"/>
              </a:rPr>
              <a:t>③</a:t>
            </a:r>
            <a:r>
              <a:rPr lang="zh-CN" altLang="en-US" sz="2600" b="1" dirty="0">
                <a:latin typeface="Times New Roman" panose="02020603050405020304" pitchFamily="18" charset="0"/>
                <a:ea typeface="仿宋" panose="02010609060101010101" pitchFamily="49" charset="-122"/>
              </a:rPr>
              <a:t>三</a:t>
            </a:r>
            <a:r>
              <a:rPr lang="zh-CN" altLang="en-US" sz="2600" b="1" dirty="0" smtClean="0">
                <a:latin typeface="Times New Roman" panose="02020603050405020304" pitchFamily="18" charset="0"/>
                <a:ea typeface="仿宋" panose="02010609060101010101" pitchFamily="49" charset="-122"/>
              </a:rPr>
              <a:t>判定：如果</a:t>
            </a:r>
            <a:r>
              <a:rPr lang="zh-CN" altLang="en-US" sz="2600" b="1" dirty="0">
                <a:latin typeface="Times New Roman" panose="02020603050405020304" pitchFamily="18" charset="0"/>
                <a:ea typeface="仿宋" panose="02010609060101010101" pitchFamily="49" charset="-122"/>
              </a:rPr>
              <a:t>相对位置发生</a:t>
            </a:r>
            <a:r>
              <a:rPr lang="zh-CN" altLang="en-US" sz="2600" b="1" dirty="0" smtClean="0">
                <a:latin typeface="Times New Roman" panose="02020603050405020304" pitchFamily="18" charset="0"/>
                <a:ea typeface="仿宋" panose="02010609060101010101" pitchFamily="49" charset="-122"/>
              </a:rPr>
              <a:t>变化，则</a:t>
            </a:r>
            <a:r>
              <a:rPr lang="zh-CN" altLang="en-US" sz="2600" b="1" dirty="0">
                <a:latin typeface="Times New Roman" panose="02020603050405020304" pitchFamily="18" charset="0"/>
                <a:ea typeface="仿宋" panose="02010609060101010101" pitchFamily="49" charset="-122"/>
              </a:rPr>
              <a:t>物体是运动</a:t>
            </a:r>
            <a:r>
              <a:rPr lang="zh-CN" altLang="en-US" sz="2600" b="1" dirty="0" smtClean="0">
                <a:latin typeface="Times New Roman" panose="02020603050405020304" pitchFamily="18" charset="0"/>
                <a:ea typeface="仿宋" panose="02010609060101010101" pitchFamily="49" charset="-122"/>
              </a:rPr>
              <a:t>的；反之，物体</a:t>
            </a:r>
            <a:r>
              <a:rPr lang="zh-CN" altLang="en-US" sz="2600" b="1" dirty="0">
                <a:latin typeface="Times New Roman" panose="02020603050405020304" pitchFamily="18" charset="0"/>
                <a:ea typeface="仿宋" panose="02010609060101010101" pitchFamily="49" charset="-122"/>
              </a:rPr>
              <a:t>是静止</a:t>
            </a:r>
            <a:r>
              <a:rPr lang="zh-CN" altLang="en-US" sz="2600" b="1" dirty="0" smtClean="0">
                <a:latin typeface="Times New Roman" panose="02020603050405020304" pitchFamily="18" charset="0"/>
                <a:ea typeface="仿宋" panose="02010609060101010101" pitchFamily="49" charset="-122"/>
              </a:rPr>
              <a:t>的。</a:t>
            </a:r>
            <a:endParaRPr lang="en-US" altLang="zh-CN" sz="2600" b="1" dirty="0">
              <a:latin typeface="Times New Roman" panose="02020603050405020304" pitchFamily="18" charset="0"/>
              <a:ea typeface="仿宋" panose="02010609060101010101" pitchFamily="49" charset="-122"/>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774825" y="1400175"/>
            <a:ext cx="8631238" cy="2330450"/>
          </a:xfrm>
          <a:prstGeom prst="rect">
            <a:avLst/>
          </a:prstGeom>
          <a:noFill/>
          <a:ln w="9525">
            <a:noFill/>
            <a:miter lim="800000"/>
          </a:ln>
        </p:spPr>
        <p:txBody>
          <a:bodyPr>
            <a:spAutoFit/>
          </a:bodyPr>
          <a:lstStyle/>
          <a:p>
            <a:pPr indent="719455" eaLnBrk="1" hangingPunct="1">
              <a:lnSpc>
                <a:spcPct val="140000"/>
              </a:lnSpc>
            </a:pPr>
            <a:r>
              <a:rPr lang="zh-CN" altLang="en-US" sz="2600" b="1" dirty="0">
                <a:latin typeface="Times New Roman" panose="02020603050405020304" pitchFamily="18" charset="0"/>
              </a:rPr>
              <a:t>例</a:t>
            </a:r>
            <a:r>
              <a:rPr lang="en-US" altLang="zh-CN" sz="2600" b="1" dirty="0">
                <a:latin typeface="Times New Roman" panose="02020603050405020304" pitchFamily="18" charset="0"/>
              </a:rPr>
              <a:t>2  </a:t>
            </a:r>
            <a:r>
              <a:rPr lang="zh-CN" altLang="en-US" sz="2600" b="1" dirty="0">
                <a:latin typeface="Times New Roman" panose="02020603050405020304" pitchFamily="18" charset="0"/>
              </a:rPr>
              <a:t>某同学周末坐甲车</a:t>
            </a:r>
            <a:r>
              <a:rPr lang="zh-CN" altLang="en-US" sz="2600" b="1" dirty="0" smtClean="0">
                <a:latin typeface="Times New Roman" panose="02020603050405020304" pitchFamily="18" charset="0"/>
              </a:rPr>
              <a:t>回家，与</a:t>
            </a:r>
            <a:r>
              <a:rPr lang="zh-CN" altLang="en-US" sz="2600" b="1" dirty="0">
                <a:latin typeface="Times New Roman" panose="02020603050405020304" pitchFamily="18" charset="0"/>
              </a:rPr>
              <a:t>之并排的乙车在</a:t>
            </a:r>
            <a:r>
              <a:rPr lang="zh-CN" altLang="en-US" sz="2600" b="1" dirty="0" smtClean="0">
                <a:latin typeface="Times New Roman" panose="02020603050405020304" pitchFamily="18" charset="0"/>
              </a:rPr>
              <a:t>超车，该</a:t>
            </a:r>
            <a:r>
              <a:rPr lang="zh-CN" altLang="en-US" sz="2600" b="1" dirty="0">
                <a:latin typeface="Times New Roman" panose="02020603050405020304" pitchFamily="18" charset="0"/>
              </a:rPr>
              <a:t>同学感觉自己在</a:t>
            </a:r>
            <a:r>
              <a:rPr lang="zh-CN" altLang="en-US" sz="2600" b="1" dirty="0" smtClean="0">
                <a:latin typeface="Times New Roman" panose="02020603050405020304" pitchFamily="18" charset="0"/>
              </a:rPr>
              <a:t>后退，则</a:t>
            </a:r>
            <a:r>
              <a:rPr lang="zh-CN" altLang="en-US" sz="2600" b="1" dirty="0">
                <a:latin typeface="Times New Roman" panose="02020603050405020304" pitchFamily="18" charset="0"/>
              </a:rPr>
              <a:t>他选择的参照物是（ ）</a:t>
            </a:r>
            <a:endParaRPr lang="zh-CN" altLang="en-US" sz="2600" b="1" dirty="0">
              <a:latin typeface="Times New Roman" panose="02020603050405020304" pitchFamily="18" charset="0"/>
            </a:endParaRPr>
          </a:p>
          <a:p>
            <a:pPr indent="719455" eaLnBrk="1" hangingPunct="1">
              <a:lnSpc>
                <a:spcPct val="140000"/>
              </a:lnSpc>
            </a:pPr>
            <a:r>
              <a:rPr lang="en-US" altLang="zh-CN" sz="2600" b="1" dirty="0" smtClean="0">
                <a:latin typeface="Times New Roman" panose="02020603050405020304" pitchFamily="18" charset="0"/>
              </a:rPr>
              <a:t>A.</a:t>
            </a:r>
            <a:r>
              <a:rPr lang="zh-CN" altLang="en-US" sz="2600" b="1" dirty="0" smtClean="0">
                <a:latin typeface="Times New Roman" panose="02020603050405020304" pitchFamily="18" charset="0"/>
              </a:rPr>
              <a:t>甲</a:t>
            </a:r>
            <a:r>
              <a:rPr lang="zh-CN" altLang="en-US" sz="2600" b="1" dirty="0">
                <a:latin typeface="Times New Roman" panose="02020603050405020304" pitchFamily="18" charset="0"/>
              </a:rPr>
              <a:t>车                                      </a:t>
            </a:r>
            <a:r>
              <a:rPr lang="en-US" altLang="zh-CN" sz="2600" b="1" dirty="0" smtClean="0">
                <a:latin typeface="Times New Roman" panose="02020603050405020304" pitchFamily="18" charset="0"/>
              </a:rPr>
              <a:t>B.</a:t>
            </a:r>
            <a:r>
              <a:rPr lang="zh-CN" altLang="en-US" sz="2600" b="1" dirty="0" smtClean="0">
                <a:latin typeface="Times New Roman" panose="02020603050405020304" pitchFamily="18" charset="0"/>
              </a:rPr>
              <a:t>乙</a:t>
            </a:r>
            <a:r>
              <a:rPr lang="zh-CN" altLang="en-US" sz="2600" b="1" dirty="0">
                <a:latin typeface="Times New Roman" panose="02020603050405020304" pitchFamily="18" charset="0"/>
              </a:rPr>
              <a:t>车</a:t>
            </a:r>
            <a:endParaRPr lang="zh-CN" altLang="en-US" sz="2600" b="1" dirty="0">
              <a:latin typeface="Times New Roman" panose="02020603050405020304" pitchFamily="18" charset="0"/>
            </a:endParaRPr>
          </a:p>
          <a:p>
            <a:pPr indent="719455" eaLnBrk="1" hangingPunct="1">
              <a:lnSpc>
                <a:spcPct val="140000"/>
              </a:lnSpc>
            </a:pPr>
            <a:r>
              <a:rPr lang="en-US" altLang="zh-CN" sz="2600" b="1" dirty="0" smtClean="0">
                <a:latin typeface="Times New Roman" panose="02020603050405020304" pitchFamily="18" charset="0"/>
              </a:rPr>
              <a:t>C.</a:t>
            </a:r>
            <a:r>
              <a:rPr lang="zh-CN" altLang="en-US" sz="2600" b="1" dirty="0" smtClean="0">
                <a:latin typeface="Times New Roman" panose="02020603050405020304" pitchFamily="18" charset="0"/>
              </a:rPr>
              <a:t>地面                                      </a:t>
            </a:r>
            <a:r>
              <a:rPr lang="en-US" altLang="zh-CN" sz="2600" b="1" dirty="0" smtClean="0">
                <a:latin typeface="Times New Roman" panose="02020603050405020304" pitchFamily="18" charset="0"/>
              </a:rPr>
              <a:t>D.</a:t>
            </a:r>
            <a:r>
              <a:rPr lang="zh-CN" altLang="en-US" sz="2600" b="1" dirty="0" smtClean="0">
                <a:latin typeface="Times New Roman" panose="02020603050405020304" pitchFamily="18" charset="0"/>
              </a:rPr>
              <a:t>路旁</a:t>
            </a:r>
            <a:r>
              <a:rPr lang="zh-CN" altLang="en-US" sz="2600" b="1" dirty="0">
                <a:latin typeface="Times New Roman" panose="02020603050405020304" pitchFamily="18" charset="0"/>
              </a:rPr>
              <a:t>的树</a:t>
            </a:r>
            <a:endParaRPr lang="zh-CN" altLang="en-US" sz="2600" b="1"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Rectangle 4"/>
          <p:cNvSpPr>
            <a:spLocks noChangeArrowheads="1"/>
          </p:cNvSpPr>
          <p:nvPr/>
        </p:nvSpPr>
        <p:spPr bwMode="auto">
          <a:xfrm>
            <a:off x="1774825" y="896938"/>
            <a:ext cx="8577263" cy="5128895"/>
          </a:xfrm>
          <a:prstGeom prst="rect">
            <a:avLst/>
          </a:prstGeom>
          <a:noFill/>
          <a:ln w="9525">
            <a:noFill/>
            <a:miter lim="800000"/>
          </a:ln>
        </p:spPr>
        <p:txBody>
          <a:bodyPr>
            <a:spAutoFit/>
          </a:bodyPr>
          <a:lstStyle/>
          <a:p>
            <a:pPr indent="719455" eaLnBrk="1" hangingPunct="1">
              <a:lnSpc>
                <a:spcPct val="140000"/>
              </a:lnSpc>
            </a:pPr>
            <a:r>
              <a:rPr lang="zh-CN" altLang="en-US" sz="2600" b="1" dirty="0" smtClean="0">
                <a:solidFill>
                  <a:srgbClr val="FF0000"/>
                </a:solidFill>
                <a:latin typeface="Times New Roman" panose="02020603050405020304" pitchFamily="18" charset="0"/>
              </a:rPr>
              <a:t>解析：该</a:t>
            </a:r>
            <a:r>
              <a:rPr lang="zh-CN" altLang="en-US" sz="2600" b="1" dirty="0">
                <a:solidFill>
                  <a:srgbClr val="FF0000"/>
                </a:solidFill>
                <a:latin typeface="Times New Roman" panose="02020603050405020304" pitchFamily="18" charset="0"/>
              </a:rPr>
              <a:t>同学坐甲车</a:t>
            </a:r>
            <a:r>
              <a:rPr lang="zh-CN" altLang="en-US" sz="2600" b="1" dirty="0" smtClean="0">
                <a:solidFill>
                  <a:srgbClr val="FF0000"/>
                </a:solidFill>
                <a:latin typeface="Times New Roman" panose="02020603050405020304" pitchFamily="18" charset="0"/>
              </a:rPr>
              <a:t>回家，相对</a:t>
            </a:r>
            <a:r>
              <a:rPr lang="zh-CN" altLang="en-US" sz="2600" b="1" dirty="0">
                <a:solidFill>
                  <a:srgbClr val="FF0000"/>
                </a:solidFill>
                <a:latin typeface="Times New Roman" panose="02020603050405020304" pitchFamily="18" charset="0"/>
              </a:rPr>
              <a:t>于甲车的位置没有</a:t>
            </a:r>
            <a:r>
              <a:rPr lang="zh-CN" altLang="en-US" sz="2600" b="1" dirty="0" smtClean="0">
                <a:solidFill>
                  <a:srgbClr val="FF0000"/>
                </a:solidFill>
                <a:latin typeface="Times New Roman" panose="02020603050405020304" pitchFamily="18" charset="0"/>
              </a:rPr>
              <a:t>变化，所以</a:t>
            </a:r>
            <a:r>
              <a:rPr lang="zh-CN" altLang="en-US" sz="2600" b="1" dirty="0">
                <a:solidFill>
                  <a:srgbClr val="FF0000"/>
                </a:solidFill>
                <a:latin typeface="Times New Roman" panose="02020603050405020304" pitchFamily="18" charset="0"/>
              </a:rPr>
              <a:t>该同学相对于甲车是静止</a:t>
            </a:r>
            <a:r>
              <a:rPr lang="zh-CN" altLang="en-US" sz="2600" b="1" dirty="0" smtClean="0">
                <a:solidFill>
                  <a:srgbClr val="FF0000"/>
                </a:solidFill>
                <a:latin typeface="Times New Roman" panose="02020603050405020304" pitchFamily="18" charset="0"/>
              </a:rPr>
              <a:t>的，</a:t>
            </a:r>
            <a:r>
              <a:rPr lang="en-US" altLang="zh-CN" sz="2600" b="1" dirty="0" smtClean="0">
                <a:solidFill>
                  <a:srgbClr val="FF0000"/>
                </a:solidFill>
                <a:latin typeface="Times New Roman" panose="02020603050405020304" pitchFamily="18" charset="0"/>
              </a:rPr>
              <a:t>A</a:t>
            </a:r>
            <a:r>
              <a:rPr lang="zh-CN" altLang="en-US" sz="2600" b="1" dirty="0">
                <a:solidFill>
                  <a:srgbClr val="FF0000"/>
                </a:solidFill>
                <a:latin typeface="Times New Roman" panose="02020603050405020304" pitchFamily="18" charset="0"/>
              </a:rPr>
              <a:t>不符合</a:t>
            </a:r>
            <a:r>
              <a:rPr lang="zh-CN" altLang="en-US" sz="2600" b="1" dirty="0" smtClean="0">
                <a:solidFill>
                  <a:srgbClr val="FF0000"/>
                </a:solidFill>
                <a:latin typeface="Times New Roman" panose="02020603050405020304" pitchFamily="18" charset="0"/>
              </a:rPr>
              <a:t>题意；该</a:t>
            </a:r>
            <a:r>
              <a:rPr lang="zh-CN" altLang="en-US" sz="2600" b="1" dirty="0">
                <a:solidFill>
                  <a:srgbClr val="FF0000"/>
                </a:solidFill>
                <a:latin typeface="Times New Roman" panose="02020603050405020304" pitchFamily="18" charset="0"/>
              </a:rPr>
              <a:t>同学坐甲车</a:t>
            </a:r>
            <a:r>
              <a:rPr lang="zh-CN" altLang="en-US" sz="2600" b="1" dirty="0" smtClean="0">
                <a:solidFill>
                  <a:srgbClr val="FF0000"/>
                </a:solidFill>
                <a:latin typeface="Times New Roman" panose="02020603050405020304" pitchFamily="18" charset="0"/>
              </a:rPr>
              <a:t>回家，与</a:t>
            </a:r>
            <a:r>
              <a:rPr lang="zh-CN" altLang="en-US" sz="2600" b="1" dirty="0">
                <a:solidFill>
                  <a:srgbClr val="FF0000"/>
                </a:solidFill>
                <a:latin typeface="Times New Roman" panose="02020603050405020304" pitchFamily="18" charset="0"/>
              </a:rPr>
              <a:t>之并排的乙车在</a:t>
            </a:r>
            <a:r>
              <a:rPr lang="zh-CN" altLang="en-US" sz="2600" b="1" dirty="0" smtClean="0">
                <a:solidFill>
                  <a:srgbClr val="FF0000"/>
                </a:solidFill>
                <a:latin typeface="Times New Roman" panose="02020603050405020304" pitchFamily="18" charset="0"/>
              </a:rPr>
              <a:t>超车，以</a:t>
            </a:r>
            <a:r>
              <a:rPr lang="zh-CN" altLang="en-US" sz="2600" b="1" dirty="0">
                <a:solidFill>
                  <a:srgbClr val="FF0000"/>
                </a:solidFill>
                <a:latin typeface="Times New Roman" panose="02020603050405020304" pitchFamily="18" charset="0"/>
              </a:rPr>
              <a:t>乙车为</a:t>
            </a:r>
            <a:r>
              <a:rPr lang="zh-CN" altLang="en-US" sz="2600" b="1" dirty="0" smtClean="0">
                <a:solidFill>
                  <a:srgbClr val="FF0000"/>
                </a:solidFill>
                <a:latin typeface="Times New Roman" panose="02020603050405020304" pitchFamily="18" charset="0"/>
              </a:rPr>
              <a:t>参照物，该</a:t>
            </a:r>
            <a:r>
              <a:rPr lang="zh-CN" altLang="en-US" sz="2600" b="1" dirty="0">
                <a:solidFill>
                  <a:srgbClr val="FF0000"/>
                </a:solidFill>
                <a:latin typeface="Times New Roman" panose="02020603050405020304" pitchFamily="18" charset="0"/>
              </a:rPr>
              <a:t>同学是向后运动</a:t>
            </a:r>
            <a:r>
              <a:rPr lang="zh-CN" altLang="en-US" sz="2600" b="1" dirty="0" smtClean="0">
                <a:solidFill>
                  <a:srgbClr val="FF0000"/>
                </a:solidFill>
                <a:latin typeface="Times New Roman" panose="02020603050405020304" pitchFamily="18" charset="0"/>
              </a:rPr>
              <a:t>的，所以</a:t>
            </a:r>
            <a:r>
              <a:rPr lang="zh-CN" altLang="en-US" sz="2600" b="1" dirty="0">
                <a:solidFill>
                  <a:srgbClr val="FF0000"/>
                </a:solidFill>
                <a:latin typeface="Times New Roman" panose="02020603050405020304" pitchFamily="18" charset="0"/>
              </a:rPr>
              <a:t>感觉自己在</a:t>
            </a:r>
            <a:r>
              <a:rPr lang="zh-CN" altLang="en-US" sz="2600" b="1" dirty="0" smtClean="0">
                <a:solidFill>
                  <a:srgbClr val="FF0000"/>
                </a:solidFill>
                <a:latin typeface="Times New Roman" panose="02020603050405020304" pitchFamily="18" charset="0"/>
              </a:rPr>
              <a:t>后退，</a:t>
            </a:r>
            <a:r>
              <a:rPr lang="en-US" altLang="zh-CN" sz="2600" b="1" dirty="0" smtClean="0">
                <a:solidFill>
                  <a:srgbClr val="FF0000"/>
                </a:solidFill>
                <a:latin typeface="Times New Roman" panose="02020603050405020304" pitchFamily="18" charset="0"/>
              </a:rPr>
              <a:t>B</a:t>
            </a:r>
            <a:r>
              <a:rPr lang="zh-CN" altLang="en-US" sz="2600" b="1" dirty="0">
                <a:solidFill>
                  <a:srgbClr val="FF0000"/>
                </a:solidFill>
                <a:latin typeface="Times New Roman" panose="02020603050405020304" pitchFamily="18" charset="0"/>
              </a:rPr>
              <a:t>符合</a:t>
            </a:r>
            <a:r>
              <a:rPr lang="zh-CN" altLang="en-US" sz="2600" b="1" dirty="0" smtClean="0">
                <a:solidFill>
                  <a:srgbClr val="FF0000"/>
                </a:solidFill>
                <a:latin typeface="Times New Roman" panose="02020603050405020304" pitchFamily="18" charset="0"/>
              </a:rPr>
              <a:t>题意；该</a:t>
            </a:r>
            <a:r>
              <a:rPr lang="zh-CN" altLang="en-US" sz="2600" b="1" dirty="0">
                <a:solidFill>
                  <a:srgbClr val="FF0000"/>
                </a:solidFill>
                <a:latin typeface="Times New Roman" panose="02020603050405020304" pitchFamily="18" charset="0"/>
              </a:rPr>
              <a:t>同学坐甲车</a:t>
            </a:r>
            <a:r>
              <a:rPr lang="zh-CN" altLang="en-US" sz="2600" b="1" dirty="0" smtClean="0">
                <a:solidFill>
                  <a:srgbClr val="FF0000"/>
                </a:solidFill>
                <a:latin typeface="Times New Roman" panose="02020603050405020304" pitchFamily="18" charset="0"/>
              </a:rPr>
              <a:t>回家，相对</a:t>
            </a:r>
            <a:r>
              <a:rPr lang="zh-CN" altLang="en-US" sz="2600" b="1" dirty="0">
                <a:solidFill>
                  <a:srgbClr val="FF0000"/>
                </a:solidFill>
                <a:latin typeface="Times New Roman" panose="02020603050405020304" pitchFamily="18" charset="0"/>
              </a:rPr>
              <a:t>于地面的位置是变化</a:t>
            </a:r>
            <a:r>
              <a:rPr lang="zh-CN" altLang="en-US" sz="2600" b="1" dirty="0" smtClean="0">
                <a:solidFill>
                  <a:srgbClr val="FF0000"/>
                </a:solidFill>
                <a:latin typeface="Times New Roman" panose="02020603050405020304" pitchFamily="18" charset="0"/>
              </a:rPr>
              <a:t>的，但</a:t>
            </a:r>
            <a:r>
              <a:rPr lang="zh-CN" altLang="en-US" sz="2600" b="1" dirty="0">
                <a:solidFill>
                  <a:srgbClr val="FF0000"/>
                </a:solidFill>
                <a:latin typeface="Times New Roman" panose="02020603050405020304" pitchFamily="18" charset="0"/>
              </a:rPr>
              <a:t>方向是向前</a:t>
            </a:r>
            <a:r>
              <a:rPr lang="zh-CN" altLang="en-US" sz="2600" b="1" dirty="0" smtClean="0">
                <a:solidFill>
                  <a:srgbClr val="FF0000"/>
                </a:solidFill>
                <a:latin typeface="Times New Roman" panose="02020603050405020304" pitchFamily="18" charset="0"/>
              </a:rPr>
              <a:t>的，</a:t>
            </a:r>
            <a:r>
              <a:rPr lang="en-US" altLang="zh-CN" sz="2600" b="1" dirty="0" smtClean="0">
                <a:solidFill>
                  <a:srgbClr val="FF0000"/>
                </a:solidFill>
                <a:latin typeface="Times New Roman" panose="02020603050405020304" pitchFamily="18" charset="0"/>
              </a:rPr>
              <a:t>C</a:t>
            </a:r>
            <a:r>
              <a:rPr lang="zh-CN" altLang="en-US" sz="2600" b="1" dirty="0">
                <a:solidFill>
                  <a:srgbClr val="FF0000"/>
                </a:solidFill>
                <a:latin typeface="Times New Roman" panose="02020603050405020304" pitchFamily="18" charset="0"/>
              </a:rPr>
              <a:t>不符合</a:t>
            </a:r>
            <a:r>
              <a:rPr lang="zh-CN" altLang="en-US" sz="2600" b="1" dirty="0" smtClean="0">
                <a:solidFill>
                  <a:srgbClr val="FF0000"/>
                </a:solidFill>
                <a:latin typeface="Times New Roman" panose="02020603050405020304" pitchFamily="18" charset="0"/>
              </a:rPr>
              <a:t>题意；该</a:t>
            </a:r>
            <a:r>
              <a:rPr lang="zh-CN" altLang="en-US" sz="2600" b="1" dirty="0">
                <a:solidFill>
                  <a:srgbClr val="FF0000"/>
                </a:solidFill>
                <a:latin typeface="Times New Roman" panose="02020603050405020304" pitchFamily="18" charset="0"/>
              </a:rPr>
              <a:t>同学坐甲车</a:t>
            </a:r>
            <a:r>
              <a:rPr lang="zh-CN" altLang="en-US" sz="2600" b="1" dirty="0" smtClean="0">
                <a:solidFill>
                  <a:srgbClr val="FF0000"/>
                </a:solidFill>
                <a:latin typeface="Times New Roman" panose="02020603050405020304" pitchFamily="18" charset="0"/>
              </a:rPr>
              <a:t>回家，相对</a:t>
            </a:r>
            <a:r>
              <a:rPr lang="zh-CN" altLang="en-US" sz="2600" b="1" dirty="0">
                <a:solidFill>
                  <a:srgbClr val="FF0000"/>
                </a:solidFill>
                <a:latin typeface="Times New Roman" panose="02020603050405020304" pitchFamily="18" charset="0"/>
              </a:rPr>
              <a:t>于路旁的树的位置是变化</a:t>
            </a:r>
            <a:r>
              <a:rPr lang="zh-CN" altLang="en-US" sz="2600" b="1" dirty="0" smtClean="0">
                <a:solidFill>
                  <a:srgbClr val="FF0000"/>
                </a:solidFill>
                <a:latin typeface="Times New Roman" panose="02020603050405020304" pitchFamily="18" charset="0"/>
              </a:rPr>
              <a:t>的，但</a:t>
            </a:r>
            <a:r>
              <a:rPr lang="zh-CN" altLang="en-US" sz="2600" b="1" dirty="0">
                <a:solidFill>
                  <a:srgbClr val="FF0000"/>
                </a:solidFill>
                <a:latin typeface="Times New Roman" panose="02020603050405020304" pitchFamily="18" charset="0"/>
              </a:rPr>
              <a:t>方向是向前</a:t>
            </a:r>
            <a:r>
              <a:rPr lang="zh-CN" altLang="en-US" sz="2600" b="1" dirty="0" smtClean="0">
                <a:solidFill>
                  <a:srgbClr val="FF0000"/>
                </a:solidFill>
                <a:latin typeface="Times New Roman" panose="02020603050405020304" pitchFamily="18" charset="0"/>
              </a:rPr>
              <a:t>的，</a:t>
            </a:r>
            <a:r>
              <a:rPr lang="en-US" altLang="zh-CN" sz="2600" b="1" dirty="0" smtClean="0">
                <a:solidFill>
                  <a:srgbClr val="FF0000"/>
                </a:solidFill>
                <a:latin typeface="Times New Roman" panose="02020603050405020304" pitchFamily="18" charset="0"/>
              </a:rPr>
              <a:t>D</a:t>
            </a:r>
            <a:r>
              <a:rPr lang="zh-CN" altLang="en-US" sz="2600" b="1" dirty="0">
                <a:solidFill>
                  <a:srgbClr val="FF0000"/>
                </a:solidFill>
                <a:latin typeface="Times New Roman" panose="02020603050405020304" pitchFamily="18" charset="0"/>
              </a:rPr>
              <a:t>不符合</a:t>
            </a:r>
            <a:r>
              <a:rPr lang="zh-CN" altLang="en-US" sz="2600" b="1" dirty="0" smtClean="0">
                <a:solidFill>
                  <a:srgbClr val="FF0000"/>
                </a:solidFill>
                <a:latin typeface="Times New Roman" panose="02020603050405020304" pitchFamily="18" charset="0"/>
              </a:rPr>
              <a:t>题意。</a:t>
            </a:r>
            <a:endParaRPr lang="en-US" altLang="zh-CN" sz="2600" b="1" dirty="0">
              <a:solidFill>
                <a:srgbClr val="FF0000"/>
              </a:solidFill>
              <a:latin typeface="Times New Roman" panose="02020603050405020304" pitchFamily="18" charset="0"/>
            </a:endParaRPr>
          </a:p>
          <a:p>
            <a:pPr indent="719455" eaLnBrk="1" hangingPunct="1">
              <a:lnSpc>
                <a:spcPct val="140000"/>
              </a:lnSpc>
            </a:pPr>
            <a:r>
              <a:rPr lang="zh-CN" altLang="en-US" sz="2600" b="1" dirty="0" smtClean="0">
                <a:solidFill>
                  <a:srgbClr val="FF0000"/>
                </a:solidFill>
                <a:latin typeface="Times New Roman" panose="02020603050405020304" pitchFamily="18" charset="0"/>
              </a:rPr>
              <a:t>答案：</a:t>
            </a:r>
            <a:r>
              <a:rPr lang="en-US" altLang="zh-CN" sz="2600" b="1" dirty="0" smtClean="0">
                <a:solidFill>
                  <a:srgbClr val="FF0000"/>
                </a:solidFill>
                <a:latin typeface="Times New Roman" panose="02020603050405020304" pitchFamily="18" charset="0"/>
              </a:rPr>
              <a:t>B</a:t>
            </a:r>
            <a:endParaRPr lang="en-US" altLang="zh-CN"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2276"/>
                                        </p:tgtEl>
                                        <p:attrNameLst>
                                          <p:attrName>style.visibility</p:attrName>
                                        </p:attrNameLst>
                                      </p:cBhvr>
                                      <p:to>
                                        <p:strVal val="visible"/>
                                      </p:to>
                                    </p:set>
                                    <p:anim calcmode="lin" valueType="num">
                                      <p:cBhvr additive="base">
                                        <p:cTn id="7" dur="500" fill="hold"/>
                                        <p:tgtEl>
                                          <p:spTgt spid="182276"/>
                                        </p:tgtEl>
                                        <p:attrNameLst>
                                          <p:attrName>ppt_x</p:attrName>
                                        </p:attrNameLst>
                                      </p:cBhvr>
                                      <p:tavLst>
                                        <p:tav tm="0">
                                          <p:val>
                                            <p:strVal val="#ppt_x"/>
                                          </p:val>
                                        </p:tav>
                                        <p:tav tm="100000">
                                          <p:val>
                                            <p:strVal val="#ppt_x"/>
                                          </p:val>
                                        </p:tav>
                                      </p:tavLst>
                                    </p:anim>
                                    <p:anim calcmode="lin" valueType="num">
                                      <p:cBhvr additive="base">
                                        <p:cTn id="8" dur="500" fill="hold"/>
                                        <p:tgtEl>
                                          <p:spTgt spid="1822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Rectangle 4"/>
          <p:cNvSpPr>
            <a:spLocks noChangeArrowheads="1"/>
          </p:cNvSpPr>
          <p:nvPr/>
        </p:nvSpPr>
        <p:spPr bwMode="auto">
          <a:xfrm>
            <a:off x="1774825" y="850900"/>
            <a:ext cx="8596313" cy="5128895"/>
          </a:xfrm>
          <a:prstGeom prst="rect">
            <a:avLst/>
          </a:prstGeom>
          <a:noFill/>
          <a:ln w="9525">
            <a:noFill/>
            <a:miter lim="800000"/>
          </a:ln>
        </p:spPr>
        <p:txBody>
          <a:bodyPr>
            <a:spAutoFit/>
          </a:bodyPr>
          <a:lstStyle/>
          <a:p>
            <a:pPr indent="719455" eaLnBrk="1" hangingPunct="1">
              <a:lnSpc>
                <a:spcPct val="140000"/>
              </a:lnSpc>
            </a:pPr>
            <a:r>
              <a:rPr lang="zh-CN" altLang="en-US" sz="2600" b="1" dirty="0">
                <a:latin typeface="Times New Roman" panose="02020603050405020304" pitchFamily="18" charset="0"/>
              </a:rPr>
              <a:t>例</a:t>
            </a:r>
            <a:r>
              <a:rPr lang="en-US" altLang="zh-CN" sz="2600" b="1" dirty="0" smtClean="0">
                <a:latin typeface="Times New Roman" panose="02020603050405020304" pitchFamily="18" charset="0"/>
              </a:rPr>
              <a:t>3  </a:t>
            </a:r>
            <a:r>
              <a:rPr lang="zh-CN" altLang="en-US" sz="2600" b="1" dirty="0" smtClean="0">
                <a:latin typeface="Times New Roman" panose="02020603050405020304" pitchFamily="18" charset="0"/>
              </a:rPr>
              <a:t>今年</a:t>
            </a:r>
            <a:r>
              <a:rPr lang="zh-CN" altLang="en-US" sz="2600" b="1" dirty="0">
                <a:latin typeface="Times New Roman" panose="02020603050405020304" pitchFamily="18" charset="0"/>
              </a:rPr>
              <a:t>的“五一”</a:t>
            </a:r>
            <a:r>
              <a:rPr lang="zh-CN" altLang="en-US" sz="2600" b="1" dirty="0" smtClean="0">
                <a:latin typeface="Times New Roman" panose="02020603050405020304" pitchFamily="18" charset="0"/>
              </a:rPr>
              <a:t>假期，小</a:t>
            </a:r>
            <a:r>
              <a:rPr lang="zh-CN" altLang="en-US" sz="2600" b="1" dirty="0">
                <a:latin typeface="Times New Roman" panose="02020603050405020304" pitchFamily="18" charset="0"/>
              </a:rPr>
              <a:t>丽同学和她的妈妈一起乘观光车在长沙橘子洲头</a:t>
            </a:r>
            <a:r>
              <a:rPr lang="zh-CN" altLang="en-US" sz="2600" b="1" dirty="0" smtClean="0">
                <a:latin typeface="Times New Roman" panose="02020603050405020304" pitchFamily="18" charset="0"/>
              </a:rPr>
              <a:t>游玩，如果</a:t>
            </a:r>
            <a:r>
              <a:rPr lang="zh-CN" altLang="en-US" sz="2600" b="1" dirty="0">
                <a:latin typeface="Times New Roman" panose="02020603050405020304" pitchFamily="18" charset="0"/>
              </a:rPr>
              <a:t>以观光车为</a:t>
            </a:r>
            <a:r>
              <a:rPr lang="zh-CN" altLang="en-US" sz="2600" b="1" dirty="0" smtClean="0">
                <a:latin typeface="Times New Roman" panose="02020603050405020304" pitchFamily="18" charset="0"/>
              </a:rPr>
              <a:t>参照物，小</a:t>
            </a:r>
            <a:r>
              <a:rPr lang="zh-CN" altLang="en-US" sz="2600" b="1" dirty="0">
                <a:latin typeface="Times New Roman" panose="02020603050405020304" pitchFamily="18" charset="0"/>
              </a:rPr>
              <a:t>丽同学是</a:t>
            </a:r>
            <a:r>
              <a:rPr lang="en-US" altLang="zh-CN" sz="2600" b="1" dirty="0">
                <a:latin typeface="Times New Roman" panose="02020603050405020304" pitchFamily="18" charset="0"/>
              </a:rPr>
              <a:t>_______</a:t>
            </a:r>
            <a:r>
              <a:rPr lang="zh-CN" altLang="en-US" sz="2600" b="1" dirty="0" smtClean="0">
                <a:latin typeface="Times New Roman" panose="02020603050405020304" pitchFamily="18" charset="0"/>
              </a:rPr>
              <a:t>的，如果</a:t>
            </a:r>
            <a:r>
              <a:rPr lang="zh-CN" altLang="en-US" sz="2600" b="1" dirty="0">
                <a:latin typeface="Times New Roman" panose="02020603050405020304" pitchFamily="18" charset="0"/>
              </a:rPr>
              <a:t>以路旁的树木为</a:t>
            </a:r>
            <a:r>
              <a:rPr lang="zh-CN" altLang="en-US" sz="2600" b="1" dirty="0" smtClean="0">
                <a:latin typeface="Times New Roman" panose="02020603050405020304" pitchFamily="18" charset="0"/>
              </a:rPr>
              <a:t>参照物，小</a:t>
            </a:r>
            <a:r>
              <a:rPr lang="zh-CN" altLang="en-US" sz="2600" b="1" dirty="0">
                <a:latin typeface="Times New Roman" panose="02020603050405020304" pitchFamily="18" charset="0"/>
              </a:rPr>
              <a:t>丽同学是</a:t>
            </a:r>
            <a:r>
              <a:rPr lang="en-US" altLang="zh-CN" sz="2600" b="1" dirty="0">
                <a:latin typeface="Times New Roman" panose="02020603050405020304" pitchFamily="18" charset="0"/>
              </a:rPr>
              <a:t>_______</a:t>
            </a:r>
            <a:r>
              <a:rPr lang="zh-CN" altLang="en-US" sz="2600" b="1" dirty="0" smtClean="0">
                <a:latin typeface="Times New Roman" panose="02020603050405020304" pitchFamily="18" charset="0"/>
              </a:rPr>
              <a:t>的。（</a:t>
            </a:r>
            <a:r>
              <a:rPr lang="zh-CN" altLang="en-US" sz="2600" b="1" dirty="0">
                <a:latin typeface="Times New Roman" panose="02020603050405020304" pitchFamily="18" charset="0"/>
              </a:rPr>
              <a:t>均填“运动”或“静止”）</a:t>
            </a:r>
            <a:endParaRPr lang="zh-CN" altLang="en-US" sz="2600" b="1" dirty="0">
              <a:latin typeface="Times New Roman" panose="02020603050405020304" pitchFamily="18" charset="0"/>
            </a:endParaRPr>
          </a:p>
          <a:p>
            <a:pPr indent="719455" eaLnBrk="1" hangingPunct="1">
              <a:lnSpc>
                <a:spcPct val="140000"/>
              </a:lnSpc>
            </a:pPr>
            <a:r>
              <a:rPr lang="zh-CN" altLang="en-US" sz="2600" b="1" dirty="0" smtClean="0">
                <a:solidFill>
                  <a:srgbClr val="FF0000"/>
                </a:solidFill>
                <a:latin typeface="Times New Roman" panose="02020603050405020304" pitchFamily="18" charset="0"/>
              </a:rPr>
              <a:t>解析：小</a:t>
            </a:r>
            <a:r>
              <a:rPr lang="zh-CN" altLang="en-US" sz="2600" b="1" dirty="0">
                <a:solidFill>
                  <a:srgbClr val="FF0000"/>
                </a:solidFill>
                <a:latin typeface="Times New Roman" panose="02020603050405020304" pitchFamily="18" charset="0"/>
              </a:rPr>
              <a:t>丽同学和她的妈妈一起乘观光车在长沙橘子洲头</a:t>
            </a:r>
            <a:r>
              <a:rPr lang="zh-CN" altLang="en-US" sz="2600" b="1" dirty="0" smtClean="0">
                <a:solidFill>
                  <a:srgbClr val="FF0000"/>
                </a:solidFill>
                <a:latin typeface="Times New Roman" panose="02020603050405020304" pitchFamily="18" charset="0"/>
              </a:rPr>
              <a:t>游玩，小</a:t>
            </a:r>
            <a:r>
              <a:rPr lang="zh-CN" altLang="en-US" sz="2600" b="1" dirty="0">
                <a:solidFill>
                  <a:srgbClr val="FF0000"/>
                </a:solidFill>
                <a:latin typeface="Times New Roman" panose="02020603050405020304" pitchFamily="18" charset="0"/>
              </a:rPr>
              <a:t>丽相对于观光车的位置没有</a:t>
            </a:r>
            <a:r>
              <a:rPr lang="zh-CN" altLang="en-US" sz="2600" b="1" dirty="0" smtClean="0">
                <a:solidFill>
                  <a:srgbClr val="FF0000"/>
                </a:solidFill>
                <a:latin typeface="Times New Roman" panose="02020603050405020304" pitchFamily="18" charset="0"/>
              </a:rPr>
              <a:t>变化，以</a:t>
            </a:r>
            <a:r>
              <a:rPr lang="zh-CN" altLang="en-US" sz="2600" b="1" dirty="0">
                <a:solidFill>
                  <a:srgbClr val="FF0000"/>
                </a:solidFill>
                <a:latin typeface="Times New Roman" panose="02020603050405020304" pitchFamily="18" charset="0"/>
              </a:rPr>
              <a:t>观光车为</a:t>
            </a:r>
            <a:r>
              <a:rPr lang="zh-CN" altLang="en-US" sz="2600" b="1" dirty="0" smtClean="0">
                <a:solidFill>
                  <a:srgbClr val="FF0000"/>
                </a:solidFill>
                <a:latin typeface="Times New Roman" panose="02020603050405020304" pitchFamily="18" charset="0"/>
              </a:rPr>
              <a:t>参照物，小</a:t>
            </a:r>
            <a:r>
              <a:rPr lang="zh-CN" altLang="en-US" sz="2600" b="1" dirty="0">
                <a:solidFill>
                  <a:srgbClr val="FF0000"/>
                </a:solidFill>
                <a:latin typeface="Times New Roman" panose="02020603050405020304" pitchFamily="18" charset="0"/>
              </a:rPr>
              <a:t>丽同学是静止</a:t>
            </a:r>
            <a:r>
              <a:rPr lang="zh-CN" altLang="en-US" sz="2600" b="1" dirty="0" smtClean="0">
                <a:solidFill>
                  <a:srgbClr val="FF0000"/>
                </a:solidFill>
                <a:latin typeface="Times New Roman" panose="02020603050405020304" pitchFamily="18" charset="0"/>
              </a:rPr>
              <a:t>的；小</a:t>
            </a:r>
            <a:r>
              <a:rPr lang="zh-CN" altLang="en-US" sz="2600" b="1" dirty="0">
                <a:solidFill>
                  <a:srgbClr val="FF0000"/>
                </a:solidFill>
                <a:latin typeface="Times New Roman" panose="02020603050405020304" pitchFamily="18" charset="0"/>
              </a:rPr>
              <a:t>丽相对于路旁树木的位置不断发生</a:t>
            </a:r>
            <a:r>
              <a:rPr lang="zh-CN" altLang="en-US" sz="2600" b="1" dirty="0" smtClean="0">
                <a:solidFill>
                  <a:srgbClr val="FF0000"/>
                </a:solidFill>
                <a:latin typeface="Times New Roman" panose="02020603050405020304" pitchFamily="18" charset="0"/>
              </a:rPr>
              <a:t>变化，以</a:t>
            </a:r>
            <a:r>
              <a:rPr lang="zh-CN" altLang="en-US" sz="2600" b="1" dirty="0">
                <a:solidFill>
                  <a:srgbClr val="FF0000"/>
                </a:solidFill>
                <a:latin typeface="Times New Roman" panose="02020603050405020304" pitchFamily="18" charset="0"/>
              </a:rPr>
              <a:t>路旁的树木为</a:t>
            </a:r>
            <a:r>
              <a:rPr lang="zh-CN" altLang="en-US" sz="2600" b="1" dirty="0" smtClean="0">
                <a:solidFill>
                  <a:srgbClr val="FF0000"/>
                </a:solidFill>
                <a:latin typeface="Times New Roman" panose="02020603050405020304" pitchFamily="18" charset="0"/>
              </a:rPr>
              <a:t>参照物，小</a:t>
            </a:r>
            <a:r>
              <a:rPr lang="zh-CN" altLang="en-US" sz="2600" b="1" dirty="0">
                <a:solidFill>
                  <a:srgbClr val="FF0000"/>
                </a:solidFill>
                <a:latin typeface="Times New Roman" panose="02020603050405020304" pitchFamily="18" charset="0"/>
              </a:rPr>
              <a:t>丽同学是运动</a:t>
            </a:r>
            <a:r>
              <a:rPr lang="zh-CN" altLang="en-US" sz="2600" b="1" dirty="0" smtClean="0">
                <a:solidFill>
                  <a:srgbClr val="FF0000"/>
                </a:solidFill>
                <a:latin typeface="Times New Roman" panose="02020603050405020304" pitchFamily="18" charset="0"/>
              </a:rPr>
              <a:t>的。</a:t>
            </a:r>
            <a:endParaRPr lang="en-US" altLang="zh-CN" sz="2600" b="1" dirty="0">
              <a:solidFill>
                <a:srgbClr val="FF0000"/>
              </a:solidFill>
              <a:latin typeface="Times New Roman" panose="02020603050405020304" pitchFamily="18" charset="0"/>
            </a:endParaRPr>
          </a:p>
        </p:txBody>
      </p:sp>
      <p:sp>
        <p:nvSpPr>
          <p:cNvPr id="183301" name="Rectangle 5"/>
          <p:cNvSpPr>
            <a:spLocks noChangeArrowheads="1"/>
          </p:cNvSpPr>
          <p:nvPr/>
        </p:nvSpPr>
        <p:spPr bwMode="auto">
          <a:xfrm>
            <a:off x="3657600" y="1981200"/>
            <a:ext cx="847090" cy="491490"/>
          </a:xfrm>
          <a:prstGeom prst="rect">
            <a:avLst/>
          </a:prstGeom>
          <a:noFill/>
          <a:ln w="9525">
            <a:noFill/>
            <a:miter lim="800000"/>
          </a:ln>
        </p:spPr>
        <p:txBody>
          <a:bodyPr wrap="none">
            <a:spAutoFit/>
          </a:bodyPr>
          <a:lstStyle/>
          <a:p>
            <a:pPr eaLnBrk="1" hangingPunct="1"/>
            <a:r>
              <a:rPr lang="zh-CN" altLang="en-US" sz="2600" b="1" dirty="0">
                <a:solidFill>
                  <a:srgbClr val="FF0000"/>
                </a:solidFill>
                <a:latin typeface="Times New Roman" panose="02020603050405020304" pitchFamily="18" charset="0"/>
              </a:rPr>
              <a:t>静止</a:t>
            </a:r>
            <a:endParaRPr lang="zh-CN" altLang="en-US" sz="2600" b="1" dirty="0">
              <a:solidFill>
                <a:srgbClr val="FF0000"/>
              </a:solidFill>
              <a:latin typeface="Times New Roman" panose="02020603050405020304" pitchFamily="18" charset="0"/>
            </a:endParaRPr>
          </a:p>
        </p:txBody>
      </p:sp>
      <p:sp>
        <p:nvSpPr>
          <p:cNvPr id="183302" name="Rectangle 6"/>
          <p:cNvSpPr>
            <a:spLocks noChangeArrowheads="1"/>
          </p:cNvSpPr>
          <p:nvPr/>
        </p:nvSpPr>
        <p:spPr bwMode="auto">
          <a:xfrm>
            <a:off x="3352800" y="2590800"/>
            <a:ext cx="847090" cy="491490"/>
          </a:xfrm>
          <a:prstGeom prst="rect">
            <a:avLst/>
          </a:prstGeom>
          <a:noFill/>
          <a:ln w="9525">
            <a:noFill/>
            <a:miter lim="800000"/>
          </a:ln>
        </p:spPr>
        <p:txBody>
          <a:bodyPr wrap="none">
            <a:spAutoFit/>
          </a:bodyPr>
          <a:lstStyle/>
          <a:p>
            <a:pPr eaLnBrk="1" hangingPunct="1"/>
            <a:r>
              <a:rPr lang="zh-CN" altLang="en-US" sz="2600" b="1" dirty="0">
                <a:solidFill>
                  <a:srgbClr val="FF0000"/>
                </a:solidFill>
                <a:latin typeface="Times New Roman" panose="02020603050405020304" pitchFamily="18" charset="0"/>
              </a:rPr>
              <a:t>运动</a:t>
            </a:r>
            <a:endParaRPr lang="zh-CN" altLang="en-US" sz="2600" b="1" dirty="0">
              <a:solidFill>
                <a:srgbClr val="FF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3300">
                                            <p:txEl>
                                              <p:pRg st="1" end="1"/>
                                            </p:txEl>
                                          </p:spTgt>
                                        </p:tgtEl>
                                        <p:attrNameLst>
                                          <p:attrName>style.visibility</p:attrName>
                                        </p:attrNameLst>
                                      </p:cBhvr>
                                      <p:to>
                                        <p:strVal val="visible"/>
                                      </p:to>
                                    </p:set>
                                    <p:anim calcmode="lin" valueType="num">
                                      <p:cBhvr additive="base">
                                        <p:cTn id="7" dur="500" fill="hold"/>
                                        <p:tgtEl>
                                          <p:spTgt spid="18330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33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3301"/>
                                        </p:tgtEl>
                                        <p:attrNameLst>
                                          <p:attrName>style.visibility</p:attrName>
                                        </p:attrNameLst>
                                      </p:cBhvr>
                                      <p:to>
                                        <p:strVal val="visible"/>
                                      </p:to>
                                    </p:set>
                                    <p:anim calcmode="lin" valueType="num">
                                      <p:cBhvr additive="base">
                                        <p:cTn id="13" dur="500" fill="hold"/>
                                        <p:tgtEl>
                                          <p:spTgt spid="183301"/>
                                        </p:tgtEl>
                                        <p:attrNameLst>
                                          <p:attrName>ppt_x</p:attrName>
                                        </p:attrNameLst>
                                      </p:cBhvr>
                                      <p:tavLst>
                                        <p:tav tm="0">
                                          <p:val>
                                            <p:strVal val="#ppt_x"/>
                                          </p:val>
                                        </p:tav>
                                        <p:tav tm="100000">
                                          <p:val>
                                            <p:strVal val="#ppt_x"/>
                                          </p:val>
                                        </p:tav>
                                      </p:tavLst>
                                    </p:anim>
                                    <p:anim calcmode="lin" valueType="num">
                                      <p:cBhvr additive="base">
                                        <p:cTn id="14" dur="500" fill="hold"/>
                                        <p:tgtEl>
                                          <p:spTgt spid="1833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3302"/>
                                        </p:tgtEl>
                                        <p:attrNameLst>
                                          <p:attrName>style.visibility</p:attrName>
                                        </p:attrNameLst>
                                      </p:cBhvr>
                                      <p:to>
                                        <p:strVal val="visible"/>
                                      </p:to>
                                    </p:set>
                                    <p:anim calcmode="lin" valueType="num">
                                      <p:cBhvr additive="base">
                                        <p:cTn id="19" dur="500" fill="hold"/>
                                        <p:tgtEl>
                                          <p:spTgt spid="183302"/>
                                        </p:tgtEl>
                                        <p:attrNameLst>
                                          <p:attrName>ppt_x</p:attrName>
                                        </p:attrNameLst>
                                      </p:cBhvr>
                                      <p:tavLst>
                                        <p:tav tm="0">
                                          <p:val>
                                            <p:strVal val="#ppt_x"/>
                                          </p:val>
                                        </p:tav>
                                        <p:tav tm="100000">
                                          <p:val>
                                            <p:strVal val="#ppt_x"/>
                                          </p:val>
                                        </p:tav>
                                      </p:tavLst>
                                    </p:anim>
                                    <p:anim calcmode="lin" valueType="num">
                                      <p:cBhvr additive="base">
                                        <p:cTn id="20" dur="500" fill="hold"/>
                                        <p:tgtEl>
                                          <p:spTgt spid="1833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01" grpId="0"/>
      <p:bldP spid="18330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1774825" y="760413"/>
            <a:ext cx="6115050" cy="491490"/>
          </a:xfrm>
          <a:prstGeom prst="rect">
            <a:avLst/>
          </a:prstGeom>
          <a:noFill/>
          <a:ln w="9525">
            <a:noFill/>
            <a:miter lim="800000"/>
          </a:ln>
        </p:spPr>
        <p:txBody>
          <a:bodyPr>
            <a:spAutoFit/>
          </a:bodyPr>
          <a:lstStyle/>
          <a:p>
            <a:pPr eaLnBrk="1" hangingPunct="1"/>
            <a:r>
              <a:rPr lang="zh-CN" altLang="en-US" sz="2600" b="1">
                <a:solidFill>
                  <a:srgbClr val="FF0066"/>
                </a:solidFill>
                <a:latin typeface="黑体" panose="02010609060101010101" pitchFamily="49" charset="-122"/>
                <a:ea typeface="黑体" panose="02010609060101010101" pitchFamily="49" charset="-122"/>
              </a:rPr>
              <a:t>专题三  速度和平均速度的计算</a:t>
            </a:r>
            <a:endParaRPr lang="zh-CN" altLang="en-US" sz="2600" b="1">
              <a:solidFill>
                <a:srgbClr val="FF0066"/>
              </a:solidFill>
              <a:latin typeface="黑体" panose="02010609060101010101" pitchFamily="49" charset="-122"/>
              <a:ea typeface="黑体" panose="02010609060101010101" pitchFamily="49" charset="-122"/>
            </a:endParaRPr>
          </a:p>
        </p:txBody>
      </p:sp>
      <p:sp>
        <p:nvSpPr>
          <p:cNvPr id="10243" name="Text Box 5"/>
          <p:cNvSpPr txBox="1">
            <a:spLocks noChangeArrowheads="1"/>
          </p:cNvSpPr>
          <p:nvPr/>
        </p:nvSpPr>
        <p:spPr bwMode="auto">
          <a:xfrm>
            <a:off x="1774825" y="1343025"/>
            <a:ext cx="2654300" cy="491490"/>
          </a:xfrm>
          <a:prstGeom prst="rect">
            <a:avLst/>
          </a:prstGeom>
          <a:noFill/>
          <a:ln w="9525">
            <a:noFill/>
            <a:miter lim="800000"/>
          </a:ln>
        </p:spPr>
        <p:txBody>
          <a:bodyPr>
            <a:spAutoFit/>
          </a:bodyPr>
          <a:lstStyle/>
          <a:p>
            <a:pPr eaLnBrk="1" hangingPunct="1">
              <a:spcBef>
                <a:spcPct val="50000"/>
              </a:spcBef>
            </a:pPr>
            <a:r>
              <a:rPr lang="zh-CN" altLang="en-US" sz="2600" b="1">
                <a:solidFill>
                  <a:srgbClr val="FF0066"/>
                </a:solidFill>
                <a:latin typeface="Times New Roman" panose="02020603050405020304" pitchFamily="18" charset="0"/>
                <a:ea typeface="黑体" panose="02010609060101010101" pitchFamily="49" charset="-122"/>
              </a:rPr>
              <a:t>方法解读</a:t>
            </a:r>
            <a:endParaRPr lang="zh-CN" altLang="en-US" sz="2600" b="1">
              <a:solidFill>
                <a:srgbClr val="FF0066"/>
              </a:solidFill>
              <a:latin typeface="Times New Roman" panose="02020603050405020304" pitchFamily="18" charset="0"/>
              <a:ea typeface="黑体" panose="02010609060101010101" pitchFamily="49" charset="-122"/>
            </a:endParaRPr>
          </a:p>
        </p:txBody>
      </p:sp>
      <p:sp>
        <p:nvSpPr>
          <p:cNvPr id="10244" name="Rectangle 6"/>
          <p:cNvSpPr>
            <a:spLocks noChangeArrowheads="1"/>
          </p:cNvSpPr>
          <p:nvPr/>
        </p:nvSpPr>
        <p:spPr bwMode="auto">
          <a:xfrm>
            <a:off x="3798888" y="1955800"/>
            <a:ext cx="4500245" cy="491490"/>
          </a:xfrm>
          <a:prstGeom prst="rect">
            <a:avLst/>
          </a:prstGeom>
          <a:noFill/>
          <a:ln w="9525">
            <a:noFill/>
            <a:miter lim="800000"/>
          </a:ln>
        </p:spPr>
        <p:txBody>
          <a:bodyPr wrap="none">
            <a:spAutoFit/>
          </a:bodyPr>
          <a:lstStyle/>
          <a:p>
            <a:pPr eaLnBrk="1" hangingPunct="1"/>
            <a:r>
              <a:rPr lang="zh-CN" altLang="en-US" sz="2600" b="1">
                <a:latin typeface="Times New Roman" panose="02020603050405020304" pitchFamily="18" charset="0"/>
              </a:rPr>
              <a:t>速度和平均速度的区别和联系</a:t>
            </a:r>
            <a:endParaRPr lang="zh-CN" altLang="en-US" sz="2600" b="1">
              <a:latin typeface="Times New Roman" panose="02020603050405020304" pitchFamily="18" charset="0"/>
            </a:endParaRPr>
          </a:p>
        </p:txBody>
      </p:sp>
      <p:graphicFrame>
        <p:nvGraphicFramePr>
          <p:cNvPr id="184357" name="Group 37"/>
          <p:cNvGraphicFramePr>
            <a:graphicFrameLocks noGrp="1"/>
          </p:cNvGraphicFramePr>
          <p:nvPr/>
        </p:nvGraphicFramePr>
        <p:xfrm>
          <a:off x="1774825" y="2641600"/>
          <a:ext cx="8656320" cy="3613151"/>
        </p:xfrm>
        <a:graphic>
          <a:graphicData uri="http://schemas.openxmlformats.org/drawingml/2006/table">
            <a:tbl>
              <a:tblPr/>
              <a:tblGrid>
                <a:gridCol w="1617980"/>
                <a:gridCol w="2365375"/>
                <a:gridCol w="4672965"/>
              </a:tblGrid>
              <a:tr h="1016036">
                <a:tc>
                  <a:txBody>
                    <a:body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物理量</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速度</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平均速度</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55710">
                <a:tc>
                  <a:txBody>
                    <a:body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物理意义</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表示物体运动的快慢</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可以粗略描述物体运动在某一段路程（或在某一段时间内）的平均快慢程度</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1405">
                <a:tc>
                  <a:txBody>
                    <a:bodyPr/>
                    <a:lstStyle/>
                    <a:p>
                      <a:pPr marL="0" marR="0" lvl="0" indent="0" algn="ctr"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使用条件</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匀速直线运动</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Tx/>
                        <a:buSzTx/>
                        <a:buFontTx/>
                        <a:buNone/>
                      </a:pPr>
                      <a:r>
                        <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变速直线运动</a:t>
                      </a:r>
                      <a:endParaRPr kumimoji="0" lang="zh-CN" altLang="en-US" sz="2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722" marB="4572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ZTM4ODYzZGU4ZTcwYTAyYmRmMWE5ZTYyZjI3YWYyZG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4">
      <a:majorFont>
        <a:latin typeface="Times New Roman"/>
        <a:ea typeface="楷体"/>
        <a:cs typeface=""/>
      </a:majorFont>
      <a:minorFont>
        <a:latin typeface="Times New Roman"/>
        <a:ea typeface="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3442</Words>
  <Application>WPS 演示</Application>
  <PresentationFormat>宽屏</PresentationFormat>
  <Paragraphs>203</Paragraphs>
  <Slides>24</Slides>
  <Notes>4</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0</vt:i4>
      </vt:variant>
      <vt:variant>
        <vt:lpstr>幻灯片标题</vt:lpstr>
      </vt:variant>
      <vt:variant>
        <vt:i4>24</vt:i4>
      </vt:variant>
    </vt:vector>
  </HeadingPairs>
  <TitlesOfParts>
    <vt:vector size="37" baseType="lpstr">
      <vt:lpstr>Arial</vt:lpstr>
      <vt:lpstr>宋体</vt:lpstr>
      <vt:lpstr>Wingdings</vt:lpstr>
      <vt:lpstr>Wingdings</vt:lpstr>
      <vt:lpstr>Times New Roman</vt:lpstr>
      <vt:lpstr>黑体</vt:lpstr>
      <vt:lpstr>仿宋</vt:lpstr>
      <vt:lpstr>楷体</vt:lpstr>
      <vt:lpstr>微软雅黑</vt:lpstr>
      <vt:lpstr>Calibri</vt:lpstr>
      <vt:lpstr>Arial Unicode MS</vt:lpstr>
      <vt:lpstr>Office 主题​​</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151</cp:revision>
  <dcterms:created xsi:type="dcterms:W3CDTF">2019-06-19T02:08:00Z</dcterms:created>
  <dcterms:modified xsi:type="dcterms:W3CDTF">2022-07-27T02:43:30Z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2052-11.1.0.11875</vt:lpwstr>
  </property>
  <property fmtid="{D5CDD505-2E9C-101B-9397-08002B2CF9AE}" pid="3" name="ICV">
    <vt:lpwstr>DE13CCFEE1C7427096BE312138A633D7</vt:lpwstr>
  </property>
</Properties>
</file>