
<file path=[Content_Types].xml><?xml version="1.0" encoding="utf-8"?>
<Types xmlns="http://schemas.openxmlformats.org/package/2006/content-types">
  <Default Extension="vml" ContentType="application/vnd.openxmlformats-officedocument.vmlDrawing"/>
  <Default Extension="bin" ContentType="application/vnd.openxmlformats-officedocument.oleObject"/>
  <Default Extension="png" ContentType="image/png"/>
  <Default Extension="gif" ContentType="image/gif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  <p:sldMasterId id="2147483672" r:id="rId4"/>
  </p:sldMasterIdLst>
  <p:sldIdLst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</p:sldIdLst>
  <p:sldSz cx="12192000" cy="6858000"/>
  <p:notesSz cx="6858000" cy="9144000"/>
  <p:custDataLst>
    <p:tags r:id="rId3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102"/>
        <p:guide pos="3808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7" Type="http://schemas.openxmlformats.org/officeDocument/2006/relationships/tags" Target="tags/tag1.xml"/><Relationship Id="rId36" Type="http://schemas.openxmlformats.org/officeDocument/2006/relationships/tableStyles" Target="tableStyles.xml"/><Relationship Id="rId35" Type="http://schemas.openxmlformats.org/officeDocument/2006/relationships/viewProps" Target="viewProps.xml"/><Relationship Id="rId34" Type="http://schemas.openxmlformats.org/officeDocument/2006/relationships/presProps" Target="presProps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>
              <a:spcBef>
                <a:spcPct val="0"/>
              </a:spcBef>
              <a:buNone/>
            </a:pPr>
            <a:endParaRPr lang="en-US" altLang="x-none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>
              <a:spcBef>
                <a:spcPct val="0"/>
              </a:spcBef>
              <a:buNone/>
            </a:pPr>
            <a:endParaRPr lang="en-US" altLang="x-none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spcBef>
                <a:spcPct val="0"/>
              </a:spcBef>
              <a:buNone/>
            </a:pPr>
            <a:fld id="{9A0DB2DC-4C9A-4742-B13C-FB6460FD3503}" type="slidenum">
              <a:rPr lang="en-US" altLang="zh-CN" dirty="0"/>
            </a:fld>
            <a:endParaRPr lang="en-US" altLang="zh-CN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>
              <a:spcBef>
                <a:spcPct val="0"/>
              </a:spcBef>
              <a:buNone/>
            </a:pPr>
            <a:endParaRPr lang="en-US" altLang="x-none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>
              <a:spcBef>
                <a:spcPct val="0"/>
              </a:spcBef>
              <a:buNone/>
            </a:pPr>
            <a:endParaRPr lang="en-US" altLang="x-none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spcBef>
                <a:spcPct val="0"/>
              </a:spcBef>
              <a:buNone/>
            </a:pPr>
            <a:fld id="{9A0DB2DC-4C9A-4742-B13C-FB6460FD3503}" type="slidenum">
              <a:rPr lang="en-US" altLang="zh-CN" dirty="0"/>
            </a:fld>
            <a:endParaRPr lang="en-US" altLang="zh-CN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64588" y="304800"/>
            <a:ext cx="2669645" cy="57150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755651" y="304800"/>
            <a:ext cx="7854175" cy="57150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>
              <a:spcBef>
                <a:spcPct val="0"/>
              </a:spcBef>
              <a:buNone/>
            </a:pPr>
            <a:endParaRPr lang="en-US" altLang="x-none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>
              <a:spcBef>
                <a:spcPct val="0"/>
              </a:spcBef>
              <a:buNone/>
            </a:pPr>
            <a:endParaRPr lang="en-US" altLang="x-none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spcBef>
                <a:spcPct val="0"/>
              </a:spcBef>
              <a:buNone/>
            </a:pPr>
            <a:fld id="{9A0DB2DC-4C9A-4742-B13C-FB6460FD3503}" type="slidenum">
              <a:rPr lang="en-US" altLang="zh-CN" dirty="0"/>
            </a:fld>
            <a:endParaRPr lang="en-US" altLang="zh-CN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en-US" altLang="x-none" dirty="0">
              <a:latin typeface="Times New Roman" panose="02020603050405020304" pitchFamily="18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en-US" altLang="x-none" dirty="0">
              <a:latin typeface="Times New Roman" panose="02020603050405020304" pitchFamily="18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 dirty="0">
                <a:latin typeface="Times New Roman" panose="02020603050405020304" pitchFamily="18" charset="0"/>
              </a:rPr>
            </a:fld>
            <a:endParaRPr lang="en-US" altLang="zh-CN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en-US" altLang="x-none" dirty="0">
              <a:latin typeface="Times New Roman" panose="02020603050405020304" pitchFamily="18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en-US" altLang="x-none" dirty="0">
              <a:latin typeface="Times New Roman" panose="02020603050405020304" pitchFamily="18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 dirty="0">
                <a:latin typeface="Times New Roman" panose="02020603050405020304" pitchFamily="18" charset="0"/>
              </a:rPr>
            </a:fld>
            <a:endParaRPr lang="en-US" altLang="zh-CN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en-US" altLang="x-none" dirty="0">
              <a:latin typeface="Times New Roman" panose="02020603050405020304" pitchFamily="18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en-US" altLang="x-none" dirty="0">
              <a:latin typeface="Times New Roman" panose="02020603050405020304" pitchFamily="18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 dirty="0">
                <a:latin typeface="Times New Roman" panose="02020603050405020304" pitchFamily="18" charset="0"/>
              </a:rPr>
            </a:fld>
            <a:endParaRPr lang="en-US" altLang="zh-CN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06400" y="1554163"/>
            <a:ext cx="5675376" cy="452596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13424" y="1554163"/>
            <a:ext cx="5675376" cy="452596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en-US" altLang="x-none" dirty="0">
              <a:latin typeface="Times New Roman" panose="02020603050405020304" pitchFamily="18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en-US" altLang="x-none" dirty="0">
              <a:latin typeface="Times New Roman" panose="02020603050405020304" pitchFamily="18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 dirty="0">
                <a:latin typeface="Times New Roman" panose="02020603050405020304" pitchFamily="18" charset="0"/>
              </a:rPr>
            </a:fld>
            <a:endParaRPr lang="en-US" altLang="zh-CN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5" y="1778438"/>
            <a:ext cx="4873575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5" y="2665379"/>
            <a:ext cx="4873575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9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9" y="2665379"/>
            <a:ext cx="4897576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en-US" altLang="x-none" dirty="0">
              <a:latin typeface="Times New Roman" panose="02020603050405020304" pitchFamily="18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en-US" altLang="x-none" dirty="0">
              <a:latin typeface="Times New Roman" panose="02020603050405020304" pitchFamily="18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 dirty="0">
                <a:latin typeface="Times New Roman" panose="02020603050405020304" pitchFamily="18" charset="0"/>
              </a:rPr>
            </a:fld>
            <a:endParaRPr lang="en-US" altLang="zh-CN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en-US" altLang="x-none" dirty="0">
              <a:latin typeface="Times New Roman" panose="02020603050405020304" pitchFamily="18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en-US" altLang="x-none" dirty="0">
              <a:latin typeface="Times New Roman" panose="02020603050405020304" pitchFamily="18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 dirty="0">
                <a:latin typeface="Times New Roman" panose="02020603050405020304" pitchFamily="18" charset="0"/>
              </a:rPr>
            </a:fld>
            <a:endParaRPr lang="en-US" altLang="zh-CN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en-US" altLang="x-none" dirty="0">
              <a:latin typeface="Times New Roman" panose="02020603050405020304" pitchFamily="18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en-US" altLang="x-none" dirty="0">
              <a:latin typeface="Times New Roman" panose="02020603050405020304" pitchFamily="18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 dirty="0">
                <a:latin typeface="Times New Roman" panose="02020603050405020304" pitchFamily="18" charset="0"/>
              </a:rPr>
            </a:fld>
            <a:endParaRPr lang="en-US" altLang="zh-CN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en-US" altLang="x-none" dirty="0">
              <a:latin typeface="Times New Roman" panose="02020603050405020304" pitchFamily="18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en-US" altLang="x-none" dirty="0">
              <a:latin typeface="Times New Roman" panose="02020603050405020304" pitchFamily="18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 dirty="0">
                <a:latin typeface="Times New Roman" panose="02020603050405020304" pitchFamily="18" charset="0"/>
              </a:rPr>
            </a:fld>
            <a:endParaRPr lang="en-US" altLang="zh-CN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>
              <a:spcBef>
                <a:spcPct val="0"/>
              </a:spcBef>
              <a:buNone/>
            </a:pPr>
            <a:endParaRPr lang="en-US" altLang="x-none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>
              <a:spcBef>
                <a:spcPct val="0"/>
              </a:spcBef>
              <a:buNone/>
            </a:pPr>
            <a:endParaRPr lang="en-US" altLang="x-none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spcBef>
                <a:spcPct val="0"/>
              </a:spcBef>
              <a:buNone/>
            </a:pPr>
            <a:fld id="{9A0DB2DC-4C9A-4742-B13C-FB6460FD3503}" type="slidenum">
              <a:rPr lang="en-US" altLang="zh-CN" dirty="0"/>
            </a:fld>
            <a:endParaRPr lang="en-US" altLang="zh-CN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en-US" altLang="x-none" dirty="0">
              <a:latin typeface="Times New Roman" panose="02020603050405020304" pitchFamily="18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en-US" altLang="x-none" dirty="0">
              <a:latin typeface="Times New Roman" panose="02020603050405020304" pitchFamily="18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 dirty="0">
                <a:latin typeface="Times New Roman" panose="02020603050405020304" pitchFamily="18" charset="0"/>
              </a:rPr>
            </a:fld>
            <a:endParaRPr lang="en-US" altLang="zh-CN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en-US" altLang="x-none" dirty="0">
              <a:latin typeface="Times New Roman" panose="02020603050405020304" pitchFamily="18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en-US" altLang="x-none" dirty="0">
              <a:latin typeface="Times New Roman" panose="02020603050405020304" pitchFamily="18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 dirty="0">
                <a:latin typeface="Times New Roman" panose="02020603050405020304" pitchFamily="18" charset="0"/>
              </a:rPr>
            </a:fld>
            <a:endParaRPr lang="en-US" altLang="zh-CN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093200" y="457200"/>
            <a:ext cx="2895600" cy="56229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06400" y="457200"/>
            <a:ext cx="8518939" cy="56229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en-US" altLang="x-none" dirty="0">
              <a:latin typeface="Times New Roman" panose="02020603050405020304" pitchFamily="18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en-US" altLang="x-none" dirty="0">
              <a:latin typeface="Times New Roman" panose="02020603050405020304" pitchFamily="18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 dirty="0">
                <a:latin typeface="Times New Roman" panose="02020603050405020304" pitchFamily="18" charset="0"/>
              </a:rPr>
            </a:fld>
            <a:endParaRPr lang="en-US" altLang="zh-CN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en-US" altLang="x-none" dirty="0">
              <a:latin typeface="Times New Roman" panose="02020603050405020304" pitchFamily="18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en-US" altLang="x-none" dirty="0">
              <a:latin typeface="Times New Roman" panose="02020603050405020304" pitchFamily="18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 dirty="0">
                <a:latin typeface="Times New Roman" panose="02020603050405020304" pitchFamily="18" charset="0"/>
              </a:rPr>
            </a:fld>
            <a:endParaRPr lang="en-US" altLang="zh-CN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en-US" altLang="x-none" dirty="0">
              <a:latin typeface="Times New Roman" panose="02020603050405020304" pitchFamily="18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en-US" altLang="x-none" dirty="0">
              <a:latin typeface="Times New Roman" panose="02020603050405020304" pitchFamily="18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 dirty="0">
                <a:latin typeface="Times New Roman" panose="02020603050405020304" pitchFamily="18" charset="0"/>
              </a:rPr>
            </a:fld>
            <a:endParaRPr lang="en-US" altLang="zh-CN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en-US" altLang="x-none" dirty="0">
              <a:latin typeface="Times New Roman" panose="02020603050405020304" pitchFamily="18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en-US" altLang="x-none" dirty="0">
              <a:latin typeface="Times New Roman" panose="02020603050405020304" pitchFamily="18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 dirty="0">
                <a:latin typeface="Times New Roman" panose="02020603050405020304" pitchFamily="18" charset="0"/>
              </a:rPr>
            </a:fld>
            <a:endParaRPr lang="en-US" altLang="zh-CN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06400" y="1554163"/>
            <a:ext cx="5675376" cy="452596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13424" y="1554163"/>
            <a:ext cx="5675376" cy="452596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en-US" altLang="x-none" dirty="0">
              <a:latin typeface="Times New Roman" panose="02020603050405020304" pitchFamily="18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en-US" altLang="x-none" dirty="0">
              <a:latin typeface="Times New Roman" panose="02020603050405020304" pitchFamily="18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 dirty="0">
                <a:latin typeface="Times New Roman" panose="02020603050405020304" pitchFamily="18" charset="0"/>
              </a:rPr>
            </a:fld>
            <a:endParaRPr lang="en-US" altLang="zh-CN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5" y="1778438"/>
            <a:ext cx="4873575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5" y="2665379"/>
            <a:ext cx="4873575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9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9" y="2665379"/>
            <a:ext cx="4897576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en-US" altLang="x-none" dirty="0">
              <a:latin typeface="Times New Roman" panose="02020603050405020304" pitchFamily="18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en-US" altLang="x-none" dirty="0">
              <a:latin typeface="Times New Roman" panose="02020603050405020304" pitchFamily="18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 dirty="0">
                <a:latin typeface="Times New Roman" panose="02020603050405020304" pitchFamily="18" charset="0"/>
              </a:rPr>
            </a:fld>
            <a:endParaRPr lang="en-US" altLang="zh-CN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en-US" altLang="x-none" dirty="0">
              <a:latin typeface="Times New Roman" panose="02020603050405020304" pitchFamily="18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en-US" altLang="x-none" dirty="0">
              <a:latin typeface="Times New Roman" panose="02020603050405020304" pitchFamily="18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 dirty="0">
                <a:latin typeface="Times New Roman" panose="02020603050405020304" pitchFamily="18" charset="0"/>
              </a:rPr>
            </a:fld>
            <a:endParaRPr lang="en-US" altLang="zh-CN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en-US" altLang="x-none" dirty="0">
              <a:latin typeface="Times New Roman" panose="02020603050405020304" pitchFamily="18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en-US" altLang="x-none" dirty="0">
              <a:latin typeface="Times New Roman" panose="02020603050405020304" pitchFamily="18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 dirty="0">
                <a:latin typeface="Times New Roman" panose="02020603050405020304" pitchFamily="18" charset="0"/>
              </a:rPr>
            </a:fld>
            <a:endParaRPr lang="en-US" altLang="zh-CN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>
              <a:spcBef>
                <a:spcPct val="0"/>
              </a:spcBef>
              <a:buNone/>
            </a:pPr>
            <a:endParaRPr lang="en-US" altLang="x-none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>
              <a:spcBef>
                <a:spcPct val="0"/>
              </a:spcBef>
              <a:buNone/>
            </a:pPr>
            <a:endParaRPr lang="en-US" altLang="x-none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spcBef>
                <a:spcPct val="0"/>
              </a:spcBef>
              <a:buNone/>
            </a:pPr>
            <a:fld id="{9A0DB2DC-4C9A-4742-B13C-FB6460FD3503}" type="slidenum">
              <a:rPr lang="en-US" altLang="zh-CN" dirty="0"/>
            </a:fld>
            <a:endParaRPr lang="en-US" altLang="zh-CN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en-US" altLang="x-none" dirty="0">
              <a:latin typeface="Times New Roman" panose="02020603050405020304" pitchFamily="18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en-US" altLang="x-none" dirty="0">
              <a:latin typeface="Times New Roman" panose="02020603050405020304" pitchFamily="18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 dirty="0">
                <a:latin typeface="Times New Roman" panose="02020603050405020304" pitchFamily="18" charset="0"/>
              </a:rPr>
            </a:fld>
            <a:endParaRPr lang="en-US" altLang="zh-CN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en-US" altLang="x-none" dirty="0">
              <a:latin typeface="Times New Roman" panose="02020603050405020304" pitchFamily="18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en-US" altLang="x-none" dirty="0">
              <a:latin typeface="Times New Roman" panose="02020603050405020304" pitchFamily="18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 dirty="0">
                <a:latin typeface="Times New Roman" panose="02020603050405020304" pitchFamily="18" charset="0"/>
              </a:rPr>
            </a:fld>
            <a:endParaRPr lang="en-US" altLang="zh-CN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en-US" altLang="x-none" dirty="0">
              <a:latin typeface="Times New Roman" panose="02020603050405020304" pitchFamily="18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en-US" altLang="x-none" dirty="0">
              <a:latin typeface="Times New Roman" panose="02020603050405020304" pitchFamily="18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 dirty="0">
                <a:latin typeface="Times New Roman" panose="02020603050405020304" pitchFamily="18" charset="0"/>
              </a:rPr>
            </a:fld>
            <a:endParaRPr lang="en-US" altLang="zh-CN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093200" y="457200"/>
            <a:ext cx="2895600" cy="56229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06400" y="457200"/>
            <a:ext cx="8518939" cy="56229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en-US" altLang="x-none" dirty="0">
              <a:latin typeface="Times New Roman" panose="02020603050405020304" pitchFamily="18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en-US" altLang="x-none" dirty="0">
              <a:latin typeface="Times New Roman" panose="02020603050405020304" pitchFamily="18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 dirty="0">
                <a:latin typeface="Times New Roman" panose="02020603050405020304" pitchFamily="18" charset="0"/>
              </a:rPr>
            </a:fld>
            <a:endParaRPr lang="en-US" altLang="zh-CN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755651" y="1752600"/>
            <a:ext cx="5227320" cy="4267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6331" y="1752600"/>
            <a:ext cx="5227320" cy="4267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>
              <a:spcBef>
                <a:spcPct val="0"/>
              </a:spcBef>
              <a:buNone/>
            </a:pPr>
            <a:endParaRPr lang="en-US" altLang="x-none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>
              <a:spcBef>
                <a:spcPct val="0"/>
              </a:spcBef>
              <a:buNone/>
            </a:pPr>
            <a:endParaRPr lang="en-US" altLang="x-none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spcBef>
                <a:spcPct val="0"/>
              </a:spcBef>
              <a:buNone/>
            </a:pPr>
            <a:fld id="{9A0DB2DC-4C9A-4742-B13C-FB6460FD3503}" type="slidenum">
              <a:rPr lang="en-US" altLang="zh-CN" dirty="0"/>
            </a:fld>
            <a:endParaRPr lang="en-US" altLang="zh-CN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5" y="1778438"/>
            <a:ext cx="4873575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5" y="2665379"/>
            <a:ext cx="4873575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9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9" y="2665379"/>
            <a:ext cx="4897576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>
              <a:spcBef>
                <a:spcPct val="0"/>
              </a:spcBef>
              <a:buNone/>
            </a:pPr>
            <a:endParaRPr lang="en-US" altLang="x-none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>
              <a:spcBef>
                <a:spcPct val="0"/>
              </a:spcBef>
              <a:buNone/>
            </a:pPr>
            <a:endParaRPr lang="en-US" altLang="x-none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spcBef>
                <a:spcPct val="0"/>
              </a:spcBef>
              <a:buNone/>
            </a:pPr>
            <a:fld id="{9A0DB2DC-4C9A-4742-B13C-FB6460FD3503}" type="slidenum">
              <a:rPr lang="en-US" altLang="zh-CN" dirty="0"/>
            </a:fld>
            <a:endParaRPr lang="en-US" altLang="zh-CN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>
              <a:spcBef>
                <a:spcPct val="0"/>
              </a:spcBef>
              <a:buNone/>
            </a:pPr>
            <a:endParaRPr lang="en-US" altLang="x-none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>
              <a:spcBef>
                <a:spcPct val="0"/>
              </a:spcBef>
              <a:buNone/>
            </a:pPr>
            <a:endParaRPr lang="en-US" altLang="x-none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spcBef>
                <a:spcPct val="0"/>
              </a:spcBef>
              <a:buNone/>
            </a:pPr>
            <a:fld id="{9A0DB2DC-4C9A-4742-B13C-FB6460FD3503}" type="slidenum">
              <a:rPr lang="en-US" altLang="zh-CN" dirty="0"/>
            </a:fld>
            <a:endParaRPr lang="en-US" altLang="zh-CN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>
              <a:spcBef>
                <a:spcPct val="0"/>
              </a:spcBef>
              <a:buNone/>
            </a:pPr>
            <a:endParaRPr lang="en-US" altLang="x-none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>
              <a:spcBef>
                <a:spcPct val="0"/>
              </a:spcBef>
              <a:buNone/>
            </a:pPr>
            <a:endParaRPr lang="en-US" altLang="x-none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spcBef>
                <a:spcPct val="0"/>
              </a:spcBef>
              <a:buNone/>
            </a:pPr>
            <a:fld id="{9A0DB2DC-4C9A-4742-B13C-FB6460FD3503}" type="slidenum">
              <a:rPr lang="en-US" altLang="zh-CN" dirty="0"/>
            </a:fld>
            <a:endParaRPr lang="en-US" altLang="zh-CN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>
              <a:spcBef>
                <a:spcPct val="0"/>
              </a:spcBef>
              <a:buNone/>
            </a:pPr>
            <a:endParaRPr lang="en-US" altLang="x-none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>
              <a:spcBef>
                <a:spcPct val="0"/>
              </a:spcBef>
              <a:buNone/>
            </a:pPr>
            <a:endParaRPr lang="en-US" altLang="x-none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spcBef>
                <a:spcPct val="0"/>
              </a:spcBef>
              <a:buNone/>
            </a:pPr>
            <a:fld id="{9A0DB2DC-4C9A-4742-B13C-FB6460FD3503}" type="slidenum">
              <a:rPr lang="en-US" altLang="zh-CN" dirty="0"/>
            </a:fld>
            <a:endParaRPr lang="en-US" altLang="zh-CN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>
              <a:spcBef>
                <a:spcPct val="0"/>
              </a:spcBef>
              <a:buNone/>
            </a:pPr>
            <a:endParaRPr lang="en-US" altLang="x-none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>
              <a:spcBef>
                <a:spcPct val="0"/>
              </a:spcBef>
              <a:buNone/>
            </a:pPr>
            <a:endParaRPr lang="en-US" altLang="x-none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spcBef>
                <a:spcPct val="0"/>
              </a:spcBef>
              <a:buNone/>
            </a:pPr>
            <a:fld id="{9A0DB2DC-4C9A-4742-B13C-FB6460FD3503}" type="slidenum">
              <a:rPr lang="en-US" altLang="zh-CN" dirty="0"/>
            </a:fld>
            <a:endParaRPr lang="en-US" altLang="zh-CN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3" Type="http://schemas.openxmlformats.org/officeDocument/2006/relationships/theme" Target="../theme/theme2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0.xml"/><Relationship Id="rId7" Type="http://schemas.openxmlformats.org/officeDocument/2006/relationships/slideLayout" Target="../slideLayouts/slideLayout29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5" Type="http://schemas.openxmlformats.org/officeDocument/2006/relationships/theme" Target="../theme/theme3.xml"/><Relationship Id="rId14" Type="http://schemas.openxmlformats.org/officeDocument/2006/relationships/image" Target="../media/image3.png"/><Relationship Id="rId13" Type="http://schemas.openxmlformats.org/officeDocument/2006/relationships/image" Target="../media/image2.png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766233" y="304800"/>
            <a:ext cx="10668000" cy="1216025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755651" y="1752600"/>
            <a:ext cx="10668000" cy="426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AutoShape 4"/>
          <p:cNvSpPr/>
          <p:nvPr/>
        </p:nvSpPr>
        <p:spPr>
          <a:xfrm>
            <a:off x="812800" y="1566863"/>
            <a:ext cx="10610851" cy="109537"/>
          </a:xfrm>
          <a:custGeom>
            <a:avLst/>
            <a:gdLst>
              <a:gd name="txL" fmla="*/ 0 w 1000"/>
              <a:gd name="txT" fmla="*/ 0 h 1000"/>
              <a:gd name="txR" fmla="*/ 1000 w 1000"/>
              <a:gd name="txB" fmla="*/ 1000 h 1000"/>
            </a:gdLst>
            <a:ahLst/>
            <a:cxnLst>
              <a:cxn ang="0">
                <a:pos x="0" y="0"/>
              </a:cxn>
              <a:cxn ang="0">
                <a:pos x="585" y="0"/>
              </a:cxn>
              <a:cxn ang="0">
                <a:pos x="585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txL" t="txT" r="txR" b="tx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 cap="flat" cmpd="sng">
            <a:solidFill>
              <a:schemeClr val="accent2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pPr lvl="0" eaLnBrk="1" hangingPunct="1">
              <a:spcBef>
                <a:spcPct val="0"/>
              </a:spcBef>
              <a:buNone/>
            </a:pPr>
            <a:endParaRPr lang="zh-CN" altLang="en-US" sz="2400" b="0" dirty="0">
              <a:latin typeface="Times New Roman" panose="02020603050405020304" pitchFamily="18" charset="0"/>
            </a:endParaRPr>
          </a:p>
        </p:txBody>
      </p:sp>
      <p:sp>
        <p:nvSpPr>
          <p:cNvPr id="1029" name="Line 5"/>
          <p:cNvSpPr/>
          <p:nvPr/>
        </p:nvSpPr>
        <p:spPr>
          <a:xfrm flipV="1">
            <a:off x="812800" y="6172200"/>
            <a:ext cx="10566400" cy="0"/>
          </a:xfrm>
          <a:prstGeom prst="line">
            <a:avLst/>
          </a:prstGeom>
          <a:ln w="3175" cap="flat" cmpd="sng">
            <a:solidFill>
              <a:schemeClr val="accent2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030" name="Rectangle 6"/>
          <p:cNvSpPr>
            <a:spLocks noGrp="1"/>
          </p:cNvSpPr>
          <p:nvPr>
            <p:ph type="dt" sz="half" idx="2"/>
          </p:nvPr>
        </p:nvSpPr>
        <p:spPr>
          <a:xfrm>
            <a:off x="812800" y="6245225"/>
            <a:ext cx="2641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200" b="0">
                <a:latin typeface="Verdana" panose="020B0604030504040204" pitchFamily="34" charset="0"/>
              </a:defRPr>
            </a:lvl1pPr>
          </a:lstStyle>
          <a:p>
            <a:pPr lvl="0" eaLnBrk="1" hangingPunct="1">
              <a:spcBef>
                <a:spcPct val="0"/>
              </a:spcBef>
              <a:buNone/>
            </a:pPr>
            <a:endParaRPr lang="en-US" altLang="x-none" dirty="0"/>
          </a:p>
        </p:txBody>
      </p:sp>
      <p:sp>
        <p:nvSpPr>
          <p:cNvPr id="1031" name="Rectangle 7"/>
          <p:cNvSpPr>
            <a:spLocks noGrp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200" b="0">
                <a:latin typeface="Verdana" panose="020B0604030504040204" pitchFamily="34" charset="0"/>
              </a:defRPr>
            </a:lvl1pPr>
          </a:lstStyle>
          <a:p>
            <a:pPr lvl="0" eaLnBrk="1" hangingPunct="1">
              <a:spcBef>
                <a:spcPct val="0"/>
              </a:spcBef>
              <a:buNone/>
            </a:pPr>
            <a:endParaRPr lang="en-US" altLang="x-none" dirty="0"/>
          </a:p>
        </p:txBody>
      </p:sp>
      <p:sp>
        <p:nvSpPr>
          <p:cNvPr id="1032" name="Rectangle 8"/>
          <p:cNvSpPr>
            <a:spLocks noGrp="1"/>
          </p:cNvSpPr>
          <p:nvPr>
            <p:ph type="sldNum" sz="quarter" idx="4"/>
          </p:nvPr>
        </p:nvSpPr>
        <p:spPr>
          <a:xfrm>
            <a:off x="8737600" y="6245225"/>
            <a:ext cx="2641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200" b="0">
                <a:latin typeface="Verdana" panose="020B0604030504040204" pitchFamily="34" charset="0"/>
              </a:defRPr>
            </a:lvl1pPr>
          </a:lstStyle>
          <a:p>
            <a:pPr lvl="0" eaLnBrk="1" hangingPunct="1">
              <a:spcBef>
                <a:spcPct val="0"/>
              </a:spcBef>
              <a:buNone/>
            </a:pPr>
            <a:fld id="{9A0DB2DC-4C9A-4742-B13C-FB6460FD3503}" type="slidenum">
              <a:rPr lang="en-US" altLang="zh-CN" dirty="0"/>
            </a:fld>
            <a:endParaRPr lang="en-US" altLang="zh-CN" dirty="0">
              <a:latin typeface="Times New Roman" panose="02020603050405020304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38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69900" lvl="0" indent="-4699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o"/>
        <a:defRPr sz="3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908050" lvl="1" indent="-436245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n"/>
        <a:defRPr sz="26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304925" lvl="2" indent="-39497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o"/>
        <a:defRPr sz="23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94180" lvl="3" indent="-38735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n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94230" lvl="4" indent="-398780" algn="l" defTabSz="914400" eaLnBrk="0" fontAlgn="base" latinLnBrk="0" hangingPunct="0">
        <a:lnSpc>
          <a:spcPct val="100000"/>
        </a:lnSpc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0" fontAlgn="base" latinLnBrk="0" hangingPunct="0">
        <a:lnSpc>
          <a:spcPct val="100000"/>
        </a:lnSpc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0" fontAlgn="base" latinLnBrk="0" hangingPunct="0">
        <a:lnSpc>
          <a:spcPct val="100000"/>
        </a:lnSpc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0" fontAlgn="base" latinLnBrk="0" hangingPunct="0">
        <a:lnSpc>
          <a:spcPct val="100000"/>
        </a:lnSpc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0" fontAlgn="base" latinLnBrk="0" hangingPunct="0">
        <a:lnSpc>
          <a:spcPct val="100000"/>
        </a:lnSpc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•"/>
        <a:defRPr sz="32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1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1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1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1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1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1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1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1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8194" name="文本占位符 7"/>
          <p:cNvSpPr>
            <a:spLocks noGrp="1"/>
          </p:cNvSpPr>
          <p:nvPr>
            <p:ph type="body" idx="1"/>
          </p:nvPr>
        </p:nvSpPr>
        <p:spPr>
          <a:xfrm>
            <a:off x="406400" y="1554163"/>
            <a:ext cx="11582400" cy="4525962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8195" name="标题占位符 9"/>
          <p:cNvSpPr>
            <a:spLocks noGrp="1"/>
          </p:cNvSpPr>
          <p:nvPr>
            <p:ph type="title"/>
          </p:nvPr>
        </p:nvSpPr>
        <p:spPr>
          <a:xfrm>
            <a:off x="406400" y="457200"/>
            <a:ext cx="11582400" cy="8382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8196" name="日期占位符 2"/>
          <p:cNvSpPr>
            <a:spLocks noGrp="1"/>
          </p:cNvSpPr>
          <p:nvPr>
            <p:ph type="dt" sz="half" idx="2"/>
          </p:nvPr>
        </p:nvSpPr>
        <p:spPr>
          <a:xfrm>
            <a:off x="8636000" y="76200"/>
            <a:ext cx="3352800" cy="288925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200">
                <a:solidFill>
                  <a:srgbClr val="D38E27"/>
                </a:solidFill>
              </a:defRPr>
            </a:lvl1pPr>
          </a:lstStyle>
          <a:p>
            <a:pPr lvl="0" eaLnBrk="1" hangingPunct="1"/>
            <a:endParaRPr lang="en-US" altLang="x-none" dirty="0">
              <a:latin typeface="Times New Roman" panose="02020603050405020304" pitchFamily="18" charset="0"/>
            </a:endParaRPr>
          </a:p>
        </p:txBody>
      </p:sp>
      <p:sp>
        <p:nvSpPr>
          <p:cNvPr id="8197" name="页脚占位符 23"/>
          <p:cNvSpPr>
            <a:spLocks noGrp="1"/>
          </p:cNvSpPr>
          <p:nvPr>
            <p:ph type="ftr" sz="quarter" idx="3"/>
          </p:nvPr>
        </p:nvSpPr>
        <p:spPr>
          <a:xfrm>
            <a:off x="4165600" y="76200"/>
            <a:ext cx="4470400" cy="288925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200">
                <a:solidFill>
                  <a:srgbClr val="D38E27"/>
                </a:solidFill>
              </a:defRPr>
            </a:lvl1pPr>
          </a:lstStyle>
          <a:p>
            <a:pPr lvl="0" eaLnBrk="1" hangingPunct="1"/>
            <a:endParaRPr lang="en-US" altLang="x-none" dirty="0">
              <a:latin typeface="Times New Roman" panose="02020603050405020304" pitchFamily="18" charset="0"/>
            </a:endParaRPr>
          </a:p>
        </p:txBody>
      </p:sp>
      <p:sp>
        <p:nvSpPr>
          <p:cNvPr id="8198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10972800" y="6477000"/>
            <a:ext cx="1016000" cy="244475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200">
                <a:solidFill>
                  <a:srgbClr val="D38E27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en-US" altLang="zh-CN" dirty="0">
                <a:latin typeface="Times New Roman" panose="02020603050405020304" pitchFamily="18" charset="0"/>
              </a:rPr>
            </a:fld>
            <a:endParaRPr lang="en-US" altLang="zh-CN" dirty="0">
              <a:latin typeface="Times New Roman" panose="02020603050405020304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marL="0" lvl="0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36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anose="05020102010507070707" pitchFamily="18" charset="2"/>
        <a:buChar char=""/>
        <a:defRPr sz="3200" b="0" i="0" u="none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742950" lvl="1" indent="-28575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anose="05020102010507070707" pitchFamily="18" charset="2"/>
        <a:buChar char=""/>
        <a:defRPr sz="2800" b="0" i="0" u="none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143000" lvl="2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anose="05020102010507070707" pitchFamily="18" charset="2"/>
        <a:buChar char=""/>
        <a:defRPr sz="2400" b="0" i="0" u="none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600200" lvl="3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anose="05020102010507070707" pitchFamily="18" charset="2"/>
        <a:buChar char=""/>
        <a:defRPr sz="2000" b="0" i="0" u="none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057400" lvl="4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anose="05020102010507070707" pitchFamily="18" charset="2"/>
        <a:buChar char=""/>
        <a:defRPr sz="2000" b="0" i="0" u="none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514600" lvl="5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anose="05020102010507070707" pitchFamily="18" charset="2"/>
        <a:buChar char=""/>
        <a:defRPr sz="2000" b="0" i="0" u="none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2971800" lvl="6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anose="05020102010507070707" pitchFamily="18" charset="2"/>
        <a:buChar char=""/>
        <a:defRPr sz="2000" b="0" i="0" u="none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429000" lvl="7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anose="05020102010507070707" pitchFamily="18" charset="2"/>
        <a:buChar char=""/>
        <a:defRPr sz="2000" b="0" i="0" u="none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lvl="8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anose="05020102010507070707" pitchFamily="18" charset="2"/>
        <a:buChar char=""/>
        <a:defRPr sz="2000" b="0" i="0" u="none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•"/>
        <a:defRPr sz="32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1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1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1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1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1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1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1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1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grpSp>
        <p:nvGrpSpPr>
          <p:cNvPr id="12290" name="组合 12289"/>
          <p:cNvGrpSpPr/>
          <p:nvPr/>
        </p:nvGrpSpPr>
        <p:grpSpPr>
          <a:xfrm>
            <a:off x="675217" y="1036638"/>
            <a:ext cx="11525249" cy="30162"/>
            <a:chOff x="0" y="0"/>
            <a:chExt cx="5445" cy="19"/>
          </a:xfrm>
        </p:grpSpPr>
        <p:pic>
          <p:nvPicPr>
            <p:cNvPr id="12291" name="直接连接符 6"/>
            <p:cNvPicPr/>
            <p:nvPr/>
          </p:nvPicPr>
          <p:blipFill>
            <a:blip r:embed="rId13"/>
            <a:stretch>
              <a:fillRect/>
            </a:stretch>
          </p:blipFill>
          <p:spPr>
            <a:xfrm>
              <a:off x="0" y="0"/>
              <a:ext cx="5445" cy="19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2292" name="文本框 12291"/>
            <p:cNvSpPr txBox="1"/>
            <p:nvPr/>
          </p:nvSpPr>
          <p:spPr>
            <a:xfrm>
              <a:off x="5" y="9"/>
              <a:ext cx="0" cy="0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lvl="0" eaLnBrk="1" hangingPunct="1"/>
              <a:endParaRPr lang="en-US" altLang="x-none" sz="3200" dirty="0"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12293" name="组合 12292"/>
          <p:cNvGrpSpPr/>
          <p:nvPr/>
        </p:nvGrpSpPr>
        <p:grpSpPr>
          <a:xfrm>
            <a:off x="675217" y="1036638"/>
            <a:ext cx="11525249" cy="30162"/>
            <a:chOff x="0" y="0"/>
            <a:chExt cx="5445" cy="19"/>
          </a:xfrm>
        </p:grpSpPr>
        <p:pic>
          <p:nvPicPr>
            <p:cNvPr id="12294" name="直接连接符 8"/>
            <p:cNvPicPr/>
            <p:nvPr/>
          </p:nvPicPr>
          <p:blipFill>
            <a:blip r:embed="rId13"/>
            <a:stretch>
              <a:fillRect/>
            </a:stretch>
          </p:blipFill>
          <p:spPr>
            <a:xfrm>
              <a:off x="0" y="0"/>
              <a:ext cx="5445" cy="19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2295" name="文本框 12294"/>
            <p:cNvSpPr txBox="1"/>
            <p:nvPr/>
          </p:nvSpPr>
          <p:spPr>
            <a:xfrm>
              <a:off x="5" y="9"/>
              <a:ext cx="0" cy="0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lvl="0" eaLnBrk="1" hangingPunct="1"/>
              <a:endParaRPr lang="en-US" altLang="x-none" sz="3200" dirty="0"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12296" name="组合 12295"/>
          <p:cNvGrpSpPr/>
          <p:nvPr/>
        </p:nvGrpSpPr>
        <p:grpSpPr>
          <a:xfrm>
            <a:off x="675217" y="1047750"/>
            <a:ext cx="11525249" cy="25400"/>
            <a:chOff x="0" y="0"/>
            <a:chExt cx="5445" cy="16"/>
          </a:xfrm>
        </p:grpSpPr>
        <p:pic>
          <p:nvPicPr>
            <p:cNvPr id="12297" name="直接连接符 11"/>
            <p:cNvPicPr/>
            <p:nvPr/>
          </p:nvPicPr>
          <p:blipFill>
            <a:blip r:embed="rId14"/>
            <a:stretch>
              <a:fillRect/>
            </a:stretch>
          </p:blipFill>
          <p:spPr>
            <a:xfrm>
              <a:off x="0" y="0"/>
              <a:ext cx="5445" cy="1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2298" name="文本框 12297"/>
            <p:cNvSpPr txBox="1"/>
            <p:nvPr/>
          </p:nvSpPr>
          <p:spPr>
            <a:xfrm>
              <a:off x="5" y="6"/>
              <a:ext cx="0" cy="0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lvl="0" eaLnBrk="1" hangingPunct="1"/>
              <a:endParaRPr lang="en-US" altLang="x-none" sz="3200" dirty="0">
                <a:latin typeface="Times New Roman" panose="02020603050405020304" pitchFamily="18" charset="0"/>
              </a:endParaRPr>
            </a:p>
          </p:txBody>
        </p:sp>
      </p:grpSp>
      <p:sp>
        <p:nvSpPr>
          <p:cNvPr id="12299" name="文本占位符 7"/>
          <p:cNvSpPr>
            <a:spLocks noGrp="1"/>
          </p:cNvSpPr>
          <p:nvPr>
            <p:ph type="body" idx="1"/>
          </p:nvPr>
        </p:nvSpPr>
        <p:spPr>
          <a:xfrm>
            <a:off x="406400" y="1554163"/>
            <a:ext cx="11582400" cy="4525962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2300" name="标题占位符 9"/>
          <p:cNvSpPr>
            <a:spLocks noGrp="1"/>
          </p:cNvSpPr>
          <p:nvPr>
            <p:ph type="title"/>
          </p:nvPr>
        </p:nvSpPr>
        <p:spPr>
          <a:xfrm>
            <a:off x="406400" y="457200"/>
            <a:ext cx="11582400" cy="8382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2301" name="日期占位符 4"/>
          <p:cNvSpPr>
            <a:spLocks noGrp="1"/>
          </p:cNvSpPr>
          <p:nvPr>
            <p:ph type="dt" sz="half" idx="2"/>
          </p:nvPr>
        </p:nvSpPr>
        <p:spPr>
          <a:xfrm>
            <a:off x="914400" y="6248400"/>
            <a:ext cx="25400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200">
                <a:solidFill>
                  <a:srgbClr val="D38E27"/>
                </a:solidFill>
              </a:defRPr>
            </a:lvl1pPr>
          </a:lstStyle>
          <a:p>
            <a:pPr lvl="0" eaLnBrk="1" hangingPunct="1"/>
            <a:endParaRPr lang="en-US" altLang="x-none" dirty="0">
              <a:latin typeface="Times New Roman" panose="02020603050405020304" pitchFamily="18" charset="0"/>
            </a:endParaRPr>
          </a:p>
        </p:txBody>
      </p:sp>
      <p:sp>
        <p:nvSpPr>
          <p:cNvPr id="12302" name="页脚占位符 5"/>
          <p:cNvSpPr>
            <a:spLocks noGrp="1"/>
          </p:cNvSpPr>
          <p:nvPr>
            <p:ph type="ftr" sz="quarter" idx="3"/>
          </p:nvPr>
        </p:nvSpPr>
        <p:spPr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200">
                <a:solidFill>
                  <a:srgbClr val="D38E27"/>
                </a:solidFill>
              </a:defRPr>
            </a:lvl1pPr>
          </a:lstStyle>
          <a:p>
            <a:pPr lvl="0" eaLnBrk="1" hangingPunct="1"/>
            <a:endParaRPr lang="en-US" altLang="x-none" dirty="0">
              <a:latin typeface="Times New Roman" panose="02020603050405020304" pitchFamily="18" charset="0"/>
            </a:endParaRPr>
          </a:p>
        </p:txBody>
      </p:sp>
      <p:sp>
        <p:nvSpPr>
          <p:cNvPr id="12303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200">
                <a:solidFill>
                  <a:srgbClr val="D38E27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en-US" altLang="zh-CN" dirty="0">
                <a:latin typeface="Times New Roman" panose="02020603050405020304" pitchFamily="18" charset="0"/>
              </a:rPr>
            </a:fld>
            <a:endParaRPr lang="en-US" altLang="zh-CN" dirty="0">
              <a:latin typeface="Times New Roman" panose="02020603050405020304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marL="0" lvl="0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36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anose="05020102010507070707" pitchFamily="18" charset="2"/>
        <a:buChar char=""/>
        <a:defRPr sz="3200" b="0" i="0" u="none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742950" lvl="1" indent="-28575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anose="05020102010507070707" pitchFamily="18" charset="2"/>
        <a:buChar char=""/>
        <a:defRPr sz="2800" b="0" i="0" u="none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143000" lvl="2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anose="05020102010507070707" pitchFamily="18" charset="2"/>
        <a:buChar char=""/>
        <a:defRPr sz="2400" b="0" i="0" u="none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600200" lvl="3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anose="05020102010507070707" pitchFamily="18" charset="2"/>
        <a:buChar char=""/>
        <a:defRPr sz="2000" b="0" i="0" u="none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057400" lvl="4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anose="05020102010507070707" pitchFamily="18" charset="2"/>
        <a:buChar char=""/>
        <a:defRPr sz="2000" b="0" i="0" u="none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514600" lvl="5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anose="05020102010507070707" pitchFamily="18" charset="2"/>
        <a:buChar char=""/>
        <a:defRPr sz="2000" b="0" i="0" u="none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2971800" lvl="6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anose="05020102010507070707" pitchFamily="18" charset="2"/>
        <a:buChar char=""/>
        <a:defRPr sz="2000" b="0" i="0" u="none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429000" lvl="7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anose="05020102010507070707" pitchFamily="18" charset="2"/>
        <a:buChar char=""/>
        <a:defRPr sz="2000" b="0" i="0" u="none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lvl="8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anose="05020102010507070707" pitchFamily="18" charset="2"/>
        <a:buChar char=""/>
        <a:defRPr sz="2000" b="0" i="0" u="none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•"/>
        <a:defRPr sz="32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1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1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1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1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1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1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1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1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8.xml"/><Relationship Id="rId4" Type="http://schemas.openxmlformats.org/officeDocument/2006/relationships/image" Target="../media/image20.png"/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2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23.GIF"/></Relationships>
</file>

<file path=ppt/slides/_rels/slide2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8.xml"/><Relationship Id="rId4" Type="http://schemas.openxmlformats.org/officeDocument/2006/relationships/image" Target="../media/image27.png"/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image" Target="../media/image24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28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1.vml"/><Relationship Id="rId5" Type="http://schemas.openxmlformats.org/officeDocument/2006/relationships/slideLayout" Target="../slideLayouts/slideLayout18.xml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oleObject" Target="../embeddings/oleObject1.bin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WordArt 2"/>
          <p:cNvSpPr>
            <a:spLocks noTextEdit="1"/>
          </p:cNvSpPr>
          <p:nvPr/>
        </p:nvSpPr>
        <p:spPr>
          <a:xfrm>
            <a:off x="3197225" y="2667000"/>
            <a:ext cx="5334000" cy="11128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4800" b="1">
                <a:ln w="19050" cap="flat" cmpd="sng">
                  <a:solidFill>
                    <a:srgbClr val="99CCFF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00CC"/>
                </a:solidFill>
                <a:effectLst>
                  <a:outerShdw dist="35921" dir="2699999" algn="ctr" rotWithShape="0">
                    <a:srgbClr val="990000"/>
                  </a:outerShdw>
                </a:effectLst>
                <a:latin typeface="华文新魏" panose="02010800040101010101" charset="-122"/>
                <a:ea typeface="华文新魏" panose="02010800040101010101" charset="-122"/>
              </a:rPr>
              <a:t>第一章  声现象</a:t>
            </a:r>
            <a:endParaRPr lang="zh-CN" altLang="en-US" sz="4800" b="1">
              <a:ln w="19050" cap="flat" cmpd="sng">
                <a:solidFill>
                  <a:srgbClr val="99CCFF"/>
                </a:solidFill>
                <a:prstDash val="solid"/>
                <a:headEnd type="none" w="med" len="med"/>
                <a:tailEnd type="none" w="med" len="med"/>
              </a:ln>
              <a:solidFill>
                <a:srgbClr val="0000CC"/>
              </a:solidFill>
              <a:effectLst>
                <a:outerShdw dist="35921" dir="2699999" algn="ctr" rotWithShape="0">
                  <a:srgbClr val="990000"/>
                </a:outerShdw>
              </a:effectLst>
              <a:latin typeface="华文新魏" panose="02010800040101010101" charset="-122"/>
              <a:ea typeface="华文新魏" panose="02010800040101010101" charset="-122"/>
            </a:endParaRPr>
          </a:p>
        </p:txBody>
      </p:sp>
      <p:sp>
        <p:nvSpPr>
          <p:cNvPr id="14339" name="Text Box 4"/>
          <p:cNvSpPr txBox="1"/>
          <p:nvPr/>
        </p:nvSpPr>
        <p:spPr>
          <a:xfrm>
            <a:off x="7258050" y="4457700"/>
            <a:ext cx="2533650" cy="9220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0" hangingPunct="0">
              <a:spcBef>
                <a:spcPct val="50000"/>
              </a:spcBef>
              <a:buNone/>
            </a:pPr>
            <a:r>
              <a:rPr lang="zh-CN" altLang="en-US" sz="5400" dirty="0">
                <a:solidFill>
                  <a:schemeClr val="accent2"/>
                </a:solidFill>
                <a:latin typeface="Arial" panose="020B0604020202020204" pitchFamily="34" charset="0"/>
              </a:rPr>
              <a:t>复习课</a:t>
            </a:r>
            <a:endParaRPr lang="zh-CN" altLang="en-US" sz="5400" dirty="0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4" name="Text Box 2"/>
          <p:cNvSpPr txBox="1"/>
          <p:nvPr/>
        </p:nvSpPr>
        <p:spPr>
          <a:xfrm>
            <a:off x="1803400" y="552450"/>
            <a:ext cx="5000625" cy="521970"/>
          </a:xfrm>
          <a:prstGeom prst="rect">
            <a:avLst/>
          </a:prstGeom>
          <a:solidFill>
            <a:srgbClr val="006600"/>
          </a:solidFill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  <a:buNone/>
            </a:pPr>
            <a:r>
              <a:rPr lang="zh-CN" altLang="en-US" sz="2800" dirty="0">
                <a:solidFill>
                  <a:schemeClr val="bg1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声音的特性（声音的三要素）</a:t>
            </a:r>
            <a:endParaRPr lang="zh-CN" altLang="en-US" sz="2800" dirty="0">
              <a:solidFill>
                <a:schemeClr val="bg1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23555" name="Text Box 6"/>
          <p:cNvSpPr txBox="1"/>
          <p:nvPr/>
        </p:nvSpPr>
        <p:spPr>
          <a:xfrm>
            <a:off x="1524000" y="1082675"/>
            <a:ext cx="8035925" cy="15557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40000"/>
              </a:lnSpc>
              <a:spcBef>
                <a:spcPct val="50000"/>
              </a:spcBef>
              <a:buNone/>
            </a:pPr>
            <a:r>
              <a:rPr lang="en-US" altLang="zh-CN" sz="36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      </a:t>
            </a:r>
            <a:r>
              <a:rPr lang="zh-CN" altLang="en-US" sz="36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响度</a:t>
            </a:r>
            <a:r>
              <a:rPr lang="zh-CN" altLang="en-US" sz="32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表示声音的</a:t>
            </a:r>
            <a:r>
              <a:rPr lang="zh-CN" altLang="en-US" sz="3200" u="sng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      </a:t>
            </a:r>
            <a:r>
              <a:rPr lang="zh-CN" altLang="en-US" sz="32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，是由声源振动的</a:t>
            </a:r>
            <a:r>
              <a:rPr lang="zh-CN" altLang="en-US" sz="3200" u="sng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       </a:t>
            </a:r>
            <a:r>
              <a:rPr lang="zh-CN" altLang="en-US" sz="32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决定的。</a:t>
            </a:r>
            <a:endParaRPr lang="zh-CN" altLang="en-US" sz="3200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23556" name="Text Box 7"/>
          <p:cNvSpPr txBox="1"/>
          <p:nvPr/>
        </p:nvSpPr>
        <p:spPr>
          <a:xfrm>
            <a:off x="1524000" y="2741613"/>
            <a:ext cx="8070850" cy="1660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  <a:spcBef>
                <a:spcPct val="50000"/>
              </a:spcBef>
              <a:buNone/>
            </a:pPr>
            <a:r>
              <a:rPr lang="en-US" altLang="zh-CN" sz="36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      </a:t>
            </a:r>
            <a:r>
              <a:rPr lang="zh-CN" altLang="en-US" sz="36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音调</a:t>
            </a:r>
            <a:r>
              <a:rPr lang="zh-CN" altLang="en-US" sz="32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表示声音的</a:t>
            </a:r>
            <a:r>
              <a:rPr lang="zh-CN" altLang="en-US" sz="3200" u="sng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      </a:t>
            </a:r>
            <a:r>
              <a:rPr lang="zh-CN" altLang="en-US" sz="32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，是由声源振动的</a:t>
            </a:r>
            <a:r>
              <a:rPr lang="zh-CN" altLang="en-US" sz="3200" u="sng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        </a:t>
            </a:r>
            <a:r>
              <a:rPr lang="zh-CN" altLang="en-US" sz="32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决定的。</a:t>
            </a:r>
            <a:endParaRPr lang="zh-CN" altLang="en-US" sz="3200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23557" name="Text Box 8"/>
          <p:cNvSpPr txBox="1"/>
          <p:nvPr/>
        </p:nvSpPr>
        <p:spPr>
          <a:xfrm>
            <a:off x="1524000" y="4595813"/>
            <a:ext cx="7756525" cy="15557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40000"/>
              </a:lnSpc>
              <a:spcBef>
                <a:spcPct val="50000"/>
              </a:spcBef>
              <a:buNone/>
            </a:pPr>
            <a:r>
              <a:rPr lang="en-US" altLang="zh-CN" sz="36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      </a:t>
            </a:r>
            <a:r>
              <a:rPr lang="zh-CN" altLang="en-US" sz="36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音色</a:t>
            </a:r>
            <a:r>
              <a:rPr lang="zh-CN" altLang="en-US" sz="32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   </a:t>
            </a:r>
            <a:r>
              <a:rPr lang="zh-CN" altLang="en-US" sz="32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音色不同，声波的</a:t>
            </a:r>
            <a:r>
              <a:rPr lang="zh-CN" altLang="en-US" sz="3200" u="sng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       </a:t>
            </a:r>
            <a:r>
              <a:rPr lang="zh-CN" altLang="en-US" sz="32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也不同。</a:t>
            </a:r>
            <a:endParaRPr lang="zh-CN" altLang="en-US" sz="3200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23558" name="Rectangle 9"/>
          <p:cNvSpPr/>
          <p:nvPr/>
        </p:nvSpPr>
        <p:spPr>
          <a:xfrm>
            <a:off x="5456238" y="1289050"/>
            <a:ext cx="894080" cy="5219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spcBef>
                <a:spcPct val="0"/>
              </a:spcBef>
              <a:buNone/>
            </a:pPr>
            <a:r>
              <a:rPr lang="zh-CN" altLang="en-US" sz="2800" dirty="0">
                <a:solidFill>
                  <a:srgbClr val="0000CC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强弱</a:t>
            </a:r>
            <a:endParaRPr lang="zh-CN" altLang="en-US" sz="2800" dirty="0">
              <a:solidFill>
                <a:srgbClr val="0000CC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23559" name="Rectangle 10"/>
          <p:cNvSpPr/>
          <p:nvPr/>
        </p:nvSpPr>
        <p:spPr>
          <a:xfrm>
            <a:off x="2217738" y="2016125"/>
            <a:ext cx="894080" cy="5219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spcBef>
                <a:spcPct val="0"/>
              </a:spcBef>
              <a:buNone/>
            </a:pPr>
            <a:r>
              <a:rPr lang="zh-CN" altLang="en-US" sz="2800" dirty="0">
                <a:solidFill>
                  <a:srgbClr val="0000CC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振幅</a:t>
            </a:r>
            <a:endParaRPr lang="zh-CN" altLang="en-US" sz="2800" dirty="0">
              <a:solidFill>
                <a:srgbClr val="0000CC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23560" name="Rectangle 11"/>
          <p:cNvSpPr/>
          <p:nvPr/>
        </p:nvSpPr>
        <p:spPr>
          <a:xfrm>
            <a:off x="5427663" y="3036888"/>
            <a:ext cx="894080" cy="5219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spcBef>
                <a:spcPct val="0"/>
              </a:spcBef>
              <a:buNone/>
            </a:pPr>
            <a:r>
              <a:rPr lang="zh-CN" altLang="en-US" sz="2800" dirty="0">
                <a:solidFill>
                  <a:srgbClr val="0000CC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高低</a:t>
            </a:r>
            <a:endParaRPr lang="zh-CN" altLang="en-US" sz="2800" dirty="0">
              <a:solidFill>
                <a:srgbClr val="0000CC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23561" name="Rectangle 12"/>
          <p:cNvSpPr/>
          <p:nvPr/>
        </p:nvSpPr>
        <p:spPr>
          <a:xfrm>
            <a:off x="2400300" y="3821113"/>
            <a:ext cx="894080" cy="5219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spcBef>
                <a:spcPct val="0"/>
              </a:spcBef>
              <a:buNone/>
            </a:pPr>
            <a:r>
              <a:rPr lang="zh-CN" altLang="en-US" sz="2800" dirty="0">
                <a:solidFill>
                  <a:srgbClr val="0000CC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频率</a:t>
            </a:r>
            <a:endParaRPr lang="zh-CN" altLang="en-US" sz="2800" dirty="0">
              <a:solidFill>
                <a:srgbClr val="0000CC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23562" name="Rectangle 13"/>
          <p:cNvSpPr/>
          <p:nvPr/>
        </p:nvSpPr>
        <p:spPr>
          <a:xfrm>
            <a:off x="6991350" y="4805363"/>
            <a:ext cx="894080" cy="5219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spcBef>
                <a:spcPct val="0"/>
              </a:spcBef>
              <a:buNone/>
            </a:pPr>
            <a:r>
              <a:rPr lang="zh-CN" altLang="en-US" sz="2800" dirty="0">
                <a:solidFill>
                  <a:srgbClr val="0000CC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波形</a:t>
            </a:r>
            <a:endParaRPr lang="zh-CN" altLang="en-US" sz="2800" dirty="0">
              <a:solidFill>
                <a:srgbClr val="0000CC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23563" name="Text Box 14"/>
          <p:cNvSpPr txBox="1"/>
          <p:nvPr/>
        </p:nvSpPr>
        <p:spPr>
          <a:xfrm>
            <a:off x="6267450" y="2305050"/>
            <a:ext cx="146685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None/>
            </a:pPr>
            <a:endParaRPr lang="zh-CN" altLang="en-US" sz="2400" dirty="0">
              <a:latin typeface="Times New Roman" panose="02020603050405020304" pitchFamily="18" charset="0"/>
            </a:endParaRPr>
          </a:p>
        </p:txBody>
      </p:sp>
      <p:sp>
        <p:nvSpPr>
          <p:cNvPr id="23564" name="Text Box 15"/>
          <p:cNvSpPr txBox="1"/>
          <p:nvPr/>
        </p:nvSpPr>
        <p:spPr>
          <a:xfrm>
            <a:off x="4860925" y="2097088"/>
            <a:ext cx="4854575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0"/>
              </a:spcBef>
              <a:buNone/>
            </a:pPr>
            <a:r>
              <a:rPr lang="zh-CN" altLang="en-US" sz="2800" dirty="0">
                <a:solidFill>
                  <a:srgbClr val="008080"/>
                </a:solidFill>
                <a:latin typeface="Times New Roman" panose="02020603050405020304" pitchFamily="18" charset="0"/>
              </a:rPr>
              <a:t>还与人耳到声源的远近有关</a:t>
            </a:r>
            <a:r>
              <a:rPr lang="en-US" altLang="zh-CN" sz="2800" dirty="0">
                <a:solidFill>
                  <a:srgbClr val="008080"/>
                </a:solidFill>
                <a:latin typeface="Times New Roman" panose="02020603050405020304" pitchFamily="18" charset="0"/>
              </a:rPr>
              <a:t>.</a:t>
            </a:r>
            <a:endParaRPr lang="en-US" altLang="zh-CN" sz="2800" dirty="0">
              <a:solidFill>
                <a:srgbClr val="00808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23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23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 bldLvl="0" animBg="1"/>
      <p:bldP spid="23555" grpId="0"/>
      <p:bldP spid="23556" grpId="0"/>
      <p:bldP spid="23557" grpId="0"/>
      <p:bldP spid="23558" grpId="0"/>
      <p:bldP spid="23559" grpId="0"/>
      <p:bldP spid="23560" grpId="0"/>
      <p:bldP spid="23561" grpId="0"/>
      <p:bldP spid="23562" grpId="0"/>
      <p:bldP spid="2356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4578" name="Picture 2"/>
          <p:cNvPicPr>
            <a:picLocks noChangeAspect="1"/>
          </p:cNvPicPr>
          <p:nvPr/>
        </p:nvPicPr>
        <p:blipFill>
          <a:blip r:embed="rId1">
            <a:lum contrast="12000"/>
          </a:blip>
          <a:stretch>
            <a:fillRect/>
          </a:stretch>
        </p:blipFill>
        <p:spPr>
          <a:xfrm>
            <a:off x="4221163" y="504825"/>
            <a:ext cx="1962150" cy="290512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4579" name="组合 24578"/>
          <p:cNvGrpSpPr>
            <a:grpSpLocks noChangeAspect="1"/>
          </p:cNvGrpSpPr>
          <p:nvPr/>
        </p:nvGrpSpPr>
        <p:grpSpPr>
          <a:xfrm>
            <a:off x="1752600" y="4459288"/>
            <a:ext cx="4606925" cy="1917700"/>
            <a:chOff x="0" y="0"/>
            <a:chExt cx="4606925" cy="1917700"/>
          </a:xfrm>
        </p:grpSpPr>
        <p:pic>
          <p:nvPicPr>
            <p:cNvPr id="24580" name="Picture 3"/>
            <p:cNvPicPr>
              <a:picLocks noChangeAspect="1"/>
            </p:cNvPicPr>
            <p:nvPr/>
          </p:nvPicPr>
          <p:blipFill>
            <a:blip r:embed="rId2">
              <a:lum contrast="6000"/>
            </a:blip>
            <a:stretch>
              <a:fillRect/>
            </a:stretch>
          </p:blipFill>
          <p:spPr>
            <a:xfrm>
              <a:off x="0" y="119062"/>
              <a:ext cx="2895600" cy="1365250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4581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778125" y="0"/>
              <a:ext cx="1828800" cy="1917700"/>
            </a:xfrm>
            <a:prstGeom prst="rect">
              <a:avLst/>
            </a:prstGeom>
            <a:noFill/>
            <a:ln w="9525">
              <a:noFill/>
            </a:ln>
          </p:spPr>
        </p:pic>
      </p:grpSp>
      <p:pic>
        <p:nvPicPr>
          <p:cNvPr id="24582" name="Picture 5"/>
          <p:cNvPicPr>
            <a:picLocks noChangeAspect="1"/>
          </p:cNvPicPr>
          <p:nvPr/>
        </p:nvPicPr>
        <p:blipFill>
          <a:blip r:embed="rId4">
            <a:lum contrast="18000"/>
          </a:blip>
          <a:stretch>
            <a:fillRect/>
          </a:stretch>
        </p:blipFill>
        <p:spPr>
          <a:xfrm>
            <a:off x="6953250" y="1377950"/>
            <a:ext cx="3094038" cy="52276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4583" name="Text Box 6"/>
          <p:cNvSpPr txBox="1"/>
          <p:nvPr/>
        </p:nvSpPr>
        <p:spPr>
          <a:xfrm>
            <a:off x="2035175" y="1597025"/>
            <a:ext cx="2149475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None/>
            </a:pPr>
            <a:r>
              <a:rPr lang="zh-CN" altLang="en-US" sz="2400" dirty="0">
                <a:latin typeface="Times New Roman" panose="02020603050405020304" pitchFamily="18" charset="0"/>
              </a:rPr>
              <a:t>声音的响度跟振幅有关。</a:t>
            </a:r>
            <a:endParaRPr lang="zh-CN" altLang="en-US" sz="2400" dirty="0">
              <a:latin typeface="Times New Roman" panose="02020603050405020304" pitchFamily="18" charset="0"/>
            </a:endParaRPr>
          </a:p>
        </p:txBody>
      </p:sp>
      <p:sp>
        <p:nvSpPr>
          <p:cNvPr id="24584" name="Text Box 7"/>
          <p:cNvSpPr txBox="1"/>
          <p:nvPr/>
        </p:nvSpPr>
        <p:spPr>
          <a:xfrm>
            <a:off x="2057400" y="3848100"/>
            <a:ext cx="4860925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None/>
            </a:pPr>
            <a:r>
              <a:rPr lang="zh-CN" altLang="en-US" sz="2400" dirty="0">
                <a:latin typeface="Times New Roman" panose="02020603050405020304" pitchFamily="18" charset="0"/>
              </a:rPr>
              <a:t>声音的音调跟振动的频率有关。</a:t>
            </a:r>
            <a:endParaRPr lang="zh-CN" altLang="en-US" sz="2400" dirty="0">
              <a:latin typeface="Times New Roman" panose="02020603050405020304" pitchFamily="18" charset="0"/>
            </a:endParaRPr>
          </a:p>
        </p:txBody>
      </p:sp>
      <p:sp>
        <p:nvSpPr>
          <p:cNvPr id="24585" name="Text Box 8"/>
          <p:cNvSpPr txBox="1"/>
          <p:nvPr/>
        </p:nvSpPr>
        <p:spPr>
          <a:xfrm>
            <a:off x="7131050" y="615950"/>
            <a:ext cx="2422525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None/>
            </a:pPr>
            <a:r>
              <a:rPr lang="zh-CN" altLang="en-US" sz="2400" dirty="0">
                <a:latin typeface="Times New Roman" panose="02020603050405020304" pitchFamily="18" charset="0"/>
              </a:rPr>
              <a:t>音色不同，声波的波形也不同。</a:t>
            </a:r>
            <a:endParaRPr lang="zh-CN" altLang="en-US" sz="2400" dirty="0">
              <a:latin typeface="Times New Roman" panose="02020603050405020304" pitchFamily="18" charset="0"/>
            </a:endParaRPr>
          </a:p>
        </p:txBody>
      </p:sp>
      <p:sp>
        <p:nvSpPr>
          <p:cNvPr id="24586" name="Text Box 9"/>
          <p:cNvSpPr txBox="1"/>
          <p:nvPr/>
        </p:nvSpPr>
        <p:spPr>
          <a:xfrm>
            <a:off x="1797050" y="427038"/>
            <a:ext cx="1752600" cy="521970"/>
          </a:xfrm>
          <a:prstGeom prst="rect">
            <a:avLst/>
          </a:prstGeom>
          <a:solidFill>
            <a:srgbClr val="0000CC"/>
          </a:solidFill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None/>
            </a:pPr>
            <a:r>
              <a:rPr lang="zh-CN" altLang="en-US" sz="2800" dirty="0">
                <a:solidFill>
                  <a:srgbClr val="FFFF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探究活动</a:t>
            </a:r>
            <a:endParaRPr lang="zh-CN" altLang="en-US" sz="2800" dirty="0">
              <a:solidFill>
                <a:srgbClr val="FFFF00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" fill="hold"/>
                                        <p:tgtEl>
                                          <p:spTgt spid="2457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5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2" dur="500"/>
                                        <p:tgtEl>
                                          <p:spTgt spid="24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3" grpId="0"/>
      <p:bldP spid="24584" grpId="0"/>
      <p:bldP spid="2458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5602" name="Picture 2"/>
          <p:cNvPicPr>
            <a:picLocks noChangeAspect="1"/>
          </p:cNvPicPr>
          <p:nvPr/>
        </p:nvPicPr>
        <p:blipFill>
          <a:blip r:embed="rId1">
            <a:lum contrast="90000"/>
          </a:blip>
          <a:stretch>
            <a:fillRect/>
          </a:stretch>
        </p:blipFill>
        <p:spPr>
          <a:xfrm>
            <a:off x="5353050" y="1249363"/>
            <a:ext cx="3138488" cy="20669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603" name="Text Box 3"/>
          <p:cNvSpPr txBox="1"/>
          <p:nvPr/>
        </p:nvSpPr>
        <p:spPr>
          <a:xfrm>
            <a:off x="2130425" y="3671888"/>
            <a:ext cx="5051425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None/>
            </a:pPr>
            <a:r>
              <a:rPr lang="zh-CN" altLang="en-US" sz="2800" dirty="0">
                <a:latin typeface="Times New Roman" panose="02020603050405020304" pitchFamily="18" charset="0"/>
              </a:rPr>
              <a:t>（</a:t>
            </a:r>
            <a:r>
              <a:rPr lang="en-US" altLang="zh-CN" sz="2800" dirty="0">
                <a:latin typeface="Times New Roman" panose="02020603050405020304" pitchFamily="18" charset="0"/>
              </a:rPr>
              <a:t>1</a:t>
            </a:r>
            <a:r>
              <a:rPr lang="zh-CN" altLang="en-US" sz="2800" dirty="0">
                <a:latin typeface="Times New Roman" panose="02020603050405020304" pitchFamily="18" charset="0"/>
              </a:rPr>
              <a:t>）探究音调与频率的关系；</a:t>
            </a:r>
            <a:endParaRPr lang="zh-CN" altLang="en-US" sz="2800" dirty="0">
              <a:latin typeface="Times New Roman" panose="02020603050405020304" pitchFamily="18" charset="0"/>
            </a:endParaRPr>
          </a:p>
        </p:txBody>
      </p:sp>
      <p:sp>
        <p:nvSpPr>
          <p:cNvPr id="25604" name="Text Box 4"/>
          <p:cNvSpPr txBox="1"/>
          <p:nvPr/>
        </p:nvSpPr>
        <p:spPr>
          <a:xfrm>
            <a:off x="2057400" y="1123950"/>
            <a:ext cx="520065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None/>
            </a:pPr>
            <a:r>
              <a:rPr lang="zh-CN" altLang="en-US" sz="2800" dirty="0">
                <a:latin typeface="Times New Roman" panose="02020603050405020304" pitchFamily="18" charset="0"/>
              </a:rPr>
              <a:t>用刻度尺设计实验</a:t>
            </a:r>
            <a:endParaRPr lang="zh-CN" altLang="en-US" sz="2800" dirty="0">
              <a:latin typeface="Times New Roman" panose="02020603050405020304" pitchFamily="18" charset="0"/>
            </a:endParaRPr>
          </a:p>
        </p:txBody>
      </p:sp>
      <p:sp>
        <p:nvSpPr>
          <p:cNvPr id="25605" name="Text Box 5"/>
          <p:cNvSpPr txBox="1"/>
          <p:nvPr/>
        </p:nvSpPr>
        <p:spPr>
          <a:xfrm>
            <a:off x="2152650" y="4629150"/>
            <a:ext cx="50292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None/>
            </a:pPr>
            <a:r>
              <a:rPr lang="zh-CN" altLang="en-US" sz="2800" dirty="0">
                <a:latin typeface="Times New Roman" panose="02020603050405020304" pitchFamily="18" charset="0"/>
              </a:rPr>
              <a:t>（</a:t>
            </a:r>
            <a:r>
              <a:rPr lang="en-US" altLang="zh-CN" sz="2800" dirty="0">
                <a:latin typeface="Times New Roman" panose="02020603050405020304" pitchFamily="18" charset="0"/>
              </a:rPr>
              <a:t>2</a:t>
            </a:r>
            <a:r>
              <a:rPr lang="zh-CN" altLang="en-US" sz="2800" dirty="0">
                <a:latin typeface="Times New Roman" panose="02020603050405020304" pitchFamily="18" charset="0"/>
              </a:rPr>
              <a:t>）探究响度与振幅的关系。</a:t>
            </a:r>
            <a:endParaRPr lang="zh-CN" altLang="en-US" sz="2800" dirty="0">
              <a:latin typeface="Times New Roman" panose="02020603050405020304" pitchFamily="18" charset="0"/>
            </a:endParaRPr>
          </a:p>
        </p:txBody>
      </p:sp>
      <p:sp>
        <p:nvSpPr>
          <p:cNvPr id="25606" name="Text Box 6"/>
          <p:cNvSpPr txBox="1"/>
          <p:nvPr/>
        </p:nvSpPr>
        <p:spPr>
          <a:xfrm>
            <a:off x="1797050" y="427038"/>
            <a:ext cx="1752600" cy="521970"/>
          </a:xfrm>
          <a:prstGeom prst="rect">
            <a:avLst/>
          </a:prstGeom>
          <a:solidFill>
            <a:srgbClr val="0000CC"/>
          </a:solidFill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None/>
            </a:pPr>
            <a:r>
              <a:rPr lang="zh-CN" altLang="en-US" sz="2800" dirty="0">
                <a:solidFill>
                  <a:srgbClr val="FFFF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探究活动</a:t>
            </a:r>
            <a:endParaRPr lang="zh-CN" altLang="en-US" sz="2800" dirty="0">
              <a:solidFill>
                <a:srgbClr val="FFFF00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charRg st="0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25603">
                                            <p:txEl>
                                              <p:charRg st="0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build="p"/>
      <p:bldP spid="25604" grpId="0"/>
      <p:bldP spid="2560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6" name="Text Box 2"/>
          <p:cNvSpPr txBox="1"/>
          <p:nvPr/>
        </p:nvSpPr>
        <p:spPr>
          <a:xfrm>
            <a:off x="2266950" y="304800"/>
            <a:ext cx="2819400" cy="521970"/>
          </a:xfrm>
          <a:prstGeom prst="rect">
            <a:avLst/>
          </a:prstGeom>
          <a:solidFill>
            <a:srgbClr val="006600"/>
          </a:solidFill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  <a:buNone/>
            </a:pPr>
            <a:r>
              <a:rPr lang="zh-CN" altLang="en-US" sz="2800" dirty="0">
                <a:solidFill>
                  <a:schemeClr val="bg1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令人厌烦的噪声</a:t>
            </a:r>
            <a:endParaRPr lang="zh-CN" altLang="en-US" sz="2800" dirty="0">
              <a:solidFill>
                <a:schemeClr val="bg1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26627" name="Text Box 3"/>
          <p:cNvSpPr txBox="1"/>
          <p:nvPr/>
        </p:nvSpPr>
        <p:spPr>
          <a:xfrm>
            <a:off x="2419350" y="993775"/>
            <a:ext cx="3711575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  <a:buNone/>
            </a:pPr>
            <a:r>
              <a:rPr lang="zh-CN" altLang="en-US" sz="2800" dirty="0">
                <a:solidFill>
                  <a:srgbClr val="008080"/>
                </a:solidFill>
                <a:latin typeface="Times New Roman" panose="02020603050405020304" pitchFamily="18" charset="0"/>
              </a:rPr>
              <a:t>乐音与噪声的区别：</a:t>
            </a:r>
            <a:endParaRPr lang="zh-CN" altLang="en-US" sz="2800" dirty="0">
              <a:solidFill>
                <a:srgbClr val="00808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6628" name="Text Box 4"/>
          <p:cNvSpPr txBox="1"/>
          <p:nvPr/>
        </p:nvSpPr>
        <p:spPr>
          <a:xfrm>
            <a:off x="2041525" y="1600200"/>
            <a:ext cx="8626475" cy="49142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60000"/>
              </a:lnSpc>
              <a:spcBef>
                <a:spcPct val="50000"/>
              </a:spcBef>
              <a:buNone/>
            </a:pPr>
            <a:r>
              <a:rPr lang="zh-CN" altLang="en-US" sz="28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乐音通常是指那些</a:t>
            </a:r>
            <a:r>
              <a:rPr lang="zh-CN" altLang="en-US" sz="2800" u="sng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                      </a:t>
            </a:r>
            <a:r>
              <a:rPr lang="zh-CN" altLang="en-US" sz="28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的声音。乐音的波形是</a:t>
            </a:r>
            <a:r>
              <a:rPr lang="zh-CN" altLang="en-US" sz="2800" u="sng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          </a:t>
            </a:r>
            <a:r>
              <a:rPr lang="zh-CN" altLang="en-US" sz="28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的。</a:t>
            </a:r>
            <a:endParaRPr lang="zh-CN" altLang="en-US" sz="2800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>
              <a:lnSpc>
                <a:spcPct val="160000"/>
              </a:lnSpc>
              <a:spcBef>
                <a:spcPct val="50000"/>
              </a:spcBef>
              <a:buNone/>
            </a:pPr>
            <a:r>
              <a:rPr lang="zh-CN" altLang="en-US" sz="28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噪声通常是指那些</a:t>
            </a:r>
            <a:r>
              <a:rPr lang="zh-CN" altLang="en-US" sz="2800" u="sng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                      </a:t>
            </a:r>
            <a:r>
              <a:rPr lang="zh-CN" altLang="en-US" sz="28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的声音。噪声的波形是</a:t>
            </a:r>
            <a:r>
              <a:rPr lang="zh-CN" altLang="en-US" sz="2800" u="sng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            </a:t>
            </a:r>
            <a:r>
              <a:rPr lang="zh-CN" altLang="en-US" sz="28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的。</a:t>
            </a:r>
            <a:endParaRPr lang="zh-CN" altLang="en-US" sz="2800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>
              <a:lnSpc>
                <a:spcPct val="190000"/>
              </a:lnSpc>
              <a:spcBef>
                <a:spcPct val="50000"/>
              </a:spcBef>
              <a:buNone/>
            </a:pPr>
            <a:r>
              <a:rPr lang="zh-CN" altLang="en-US" sz="28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从环保角度看，凡</a:t>
            </a:r>
            <a:r>
              <a:rPr lang="zh-CN" altLang="en-US" sz="2800" u="sng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                             </a:t>
            </a:r>
            <a:r>
              <a:rPr lang="zh-CN" altLang="en-US" sz="28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的声音都属于噪声。</a:t>
            </a:r>
            <a:endParaRPr lang="zh-CN" altLang="en-US" sz="2800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26629" name="Text Box 6"/>
          <p:cNvSpPr txBox="1"/>
          <p:nvPr/>
        </p:nvSpPr>
        <p:spPr>
          <a:xfrm>
            <a:off x="5386388" y="1771650"/>
            <a:ext cx="3367087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None/>
            </a:pPr>
            <a:r>
              <a:rPr lang="zh-CN" altLang="en-US" sz="2800" dirty="0">
                <a:solidFill>
                  <a:srgbClr val="0000CC"/>
                </a:solidFill>
                <a:latin typeface="Times New Roman" panose="02020603050405020304" pitchFamily="18" charset="0"/>
              </a:rPr>
              <a:t>动听的、令人愉快</a:t>
            </a:r>
            <a:endParaRPr lang="zh-CN" altLang="en-US" sz="2800" dirty="0">
              <a:solidFill>
                <a:srgbClr val="0000CC"/>
              </a:solidFill>
              <a:latin typeface="Times New Roman" panose="02020603050405020304" pitchFamily="18" charset="0"/>
            </a:endParaRPr>
          </a:p>
        </p:txBody>
      </p:sp>
      <p:sp>
        <p:nvSpPr>
          <p:cNvPr id="26630" name="Text Box 7"/>
          <p:cNvSpPr txBox="1"/>
          <p:nvPr/>
        </p:nvSpPr>
        <p:spPr>
          <a:xfrm>
            <a:off x="4613275" y="2468563"/>
            <a:ext cx="2681288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None/>
            </a:pPr>
            <a:r>
              <a:rPr lang="zh-CN" altLang="en-US" sz="2800" dirty="0">
                <a:solidFill>
                  <a:srgbClr val="0000CC"/>
                </a:solidFill>
                <a:latin typeface="Times New Roman" panose="02020603050405020304" pitchFamily="18" charset="0"/>
              </a:rPr>
              <a:t>有规律</a:t>
            </a:r>
            <a:endParaRPr lang="zh-CN" altLang="en-US" sz="2800" dirty="0">
              <a:solidFill>
                <a:srgbClr val="0000CC"/>
              </a:solidFill>
              <a:latin typeface="Times New Roman" panose="02020603050405020304" pitchFamily="18" charset="0"/>
            </a:endParaRPr>
          </a:p>
        </p:txBody>
      </p:sp>
      <p:sp>
        <p:nvSpPr>
          <p:cNvPr id="26631" name="Text Box 8"/>
          <p:cNvSpPr txBox="1"/>
          <p:nvPr/>
        </p:nvSpPr>
        <p:spPr>
          <a:xfrm>
            <a:off x="5257800" y="3340100"/>
            <a:ext cx="3367088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None/>
            </a:pPr>
            <a:r>
              <a:rPr lang="zh-CN" altLang="en-US" sz="2800" dirty="0">
                <a:solidFill>
                  <a:srgbClr val="0000CC"/>
                </a:solidFill>
                <a:latin typeface="Times New Roman" panose="02020603050405020304" pitchFamily="18" charset="0"/>
              </a:rPr>
              <a:t>难听的、令人厌烦</a:t>
            </a:r>
            <a:endParaRPr lang="zh-CN" altLang="en-US" sz="2800" dirty="0">
              <a:solidFill>
                <a:srgbClr val="0000CC"/>
              </a:solidFill>
              <a:latin typeface="Times New Roman" panose="02020603050405020304" pitchFamily="18" charset="0"/>
            </a:endParaRPr>
          </a:p>
        </p:txBody>
      </p:sp>
      <p:sp>
        <p:nvSpPr>
          <p:cNvPr id="26632" name="Text Box 9"/>
          <p:cNvSpPr txBox="1"/>
          <p:nvPr/>
        </p:nvSpPr>
        <p:spPr>
          <a:xfrm>
            <a:off x="4502150" y="4064000"/>
            <a:ext cx="3367088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None/>
            </a:pPr>
            <a:r>
              <a:rPr lang="zh-CN" altLang="en-US" sz="2800" dirty="0">
                <a:solidFill>
                  <a:srgbClr val="0000CC"/>
                </a:solidFill>
                <a:latin typeface="Times New Roman" panose="02020603050405020304" pitchFamily="18" charset="0"/>
              </a:rPr>
              <a:t>杂乱无章</a:t>
            </a:r>
            <a:endParaRPr lang="zh-CN" altLang="en-US" sz="2800" dirty="0">
              <a:solidFill>
                <a:srgbClr val="0000CC"/>
              </a:solidFill>
              <a:latin typeface="Times New Roman" panose="02020603050405020304" pitchFamily="18" charset="0"/>
            </a:endParaRPr>
          </a:p>
        </p:txBody>
      </p:sp>
      <p:sp>
        <p:nvSpPr>
          <p:cNvPr id="26633" name="Text Box 10"/>
          <p:cNvSpPr txBox="1"/>
          <p:nvPr/>
        </p:nvSpPr>
        <p:spPr>
          <a:xfrm>
            <a:off x="4751388" y="5010150"/>
            <a:ext cx="5688012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  <a:buNone/>
            </a:pPr>
            <a:r>
              <a:rPr lang="zh-CN" altLang="en-US" sz="2800" dirty="0">
                <a:solidFill>
                  <a:srgbClr val="0000CC"/>
                </a:solidFill>
                <a:latin typeface="Times New Roman" panose="02020603050405020304" pitchFamily="18" charset="0"/>
              </a:rPr>
              <a:t>影响人们正常学习、工作和休息</a:t>
            </a:r>
            <a:endParaRPr lang="zh-CN" altLang="en-US" sz="2800" dirty="0">
              <a:solidFill>
                <a:srgbClr val="0000CC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6626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charRg st="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6627">
                                            <p:txEl>
                                              <p:charRg st="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charRg st="0" end="5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6628">
                                            <p:txEl>
                                              <p:charRg st="0" end="5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charRg st="53" end="10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6628">
                                            <p:txEl>
                                              <p:charRg st="53" end="10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charRg st="108" end="15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6628">
                                            <p:txEl>
                                              <p:charRg st="108" end="15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6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26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26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 animBg="1" build="p"/>
      <p:bldP spid="26627" grpId="0" build="p"/>
      <p:bldP spid="26628" grpId="0" build="p"/>
      <p:bldP spid="26629" grpId="0"/>
      <p:bldP spid="26630" grpId="0"/>
      <p:bldP spid="26631" grpId="0"/>
      <p:bldP spid="26632" grpId="0"/>
      <p:bldP spid="2663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50" name="Text Box 54"/>
          <p:cNvSpPr txBox="1"/>
          <p:nvPr/>
        </p:nvSpPr>
        <p:spPr>
          <a:xfrm>
            <a:off x="2057400" y="228600"/>
            <a:ext cx="2819400" cy="521970"/>
          </a:xfrm>
          <a:prstGeom prst="rect">
            <a:avLst/>
          </a:prstGeom>
          <a:solidFill>
            <a:srgbClr val="006600"/>
          </a:solidFill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  <a:buNone/>
            </a:pPr>
            <a:r>
              <a:rPr lang="zh-CN" altLang="en-US" sz="2800" dirty="0">
                <a:solidFill>
                  <a:schemeClr val="bg1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令人厌烦的噪声</a:t>
            </a:r>
            <a:endParaRPr lang="zh-CN" altLang="en-US" sz="2800" dirty="0">
              <a:solidFill>
                <a:schemeClr val="bg1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27651" name="Text Box 55"/>
          <p:cNvSpPr txBox="1"/>
          <p:nvPr/>
        </p:nvSpPr>
        <p:spPr>
          <a:xfrm>
            <a:off x="2222500" y="1035050"/>
            <a:ext cx="2655888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None/>
            </a:pPr>
            <a:r>
              <a:rPr lang="zh-CN" altLang="en-US" sz="3200" dirty="0">
                <a:solidFill>
                  <a:srgbClr val="008080"/>
                </a:solidFill>
                <a:latin typeface="Times New Roman" panose="02020603050405020304" pitchFamily="18" charset="0"/>
              </a:rPr>
              <a:t>噪声的危害</a:t>
            </a:r>
            <a:r>
              <a:rPr lang="en-US" altLang="zh-CN" sz="3200" dirty="0">
                <a:solidFill>
                  <a:srgbClr val="008080"/>
                </a:solidFill>
                <a:latin typeface="Times New Roman" panose="02020603050405020304" pitchFamily="18" charset="0"/>
              </a:rPr>
              <a:t>:</a:t>
            </a:r>
            <a:endParaRPr lang="en-US" altLang="zh-CN" sz="3200" dirty="0">
              <a:solidFill>
                <a:srgbClr val="00808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7652" name="Text Box 56"/>
          <p:cNvSpPr txBox="1"/>
          <p:nvPr/>
        </p:nvSpPr>
        <p:spPr>
          <a:xfrm>
            <a:off x="2041525" y="1657350"/>
            <a:ext cx="8626475" cy="294449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60000"/>
              </a:lnSpc>
              <a:spcBef>
                <a:spcPct val="50000"/>
              </a:spcBef>
              <a:buNone/>
            </a:pPr>
            <a:r>
              <a:rPr lang="zh-CN" altLang="en-US" sz="32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人们用</a:t>
            </a:r>
            <a:r>
              <a:rPr lang="zh-CN" altLang="en-US" sz="3200" u="sng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           </a:t>
            </a:r>
            <a:r>
              <a:rPr lang="zh-CN" altLang="en-US" sz="32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为单位来表示声音的强弱。</a:t>
            </a:r>
            <a:endParaRPr lang="zh-CN" altLang="en-US" sz="3200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>
              <a:lnSpc>
                <a:spcPct val="160000"/>
              </a:lnSpc>
              <a:spcBef>
                <a:spcPct val="50000"/>
              </a:spcBef>
              <a:buNone/>
            </a:pPr>
            <a:r>
              <a:rPr lang="zh-CN" altLang="en-US" sz="32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人耳刚刚能听到的声音为</a:t>
            </a:r>
            <a:r>
              <a:rPr lang="zh-CN" altLang="en-US" sz="3200" u="sng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      </a:t>
            </a:r>
            <a:r>
              <a:rPr lang="en-US" altLang="zh-CN" sz="32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dB</a:t>
            </a:r>
            <a:r>
              <a:rPr lang="zh-CN" altLang="en-US" sz="32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；</a:t>
            </a:r>
            <a:endParaRPr lang="zh-CN" altLang="en-US" sz="3200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>
              <a:lnSpc>
                <a:spcPct val="160000"/>
              </a:lnSpc>
              <a:spcBef>
                <a:spcPct val="50000"/>
              </a:spcBef>
              <a:buNone/>
            </a:pPr>
            <a:r>
              <a:rPr lang="zh-CN" altLang="en-US" sz="32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为了保护听力，应控制噪声不超过</a:t>
            </a:r>
            <a:r>
              <a:rPr lang="zh-CN" altLang="en-US" sz="3200" u="sng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      </a:t>
            </a:r>
            <a:r>
              <a:rPr lang="en-US" altLang="zh-CN" sz="32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dB</a:t>
            </a:r>
            <a:r>
              <a:rPr lang="zh-CN" altLang="en-US" sz="32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。</a:t>
            </a:r>
            <a:endParaRPr lang="zh-CN" altLang="en-US" sz="3200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27653" name="Text Box 57"/>
          <p:cNvSpPr txBox="1"/>
          <p:nvPr/>
        </p:nvSpPr>
        <p:spPr>
          <a:xfrm>
            <a:off x="3478213" y="1817688"/>
            <a:ext cx="3367087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None/>
            </a:pPr>
            <a:r>
              <a:rPr lang="zh-CN" altLang="en-US" sz="3200" dirty="0">
                <a:solidFill>
                  <a:srgbClr val="0000CC"/>
                </a:solidFill>
                <a:latin typeface="Times New Roman" panose="02020603050405020304" pitchFamily="18" charset="0"/>
              </a:rPr>
              <a:t>分贝（</a:t>
            </a:r>
            <a:r>
              <a:rPr lang="en-US" altLang="zh-CN" sz="3200" dirty="0">
                <a:solidFill>
                  <a:srgbClr val="0000CC"/>
                </a:solidFill>
                <a:latin typeface="Times New Roman" panose="02020603050405020304" pitchFamily="18" charset="0"/>
              </a:rPr>
              <a:t>dB</a:t>
            </a:r>
            <a:r>
              <a:rPr lang="zh-CN" altLang="en-US" sz="3200" dirty="0">
                <a:solidFill>
                  <a:srgbClr val="0000CC"/>
                </a:solidFill>
                <a:latin typeface="Times New Roman" panose="02020603050405020304" pitchFamily="18" charset="0"/>
              </a:rPr>
              <a:t>）</a:t>
            </a:r>
            <a:endParaRPr lang="zh-CN" altLang="en-US" sz="3200" dirty="0">
              <a:solidFill>
                <a:srgbClr val="0000CC"/>
              </a:solidFill>
              <a:latin typeface="Times New Roman" panose="02020603050405020304" pitchFamily="18" charset="0"/>
            </a:endParaRPr>
          </a:p>
        </p:txBody>
      </p:sp>
      <p:sp>
        <p:nvSpPr>
          <p:cNvPr id="27654" name="Text Box 58"/>
          <p:cNvSpPr txBox="1"/>
          <p:nvPr/>
        </p:nvSpPr>
        <p:spPr>
          <a:xfrm>
            <a:off x="6962775" y="2837815"/>
            <a:ext cx="437515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spcBef>
                <a:spcPct val="50000"/>
              </a:spcBef>
              <a:buNone/>
            </a:pPr>
            <a:r>
              <a:rPr lang="en-US" altLang="zh-CN" sz="3200" dirty="0">
                <a:solidFill>
                  <a:srgbClr val="0000CC"/>
                </a:solidFill>
                <a:latin typeface="Times New Roman" panose="02020603050405020304" pitchFamily="18" charset="0"/>
              </a:rPr>
              <a:t>0</a:t>
            </a:r>
            <a:endParaRPr lang="en-US" altLang="zh-CN" sz="3200" dirty="0">
              <a:solidFill>
                <a:srgbClr val="0000CC"/>
              </a:solidFill>
              <a:latin typeface="Times New Roman" panose="02020603050405020304" pitchFamily="18" charset="0"/>
            </a:endParaRPr>
          </a:p>
        </p:txBody>
      </p:sp>
      <p:sp>
        <p:nvSpPr>
          <p:cNvPr id="27655" name="Text Box 63"/>
          <p:cNvSpPr txBox="1"/>
          <p:nvPr/>
        </p:nvSpPr>
        <p:spPr>
          <a:xfrm>
            <a:off x="8480425" y="3870325"/>
            <a:ext cx="80645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None/>
            </a:pPr>
            <a:r>
              <a:rPr lang="en-US" altLang="zh-CN" sz="3200" dirty="0">
                <a:solidFill>
                  <a:srgbClr val="0000CC"/>
                </a:solidFill>
                <a:latin typeface="Times New Roman" panose="02020603050405020304" pitchFamily="18" charset="0"/>
              </a:rPr>
              <a:t>90</a:t>
            </a:r>
            <a:endParaRPr lang="en-US" altLang="zh-CN" sz="3200" dirty="0">
              <a:solidFill>
                <a:srgbClr val="0000CC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651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charRg st="0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7652">
                                            <p:txEl>
                                              <p:charRg st="0" end="2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charRg st="27" end="4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7652">
                                            <p:txEl>
                                              <p:charRg st="27" end="4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charRg st="48" end="7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7652">
                                            <p:txEl>
                                              <p:charRg st="48" end="7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7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 build="p"/>
      <p:bldP spid="27652" grpId="0" build="p"/>
      <p:bldP spid="27653" grpId="0"/>
      <p:bldP spid="27654" grpId="0"/>
      <p:bldP spid="2765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4" name="Text Box 2"/>
          <p:cNvSpPr txBox="1"/>
          <p:nvPr/>
        </p:nvSpPr>
        <p:spPr>
          <a:xfrm>
            <a:off x="2057400" y="228600"/>
            <a:ext cx="2819400" cy="521970"/>
          </a:xfrm>
          <a:prstGeom prst="rect">
            <a:avLst/>
          </a:prstGeom>
          <a:solidFill>
            <a:srgbClr val="006600"/>
          </a:solidFill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  <a:buNone/>
            </a:pPr>
            <a:r>
              <a:rPr lang="zh-CN" altLang="en-US" sz="2800" dirty="0">
                <a:solidFill>
                  <a:schemeClr val="bg1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令人厌烦的噪声</a:t>
            </a:r>
            <a:endParaRPr lang="zh-CN" altLang="en-US" sz="2800" dirty="0">
              <a:solidFill>
                <a:schemeClr val="bg1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28675" name="Text Box 3"/>
          <p:cNvSpPr txBox="1"/>
          <p:nvPr/>
        </p:nvSpPr>
        <p:spPr>
          <a:xfrm>
            <a:off x="2222500" y="1035050"/>
            <a:ext cx="2179638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None/>
            </a:pPr>
            <a:r>
              <a:rPr lang="zh-CN" altLang="en-US" sz="2800" dirty="0">
                <a:solidFill>
                  <a:srgbClr val="008080"/>
                </a:solidFill>
                <a:latin typeface="Times New Roman" panose="02020603050405020304" pitchFamily="18" charset="0"/>
              </a:rPr>
              <a:t>噪声的控制</a:t>
            </a:r>
            <a:r>
              <a:rPr lang="en-US" altLang="zh-CN" sz="2800" dirty="0">
                <a:solidFill>
                  <a:srgbClr val="008080"/>
                </a:solidFill>
                <a:latin typeface="Times New Roman" panose="02020603050405020304" pitchFamily="18" charset="0"/>
              </a:rPr>
              <a:t>:</a:t>
            </a:r>
            <a:endParaRPr lang="en-US" altLang="zh-CN" sz="2800" dirty="0">
              <a:solidFill>
                <a:srgbClr val="00808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8676" name="Text Box 4"/>
          <p:cNvSpPr txBox="1"/>
          <p:nvPr/>
        </p:nvSpPr>
        <p:spPr>
          <a:xfrm>
            <a:off x="2041525" y="1600200"/>
            <a:ext cx="8245475" cy="34925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60000"/>
              </a:lnSpc>
              <a:spcBef>
                <a:spcPct val="50000"/>
              </a:spcBef>
              <a:buNone/>
            </a:pPr>
            <a:r>
              <a:rPr lang="zh-CN" altLang="en-US" sz="28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减小噪声对人们干扰的主要途径有：</a:t>
            </a:r>
            <a:endParaRPr lang="zh-CN" altLang="en-US" sz="2800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>
              <a:lnSpc>
                <a:spcPct val="160000"/>
              </a:lnSpc>
              <a:spcBef>
                <a:spcPct val="50000"/>
              </a:spcBef>
              <a:buNone/>
            </a:pPr>
            <a:r>
              <a:rPr lang="zh-CN" altLang="en-US" sz="2800" u="sng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              </a:t>
            </a:r>
            <a:r>
              <a:rPr lang="zh-CN" altLang="en-US" sz="28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；</a:t>
            </a:r>
            <a:endParaRPr lang="zh-CN" altLang="en-US" sz="2800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>
              <a:lnSpc>
                <a:spcPct val="160000"/>
              </a:lnSpc>
              <a:spcBef>
                <a:spcPct val="50000"/>
              </a:spcBef>
              <a:buNone/>
            </a:pPr>
            <a:r>
              <a:rPr lang="zh-CN" altLang="en-US" sz="2800" u="sng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                  </a:t>
            </a:r>
            <a:r>
              <a:rPr lang="zh-CN" altLang="en-US" sz="28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；</a:t>
            </a:r>
            <a:endParaRPr lang="zh-CN" altLang="en-US" sz="2800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>
              <a:lnSpc>
                <a:spcPct val="160000"/>
              </a:lnSpc>
              <a:spcBef>
                <a:spcPct val="50000"/>
              </a:spcBef>
              <a:buNone/>
            </a:pPr>
            <a:r>
              <a:rPr lang="zh-CN" altLang="en-US" sz="2800" u="sng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               </a:t>
            </a:r>
            <a:r>
              <a:rPr lang="zh-CN" altLang="en-US" sz="28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。</a:t>
            </a:r>
            <a:endParaRPr lang="zh-CN" altLang="en-US" sz="2800" u="sng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28677" name="Text Box 5"/>
          <p:cNvSpPr txBox="1"/>
          <p:nvPr/>
        </p:nvSpPr>
        <p:spPr>
          <a:xfrm>
            <a:off x="2179638" y="2655888"/>
            <a:ext cx="2574925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None/>
            </a:pPr>
            <a:r>
              <a:rPr lang="zh-CN" altLang="en-US" sz="2800" dirty="0">
                <a:solidFill>
                  <a:srgbClr val="0000CC"/>
                </a:solidFill>
                <a:latin typeface="Times New Roman" panose="02020603050405020304" pitchFamily="18" charset="0"/>
              </a:rPr>
              <a:t>在声源处减弱</a:t>
            </a:r>
            <a:endParaRPr lang="zh-CN" altLang="en-US" sz="2800" dirty="0">
              <a:solidFill>
                <a:srgbClr val="0000CC"/>
              </a:solidFill>
              <a:latin typeface="Times New Roman" panose="02020603050405020304" pitchFamily="18" charset="0"/>
            </a:endParaRPr>
          </a:p>
        </p:txBody>
      </p:sp>
      <p:sp>
        <p:nvSpPr>
          <p:cNvPr id="28678" name="Text Box 10"/>
          <p:cNvSpPr txBox="1"/>
          <p:nvPr/>
        </p:nvSpPr>
        <p:spPr>
          <a:xfrm>
            <a:off x="4938713" y="2684463"/>
            <a:ext cx="5287962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None/>
            </a:pPr>
            <a:r>
              <a:rPr lang="zh-CN" altLang="en-US" sz="2800" dirty="0">
                <a:solidFill>
                  <a:srgbClr val="0000CC"/>
                </a:solidFill>
                <a:latin typeface="Times New Roman" panose="02020603050405020304" pitchFamily="18" charset="0"/>
              </a:rPr>
              <a:t>（改变、减少或停止声源振动）</a:t>
            </a:r>
            <a:endParaRPr lang="zh-CN" altLang="en-US" sz="2800" dirty="0">
              <a:solidFill>
                <a:srgbClr val="0000CC"/>
              </a:solidFill>
              <a:latin typeface="Times New Roman" panose="02020603050405020304" pitchFamily="18" charset="0"/>
            </a:endParaRPr>
          </a:p>
        </p:txBody>
      </p:sp>
      <p:sp>
        <p:nvSpPr>
          <p:cNvPr id="28679" name="Text Box 11"/>
          <p:cNvSpPr txBox="1"/>
          <p:nvPr/>
        </p:nvSpPr>
        <p:spPr>
          <a:xfrm>
            <a:off x="2151063" y="3540125"/>
            <a:ext cx="3306762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None/>
            </a:pPr>
            <a:r>
              <a:rPr lang="zh-CN" altLang="en-US" sz="2800" dirty="0">
                <a:solidFill>
                  <a:srgbClr val="0000CC"/>
                </a:solidFill>
                <a:latin typeface="Times New Roman" panose="02020603050405020304" pitchFamily="18" charset="0"/>
              </a:rPr>
              <a:t>在传播过程中减弱</a:t>
            </a:r>
            <a:endParaRPr lang="zh-CN" altLang="en-US" sz="2800" dirty="0">
              <a:solidFill>
                <a:srgbClr val="0000CC"/>
              </a:solidFill>
              <a:latin typeface="Times New Roman" panose="02020603050405020304" pitchFamily="18" charset="0"/>
            </a:endParaRPr>
          </a:p>
        </p:txBody>
      </p:sp>
      <p:sp>
        <p:nvSpPr>
          <p:cNvPr id="28680" name="Text Box 12"/>
          <p:cNvSpPr txBox="1"/>
          <p:nvPr/>
        </p:nvSpPr>
        <p:spPr>
          <a:xfrm>
            <a:off x="2124075" y="4424363"/>
            <a:ext cx="3306763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None/>
            </a:pPr>
            <a:r>
              <a:rPr lang="zh-CN" altLang="en-US" sz="2800" dirty="0">
                <a:solidFill>
                  <a:srgbClr val="0000CC"/>
                </a:solidFill>
                <a:latin typeface="Times New Roman" panose="02020603050405020304" pitchFamily="18" charset="0"/>
              </a:rPr>
              <a:t>在人耳处减弱</a:t>
            </a:r>
            <a:endParaRPr lang="zh-CN" altLang="en-US" sz="2800" dirty="0">
              <a:solidFill>
                <a:srgbClr val="0000CC"/>
              </a:solidFill>
              <a:latin typeface="Times New Roman" panose="02020603050405020304" pitchFamily="18" charset="0"/>
            </a:endParaRPr>
          </a:p>
        </p:txBody>
      </p:sp>
      <p:sp>
        <p:nvSpPr>
          <p:cNvPr id="28681" name="Text Box 13"/>
          <p:cNvSpPr txBox="1"/>
          <p:nvPr/>
        </p:nvSpPr>
        <p:spPr>
          <a:xfrm>
            <a:off x="5505450" y="3598863"/>
            <a:ext cx="4964113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None/>
            </a:pPr>
            <a:r>
              <a:rPr lang="zh-CN" altLang="en-US" sz="2800" dirty="0">
                <a:solidFill>
                  <a:srgbClr val="0000CC"/>
                </a:solidFill>
                <a:latin typeface="Times New Roman" panose="02020603050405020304" pitchFamily="18" charset="0"/>
              </a:rPr>
              <a:t>（隔声、吸声和消声）</a:t>
            </a:r>
            <a:endParaRPr lang="zh-CN" altLang="en-US" sz="2800" dirty="0">
              <a:solidFill>
                <a:srgbClr val="0000CC"/>
              </a:solidFill>
              <a:latin typeface="Times New Roman" panose="02020603050405020304" pitchFamily="18" charset="0"/>
            </a:endParaRPr>
          </a:p>
        </p:txBody>
      </p:sp>
      <p:sp>
        <p:nvSpPr>
          <p:cNvPr id="28682" name="Text Box 14"/>
          <p:cNvSpPr txBox="1"/>
          <p:nvPr/>
        </p:nvSpPr>
        <p:spPr>
          <a:xfrm>
            <a:off x="5140325" y="4422775"/>
            <a:ext cx="4964113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None/>
            </a:pPr>
            <a:r>
              <a:rPr lang="zh-CN" altLang="en-US" sz="2800" dirty="0">
                <a:solidFill>
                  <a:srgbClr val="0000CC"/>
                </a:solidFill>
                <a:latin typeface="Times New Roman" panose="02020603050405020304" pitchFamily="18" charset="0"/>
              </a:rPr>
              <a:t>（戴耳塞、头盔等）</a:t>
            </a:r>
            <a:endParaRPr lang="zh-CN" altLang="en-US" sz="2800" dirty="0">
              <a:solidFill>
                <a:srgbClr val="0000CC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8675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8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8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8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8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8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 bldLvl="0" animBg="1"/>
      <p:bldP spid="28675" grpId="0" build="p"/>
      <p:bldP spid="28676" grpId="0"/>
      <p:bldP spid="28677" grpId="0"/>
      <p:bldP spid="28678" grpId="0"/>
      <p:bldP spid="28679" grpId="0"/>
      <p:bldP spid="28680" grpId="0"/>
      <p:bldP spid="28681" grpId="0"/>
      <p:bldP spid="2868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9698" name="Text Box 2"/>
          <p:cNvSpPr txBox="1"/>
          <p:nvPr/>
        </p:nvSpPr>
        <p:spPr>
          <a:xfrm>
            <a:off x="2057400" y="228600"/>
            <a:ext cx="3214688" cy="521970"/>
          </a:xfrm>
          <a:prstGeom prst="rect">
            <a:avLst/>
          </a:prstGeom>
          <a:solidFill>
            <a:srgbClr val="006600"/>
          </a:solidFill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  <a:buNone/>
            </a:pPr>
            <a:r>
              <a:rPr lang="zh-CN" altLang="en-US" sz="2800" dirty="0">
                <a:solidFill>
                  <a:schemeClr val="bg1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人耳听不见的声音</a:t>
            </a:r>
            <a:endParaRPr lang="zh-CN" altLang="en-US" sz="2800" dirty="0">
              <a:solidFill>
                <a:schemeClr val="bg1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29699" name="Text Box 4"/>
          <p:cNvSpPr txBox="1"/>
          <p:nvPr/>
        </p:nvSpPr>
        <p:spPr>
          <a:xfrm>
            <a:off x="1587500" y="793750"/>
            <a:ext cx="9144000" cy="78041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60000"/>
              </a:lnSpc>
              <a:spcBef>
                <a:spcPct val="50000"/>
              </a:spcBef>
              <a:buNone/>
            </a:pPr>
            <a:r>
              <a:rPr lang="zh-CN" altLang="en-US" sz="28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人耳能听到的声波的频率范围通常在</a:t>
            </a:r>
            <a:r>
              <a:rPr lang="zh-CN" altLang="en-US" sz="2800" u="sng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            </a:t>
            </a:r>
            <a:r>
              <a:rPr lang="zh-CN" altLang="en-US" sz="28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之间。</a:t>
            </a:r>
            <a:r>
              <a:rPr lang="zh-CN" altLang="en-US" sz="2800" u="sng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              </a:t>
            </a:r>
            <a:endParaRPr lang="zh-CN" altLang="en-US" sz="2800" u="sng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29700" name="Text Box 10"/>
          <p:cNvSpPr txBox="1"/>
          <p:nvPr/>
        </p:nvSpPr>
        <p:spPr>
          <a:xfrm>
            <a:off x="7412038" y="919163"/>
            <a:ext cx="2312987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None/>
            </a:pPr>
            <a:r>
              <a:rPr lang="en-US" altLang="zh-CN" sz="2800" dirty="0">
                <a:solidFill>
                  <a:srgbClr val="0000CC"/>
                </a:solidFill>
                <a:latin typeface="Times New Roman" panose="02020603050405020304" pitchFamily="18" charset="0"/>
              </a:rPr>
              <a:t>20</a:t>
            </a:r>
            <a:r>
              <a:rPr lang="zh-CN" altLang="en-US" sz="2800" dirty="0">
                <a:solidFill>
                  <a:srgbClr val="0000CC"/>
                </a:solidFill>
                <a:latin typeface="Times New Roman" panose="02020603050405020304" pitchFamily="18" charset="0"/>
              </a:rPr>
              <a:t>～</a:t>
            </a:r>
            <a:r>
              <a:rPr lang="en-US" altLang="zh-CN" sz="2800" dirty="0">
                <a:solidFill>
                  <a:srgbClr val="0000CC"/>
                </a:solidFill>
                <a:latin typeface="Times New Roman" panose="02020603050405020304" pitchFamily="18" charset="0"/>
              </a:rPr>
              <a:t>20000Hz</a:t>
            </a:r>
            <a:endParaRPr lang="en-US" altLang="zh-CN" sz="2800" dirty="0">
              <a:solidFill>
                <a:srgbClr val="0000CC"/>
              </a:solidFill>
              <a:latin typeface="Times New Roman" panose="02020603050405020304" pitchFamily="18" charset="0"/>
            </a:endParaRPr>
          </a:p>
        </p:txBody>
      </p:sp>
      <p:sp>
        <p:nvSpPr>
          <p:cNvPr id="29701" name="Text Box 11"/>
          <p:cNvSpPr txBox="1"/>
          <p:nvPr/>
        </p:nvSpPr>
        <p:spPr>
          <a:xfrm>
            <a:off x="1889125" y="1514475"/>
            <a:ext cx="8367713" cy="2114550"/>
          </a:xfrm>
          <a:prstGeom prst="rect">
            <a:avLst/>
          </a:prstGeom>
          <a:noFill/>
          <a:ln w="28575" cap="flat" cmpd="sng">
            <a:solidFill>
              <a:srgbClr val="CC00CC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>
              <a:lnSpc>
                <a:spcPct val="160000"/>
              </a:lnSpc>
              <a:spcBef>
                <a:spcPct val="50000"/>
              </a:spcBef>
              <a:buNone/>
            </a:pPr>
            <a:r>
              <a:rPr lang="zh-CN" altLang="en-US" sz="28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频率比可听声高的声波叫</a:t>
            </a:r>
            <a:r>
              <a:rPr lang="zh-CN" altLang="en-US" sz="2800" u="sng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        </a:t>
            </a:r>
            <a:r>
              <a:rPr lang="zh-CN" altLang="en-US" sz="28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。</a:t>
            </a:r>
            <a:endParaRPr lang="zh-CN" altLang="en-US" sz="2800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>
              <a:lnSpc>
                <a:spcPct val="130000"/>
              </a:lnSpc>
              <a:spcBef>
                <a:spcPct val="50000"/>
              </a:spcBef>
              <a:buNone/>
            </a:pPr>
            <a:r>
              <a:rPr lang="zh-CN" altLang="en-US" sz="28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它具有</a:t>
            </a:r>
            <a:r>
              <a:rPr lang="zh-CN" altLang="en-US" sz="2800" u="sng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          </a:t>
            </a:r>
            <a:r>
              <a:rPr lang="zh-CN" altLang="en-US" sz="28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、</a:t>
            </a:r>
            <a:r>
              <a:rPr lang="zh-CN" altLang="en-US" sz="2800" u="sng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               </a:t>
            </a:r>
            <a:r>
              <a:rPr lang="zh-CN" altLang="en-US" sz="28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等特点，可用于</a:t>
            </a:r>
            <a:r>
              <a:rPr lang="zh-CN" altLang="en-US" sz="2800" u="sng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                                      </a:t>
            </a:r>
            <a:r>
              <a:rPr lang="zh-CN" altLang="en-US" sz="28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等。</a:t>
            </a:r>
            <a:endParaRPr lang="zh-CN" altLang="en-US" sz="2800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29702" name="Text Box 12"/>
          <p:cNvSpPr txBox="1"/>
          <p:nvPr/>
        </p:nvSpPr>
        <p:spPr>
          <a:xfrm>
            <a:off x="1892300" y="3740150"/>
            <a:ext cx="8364538" cy="2848610"/>
          </a:xfrm>
          <a:prstGeom prst="rect">
            <a:avLst/>
          </a:prstGeom>
          <a:noFill/>
          <a:ln w="28575" cap="flat" cmpd="sng">
            <a:solidFill>
              <a:srgbClr val="CC00CC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>
              <a:lnSpc>
                <a:spcPct val="160000"/>
              </a:lnSpc>
              <a:spcBef>
                <a:spcPct val="50000"/>
              </a:spcBef>
              <a:buNone/>
            </a:pPr>
            <a:r>
              <a:rPr lang="zh-CN" altLang="en-US" sz="28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频率比可听声低的声波叫</a:t>
            </a:r>
            <a:r>
              <a:rPr lang="zh-CN" altLang="en-US" sz="2800" u="sng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        </a:t>
            </a:r>
            <a:r>
              <a:rPr lang="zh-CN" altLang="en-US" sz="28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。它可以传得很远，一定强度的次声波会对人体、机器、建筑造成伤害和破坏，监测与控制它有助于减少它的危害，并可用来</a:t>
            </a:r>
            <a:r>
              <a:rPr lang="zh-CN" altLang="en-US" sz="2800" u="sng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                                  </a:t>
            </a:r>
            <a:r>
              <a:rPr lang="zh-CN" altLang="en-US" sz="28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。</a:t>
            </a:r>
            <a:endParaRPr lang="zh-CN" altLang="en-US" sz="2800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29703" name="Text Box 13"/>
          <p:cNvSpPr txBox="1"/>
          <p:nvPr/>
        </p:nvSpPr>
        <p:spPr>
          <a:xfrm>
            <a:off x="5934075" y="1617345"/>
            <a:ext cx="2312988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None/>
            </a:pPr>
            <a:r>
              <a:rPr lang="zh-CN" altLang="en-US" sz="2800" dirty="0">
                <a:solidFill>
                  <a:srgbClr val="0000CC"/>
                </a:solidFill>
                <a:latin typeface="Times New Roman" panose="02020603050405020304" pitchFamily="18" charset="0"/>
              </a:rPr>
              <a:t>超声波</a:t>
            </a:r>
            <a:endParaRPr lang="zh-CN" altLang="en-US" sz="2800" dirty="0">
              <a:solidFill>
                <a:srgbClr val="0000CC"/>
              </a:solidFill>
              <a:latin typeface="Times New Roman" panose="02020603050405020304" pitchFamily="18" charset="0"/>
            </a:endParaRPr>
          </a:p>
        </p:txBody>
      </p:sp>
      <p:sp>
        <p:nvSpPr>
          <p:cNvPr id="29704" name="Text Box 14"/>
          <p:cNvSpPr txBox="1"/>
          <p:nvPr/>
        </p:nvSpPr>
        <p:spPr>
          <a:xfrm>
            <a:off x="3097213" y="2412683"/>
            <a:ext cx="2312987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None/>
            </a:pPr>
            <a:r>
              <a:rPr lang="zh-CN" altLang="en-US" sz="2800" dirty="0">
                <a:solidFill>
                  <a:srgbClr val="0000CC"/>
                </a:solidFill>
                <a:latin typeface="Times New Roman" panose="02020603050405020304" pitchFamily="18" charset="0"/>
              </a:rPr>
              <a:t>方向性好</a:t>
            </a:r>
            <a:endParaRPr lang="zh-CN" altLang="en-US" sz="2800" dirty="0">
              <a:solidFill>
                <a:srgbClr val="0000CC"/>
              </a:solidFill>
              <a:latin typeface="Times New Roman" panose="02020603050405020304" pitchFamily="18" charset="0"/>
            </a:endParaRPr>
          </a:p>
        </p:txBody>
      </p:sp>
      <p:sp>
        <p:nvSpPr>
          <p:cNvPr id="29705" name="Text Box 15"/>
          <p:cNvSpPr txBox="1"/>
          <p:nvPr/>
        </p:nvSpPr>
        <p:spPr>
          <a:xfrm>
            <a:off x="5360988" y="2412683"/>
            <a:ext cx="2312987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None/>
            </a:pPr>
            <a:r>
              <a:rPr lang="zh-CN" altLang="en-US" sz="2800" dirty="0">
                <a:solidFill>
                  <a:srgbClr val="0000CC"/>
                </a:solidFill>
                <a:latin typeface="Times New Roman" panose="02020603050405020304" pitchFamily="18" charset="0"/>
              </a:rPr>
              <a:t>穿透能力强</a:t>
            </a:r>
            <a:endParaRPr lang="zh-CN" altLang="en-US" sz="2800" dirty="0">
              <a:solidFill>
                <a:srgbClr val="0000CC"/>
              </a:solidFill>
              <a:latin typeface="Times New Roman" panose="02020603050405020304" pitchFamily="18" charset="0"/>
            </a:endParaRPr>
          </a:p>
        </p:txBody>
      </p:sp>
      <p:sp>
        <p:nvSpPr>
          <p:cNvPr id="29706" name="Text Box 16"/>
          <p:cNvSpPr txBox="1"/>
          <p:nvPr/>
        </p:nvSpPr>
        <p:spPr>
          <a:xfrm>
            <a:off x="2511425" y="2934970"/>
            <a:ext cx="6397625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None/>
            </a:pPr>
            <a:r>
              <a:rPr lang="zh-CN" altLang="en-US" sz="2800" dirty="0">
                <a:solidFill>
                  <a:srgbClr val="0000CC"/>
                </a:solidFill>
                <a:latin typeface="Times New Roman" panose="02020603050405020304" pitchFamily="18" charset="0"/>
              </a:rPr>
              <a:t>声纳、</a:t>
            </a:r>
            <a:r>
              <a:rPr lang="en-US" altLang="zh-CN" sz="2800" dirty="0">
                <a:solidFill>
                  <a:srgbClr val="0000CC"/>
                </a:solidFill>
                <a:latin typeface="Times New Roman" panose="02020603050405020304" pitchFamily="18" charset="0"/>
              </a:rPr>
              <a:t>B</a:t>
            </a:r>
            <a:r>
              <a:rPr lang="zh-CN" altLang="en-US" sz="2800" dirty="0">
                <a:solidFill>
                  <a:srgbClr val="0000CC"/>
                </a:solidFill>
                <a:latin typeface="Times New Roman" panose="02020603050405020304" pitchFamily="18" charset="0"/>
              </a:rPr>
              <a:t>超、测速、清洗、焊接、碎石</a:t>
            </a:r>
            <a:endParaRPr lang="zh-CN" altLang="en-US" sz="2800" dirty="0">
              <a:solidFill>
                <a:srgbClr val="0000CC"/>
              </a:solidFill>
              <a:latin typeface="Times New Roman" panose="02020603050405020304" pitchFamily="18" charset="0"/>
            </a:endParaRPr>
          </a:p>
        </p:txBody>
      </p:sp>
      <p:sp>
        <p:nvSpPr>
          <p:cNvPr id="29707" name="Text Box 17"/>
          <p:cNvSpPr txBox="1"/>
          <p:nvPr/>
        </p:nvSpPr>
        <p:spPr>
          <a:xfrm>
            <a:off x="6045200" y="3906520"/>
            <a:ext cx="1628775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None/>
            </a:pPr>
            <a:r>
              <a:rPr lang="zh-CN" altLang="en-US" sz="2800" dirty="0">
                <a:solidFill>
                  <a:srgbClr val="0000CC"/>
                </a:solidFill>
                <a:latin typeface="Times New Roman" panose="02020603050405020304" pitchFamily="18" charset="0"/>
              </a:rPr>
              <a:t>次声波</a:t>
            </a:r>
            <a:endParaRPr lang="zh-CN" altLang="en-US" sz="2800" dirty="0">
              <a:solidFill>
                <a:srgbClr val="0000CC"/>
              </a:solidFill>
              <a:latin typeface="Times New Roman" panose="02020603050405020304" pitchFamily="18" charset="0"/>
            </a:endParaRPr>
          </a:p>
        </p:txBody>
      </p:sp>
      <p:sp>
        <p:nvSpPr>
          <p:cNvPr id="29708" name="Text Box 18"/>
          <p:cNvSpPr txBox="1"/>
          <p:nvPr/>
        </p:nvSpPr>
        <p:spPr>
          <a:xfrm>
            <a:off x="2609850" y="5853748"/>
            <a:ext cx="6200775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None/>
            </a:pPr>
            <a:r>
              <a:rPr lang="zh-CN" altLang="en-US" sz="2800" dirty="0">
                <a:solidFill>
                  <a:srgbClr val="0000CC"/>
                </a:solidFill>
                <a:latin typeface="Times New Roman" panose="02020603050405020304" pitchFamily="18" charset="0"/>
              </a:rPr>
              <a:t>预报地震、台风和监测核爆炸</a:t>
            </a:r>
            <a:endParaRPr lang="zh-CN" altLang="en-US" sz="2800" dirty="0">
              <a:solidFill>
                <a:srgbClr val="0000CC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charRg st="0" end="4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9699">
                                            <p:txEl>
                                              <p:charRg st="0" end="4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>
                                            <p:txEl>
                                              <p:charRg st="0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9701">
                                            <p:txEl>
                                              <p:charRg st="0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>
                                            <p:txEl>
                                              <p:charRg st="21" end="9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9701">
                                            <p:txEl>
                                              <p:charRg st="21" end="9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>
                                            <p:txEl>
                                              <p:charRg st="0" end="1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9702">
                                            <p:txEl>
                                              <p:charRg st="0" end="1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9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29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29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29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29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29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 bldLvl="0" animBg="1"/>
      <p:bldP spid="29699" grpId="0" build="p"/>
      <p:bldP spid="29700" grpId="0"/>
      <p:bldP spid="29701" grpId="0" animBg="1" build="p"/>
      <p:bldP spid="29702" grpId="0" animBg="1" build="p"/>
      <p:bldP spid="29703" grpId="0"/>
      <p:bldP spid="29704" grpId="0"/>
      <p:bldP spid="29705" grpId="0"/>
      <p:bldP spid="29706" grpId="0"/>
      <p:bldP spid="29707" grpId="0"/>
      <p:bldP spid="2970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2" name="Text Box 9"/>
          <p:cNvSpPr txBox="1"/>
          <p:nvPr/>
        </p:nvSpPr>
        <p:spPr>
          <a:xfrm>
            <a:off x="4191000" y="42863"/>
            <a:ext cx="5688013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学以致用</a:t>
            </a:r>
            <a:endParaRPr lang="zh-CN" altLang="en-US" sz="4800" dirty="0">
              <a:solidFill>
                <a:srgbClr val="FF0000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30723" name="Rectangle 14"/>
          <p:cNvSpPr/>
          <p:nvPr/>
        </p:nvSpPr>
        <p:spPr>
          <a:xfrm>
            <a:off x="1752600" y="1060133"/>
            <a:ext cx="8610600" cy="175323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r>
              <a:rPr lang="en-US" altLang="zh-CN" sz="3600" dirty="0">
                <a:solidFill>
                  <a:schemeClr val="accent2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  <a:ea typeface="黑体" panose="02010609060101010101" pitchFamily="2" charset="-122"/>
              </a:rPr>
              <a:t> 1.</a:t>
            </a:r>
            <a:r>
              <a:rPr lang="zh-CN" altLang="en-US" sz="3600" dirty="0">
                <a:solidFill>
                  <a:schemeClr val="accent2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  <a:ea typeface="黑体" panose="02010609060101010101" pitchFamily="2" charset="-122"/>
              </a:rPr>
              <a:t>声音在空气、钢管、软木、水这四种介质中传播时，传播速度最小的是</a:t>
            </a:r>
            <a:r>
              <a:rPr lang="en-US" altLang="zh-CN" sz="3600" dirty="0">
                <a:solidFill>
                  <a:schemeClr val="accent2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  <a:ea typeface="黑体" panose="02010609060101010101" pitchFamily="2" charset="-122"/>
              </a:rPr>
              <a:t>(        )</a:t>
            </a:r>
            <a:endParaRPr lang="en-US" altLang="zh-CN" sz="3600" dirty="0">
              <a:solidFill>
                <a:schemeClr val="accent2"/>
              </a:solidFill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  <a:ea typeface="黑体" panose="02010609060101010101" pitchFamily="2" charset="-122"/>
            </a:endParaRPr>
          </a:p>
          <a:p>
            <a:r>
              <a:rPr lang="en-US" altLang="zh-CN" sz="3600" dirty="0">
                <a:solidFill>
                  <a:schemeClr val="accent2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  <a:ea typeface="黑体" panose="02010609060101010101" pitchFamily="2" charset="-122"/>
              </a:rPr>
              <a:t> A.</a:t>
            </a:r>
            <a:r>
              <a:rPr lang="zh-CN" altLang="en-US" sz="3600" dirty="0">
                <a:solidFill>
                  <a:schemeClr val="accent2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  <a:ea typeface="黑体" panose="02010609060101010101" pitchFamily="2" charset="-122"/>
              </a:rPr>
              <a:t>空气   </a:t>
            </a:r>
            <a:r>
              <a:rPr lang="en-US" altLang="zh-CN" sz="3600" dirty="0">
                <a:solidFill>
                  <a:schemeClr val="accent2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  <a:ea typeface="黑体" panose="02010609060101010101" pitchFamily="2" charset="-122"/>
              </a:rPr>
              <a:t>B. </a:t>
            </a:r>
            <a:r>
              <a:rPr lang="zh-CN" altLang="en-US" sz="3600" dirty="0">
                <a:solidFill>
                  <a:schemeClr val="accent2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  <a:ea typeface="黑体" panose="02010609060101010101" pitchFamily="2" charset="-122"/>
              </a:rPr>
              <a:t>钢管   </a:t>
            </a:r>
            <a:r>
              <a:rPr lang="en-US" altLang="zh-CN" sz="3600" dirty="0">
                <a:solidFill>
                  <a:schemeClr val="accent2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  <a:ea typeface="黑体" panose="02010609060101010101" pitchFamily="2" charset="-122"/>
              </a:rPr>
              <a:t>C.</a:t>
            </a:r>
            <a:r>
              <a:rPr lang="zh-CN" altLang="en-US" sz="3600" dirty="0">
                <a:solidFill>
                  <a:schemeClr val="accent2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  <a:ea typeface="黑体" panose="02010609060101010101" pitchFamily="2" charset="-122"/>
              </a:rPr>
              <a:t>软木   </a:t>
            </a:r>
            <a:r>
              <a:rPr lang="en-US" altLang="zh-CN" sz="3600" dirty="0">
                <a:solidFill>
                  <a:schemeClr val="accent2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  <a:ea typeface="黑体" panose="02010609060101010101" pitchFamily="2" charset="-122"/>
              </a:rPr>
              <a:t>D.</a:t>
            </a:r>
            <a:r>
              <a:rPr lang="zh-CN" altLang="en-US" sz="3600" dirty="0">
                <a:solidFill>
                  <a:schemeClr val="accent2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  <a:ea typeface="黑体" panose="02010609060101010101" pitchFamily="2" charset="-122"/>
              </a:rPr>
              <a:t>水 </a:t>
            </a:r>
            <a:endParaRPr lang="zh-CN" altLang="en-US" sz="3600" dirty="0">
              <a:solidFill>
                <a:schemeClr val="accent2"/>
              </a:solidFill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30724" name="Rectangle 15"/>
          <p:cNvSpPr/>
          <p:nvPr/>
        </p:nvSpPr>
        <p:spPr>
          <a:xfrm>
            <a:off x="1828800" y="3229610"/>
            <a:ext cx="8382000" cy="230695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r>
              <a:rPr lang="en-US" altLang="zh-CN" sz="3600" dirty="0">
                <a:solidFill>
                  <a:srgbClr val="3366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  <a:ea typeface="黑体" panose="02010609060101010101" pitchFamily="2" charset="-122"/>
              </a:rPr>
              <a:t>2.“</a:t>
            </a:r>
            <a:r>
              <a:rPr lang="zh-CN" altLang="en-US" sz="3600" dirty="0">
                <a:solidFill>
                  <a:srgbClr val="3366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  <a:ea typeface="黑体" panose="02010609060101010101" pitchFamily="2" charset="-122"/>
              </a:rPr>
              <a:t>闻其声而不见其人”时，你往往根据说话　声就可以判断出谁在讲话，这是因为不同人声音具有不同的</a:t>
            </a:r>
            <a:r>
              <a:rPr lang="en-US" altLang="zh-CN" sz="3600" dirty="0">
                <a:solidFill>
                  <a:srgbClr val="3366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  <a:ea typeface="黑体" panose="02010609060101010101" pitchFamily="2" charset="-122"/>
              </a:rPr>
              <a:t>(        )</a:t>
            </a:r>
            <a:endParaRPr lang="en-US" altLang="zh-CN" sz="3600" dirty="0">
              <a:solidFill>
                <a:srgbClr val="3366FF"/>
              </a:solidFill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  <a:ea typeface="黑体" panose="02010609060101010101" pitchFamily="2" charset="-122"/>
            </a:endParaRPr>
          </a:p>
          <a:p>
            <a:r>
              <a:rPr lang="en-US" altLang="zh-CN" sz="3600" dirty="0">
                <a:solidFill>
                  <a:srgbClr val="3366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  <a:ea typeface="黑体" panose="02010609060101010101" pitchFamily="2" charset="-122"/>
              </a:rPr>
              <a:t>A.</a:t>
            </a:r>
            <a:r>
              <a:rPr lang="zh-CN" altLang="en-US" sz="3600" dirty="0">
                <a:solidFill>
                  <a:srgbClr val="3366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  <a:ea typeface="黑体" panose="02010609060101010101" pitchFamily="2" charset="-122"/>
              </a:rPr>
              <a:t>振幅    </a:t>
            </a:r>
            <a:r>
              <a:rPr lang="en-US" altLang="zh-CN" sz="3600" dirty="0">
                <a:solidFill>
                  <a:srgbClr val="3366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  <a:ea typeface="黑体" panose="02010609060101010101" pitchFamily="2" charset="-122"/>
              </a:rPr>
              <a:t>B.</a:t>
            </a:r>
            <a:r>
              <a:rPr lang="zh-CN" altLang="en-US" sz="3600" dirty="0">
                <a:solidFill>
                  <a:srgbClr val="3366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  <a:ea typeface="黑体" panose="02010609060101010101" pitchFamily="2" charset="-122"/>
              </a:rPr>
              <a:t>频率    </a:t>
            </a:r>
            <a:r>
              <a:rPr lang="en-US" altLang="zh-CN" sz="3600" dirty="0">
                <a:solidFill>
                  <a:srgbClr val="3366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  <a:ea typeface="黑体" panose="02010609060101010101" pitchFamily="2" charset="-122"/>
              </a:rPr>
              <a:t>C.</a:t>
            </a:r>
            <a:r>
              <a:rPr lang="zh-CN" altLang="en-US" sz="3600" dirty="0">
                <a:solidFill>
                  <a:srgbClr val="3366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  <a:ea typeface="黑体" panose="02010609060101010101" pitchFamily="2" charset="-122"/>
              </a:rPr>
              <a:t>响度     </a:t>
            </a:r>
            <a:r>
              <a:rPr lang="en-US" altLang="zh-CN" sz="3600" dirty="0">
                <a:solidFill>
                  <a:srgbClr val="3366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  <a:ea typeface="黑体" panose="02010609060101010101" pitchFamily="2" charset="-122"/>
              </a:rPr>
              <a:t>D.</a:t>
            </a:r>
            <a:r>
              <a:rPr lang="zh-CN" altLang="en-US" sz="3600" dirty="0">
                <a:solidFill>
                  <a:srgbClr val="3366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  <a:ea typeface="黑体" panose="02010609060101010101" pitchFamily="2" charset="-122"/>
              </a:rPr>
              <a:t>音色 </a:t>
            </a:r>
            <a:endParaRPr lang="zh-CN" altLang="en-US" sz="3600" dirty="0">
              <a:solidFill>
                <a:srgbClr val="3366FF"/>
              </a:solidFill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30725" name="Text Box 16"/>
          <p:cNvSpPr txBox="1"/>
          <p:nvPr/>
        </p:nvSpPr>
        <p:spPr>
          <a:xfrm>
            <a:off x="8637270" y="1627505"/>
            <a:ext cx="829310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en-US" altLang="zh-CN" sz="3600" dirty="0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  <a:ea typeface="黑体" panose="02010609060101010101" pitchFamily="2" charset="-122"/>
              </a:rPr>
              <a:t>A </a:t>
            </a:r>
            <a:endParaRPr lang="en-US" altLang="zh-CN" sz="3600" dirty="0">
              <a:solidFill>
                <a:srgbClr val="FF0000"/>
              </a:solidFill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30726" name="Text Box 19"/>
          <p:cNvSpPr txBox="1"/>
          <p:nvPr/>
        </p:nvSpPr>
        <p:spPr>
          <a:xfrm>
            <a:off x="7740650" y="4343400"/>
            <a:ext cx="640080" cy="6451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3600" dirty="0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  <a:ea typeface="黑体" panose="02010609060101010101" pitchFamily="2" charset="-122"/>
              </a:rPr>
              <a:t>D </a:t>
            </a:r>
            <a:endParaRPr lang="en-US" altLang="zh-CN" sz="3600" dirty="0">
              <a:solidFill>
                <a:srgbClr val="FF0000"/>
              </a:solidFill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4" grpId="0"/>
      <p:bldP spid="30725" grpId="0"/>
      <p:bldP spid="3072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1746" name="Rectangle 5"/>
          <p:cNvSpPr/>
          <p:nvPr/>
        </p:nvSpPr>
        <p:spPr>
          <a:xfrm>
            <a:off x="1828800" y="752158"/>
            <a:ext cx="8534400" cy="206121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r>
              <a:rPr lang="en-US" altLang="zh-CN" sz="3200" dirty="0">
                <a:solidFill>
                  <a:schemeClr val="accent2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  <a:ea typeface="黑体" panose="02010609060101010101" pitchFamily="2" charset="-122"/>
              </a:rPr>
              <a:t>3.</a:t>
            </a:r>
            <a:r>
              <a:rPr lang="zh-CN" altLang="en-US" sz="3200" dirty="0">
                <a:solidFill>
                  <a:schemeClr val="accent2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  <a:ea typeface="黑体" panose="02010609060101010101" pitchFamily="2" charset="-122"/>
              </a:rPr>
              <a:t>一般来说，大会堂的四周墙壁都作成凹凸不平像蜂窝状似的，这是为了</a:t>
            </a:r>
            <a:r>
              <a:rPr lang="en-US" altLang="zh-CN" sz="3200" dirty="0">
                <a:solidFill>
                  <a:schemeClr val="accent2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  <a:ea typeface="黑体" panose="02010609060101010101" pitchFamily="2" charset="-122"/>
              </a:rPr>
              <a:t>(</a:t>
            </a:r>
            <a:r>
              <a:rPr lang="zh-CN" altLang="en-US" sz="3200" dirty="0">
                <a:solidFill>
                  <a:schemeClr val="accent2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  <a:ea typeface="黑体" panose="02010609060101010101" pitchFamily="2" charset="-122"/>
              </a:rPr>
              <a:t>　　</a:t>
            </a:r>
            <a:r>
              <a:rPr lang="en-US" altLang="zh-CN" sz="3200" dirty="0">
                <a:solidFill>
                  <a:schemeClr val="accent2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  <a:ea typeface="黑体" panose="02010609060101010101" pitchFamily="2" charset="-122"/>
              </a:rPr>
              <a:t>) </a:t>
            </a:r>
            <a:endParaRPr lang="en-US" altLang="zh-CN" sz="3200" dirty="0">
              <a:solidFill>
                <a:schemeClr val="accent2"/>
              </a:solidFill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  <a:ea typeface="黑体" panose="02010609060101010101" pitchFamily="2" charset="-122"/>
            </a:endParaRPr>
          </a:p>
          <a:p>
            <a:r>
              <a:rPr lang="en-US" altLang="zh-CN" sz="3200" dirty="0">
                <a:solidFill>
                  <a:schemeClr val="accent2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  <a:ea typeface="黑体" panose="02010609060101010101" pitchFamily="2" charset="-122"/>
              </a:rPr>
              <a:t>  A.</a:t>
            </a:r>
            <a:r>
              <a:rPr lang="zh-CN" altLang="en-US" sz="3200" dirty="0">
                <a:solidFill>
                  <a:schemeClr val="accent2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  <a:ea typeface="黑体" panose="02010609060101010101" pitchFamily="2" charset="-122"/>
              </a:rPr>
              <a:t>减弱声波的反射           </a:t>
            </a:r>
            <a:r>
              <a:rPr lang="en-US" altLang="zh-CN" sz="3200" dirty="0">
                <a:solidFill>
                  <a:schemeClr val="accent2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  <a:ea typeface="黑体" panose="02010609060101010101" pitchFamily="2" charset="-122"/>
              </a:rPr>
              <a:t>B.</a:t>
            </a:r>
            <a:r>
              <a:rPr lang="zh-CN" altLang="en-US" sz="3200" dirty="0">
                <a:solidFill>
                  <a:schemeClr val="accent2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  <a:ea typeface="黑体" panose="02010609060101010101" pitchFamily="2" charset="-122"/>
              </a:rPr>
              <a:t>增强声波的反射 </a:t>
            </a:r>
            <a:endParaRPr lang="zh-CN" altLang="en-US" sz="3200" dirty="0">
              <a:solidFill>
                <a:schemeClr val="accent2"/>
              </a:solidFill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  <a:ea typeface="黑体" panose="02010609060101010101" pitchFamily="2" charset="-122"/>
            </a:endParaRPr>
          </a:p>
          <a:p>
            <a:r>
              <a:rPr lang="zh-CN" altLang="en-US" sz="3200" dirty="0">
                <a:solidFill>
                  <a:schemeClr val="accent2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  <a:ea typeface="黑体" panose="02010609060101010101" pitchFamily="2" charset="-122"/>
              </a:rPr>
              <a:t>  </a:t>
            </a:r>
            <a:r>
              <a:rPr lang="en-US" altLang="zh-CN" sz="3200" dirty="0">
                <a:solidFill>
                  <a:schemeClr val="accent2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  <a:ea typeface="黑体" panose="02010609060101010101" pitchFamily="2" charset="-122"/>
              </a:rPr>
              <a:t>C.</a:t>
            </a:r>
            <a:r>
              <a:rPr lang="zh-CN" altLang="en-US" sz="3200" dirty="0">
                <a:solidFill>
                  <a:schemeClr val="accent2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  <a:ea typeface="黑体" panose="02010609060101010101" pitchFamily="2" charset="-122"/>
              </a:rPr>
              <a:t>增强声音的响度              </a:t>
            </a:r>
            <a:r>
              <a:rPr lang="en-US" altLang="zh-CN" sz="3200" dirty="0">
                <a:solidFill>
                  <a:schemeClr val="accent2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  <a:ea typeface="黑体" panose="02010609060101010101" pitchFamily="2" charset="-122"/>
              </a:rPr>
              <a:t>D.</a:t>
            </a:r>
            <a:r>
              <a:rPr lang="zh-CN" altLang="en-US" sz="3200" dirty="0">
                <a:solidFill>
                  <a:schemeClr val="accent2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  <a:ea typeface="黑体" panose="02010609060101010101" pitchFamily="2" charset="-122"/>
              </a:rPr>
              <a:t>仅是为了装饰 </a:t>
            </a:r>
            <a:endParaRPr lang="zh-CN" altLang="en-US" sz="3200" dirty="0">
              <a:solidFill>
                <a:schemeClr val="accent2"/>
              </a:solidFill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31747" name="Rectangle 6"/>
          <p:cNvSpPr/>
          <p:nvPr/>
        </p:nvSpPr>
        <p:spPr>
          <a:xfrm>
            <a:off x="1828800" y="3109278"/>
            <a:ext cx="8229600" cy="304609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r>
              <a:rPr lang="zh-CN" altLang="en-US" sz="3200" dirty="0">
                <a:solidFill>
                  <a:srgbClr val="3366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４</a:t>
            </a:r>
            <a:r>
              <a:rPr lang="en-US" altLang="zh-CN" sz="3200" dirty="0">
                <a:solidFill>
                  <a:srgbClr val="3366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.</a:t>
            </a:r>
            <a:r>
              <a:rPr lang="zh-CN" altLang="en-US" sz="3200" dirty="0">
                <a:solidFill>
                  <a:srgbClr val="3366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对因衣物没有放平引起的洗衣机机身振动产生的噪声，正确的处理方法是</a:t>
            </a:r>
            <a:r>
              <a:rPr lang="en-US" altLang="zh-CN" sz="3200" dirty="0">
                <a:solidFill>
                  <a:srgbClr val="3366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(</a:t>
            </a:r>
            <a:r>
              <a:rPr lang="zh-CN" altLang="en-US" sz="3200" dirty="0">
                <a:solidFill>
                  <a:srgbClr val="3366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　　</a:t>
            </a:r>
            <a:r>
              <a:rPr lang="en-US" altLang="zh-CN" sz="3200" dirty="0">
                <a:solidFill>
                  <a:srgbClr val="3366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) </a:t>
            </a:r>
            <a:endParaRPr lang="en-US" altLang="zh-CN" sz="3200" dirty="0">
              <a:solidFill>
                <a:srgbClr val="3366FF"/>
              </a:solidFill>
              <a:effectLst>
                <a:outerShdw blurRad="38100" dist="38100" dir="2700000">
                  <a:srgbClr val="000000"/>
                </a:outerShdw>
              </a:effectLst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en-US" altLang="zh-CN" sz="3200" dirty="0">
                <a:solidFill>
                  <a:srgbClr val="3366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 A. </a:t>
            </a:r>
            <a:r>
              <a:rPr lang="zh-CN" altLang="en-US" sz="3200" dirty="0">
                <a:solidFill>
                  <a:srgbClr val="3366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在声源处减弱：放平衣物 </a:t>
            </a:r>
            <a:endParaRPr lang="zh-CN" altLang="en-US" sz="3200" dirty="0">
              <a:solidFill>
                <a:srgbClr val="3366FF"/>
              </a:solidFill>
              <a:effectLst>
                <a:outerShdw blurRad="38100" dist="38100" dir="2700000">
                  <a:srgbClr val="000000"/>
                </a:outerShdw>
              </a:effectLst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zh-CN" altLang="en-US" sz="3200" dirty="0">
                <a:solidFill>
                  <a:srgbClr val="3366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r>
              <a:rPr lang="en-US" altLang="zh-CN" sz="3200" dirty="0">
                <a:solidFill>
                  <a:srgbClr val="3366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B. </a:t>
            </a:r>
            <a:r>
              <a:rPr lang="zh-CN" altLang="en-US" sz="3200" dirty="0">
                <a:solidFill>
                  <a:srgbClr val="3366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在传播过程中减弱：关上门窗  </a:t>
            </a:r>
            <a:endParaRPr lang="zh-CN" altLang="en-US" sz="3200" dirty="0">
              <a:solidFill>
                <a:srgbClr val="3366FF"/>
              </a:solidFill>
              <a:effectLst>
                <a:outerShdw blurRad="38100" dist="38100" dir="2700000">
                  <a:srgbClr val="000000"/>
                </a:outerShdw>
              </a:effectLst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zh-CN" altLang="en-US" sz="3200" dirty="0">
                <a:solidFill>
                  <a:srgbClr val="3366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r>
              <a:rPr lang="en-US" altLang="zh-CN" sz="3200" dirty="0">
                <a:solidFill>
                  <a:srgbClr val="3366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C. </a:t>
            </a:r>
            <a:r>
              <a:rPr lang="zh-CN" altLang="en-US" sz="3200" dirty="0">
                <a:solidFill>
                  <a:srgbClr val="3366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在人耳处减弱：塞上耳塞  </a:t>
            </a:r>
            <a:endParaRPr lang="zh-CN" altLang="en-US" sz="3200" dirty="0">
              <a:solidFill>
                <a:srgbClr val="3366FF"/>
              </a:solidFill>
              <a:effectLst>
                <a:outerShdw blurRad="38100" dist="38100" dir="2700000">
                  <a:srgbClr val="000000"/>
                </a:outerShdw>
              </a:effectLst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zh-CN" altLang="en-US" sz="3200" dirty="0">
                <a:solidFill>
                  <a:srgbClr val="3366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r>
              <a:rPr lang="en-US" altLang="zh-CN" sz="3200" dirty="0">
                <a:solidFill>
                  <a:srgbClr val="3366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D. </a:t>
            </a:r>
            <a:r>
              <a:rPr lang="zh-CN" altLang="en-US" sz="3200" dirty="0">
                <a:solidFill>
                  <a:srgbClr val="3366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在洗衣机内加更多的水 </a:t>
            </a:r>
            <a:endParaRPr lang="zh-CN" altLang="en-US" sz="3200" dirty="0">
              <a:solidFill>
                <a:srgbClr val="3366FF"/>
              </a:solidFill>
              <a:effectLst>
                <a:outerShdw blurRad="38100" dist="38100" dir="2700000">
                  <a:srgbClr val="000000"/>
                </a:outerShdw>
              </a:effectLst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1748" name="Text Box 7"/>
          <p:cNvSpPr txBox="1"/>
          <p:nvPr/>
        </p:nvSpPr>
        <p:spPr>
          <a:xfrm>
            <a:off x="7055485" y="1251585"/>
            <a:ext cx="713105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en-US" altLang="zh-CN" sz="3600" dirty="0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  <a:ea typeface="黑体" panose="02010609060101010101" pitchFamily="2" charset="-122"/>
              </a:rPr>
              <a:t>A </a:t>
            </a:r>
            <a:endParaRPr lang="en-US" altLang="zh-CN" sz="3600" dirty="0">
              <a:solidFill>
                <a:srgbClr val="FF0000"/>
              </a:solidFill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31749" name="Text Box 8"/>
          <p:cNvSpPr txBox="1"/>
          <p:nvPr/>
        </p:nvSpPr>
        <p:spPr>
          <a:xfrm>
            <a:off x="7950200" y="3585210"/>
            <a:ext cx="585470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en-US" altLang="zh-CN" sz="3600" dirty="0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  <a:ea typeface="黑体" panose="02010609060101010101" pitchFamily="2" charset="-122"/>
              </a:rPr>
              <a:t>A </a:t>
            </a:r>
            <a:endParaRPr lang="en-US" altLang="zh-CN" sz="3600" dirty="0">
              <a:solidFill>
                <a:srgbClr val="FF0000"/>
              </a:solidFill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1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1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/>
      <p:bldP spid="31748" grpId="0"/>
      <p:bldP spid="3174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2770" name="Rectangle 4"/>
          <p:cNvSpPr/>
          <p:nvPr/>
        </p:nvSpPr>
        <p:spPr>
          <a:xfrm>
            <a:off x="1752600" y="340201"/>
            <a:ext cx="8915400" cy="206121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r>
              <a:rPr lang="en-US" altLang="zh-CN" sz="3200" dirty="0">
                <a:solidFill>
                  <a:schemeClr val="accent2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5.</a:t>
            </a:r>
            <a:r>
              <a:rPr lang="zh-CN" altLang="en-US" sz="3200" dirty="0">
                <a:solidFill>
                  <a:schemeClr val="accent2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人能看见蝙蝠在空中飞行，很难听到蝙蝠发出的声音的原因是</a:t>
            </a:r>
            <a:r>
              <a:rPr lang="en-US" altLang="zh-CN" sz="3200" dirty="0">
                <a:solidFill>
                  <a:schemeClr val="accent2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( </a:t>
            </a:r>
            <a:r>
              <a:rPr lang="zh-CN" altLang="en-US" sz="3200" dirty="0">
                <a:solidFill>
                  <a:schemeClr val="accent2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   </a:t>
            </a:r>
            <a:r>
              <a:rPr lang="en-US" altLang="zh-CN" sz="3200" dirty="0">
                <a:solidFill>
                  <a:schemeClr val="accent2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)</a:t>
            </a:r>
            <a:endParaRPr lang="en-US" altLang="zh-CN" sz="3200" dirty="0">
              <a:solidFill>
                <a:schemeClr val="accent2"/>
              </a:solidFill>
              <a:effectLst>
                <a:outerShdw blurRad="38100" dist="38100" dir="2700000">
                  <a:srgbClr val="000000"/>
                </a:outerShdw>
              </a:effectLst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en-US" altLang="zh-CN" sz="3200" dirty="0">
                <a:solidFill>
                  <a:schemeClr val="accent2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A.</a:t>
            </a:r>
            <a:r>
              <a:rPr lang="zh-CN" altLang="en-US" sz="3200" dirty="0">
                <a:solidFill>
                  <a:schemeClr val="accent2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蝙蝠发声响度小 </a:t>
            </a:r>
            <a:r>
              <a:rPr lang="en-US" altLang="zh-CN" sz="3200" dirty="0">
                <a:solidFill>
                  <a:schemeClr val="accent2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B.</a:t>
            </a:r>
            <a:r>
              <a:rPr lang="zh-CN" altLang="en-US" sz="3200" dirty="0">
                <a:solidFill>
                  <a:schemeClr val="accent2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蝙蝠发出的声音频率太大 </a:t>
            </a:r>
            <a:endParaRPr lang="zh-CN" altLang="en-US" sz="3200" dirty="0">
              <a:solidFill>
                <a:schemeClr val="accent2"/>
              </a:solidFill>
              <a:effectLst>
                <a:outerShdw blurRad="38100" dist="38100" dir="2700000">
                  <a:srgbClr val="000000"/>
                </a:outerShdw>
              </a:effectLst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en-US" altLang="zh-CN" sz="3200" dirty="0">
                <a:solidFill>
                  <a:schemeClr val="accent2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C.</a:t>
            </a:r>
            <a:r>
              <a:rPr lang="zh-CN" altLang="en-US" sz="3200" dirty="0">
                <a:solidFill>
                  <a:schemeClr val="accent2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蝙蝠不会发声 　</a:t>
            </a:r>
            <a:r>
              <a:rPr lang="en-US" altLang="zh-CN" sz="3200" dirty="0">
                <a:solidFill>
                  <a:schemeClr val="accent2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D.</a:t>
            </a:r>
            <a:r>
              <a:rPr lang="zh-CN" altLang="en-US" sz="3200" dirty="0">
                <a:solidFill>
                  <a:schemeClr val="accent2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蝙蝠发出的声音频率大小 </a:t>
            </a:r>
            <a:endParaRPr lang="zh-CN" altLang="en-US" sz="3200" dirty="0">
              <a:solidFill>
                <a:schemeClr val="accent2"/>
              </a:solidFill>
              <a:effectLst>
                <a:outerShdw blurRad="38100" dist="38100" dir="2700000">
                  <a:srgbClr val="000000"/>
                </a:outerShdw>
              </a:effectLst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2771" name="Rectangle 5"/>
          <p:cNvSpPr/>
          <p:nvPr/>
        </p:nvSpPr>
        <p:spPr>
          <a:xfrm>
            <a:off x="1524000" y="2991009"/>
            <a:ext cx="8832850" cy="353822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r>
              <a:rPr lang="zh-CN" altLang="en-US" sz="3200" dirty="0">
                <a:solidFill>
                  <a:srgbClr val="3366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６</a:t>
            </a:r>
            <a:r>
              <a:rPr lang="en-US" altLang="zh-CN" sz="3200" dirty="0">
                <a:solidFill>
                  <a:srgbClr val="3366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.</a:t>
            </a:r>
            <a:r>
              <a:rPr lang="zh-CN" altLang="en-US" sz="3200" dirty="0">
                <a:solidFill>
                  <a:srgbClr val="3366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甲同学把耳朵贴在长铁管的一端，乙同学在另一端敲一下铁管，甲同学听到两响声，这是因为 </a:t>
            </a:r>
            <a:r>
              <a:rPr lang="en-US" altLang="zh-CN" sz="3200" dirty="0">
                <a:solidFill>
                  <a:srgbClr val="3366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( </a:t>
            </a:r>
            <a:r>
              <a:rPr lang="zh-CN" altLang="en-US" sz="3200" dirty="0">
                <a:solidFill>
                  <a:srgbClr val="3366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　　 </a:t>
            </a:r>
            <a:r>
              <a:rPr lang="en-US" altLang="zh-CN" sz="3200" dirty="0">
                <a:solidFill>
                  <a:srgbClr val="3366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)</a:t>
            </a:r>
            <a:endParaRPr lang="en-US" altLang="zh-CN" sz="3200" dirty="0">
              <a:solidFill>
                <a:srgbClr val="3366FF"/>
              </a:solidFill>
              <a:effectLst>
                <a:outerShdw blurRad="38100" dist="38100" dir="2700000">
                  <a:srgbClr val="000000"/>
                </a:outerShdw>
              </a:effectLst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en-US" altLang="zh-CN" sz="3200" dirty="0">
                <a:solidFill>
                  <a:srgbClr val="3366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A.</a:t>
            </a:r>
            <a:r>
              <a:rPr lang="zh-CN" altLang="en-US" sz="3200" dirty="0">
                <a:solidFill>
                  <a:srgbClr val="3366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声音在空气中传播速度比在铁中的大 </a:t>
            </a:r>
            <a:endParaRPr lang="zh-CN" altLang="en-US" sz="3200" dirty="0">
              <a:solidFill>
                <a:srgbClr val="3366FF"/>
              </a:solidFill>
              <a:effectLst>
                <a:outerShdw blurRad="38100" dist="38100" dir="2700000">
                  <a:srgbClr val="000000"/>
                </a:outerShdw>
              </a:effectLst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en-US" altLang="zh-CN" sz="3200" dirty="0">
                <a:solidFill>
                  <a:srgbClr val="3366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B.</a:t>
            </a:r>
            <a:r>
              <a:rPr lang="zh-CN" altLang="en-US" sz="3200" dirty="0">
                <a:solidFill>
                  <a:srgbClr val="3366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有回声 </a:t>
            </a:r>
            <a:endParaRPr lang="zh-CN" altLang="en-US" sz="3200" dirty="0">
              <a:solidFill>
                <a:srgbClr val="3366FF"/>
              </a:solidFill>
              <a:effectLst>
                <a:outerShdw blurRad="38100" dist="38100" dir="2700000">
                  <a:srgbClr val="000000"/>
                </a:outerShdw>
              </a:effectLst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en-US" altLang="zh-CN" sz="3200" dirty="0">
                <a:solidFill>
                  <a:srgbClr val="3366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C.</a:t>
            </a:r>
            <a:r>
              <a:rPr lang="zh-CN" altLang="en-US" sz="3200" dirty="0">
                <a:solidFill>
                  <a:srgbClr val="3366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声音在空气中传播速度比在铁中的较小 </a:t>
            </a:r>
            <a:endParaRPr lang="zh-CN" altLang="en-US" sz="3200" dirty="0">
              <a:solidFill>
                <a:srgbClr val="3366FF"/>
              </a:solidFill>
              <a:effectLst>
                <a:outerShdw blurRad="38100" dist="38100" dir="2700000">
                  <a:srgbClr val="000000"/>
                </a:outerShdw>
              </a:effectLst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en-US" altLang="zh-CN" sz="3200" dirty="0">
                <a:solidFill>
                  <a:srgbClr val="3366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D.</a:t>
            </a:r>
            <a:r>
              <a:rPr lang="zh-CN" altLang="en-US" sz="3200" dirty="0">
                <a:solidFill>
                  <a:srgbClr val="3366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无法判断 </a:t>
            </a:r>
            <a:endParaRPr lang="zh-CN" altLang="en-US" sz="3200" dirty="0">
              <a:solidFill>
                <a:srgbClr val="3366FF"/>
              </a:solidFill>
              <a:effectLst>
                <a:outerShdw blurRad="38100" dist="38100" dir="2700000">
                  <a:srgbClr val="000000"/>
                </a:outerShdw>
              </a:effectLst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2772" name="Text Box 6"/>
          <p:cNvSpPr txBox="1"/>
          <p:nvPr/>
        </p:nvSpPr>
        <p:spPr>
          <a:xfrm>
            <a:off x="4986655" y="803275"/>
            <a:ext cx="614680" cy="6451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3600" dirty="0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  <a:ea typeface="黑体" panose="02010609060101010101" pitchFamily="2" charset="-122"/>
              </a:rPr>
              <a:t>B </a:t>
            </a:r>
            <a:endParaRPr lang="en-US" altLang="zh-CN" sz="3600" dirty="0">
              <a:solidFill>
                <a:srgbClr val="FF0000"/>
              </a:solidFill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32773" name="Text Box 7"/>
          <p:cNvSpPr txBox="1"/>
          <p:nvPr/>
        </p:nvSpPr>
        <p:spPr>
          <a:xfrm>
            <a:off x="2733675" y="3931285"/>
            <a:ext cx="640080" cy="6451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3600" dirty="0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  <a:ea typeface="黑体" panose="02010609060101010101" pitchFamily="2" charset="-122"/>
              </a:rPr>
              <a:t>C </a:t>
            </a:r>
            <a:endParaRPr lang="en-US" altLang="zh-CN" sz="3600" dirty="0">
              <a:solidFill>
                <a:srgbClr val="FF0000"/>
              </a:solidFill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2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1" grpId="0"/>
      <p:bldP spid="32772" grpId="0"/>
      <p:bldP spid="3277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2" name="Text Box 2"/>
          <p:cNvSpPr txBox="1"/>
          <p:nvPr/>
        </p:nvSpPr>
        <p:spPr>
          <a:xfrm>
            <a:off x="1797050" y="427038"/>
            <a:ext cx="1752600" cy="521970"/>
          </a:xfrm>
          <a:prstGeom prst="rect">
            <a:avLst/>
          </a:prstGeom>
          <a:solidFill>
            <a:srgbClr val="0000CC"/>
          </a:solidFill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None/>
            </a:pPr>
            <a:r>
              <a:rPr lang="zh-CN" altLang="en-US" sz="2800" dirty="0">
                <a:solidFill>
                  <a:srgbClr val="FFFF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知识框架</a:t>
            </a:r>
            <a:endParaRPr lang="zh-CN" altLang="en-US" sz="2800" dirty="0">
              <a:solidFill>
                <a:srgbClr val="FFFF00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15363" name="Text Box 3"/>
          <p:cNvSpPr txBox="1"/>
          <p:nvPr/>
        </p:nvSpPr>
        <p:spPr>
          <a:xfrm>
            <a:off x="2952750" y="2590800"/>
            <a:ext cx="609600" cy="1568450"/>
          </a:xfrm>
          <a:prstGeom prst="rect">
            <a:avLst/>
          </a:prstGeom>
          <a:noFill/>
          <a:ln w="2857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>
              <a:spcBef>
                <a:spcPct val="50000"/>
              </a:spcBef>
              <a:buNone/>
            </a:pPr>
            <a:r>
              <a:rPr lang="zh-CN" altLang="en-US" sz="3200" dirty="0">
                <a:latin typeface="Times New Roman" panose="02020603050405020304" pitchFamily="18" charset="0"/>
                <a:ea typeface="楷体_GB2312" panose="02010609030101010101" pitchFamily="49" charset="-122"/>
              </a:rPr>
              <a:t>声现象</a:t>
            </a:r>
            <a:endParaRPr lang="zh-CN" altLang="en-US" sz="3200" dirty="0">
              <a:latin typeface="Times New Roman" panose="02020603050405020304" pitchFamily="18" charset="0"/>
              <a:ea typeface="楷体_GB2312" panose="02010609030101010101" pitchFamily="49" charset="-122"/>
            </a:endParaRPr>
          </a:p>
        </p:txBody>
      </p:sp>
      <p:grpSp>
        <p:nvGrpSpPr>
          <p:cNvPr id="15364" name="组合 15363"/>
          <p:cNvGrpSpPr/>
          <p:nvPr/>
        </p:nvGrpSpPr>
        <p:grpSpPr>
          <a:xfrm>
            <a:off x="3581400" y="1504950"/>
            <a:ext cx="320675" cy="4114800"/>
            <a:chOff x="0" y="0"/>
            <a:chExt cx="202" cy="2208"/>
          </a:xfrm>
        </p:grpSpPr>
        <p:sp>
          <p:nvSpPr>
            <p:cNvPr id="15365" name="Line 15"/>
            <p:cNvSpPr/>
            <p:nvPr/>
          </p:nvSpPr>
          <p:spPr>
            <a:xfrm>
              <a:off x="192" y="0"/>
              <a:ext cx="0" cy="2208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5366" name="Line 16"/>
            <p:cNvSpPr/>
            <p:nvPr/>
          </p:nvSpPr>
          <p:spPr>
            <a:xfrm>
              <a:off x="0" y="1037"/>
              <a:ext cx="202" cy="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</p:grpSp>
      <p:grpSp>
        <p:nvGrpSpPr>
          <p:cNvPr id="15367" name="组合 15366"/>
          <p:cNvGrpSpPr/>
          <p:nvPr/>
        </p:nvGrpSpPr>
        <p:grpSpPr>
          <a:xfrm>
            <a:off x="3889375" y="1200150"/>
            <a:ext cx="3578225" cy="522288"/>
            <a:chOff x="0" y="0"/>
            <a:chExt cx="2254" cy="329"/>
          </a:xfrm>
        </p:grpSpPr>
        <p:sp>
          <p:nvSpPr>
            <p:cNvPr id="15368" name="Text Box 4"/>
            <p:cNvSpPr txBox="1"/>
            <p:nvPr/>
          </p:nvSpPr>
          <p:spPr>
            <a:xfrm>
              <a:off x="286" y="0"/>
              <a:ext cx="1968" cy="329"/>
            </a:xfrm>
            <a:prstGeom prst="rect">
              <a:avLst/>
            </a:prstGeom>
            <a:noFill/>
            <a:ln w="2857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p>
              <a:pPr algn="ctr">
                <a:spcBef>
                  <a:spcPct val="50000"/>
                </a:spcBef>
                <a:buNone/>
              </a:pPr>
              <a:r>
                <a:rPr lang="zh-CN" altLang="en-US" sz="2800" dirty="0">
                  <a:latin typeface="Times New Roman" panose="02020603050405020304" pitchFamily="18" charset="0"/>
                  <a:ea typeface="楷体_GB2312" panose="02010609030101010101" pitchFamily="49" charset="-122"/>
                </a:rPr>
                <a:t>声音的产生与传播</a:t>
              </a:r>
              <a:endParaRPr lang="zh-CN" altLang="en-US" sz="2800" dirty="0">
                <a:latin typeface="Times New Roman" panose="02020603050405020304" pitchFamily="18" charset="0"/>
                <a:ea typeface="楷体_GB2312" panose="02010609030101010101" pitchFamily="49" charset="-122"/>
              </a:endParaRPr>
            </a:p>
          </p:txBody>
        </p:sp>
        <p:sp>
          <p:nvSpPr>
            <p:cNvPr id="15369" name="Line 18"/>
            <p:cNvSpPr/>
            <p:nvPr/>
          </p:nvSpPr>
          <p:spPr>
            <a:xfrm>
              <a:off x="0" y="192"/>
              <a:ext cx="288" cy="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triangle" w="med" len="med"/>
            </a:ln>
          </p:spPr>
        </p:sp>
      </p:grpSp>
      <p:grpSp>
        <p:nvGrpSpPr>
          <p:cNvPr id="15370" name="组合 15369"/>
          <p:cNvGrpSpPr/>
          <p:nvPr/>
        </p:nvGrpSpPr>
        <p:grpSpPr>
          <a:xfrm>
            <a:off x="3902075" y="2397125"/>
            <a:ext cx="2828925" cy="522288"/>
            <a:chOff x="0" y="0"/>
            <a:chExt cx="1782" cy="329"/>
          </a:xfrm>
        </p:grpSpPr>
        <p:sp>
          <p:nvSpPr>
            <p:cNvPr id="15371" name="Text Box 5"/>
            <p:cNvSpPr txBox="1"/>
            <p:nvPr/>
          </p:nvSpPr>
          <p:spPr>
            <a:xfrm>
              <a:off x="294" y="0"/>
              <a:ext cx="1488" cy="329"/>
            </a:xfrm>
            <a:prstGeom prst="rect">
              <a:avLst/>
            </a:prstGeom>
            <a:noFill/>
            <a:ln w="2857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p>
              <a:pPr algn="ctr">
                <a:spcBef>
                  <a:spcPct val="50000"/>
                </a:spcBef>
                <a:buNone/>
              </a:pPr>
              <a:r>
                <a:rPr lang="zh-CN" altLang="en-US" sz="2800" dirty="0">
                  <a:latin typeface="Times New Roman" panose="02020603050405020304" pitchFamily="18" charset="0"/>
                  <a:ea typeface="楷体_GB2312" panose="02010609030101010101" pitchFamily="49" charset="-122"/>
                </a:rPr>
                <a:t>声音的特征</a:t>
              </a:r>
              <a:endParaRPr lang="zh-CN" altLang="en-US" sz="2800" dirty="0">
                <a:latin typeface="Times New Roman" panose="02020603050405020304" pitchFamily="18" charset="0"/>
                <a:ea typeface="楷体_GB2312" panose="02010609030101010101" pitchFamily="49" charset="-122"/>
              </a:endParaRPr>
            </a:p>
          </p:txBody>
        </p:sp>
        <p:sp>
          <p:nvSpPr>
            <p:cNvPr id="15372" name="Line 19"/>
            <p:cNvSpPr/>
            <p:nvPr/>
          </p:nvSpPr>
          <p:spPr>
            <a:xfrm>
              <a:off x="0" y="182"/>
              <a:ext cx="288" cy="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triangle" w="med" len="med"/>
            </a:ln>
          </p:spPr>
        </p:sp>
      </p:grpSp>
      <p:grpSp>
        <p:nvGrpSpPr>
          <p:cNvPr id="15373" name="组合 15372"/>
          <p:cNvGrpSpPr/>
          <p:nvPr/>
        </p:nvGrpSpPr>
        <p:grpSpPr>
          <a:xfrm>
            <a:off x="3902075" y="3527425"/>
            <a:ext cx="3394075" cy="522288"/>
            <a:chOff x="0" y="0"/>
            <a:chExt cx="2138" cy="329"/>
          </a:xfrm>
        </p:grpSpPr>
        <p:sp>
          <p:nvSpPr>
            <p:cNvPr id="15374" name="Text Box 6"/>
            <p:cNvSpPr txBox="1"/>
            <p:nvPr/>
          </p:nvSpPr>
          <p:spPr>
            <a:xfrm>
              <a:off x="314" y="0"/>
              <a:ext cx="1824" cy="329"/>
            </a:xfrm>
            <a:prstGeom prst="rect">
              <a:avLst/>
            </a:prstGeom>
            <a:noFill/>
            <a:ln w="2857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p>
              <a:pPr algn="ctr">
                <a:spcBef>
                  <a:spcPct val="50000"/>
                </a:spcBef>
                <a:buNone/>
              </a:pPr>
              <a:r>
                <a:rPr lang="zh-CN" altLang="en-US" sz="2800" dirty="0">
                  <a:latin typeface="Times New Roman" panose="02020603050405020304" pitchFamily="18" charset="0"/>
                  <a:ea typeface="楷体_GB2312" panose="02010609030101010101" pitchFamily="49" charset="-122"/>
                </a:rPr>
                <a:t>令人厌烦的噪声</a:t>
              </a:r>
              <a:endParaRPr lang="zh-CN" altLang="en-US" sz="2800" dirty="0">
                <a:latin typeface="Times New Roman" panose="02020603050405020304" pitchFamily="18" charset="0"/>
                <a:ea typeface="楷体_GB2312" panose="02010609030101010101" pitchFamily="49" charset="-122"/>
              </a:endParaRPr>
            </a:p>
          </p:txBody>
        </p:sp>
        <p:sp>
          <p:nvSpPr>
            <p:cNvPr id="15375" name="Line 20"/>
            <p:cNvSpPr/>
            <p:nvPr/>
          </p:nvSpPr>
          <p:spPr>
            <a:xfrm>
              <a:off x="0" y="171"/>
              <a:ext cx="288" cy="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triangle" w="med" len="med"/>
            </a:ln>
          </p:spPr>
        </p:sp>
      </p:grpSp>
      <p:grpSp>
        <p:nvGrpSpPr>
          <p:cNvPr id="15376" name="组合 15375"/>
          <p:cNvGrpSpPr/>
          <p:nvPr/>
        </p:nvGrpSpPr>
        <p:grpSpPr>
          <a:xfrm>
            <a:off x="3902075" y="4606925"/>
            <a:ext cx="4003675" cy="522288"/>
            <a:chOff x="0" y="0"/>
            <a:chExt cx="2522" cy="329"/>
          </a:xfrm>
        </p:grpSpPr>
        <p:sp>
          <p:nvSpPr>
            <p:cNvPr id="15377" name="Text Box 7"/>
            <p:cNvSpPr txBox="1"/>
            <p:nvPr/>
          </p:nvSpPr>
          <p:spPr>
            <a:xfrm>
              <a:off x="314" y="0"/>
              <a:ext cx="2208" cy="329"/>
            </a:xfrm>
            <a:prstGeom prst="rect">
              <a:avLst/>
            </a:prstGeom>
            <a:noFill/>
            <a:ln w="2857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p>
              <a:pPr algn="ctr">
                <a:spcBef>
                  <a:spcPct val="50000"/>
                </a:spcBef>
                <a:buNone/>
              </a:pPr>
              <a:r>
                <a:rPr lang="zh-CN" altLang="en-US" sz="2800" dirty="0">
                  <a:latin typeface="Times New Roman" panose="02020603050405020304" pitchFamily="18" charset="0"/>
                  <a:ea typeface="楷体_GB2312" panose="02010609030101010101" pitchFamily="49" charset="-122"/>
                </a:rPr>
                <a:t>人耳听不到见的声音</a:t>
              </a:r>
              <a:endParaRPr lang="zh-CN" altLang="en-US" sz="2800" dirty="0">
                <a:latin typeface="Times New Roman" panose="02020603050405020304" pitchFamily="18" charset="0"/>
                <a:ea typeface="楷体_GB2312" panose="02010609030101010101" pitchFamily="49" charset="-122"/>
              </a:endParaRPr>
            </a:p>
          </p:txBody>
        </p:sp>
        <p:sp>
          <p:nvSpPr>
            <p:cNvPr id="15378" name="Line 21"/>
            <p:cNvSpPr/>
            <p:nvPr/>
          </p:nvSpPr>
          <p:spPr>
            <a:xfrm>
              <a:off x="0" y="125"/>
              <a:ext cx="288" cy="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triangle" w="med" len="med"/>
            </a:ln>
          </p:spPr>
        </p:sp>
      </p:grpSp>
      <p:grpSp>
        <p:nvGrpSpPr>
          <p:cNvPr id="15379" name="组合 15378"/>
          <p:cNvGrpSpPr/>
          <p:nvPr/>
        </p:nvGrpSpPr>
        <p:grpSpPr>
          <a:xfrm>
            <a:off x="6740525" y="2027238"/>
            <a:ext cx="395288" cy="1311275"/>
            <a:chOff x="0" y="0"/>
            <a:chExt cx="249" cy="826"/>
          </a:xfrm>
        </p:grpSpPr>
        <p:sp>
          <p:nvSpPr>
            <p:cNvPr id="15380" name="Line 27"/>
            <p:cNvSpPr/>
            <p:nvPr/>
          </p:nvSpPr>
          <p:spPr>
            <a:xfrm>
              <a:off x="0" y="432"/>
              <a:ext cx="240" cy="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5381" name="Line 28"/>
            <p:cNvSpPr/>
            <p:nvPr/>
          </p:nvSpPr>
          <p:spPr>
            <a:xfrm>
              <a:off x="249" y="0"/>
              <a:ext cx="0" cy="826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</p:grpSp>
      <p:grpSp>
        <p:nvGrpSpPr>
          <p:cNvPr id="15382" name="组合 15381"/>
          <p:cNvGrpSpPr/>
          <p:nvPr/>
        </p:nvGrpSpPr>
        <p:grpSpPr>
          <a:xfrm>
            <a:off x="7116763" y="2432050"/>
            <a:ext cx="1697037" cy="522288"/>
            <a:chOff x="0" y="0"/>
            <a:chExt cx="1069" cy="329"/>
          </a:xfrm>
        </p:grpSpPr>
        <p:sp>
          <p:nvSpPr>
            <p:cNvPr id="15383" name="Text Box 10"/>
            <p:cNvSpPr txBox="1"/>
            <p:nvPr/>
          </p:nvSpPr>
          <p:spPr>
            <a:xfrm>
              <a:off x="397" y="0"/>
              <a:ext cx="672" cy="329"/>
            </a:xfrm>
            <a:prstGeom prst="rect">
              <a:avLst/>
            </a:prstGeom>
            <a:noFill/>
            <a:ln w="2857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p>
              <a:pPr algn="ctr">
                <a:spcBef>
                  <a:spcPct val="50000"/>
                </a:spcBef>
                <a:buNone/>
              </a:pPr>
              <a:r>
                <a:rPr lang="zh-CN" altLang="en-US" sz="2800" dirty="0">
                  <a:latin typeface="Times New Roman" panose="02020603050405020304" pitchFamily="18" charset="0"/>
                  <a:ea typeface="楷体_GB2312" panose="02010609030101010101" pitchFamily="49" charset="-122"/>
                </a:rPr>
                <a:t>音调</a:t>
              </a:r>
              <a:endParaRPr lang="zh-CN" altLang="en-US" sz="2800" dirty="0">
                <a:latin typeface="Times New Roman" panose="02020603050405020304" pitchFamily="18" charset="0"/>
                <a:ea typeface="楷体_GB2312" panose="02010609030101010101" pitchFamily="49" charset="-122"/>
              </a:endParaRPr>
            </a:p>
          </p:txBody>
        </p:sp>
        <p:sp>
          <p:nvSpPr>
            <p:cNvPr id="15384" name="Line 30"/>
            <p:cNvSpPr/>
            <p:nvPr/>
          </p:nvSpPr>
          <p:spPr>
            <a:xfrm>
              <a:off x="0" y="177"/>
              <a:ext cx="355" cy="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triangle" w="med" len="med"/>
            </a:ln>
          </p:spPr>
        </p:sp>
      </p:grpSp>
      <p:grpSp>
        <p:nvGrpSpPr>
          <p:cNvPr id="15385" name="组合 15384"/>
          <p:cNvGrpSpPr/>
          <p:nvPr/>
        </p:nvGrpSpPr>
        <p:grpSpPr>
          <a:xfrm>
            <a:off x="7150100" y="1747838"/>
            <a:ext cx="1682750" cy="522287"/>
            <a:chOff x="0" y="0"/>
            <a:chExt cx="1060" cy="329"/>
          </a:xfrm>
        </p:grpSpPr>
        <p:sp>
          <p:nvSpPr>
            <p:cNvPr id="15386" name="Text Box 9"/>
            <p:cNvSpPr txBox="1"/>
            <p:nvPr/>
          </p:nvSpPr>
          <p:spPr>
            <a:xfrm>
              <a:off x="388" y="0"/>
              <a:ext cx="672" cy="329"/>
            </a:xfrm>
            <a:prstGeom prst="rect">
              <a:avLst/>
            </a:prstGeom>
            <a:noFill/>
            <a:ln w="2857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p>
              <a:pPr algn="ctr">
                <a:spcBef>
                  <a:spcPct val="50000"/>
                </a:spcBef>
                <a:buNone/>
              </a:pPr>
              <a:r>
                <a:rPr lang="zh-CN" altLang="en-US" sz="2800" dirty="0">
                  <a:latin typeface="Times New Roman" panose="02020603050405020304" pitchFamily="18" charset="0"/>
                  <a:ea typeface="楷体_GB2312" panose="02010609030101010101" pitchFamily="49" charset="-122"/>
                </a:rPr>
                <a:t>响度</a:t>
              </a:r>
              <a:endParaRPr lang="zh-CN" altLang="en-US" sz="2800" dirty="0">
                <a:latin typeface="Times New Roman" panose="02020603050405020304" pitchFamily="18" charset="0"/>
                <a:ea typeface="楷体_GB2312" panose="02010609030101010101" pitchFamily="49" charset="-122"/>
              </a:endParaRPr>
            </a:p>
          </p:txBody>
        </p:sp>
        <p:sp>
          <p:nvSpPr>
            <p:cNvPr id="15387" name="Line 31"/>
            <p:cNvSpPr/>
            <p:nvPr/>
          </p:nvSpPr>
          <p:spPr>
            <a:xfrm>
              <a:off x="0" y="174"/>
              <a:ext cx="355" cy="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triangle" w="med" len="med"/>
            </a:ln>
          </p:spPr>
        </p:sp>
      </p:grpSp>
      <p:grpSp>
        <p:nvGrpSpPr>
          <p:cNvPr id="15388" name="组合 15387"/>
          <p:cNvGrpSpPr/>
          <p:nvPr/>
        </p:nvGrpSpPr>
        <p:grpSpPr>
          <a:xfrm>
            <a:off x="7135813" y="3097213"/>
            <a:ext cx="1697037" cy="522287"/>
            <a:chOff x="0" y="0"/>
            <a:chExt cx="1069" cy="329"/>
          </a:xfrm>
        </p:grpSpPr>
        <p:sp>
          <p:nvSpPr>
            <p:cNvPr id="15389" name="Text Box 11"/>
            <p:cNvSpPr txBox="1"/>
            <p:nvPr/>
          </p:nvSpPr>
          <p:spPr>
            <a:xfrm>
              <a:off x="397" y="0"/>
              <a:ext cx="672" cy="329"/>
            </a:xfrm>
            <a:prstGeom prst="rect">
              <a:avLst/>
            </a:prstGeom>
            <a:noFill/>
            <a:ln w="2857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p>
              <a:pPr algn="ctr">
                <a:spcBef>
                  <a:spcPct val="50000"/>
                </a:spcBef>
                <a:buNone/>
              </a:pPr>
              <a:r>
                <a:rPr lang="zh-CN" altLang="en-US" sz="2800" dirty="0">
                  <a:latin typeface="Times New Roman" panose="02020603050405020304" pitchFamily="18" charset="0"/>
                  <a:ea typeface="楷体_GB2312" panose="02010609030101010101" pitchFamily="49" charset="-122"/>
                </a:rPr>
                <a:t>音色</a:t>
              </a:r>
              <a:endParaRPr lang="zh-CN" altLang="en-US" sz="2800" dirty="0">
                <a:latin typeface="Times New Roman" panose="02020603050405020304" pitchFamily="18" charset="0"/>
                <a:ea typeface="楷体_GB2312" panose="02010609030101010101" pitchFamily="49" charset="-122"/>
              </a:endParaRPr>
            </a:p>
          </p:txBody>
        </p:sp>
        <p:sp>
          <p:nvSpPr>
            <p:cNvPr id="15390" name="Line 32"/>
            <p:cNvSpPr/>
            <p:nvPr/>
          </p:nvSpPr>
          <p:spPr>
            <a:xfrm>
              <a:off x="0" y="154"/>
              <a:ext cx="355" cy="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triangle" w="med" len="med"/>
            </a:ln>
          </p:spPr>
        </p:sp>
      </p:grpSp>
      <p:grpSp>
        <p:nvGrpSpPr>
          <p:cNvPr id="15391" name="组合 15390"/>
          <p:cNvGrpSpPr/>
          <p:nvPr/>
        </p:nvGrpSpPr>
        <p:grpSpPr>
          <a:xfrm>
            <a:off x="3883025" y="5426075"/>
            <a:ext cx="2384425" cy="522288"/>
            <a:chOff x="0" y="0"/>
            <a:chExt cx="1502" cy="329"/>
          </a:xfrm>
        </p:grpSpPr>
        <p:sp>
          <p:nvSpPr>
            <p:cNvPr id="15392" name="Text Box 37"/>
            <p:cNvSpPr txBox="1"/>
            <p:nvPr/>
          </p:nvSpPr>
          <p:spPr>
            <a:xfrm>
              <a:off x="314" y="0"/>
              <a:ext cx="1188" cy="329"/>
            </a:xfrm>
            <a:prstGeom prst="rect">
              <a:avLst/>
            </a:prstGeom>
            <a:noFill/>
            <a:ln w="2857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p>
              <a:pPr algn="ctr">
                <a:spcBef>
                  <a:spcPct val="50000"/>
                </a:spcBef>
                <a:buNone/>
              </a:pPr>
              <a:r>
                <a:rPr lang="zh-CN" altLang="en-US" sz="2800" dirty="0">
                  <a:latin typeface="Times New Roman" panose="02020603050405020304" pitchFamily="18" charset="0"/>
                  <a:ea typeface="楷体_GB2312" panose="02010609030101010101" pitchFamily="49" charset="-122"/>
                </a:rPr>
                <a:t>探究活动</a:t>
              </a:r>
              <a:endParaRPr lang="zh-CN" altLang="en-US" sz="2800" dirty="0">
                <a:latin typeface="Times New Roman" panose="02020603050405020304" pitchFamily="18" charset="0"/>
                <a:ea typeface="楷体_GB2312" panose="02010609030101010101" pitchFamily="49" charset="-122"/>
              </a:endParaRPr>
            </a:p>
          </p:txBody>
        </p:sp>
        <p:sp>
          <p:nvSpPr>
            <p:cNvPr id="15393" name="Line 38"/>
            <p:cNvSpPr/>
            <p:nvPr/>
          </p:nvSpPr>
          <p:spPr>
            <a:xfrm>
              <a:off x="0" y="125"/>
              <a:ext cx="288" cy="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triangle" w="med" len="med"/>
            </a:ln>
          </p:spPr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5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5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5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5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5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5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ldLvl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3794" name="Text Box 3"/>
          <p:cNvSpPr txBox="1"/>
          <p:nvPr/>
        </p:nvSpPr>
        <p:spPr>
          <a:xfrm>
            <a:off x="1828800" y="762000"/>
            <a:ext cx="8839200" cy="203009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3600" dirty="0">
                <a:solidFill>
                  <a:srgbClr val="3366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6</a:t>
            </a:r>
            <a:r>
              <a:rPr lang="zh-CN" altLang="en-US" sz="3600" dirty="0">
                <a:solidFill>
                  <a:srgbClr val="3366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、人们交谈时能听到对方的讲话声，表</a:t>
            </a:r>
            <a:endParaRPr lang="zh-CN" altLang="en-US" sz="3600" dirty="0">
              <a:solidFill>
                <a:srgbClr val="3366FF"/>
              </a:solidFill>
              <a:effectLst>
                <a:outerShdw blurRad="38100" dist="38100" dir="2700000">
                  <a:srgbClr val="000000"/>
                </a:outerShdw>
              </a:effectLst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3600" dirty="0">
                <a:solidFill>
                  <a:srgbClr val="3366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明 </a:t>
            </a:r>
            <a:r>
              <a:rPr lang="zh-CN" altLang="en-US" sz="3600" u="sng" dirty="0">
                <a:solidFill>
                  <a:srgbClr val="3366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       </a:t>
            </a:r>
            <a:r>
              <a:rPr lang="zh-CN" altLang="en-US" sz="3600" dirty="0">
                <a:solidFill>
                  <a:srgbClr val="3366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能够传声；鱼能被它们喜欢的声音吸引，表明</a:t>
            </a:r>
            <a:r>
              <a:rPr lang="en-US" altLang="zh-CN" sz="3600" dirty="0">
                <a:solidFill>
                  <a:srgbClr val="3366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  </a:t>
            </a:r>
            <a:r>
              <a:rPr lang="zh-CN" altLang="en-US" sz="3600" u="sng" dirty="0">
                <a:solidFill>
                  <a:srgbClr val="3366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      </a:t>
            </a:r>
            <a:r>
              <a:rPr lang="zh-CN" altLang="en-US" sz="3600" dirty="0">
                <a:solidFill>
                  <a:srgbClr val="3366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也能传声。</a:t>
            </a:r>
            <a:endParaRPr lang="zh-CN" altLang="en-US" sz="3600" dirty="0">
              <a:solidFill>
                <a:srgbClr val="3366FF"/>
              </a:solidFill>
              <a:effectLst>
                <a:outerShdw blurRad="38100" dist="38100" dir="2700000">
                  <a:srgbClr val="000000"/>
                </a:outerShdw>
              </a:effectLst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3795" name="Text Box 4"/>
          <p:cNvSpPr txBox="1"/>
          <p:nvPr/>
        </p:nvSpPr>
        <p:spPr>
          <a:xfrm>
            <a:off x="2649220" y="1423670"/>
            <a:ext cx="16764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000" dirty="0">
                <a:solidFill>
                  <a:srgbClr val="FF0066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Times New Roman" panose="02020603050405020304" pitchFamily="18" charset="0"/>
                <a:ea typeface="黑体" panose="02010609060101010101" pitchFamily="2" charset="-122"/>
              </a:rPr>
              <a:t>空气</a:t>
            </a:r>
            <a:endParaRPr lang="zh-CN" altLang="en-US" sz="4000" dirty="0">
              <a:solidFill>
                <a:srgbClr val="FF0066"/>
              </a:solidFill>
              <a:effectLst>
                <a:outerShdw blurRad="38100" dist="38100" dir="2700000">
                  <a:srgbClr val="000000"/>
                </a:outerShdw>
              </a:effectLst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33796" name="Text Box 5"/>
          <p:cNvSpPr txBox="1"/>
          <p:nvPr/>
        </p:nvSpPr>
        <p:spPr>
          <a:xfrm>
            <a:off x="5863590" y="2085340"/>
            <a:ext cx="10668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000" dirty="0">
                <a:solidFill>
                  <a:srgbClr val="FF0066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Times New Roman" panose="02020603050405020304" pitchFamily="18" charset="0"/>
                <a:ea typeface="黑体" panose="02010609060101010101" pitchFamily="2" charset="-122"/>
              </a:rPr>
              <a:t>水</a:t>
            </a:r>
            <a:endParaRPr lang="zh-CN" altLang="en-US" sz="4000" dirty="0">
              <a:solidFill>
                <a:srgbClr val="FF0066"/>
              </a:solidFill>
              <a:effectLst>
                <a:outerShdw blurRad="38100" dist="38100" dir="2700000">
                  <a:srgbClr val="000000"/>
                </a:outerShdw>
              </a:effectLst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33797" name="Text Box 6"/>
          <p:cNvSpPr txBox="1"/>
          <p:nvPr/>
        </p:nvSpPr>
        <p:spPr>
          <a:xfrm>
            <a:off x="1752600" y="3581400"/>
            <a:ext cx="8610600" cy="17532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800" dirty="0">
                <a:solidFill>
                  <a:srgbClr val="3366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7</a:t>
            </a:r>
            <a:r>
              <a:rPr lang="zh-CN" altLang="en-US" sz="2800" dirty="0">
                <a:solidFill>
                  <a:srgbClr val="3366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、</a:t>
            </a:r>
            <a:r>
              <a:rPr lang="zh-CN" altLang="en-US" sz="3600" dirty="0">
                <a:solidFill>
                  <a:srgbClr val="3366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将敲响的音叉接触水面，会溅起水花，这表明声音是由于物体</a:t>
            </a:r>
            <a:r>
              <a:rPr lang="zh-CN" altLang="en-US" sz="3600" u="sng" dirty="0">
                <a:solidFill>
                  <a:srgbClr val="3366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        </a:t>
            </a:r>
            <a:r>
              <a:rPr lang="zh-CN" altLang="en-US" sz="3600" dirty="0">
                <a:solidFill>
                  <a:srgbClr val="3366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产生的。通常我们听到的声音是靠</a:t>
            </a:r>
            <a:r>
              <a:rPr lang="zh-CN" altLang="en-US" sz="3600" u="sng" dirty="0">
                <a:solidFill>
                  <a:srgbClr val="3366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      </a:t>
            </a:r>
            <a:r>
              <a:rPr lang="zh-CN" altLang="en-US" sz="3600" dirty="0">
                <a:solidFill>
                  <a:srgbClr val="3366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传播的。</a:t>
            </a:r>
            <a:endParaRPr lang="zh-CN" altLang="en-US" sz="3600" dirty="0">
              <a:solidFill>
                <a:srgbClr val="3366FF"/>
              </a:solidFill>
              <a:effectLst>
                <a:outerShdw blurRad="38100" dist="38100" dir="2700000">
                  <a:srgbClr val="000000"/>
                </a:outerShdw>
              </a:effectLst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3798" name="Text Box 7"/>
          <p:cNvSpPr txBox="1"/>
          <p:nvPr/>
        </p:nvSpPr>
        <p:spPr>
          <a:xfrm>
            <a:off x="6623368" y="4031615"/>
            <a:ext cx="18034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000" dirty="0">
                <a:solidFill>
                  <a:srgbClr val="FF0066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Times New Roman" panose="02020603050405020304" pitchFamily="18" charset="0"/>
                <a:ea typeface="黑体" panose="02010609060101010101" pitchFamily="2" charset="-122"/>
              </a:rPr>
              <a:t>振动</a:t>
            </a:r>
            <a:endParaRPr lang="zh-CN" altLang="en-US" sz="4000" dirty="0">
              <a:solidFill>
                <a:srgbClr val="FF0066"/>
              </a:solidFill>
              <a:effectLst>
                <a:outerShdw blurRad="38100" dist="38100" dir="2700000">
                  <a:srgbClr val="000000"/>
                </a:outerShdw>
              </a:effectLst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33799" name="Text Box 8"/>
          <p:cNvSpPr txBox="1"/>
          <p:nvPr/>
        </p:nvSpPr>
        <p:spPr>
          <a:xfrm>
            <a:off x="6930073" y="4627563"/>
            <a:ext cx="18923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000" dirty="0">
                <a:solidFill>
                  <a:srgbClr val="FF0066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Times New Roman" panose="02020603050405020304" pitchFamily="18" charset="0"/>
                <a:ea typeface="黑体" panose="02010609060101010101" pitchFamily="2" charset="-122"/>
              </a:rPr>
              <a:t>空气</a:t>
            </a:r>
            <a:endParaRPr lang="zh-CN" altLang="en-US" sz="4000" dirty="0">
              <a:solidFill>
                <a:srgbClr val="FF0066"/>
              </a:solidFill>
              <a:effectLst>
                <a:outerShdw blurRad="38100" dist="38100" dir="2700000">
                  <a:srgbClr val="000000"/>
                </a:outerShdw>
              </a:effectLst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3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37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37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/>
      <p:bldP spid="33795" grpId="0"/>
      <p:bldP spid="33796" grpId="0"/>
      <p:bldP spid="33797" grpId="0"/>
      <p:bldP spid="33798" grpId="0"/>
      <p:bldP spid="3379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4818" name="Rectangle 5"/>
          <p:cNvSpPr/>
          <p:nvPr/>
        </p:nvSpPr>
        <p:spPr>
          <a:xfrm>
            <a:off x="1714500" y="354648"/>
            <a:ext cx="8458200" cy="206121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r>
              <a:rPr lang="en-US" altLang="zh-CN" sz="3200" dirty="0">
                <a:solidFill>
                  <a:srgbClr val="3366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8.</a:t>
            </a:r>
            <a:r>
              <a:rPr lang="zh-CN" altLang="en-US" sz="3200" dirty="0">
                <a:solidFill>
                  <a:srgbClr val="3366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敲响一个音叉，则另一个音叉会弹起泡沫球，若把此装置在月球上进行，挂在左边音叉旁的那个泡沫塑料球</a:t>
            </a:r>
            <a:r>
              <a:rPr lang="en-US" altLang="zh-CN" sz="3200" dirty="0">
                <a:solidFill>
                  <a:srgbClr val="3366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_______</a:t>
            </a:r>
            <a:r>
              <a:rPr lang="zh-CN" altLang="en-US" sz="3200" dirty="0">
                <a:solidFill>
                  <a:srgbClr val="3366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像图示那样弹起（填</a:t>
            </a:r>
            <a:r>
              <a:rPr lang="zh-CN" altLang="en-US" sz="3200" dirty="0">
                <a:solidFill>
                  <a:srgbClr val="3366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Times New Roman" panose="02020603050405020304" pitchFamily="18" charset="0"/>
                <a:ea typeface="黑体" panose="02010609060101010101" pitchFamily="2" charset="-122"/>
              </a:rPr>
              <a:t>“</a:t>
            </a:r>
            <a:r>
              <a:rPr lang="zh-CN" altLang="en-US" sz="3200" dirty="0">
                <a:solidFill>
                  <a:srgbClr val="3366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会</a:t>
            </a:r>
            <a:r>
              <a:rPr lang="zh-CN" altLang="en-US" sz="3200" dirty="0">
                <a:solidFill>
                  <a:srgbClr val="3366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Times New Roman" panose="02020603050405020304" pitchFamily="18" charset="0"/>
                <a:ea typeface="黑体" panose="02010609060101010101" pitchFamily="2" charset="-122"/>
              </a:rPr>
              <a:t>”</a:t>
            </a:r>
            <a:r>
              <a:rPr lang="zh-CN" altLang="en-US" sz="3200" dirty="0">
                <a:solidFill>
                  <a:srgbClr val="3366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或</a:t>
            </a:r>
            <a:r>
              <a:rPr lang="zh-CN" altLang="en-US" sz="3200" dirty="0">
                <a:solidFill>
                  <a:srgbClr val="3366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Times New Roman" panose="02020603050405020304" pitchFamily="18" charset="0"/>
                <a:ea typeface="黑体" panose="02010609060101010101" pitchFamily="2" charset="-122"/>
              </a:rPr>
              <a:t>“</a:t>
            </a:r>
            <a:r>
              <a:rPr lang="zh-CN" altLang="en-US" sz="3200" dirty="0">
                <a:solidFill>
                  <a:srgbClr val="3366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不会</a:t>
            </a:r>
            <a:r>
              <a:rPr lang="zh-CN" altLang="en-US" sz="3200" dirty="0">
                <a:solidFill>
                  <a:srgbClr val="3366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Times New Roman" panose="02020603050405020304" pitchFamily="18" charset="0"/>
                <a:ea typeface="黑体" panose="02010609060101010101" pitchFamily="2" charset="-122"/>
              </a:rPr>
              <a:t>”</a:t>
            </a:r>
            <a:r>
              <a:rPr lang="zh-CN" altLang="en-US" sz="3200" dirty="0">
                <a:solidFill>
                  <a:srgbClr val="3366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）</a:t>
            </a:r>
            <a:endParaRPr lang="zh-CN" altLang="en-US" sz="3200" dirty="0">
              <a:solidFill>
                <a:srgbClr val="3366FF"/>
              </a:solidFill>
              <a:effectLst>
                <a:outerShdw blurRad="38100" dist="38100" dir="2700000">
                  <a:srgbClr val="000000"/>
                </a:outerShdw>
              </a:effectLst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34819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476500" y="2679700"/>
            <a:ext cx="6019800" cy="22510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4820" name="Rectangle 6"/>
          <p:cNvSpPr/>
          <p:nvPr/>
        </p:nvSpPr>
        <p:spPr>
          <a:xfrm>
            <a:off x="1714500" y="4252596"/>
            <a:ext cx="468630" cy="245110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p>
            <a:r>
              <a:rPr lang="zh-CN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　　 </a:t>
            </a:r>
            <a:endParaRPr lang="zh-CN" altLang="en-US" sz="3200" dirty="0">
              <a:latin typeface="Arial" panose="020B0604020202020204" pitchFamily="34" charset="0"/>
            </a:endParaRPr>
          </a:p>
        </p:txBody>
      </p:sp>
      <p:sp>
        <p:nvSpPr>
          <p:cNvPr id="34821" name="Text Box 9"/>
          <p:cNvSpPr txBox="1"/>
          <p:nvPr/>
        </p:nvSpPr>
        <p:spPr>
          <a:xfrm>
            <a:off x="4752975" y="1245870"/>
            <a:ext cx="1466850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zh-CN" altLang="en-US" sz="3600" dirty="0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  <a:ea typeface="黑体" panose="02010609060101010101" pitchFamily="2" charset="-122"/>
              </a:rPr>
              <a:t>不会 </a:t>
            </a:r>
            <a:endParaRPr lang="zh-CN" altLang="en-US" sz="3600" dirty="0">
              <a:solidFill>
                <a:srgbClr val="FF0000"/>
              </a:solidFill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4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5842" name="Text Box 3"/>
          <p:cNvSpPr txBox="1"/>
          <p:nvPr/>
        </p:nvSpPr>
        <p:spPr>
          <a:xfrm>
            <a:off x="1774825" y="620713"/>
            <a:ext cx="8458200" cy="48609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4000" dirty="0">
                <a:solidFill>
                  <a:srgbClr val="3366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9</a:t>
            </a:r>
            <a:r>
              <a:rPr lang="zh-CN" altLang="en-US" sz="4000" dirty="0">
                <a:solidFill>
                  <a:srgbClr val="3366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、声音在</a:t>
            </a:r>
            <a:r>
              <a:rPr lang="en-US" altLang="zh-CN" sz="4000" dirty="0">
                <a:solidFill>
                  <a:srgbClr val="3366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15℃</a:t>
            </a:r>
            <a:r>
              <a:rPr lang="zh-CN" altLang="en-US" sz="4000" dirty="0">
                <a:solidFill>
                  <a:srgbClr val="3366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的空气中传播速度是</a:t>
            </a:r>
            <a:endParaRPr lang="zh-CN" altLang="en-US" sz="4000" dirty="0">
              <a:solidFill>
                <a:srgbClr val="3366FF"/>
              </a:solidFill>
              <a:effectLst>
                <a:outerShdw blurRad="38100" dist="38100" dir="2700000">
                  <a:srgbClr val="000000"/>
                </a:outerShdw>
              </a:effectLst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zh-CN" altLang="en-US" sz="4000" dirty="0">
                <a:solidFill>
                  <a:srgbClr val="3366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  </a:t>
            </a:r>
            <a:r>
              <a:rPr lang="zh-CN" altLang="en-US" sz="4000" u="sng" dirty="0">
                <a:solidFill>
                  <a:srgbClr val="3366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       </a:t>
            </a:r>
            <a:r>
              <a:rPr lang="zh-CN" altLang="en-US" sz="4000" dirty="0">
                <a:solidFill>
                  <a:srgbClr val="3366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米／秒。北宋时代的沈括，在他的著作</a:t>
            </a:r>
            <a:r>
              <a:rPr lang="en-US" altLang="zh-CN" sz="4000" dirty="0">
                <a:solidFill>
                  <a:srgbClr val="3366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《</a:t>
            </a:r>
            <a:r>
              <a:rPr lang="zh-CN" altLang="en-US" sz="4000" dirty="0">
                <a:solidFill>
                  <a:srgbClr val="3366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梦溪笔谈</a:t>
            </a:r>
            <a:r>
              <a:rPr lang="en-US" altLang="zh-CN" sz="4000" dirty="0">
                <a:solidFill>
                  <a:srgbClr val="3366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》</a:t>
            </a:r>
            <a:r>
              <a:rPr lang="zh-CN" altLang="en-US" sz="4000" dirty="0">
                <a:solidFill>
                  <a:srgbClr val="3366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中记载着：行军宿营，士兵枕着牛皮制的箭筒睡在地上，能及早听到夜 袭的敌人的马蹄声。这是因为</a:t>
            </a:r>
            <a:endParaRPr lang="zh-CN" altLang="en-US" sz="4000" dirty="0">
              <a:solidFill>
                <a:srgbClr val="3366FF"/>
              </a:solidFill>
              <a:effectLst>
                <a:outerShdw blurRad="38100" dist="38100" dir="2700000">
                  <a:srgbClr val="000000"/>
                </a:outerShdw>
              </a:effectLst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endParaRPr lang="zh-CN" altLang="en-US" sz="4000" dirty="0">
              <a:solidFill>
                <a:srgbClr val="3366FF"/>
              </a:solidFill>
              <a:effectLst>
                <a:outerShdw blurRad="38100" dist="38100" dir="2700000">
                  <a:srgbClr val="000000"/>
                </a:outerShdw>
              </a:effectLst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000" dirty="0">
                <a:solidFill>
                  <a:srgbClr val="3366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                                                                                  </a:t>
            </a:r>
            <a:endParaRPr lang="zh-CN" altLang="en-US" sz="2000" dirty="0">
              <a:solidFill>
                <a:srgbClr val="3366FF"/>
              </a:solidFill>
              <a:effectLst>
                <a:outerShdw blurRad="38100" dist="38100" dir="2700000">
                  <a:srgbClr val="000000"/>
                </a:outerShdw>
              </a:effectLst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5843" name="Text Box 4"/>
          <p:cNvSpPr txBox="1"/>
          <p:nvPr/>
        </p:nvSpPr>
        <p:spPr>
          <a:xfrm>
            <a:off x="2743200" y="1339850"/>
            <a:ext cx="1143000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3600" dirty="0">
                <a:solidFill>
                  <a:srgbClr val="FF0066"/>
                </a:solidFill>
                <a:latin typeface="Times New Roman" panose="02020603050405020304" pitchFamily="18" charset="0"/>
              </a:rPr>
              <a:t>340</a:t>
            </a:r>
            <a:endParaRPr lang="en-US" altLang="zh-CN" sz="3600" dirty="0">
              <a:solidFill>
                <a:srgbClr val="FF0066"/>
              </a:solidFill>
              <a:latin typeface="Times New Roman" panose="02020603050405020304" pitchFamily="18" charset="0"/>
            </a:endParaRPr>
          </a:p>
        </p:txBody>
      </p:sp>
      <p:sp>
        <p:nvSpPr>
          <p:cNvPr id="35844" name="Text Box 5"/>
          <p:cNvSpPr txBox="1"/>
          <p:nvPr/>
        </p:nvSpPr>
        <p:spPr>
          <a:xfrm>
            <a:off x="1905000" y="4419600"/>
            <a:ext cx="8497888" cy="11988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600" dirty="0">
                <a:solidFill>
                  <a:srgbClr val="FF0066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Times New Roman" panose="02020603050405020304" pitchFamily="18" charset="0"/>
                <a:ea typeface="黑体" panose="02010609060101010101" pitchFamily="2" charset="-122"/>
              </a:rPr>
              <a:t>声音在固体中传播比在空气中效果好，而且箭筒还可以起到共鸣箱的作用。</a:t>
            </a:r>
            <a:endParaRPr lang="zh-CN" altLang="en-US" sz="3600" dirty="0">
              <a:solidFill>
                <a:srgbClr val="FF0066"/>
              </a:solidFill>
              <a:effectLst>
                <a:outerShdw blurRad="38100" dist="38100" dir="2700000">
                  <a:srgbClr val="000000"/>
                </a:outerShdw>
              </a:effectLst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5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58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58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8" dur="500"/>
                                        <p:tgtEl>
                                          <p:spTgt spid="35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/>
      <p:bldP spid="35843" grpId="0"/>
      <p:bldP spid="3584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6866" name="Text Box 3"/>
          <p:cNvSpPr txBox="1"/>
          <p:nvPr/>
        </p:nvSpPr>
        <p:spPr>
          <a:xfrm>
            <a:off x="1828800" y="533400"/>
            <a:ext cx="8458200" cy="6290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US" altLang="zh-CN" sz="3600" dirty="0">
                <a:solidFill>
                  <a:srgbClr val="3366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10</a:t>
            </a:r>
            <a:r>
              <a:rPr lang="zh-CN" altLang="en-US" sz="3600" dirty="0">
                <a:solidFill>
                  <a:srgbClr val="3366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、在做真空是否传声的实验中，随着玻璃罩内的空气被逐渐抽出，电铃的声音将逐渐变小直至听不到。某同学在做该实验时虽然听到的铃声逐渐变小，但始终都能听到铃声。请你分析原因可能是</a:t>
            </a:r>
            <a:r>
              <a:rPr lang="zh-CN" altLang="en-US" sz="3600" u="sng" dirty="0">
                <a:solidFill>
                  <a:srgbClr val="3366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                               </a:t>
            </a:r>
            <a:r>
              <a:rPr lang="en-US" altLang="zh-CN" sz="3600" dirty="0">
                <a:solidFill>
                  <a:srgbClr val="3366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.</a:t>
            </a:r>
            <a:endParaRPr lang="en-US" altLang="zh-CN" sz="3600" dirty="0">
              <a:solidFill>
                <a:srgbClr val="3366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spcBef>
                <a:spcPct val="50000"/>
              </a:spcBef>
            </a:pPr>
            <a:endParaRPr lang="en-US" altLang="zh-CN" sz="3600" dirty="0">
              <a:solidFill>
                <a:srgbClr val="3366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spcBef>
                <a:spcPct val="50000"/>
              </a:spcBef>
            </a:pPr>
            <a:endParaRPr lang="en-US" altLang="zh-CN" sz="3600" dirty="0">
              <a:solidFill>
                <a:srgbClr val="3366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spcBef>
                <a:spcPct val="50000"/>
              </a:spcBef>
            </a:pPr>
            <a:endParaRPr lang="en-US" altLang="zh-CN" sz="2400" dirty="0">
              <a:solidFill>
                <a:srgbClr val="3366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6867" name="Text Box 5"/>
          <p:cNvSpPr txBox="1"/>
          <p:nvPr/>
        </p:nvSpPr>
        <p:spPr>
          <a:xfrm>
            <a:off x="2438400" y="3886200"/>
            <a:ext cx="734060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200" dirty="0">
                <a:solidFill>
                  <a:srgbClr val="FF0066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玻璃罩内仍有空气，没形成真空状态</a:t>
            </a:r>
            <a:r>
              <a:rPr lang="en-US" altLang="zh-CN" sz="3200" dirty="0">
                <a:solidFill>
                  <a:srgbClr val="FF0066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.</a:t>
            </a:r>
            <a:endParaRPr lang="en-US" altLang="zh-CN" sz="3200" dirty="0">
              <a:solidFill>
                <a:srgbClr val="FF0066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36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/>
      <p:bldP spid="3686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890" name="Text Box 3"/>
          <p:cNvSpPr txBox="1"/>
          <p:nvPr/>
        </p:nvSpPr>
        <p:spPr>
          <a:xfrm>
            <a:off x="2057400" y="1222375"/>
            <a:ext cx="8305800" cy="34766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just">
              <a:spcBef>
                <a:spcPct val="50000"/>
              </a:spcBef>
            </a:pPr>
            <a:r>
              <a:rPr lang="en-US" altLang="zh-CN" sz="4400" dirty="0">
                <a:solidFill>
                  <a:srgbClr val="3366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11</a:t>
            </a:r>
            <a:r>
              <a:rPr lang="zh-CN" altLang="en-US" sz="4400" dirty="0">
                <a:solidFill>
                  <a:srgbClr val="3366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、联欢晚会上，口技演员惟妙惟肖地模仿一些动物和乐器的声音，他主要是模仿声音的</a:t>
            </a:r>
            <a:r>
              <a:rPr lang="zh-CN" altLang="en-US" sz="4400" u="sng" dirty="0">
                <a:solidFill>
                  <a:srgbClr val="3366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　  　</a:t>
            </a:r>
            <a:r>
              <a:rPr lang="zh-CN" altLang="en-US" sz="4400" dirty="0">
                <a:solidFill>
                  <a:srgbClr val="3366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，台下观众听到口技演员的声音是靠</a:t>
            </a:r>
            <a:r>
              <a:rPr lang="zh-CN" altLang="en-US" sz="4400" u="sng" dirty="0">
                <a:solidFill>
                  <a:srgbClr val="3366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　　　</a:t>
            </a:r>
            <a:r>
              <a:rPr lang="zh-CN" altLang="en-US" sz="4400" dirty="0">
                <a:solidFill>
                  <a:srgbClr val="3366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传播的．</a:t>
            </a:r>
            <a:endParaRPr lang="zh-CN" altLang="en-US" sz="4400" dirty="0">
              <a:solidFill>
                <a:srgbClr val="3366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7891" name="Text Box 4"/>
          <p:cNvSpPr txBox="1"/>
          <p:nvPr/>
        </p:nvSpPr>
        <p:spPr>
          <a:xfrm>
            <a:off x="8425180" y="2484755"/>
            <a:ext cx="16764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400" dirty="0">
                <a:solidFill>
                  <a:srgbClr val="FF0066"/>
                </a:solidFill>
                <a:latin typeface="Times New Roman" panose="02020603050405020304" pitchFamily="18" charset="0"/>
              </a:rPr>
              <a:t>音色</a:t>
            </a:r>
            <a:endParaRPr lang="zh-CN" altLang="en-US" sz="4400" dirty="0">
              <a:solidFill>
                <a:srgbClr val="FF0066"/>
              </a:solidFill>
              <a:latin typeface="Times New Roman" panose="02020603050405020304" pitchFamily="18" charset="0"/>
            </a:endParaRPr>
          </a:p>
        </p:txBody>
      </p:sp>
      <p:sp>
        <p:nvSpPr>
          <p:cNvPr id="37892" name="Text Box 5"/>
          <p:cNvSpPr txBox="1"/>
          <p:nvPr/>
        </p:nvSpPr>
        <p:spPr>
          <a:xfrm>
            <a:off x="2780665" y="3811270"/>
            <a:ext cx="16002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400" dirty="0">
                <a:solidFill>
                  <a:srgbClr val="FF0066"/>
                </a:solidFill>
                <a:latin typeface="Times New Roman" panose="02020603050405020304" pitchFamily="18" charset="0"/>
              </a:rPr>
              <a:t>空气</a:t>
            </a:r>
            <a:endParaRPr lang="zh-CN" altLang="en-US" sz="4400" dirty="0">
              <a:solidFill>
                <a:srgbClr val="FF0066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378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37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0" grpId="0"/>
      <p:bldP spid="37891" grpId="0"/>
      <p:bldP spid="3789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8914" name="Picture 2" descr="GIF-23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328025" y="4508500"/>
            <a:ext cx="2057400" cy="1905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8915" name="Picture 3" descr="GIF-23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256588" y="4508500"/>
            <a:ext cx="2057400" cy="1905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8916" name="Text Box 5"/>
          <p:cNvSpPr txBox="1"/>
          <p:nvPr/>
        </p:nvSpPr>
        <p:spPr>
          <a:xfrm>
            <a:off x="1992313" y="2708275"/>
            <a:ext cx="8075612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400" dirty="0">
                <a:solidFill>
                  <a:srgbClr val="FF0066"/>
                </a:solidFill>
                <a:latin typeface="Times New Roman" panose="02020603050405020304" pitchFamily="18" charset="0"/>
              </a:rPr>
              <a:t>物体</a:t>
            </a:r>
            <a:r>
              <a:rPr lang="en-US" altLang="zh-CN" sz="4400" dirty="0">
                <a:solidFill>
                  <a:srgbClr val="FF0066"/>
                </a:solidFill>
                <a:latin typeface="Times New Roman" panose="02020603050405020304" pitchFamily="18" charset="0"/>
              </a:rPr>
              <a:t>(</a:t>
            </a:r>
            <a:r>
              <a:rPr lang="zh-CN" altLang="en-US" sz="4400" dirty="0">
                <a:solidFill>
                  <a:srgbClr val="FF0066"/>
                </a:solidFill>
                <a:latin typeface="Times New Roman" panose="02020603050405020304" pitchFamily="18" charset="0"/>
              </a:rPr>
              <a:t>钟</a:t>
            </a:r>
            <a:r>
              <a:rPr lang="en-US" altLang="zh-CN" sz="4400" dirty="0">
                <a:solidFill>
                  <a:srgbClr val="FF0066"/>
                </a:solidFill>
                <a:latin typeface="Times New Roman" panose="02020603050405020304" pitchFamily="18" charset="0"/>
              </a:rPr>
              <a:t>)</a:t>
            </a:r>
            <a:r>
              <a:rPr lang="zh-CN" altLang="en-US" sz="4400" dirty="0">
                <a:solidFill>
                  <a:srgbClr val="FF0066"/>
                </a:solidFill>
                <a:latin typeface="Times New Roman" panose="02020603050405020304" pitchFamily="18" charset="0"/>
              </a:rPr>
              <a:t>振动产生声音（钟声）</a:t>
            </a:r>
            <a:endParaRPr lang="zh-CN" altLang="en-US" sz="4400" dirty="0">
              <a:solidFill>
                <a:srgbClr val="FF0066"/>
              </a:solidFill>
              <a:latin typeface="Times New Roman" panose="02020603050405020304" pitchFamily="18" charset="0"/>
            </a:endParaRPr>
          </a:p>
        </p:txBody>
      </p:sp>
      <p:sp>
        <p:nvSpPr>
          <p:cNvPr id="38917" name="Text Box 6"/>
          <p:cNvSpPr txBox="1"/>
          <p:nvPr/>
        </p:nvSpPr>
        <p:spPr>
          <a:xfrm>
            <a:off x="1774825" y="549275"/>
            <a:ext cx="8534400" cy="516699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000" dirty="0">
                <a:solidFill>
                  <a:srgbClr val="3366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12</a:t>
            </a:r>
            <a:r>
              <a:rPr lang="zh-CN" altLang="en-US" sz="4000" dirty="0">
                <a:solidFill>
                  <a:srgbClr val="3366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、唐诗</a:t>
            </a:r>
            <a:r>
              <a:rPr lang="en-US" altLang="zh-CN" sz="4000" dirty="0">
                <a:solidFill>
                  <a:srgbClr val="3366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《</a:t>
            </a:r>
            <a:r>
              <a:rPr lang="zh-CN" altLang="en-US" sz="4000" dirty="0">
                <a:solidFill>
                  <a:srgbClr val="3366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枫桥夜泊</a:t>
            </a:r>
            <a:r>
              <a:rPr lang="en-US" altLang="zh-CN" sz="4000" dirty="0">
                <a:solidFill>
                  <a:srgbClr val="3366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》</a:t>
            </a:r>
            <a:r>
              <a:rPr lang="zh-CN" altLang="en-US" sz="4000" dirty="0">
                <a:solidFill>
                  <a:srgbClr val="3366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中的</a:t>
            </a:r>
            <a:r>
              <a:rPr lang="zh-CN" altLang="en-US" sz="4000" dirty="0">
                <a:solidFill>
                  <a:srgbClr val="3366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Times New Roman" panose="02020603050405020304" pitchFamily="18" charset="0"/>
                <a:ea typeface="黑体" panose="02010609060101010101" pitchFamily="2" charset="-122"/>
              </a:rPr>
              <a:t>“</a:t>
            </a:r>
            <a:r>
              <a:rPr lang="zh-CN" altLang="en-US" sz="4000" dirty="0">
                <a:solidFill>
                  <a:srgbClr val="3366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姑苏城外寒山寺，夜半钟声到客船</a:t>
            </a:r>
            <a:r>
              <a:rPr lang="zh-CN" altLang="en-US" sz="4000" dirty="0">
                <a:solidFill>
                  <a:srgbClr val="3366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Times New Roman" panose="02020603050405020304" pitchFamily="18" charset="0"/>
                <a:ea typeface="黑体" panose="02010609060101010101" pitchFamily="2" charset="-122"/>
              </a:rPr>
              <a:t>”</a:t>
            </a:r>
            <a:r>
              <a:rPr lang="zh-CN" altLang="en-US" sz="4000" dirty="0">
                <a:solidFill>
                  <a:srgbClr val="3366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诗句中体现出的物理知识有： </a:t>
            </a:r>
            <a:endParaRPr lang="zh-CN" altLang="en-US" sz="4000" dirty="0">
              <a:solidFill>
                <a:srgbClr val="3366FF"/>
              </a:solidFill>
              <a:effectLst>
                <a:outerShdw blurRad="38100" dist="38100" dir="2700000">
                  <a:srgbClr val="000000"/>
                </a:outerShdw>
              </a:effectLst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4000" u="sng" dirty="0">
                <a:solidFill>
                  <a:srgbClr val="3366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                              </a:t>
            </a:r>
            <a:r>
              <a:rPr lang="zh-CN" altLang="en-US" sz="4000" dirty="0">
                <a:solidFill>
                  <a:srgbClr val="3366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， </a:t>
            </a:r>
            <a:endParaRPr lang="zh-CN" altLang="en-US" sz="4000" dirty="0">
              <a:solidFill>
                <a:srgbClr val="3366FF"/>
              </a:solidFill>
              <a:effectLst>
                <a:outerShdw blurRad="38100" dist="38100" dir="2700000">
                  <a:srgbClr val="000000"/>
                </a:outerShdw>
              </a:effectLst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4000" u="sng" dirty="0">
                <a:solidFill>
                  <a:srgbClr val="3366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                              </a:t>
            </a:r>
            <a:r>
              <a:rPr lang="zh-CN" altLang="en-US" sz="4000" dirty="0">
                <a:solidFill>
                  <a:srgbClr val="3366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。</a:t>
            </a:r>
            <a:endParaRPr lang="zh-CN" altLang="en-US" sz="4000" dirty="0">
              <a:solidFill>
                <a:srgbClr val="3366FF"/>
              </a:solidFill>
              <a:effectLst>
                <a:outerShdw blurRad="38100" dist="38100" dir="2700000">
                  <a:srgbClr val="000000"/>
                </a:outerShdw>
              </a:effectLst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4000" dirty="0">
                <a:solidFill>
                  <a:srgbClr val="3366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（写出两点）</a:t>
            </a:r>
            <a:endParaRPr lang="zh-CN" altLang="en-US" sz="4000" dirty="0">
              <a:solidFill>
                <a:srgbClr val="3366FF"/>
              </a:solidFill>
              <a:effectLst>
                <a:outerShdw blurRad="38100" dist="38100" dir="2700000">
                  <a:srgbClr val="000000"/>
                </a:outerShdw>
              </a:effectLst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algn="just">
              <a:spcBef>
                <a:spcPct val="50000"/>
              </a:spcBef>
            </a:pPr>
            <a:r>
              <a:rPr lang="zh-CN" altLang="en-US" sz="2000" dirty="0">
                <a:solidFill>
                  <a:srgbClr val="3366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   </a:t>
            </a:r>
            <a:endParaRPr lang="zh-CN" altLang="en-US" sz="2000" dirty="0">
              <a:solidFill>
                <a:srgbClr val="3366FF"/>
              </a:solidFill>
              <a:effectLst>
                <a:outerShdw blurRad="38100" dist="38100" dir="2700000">
                  <a:srgbClr val="000000"/>
                </a:outerShdw>
              </a:effectLst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8918" name="Text Box 7"/>
          <p:cNvSpPr txBox="1"/>
          <p:nvPr/>
        </p:nvSpPr>
        <p:spPr>
          <a:xfrm>
            <a:off x="1729740" y="3393123"/>
            <a:ext cx="8601075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400" dirty="0">
                <a:solidFill>
                  <a:srgbClr val="FF0066"/>
                </a:solidFill>
                <a:latin typeface="Times New Roman" panose="02020603050405020304" pitchFamily="18" charset="0"/>
              </a:rPr>
              <a:t>根据声音的音色可以判断是钟声</a:t>
            </a:r>
            <a:endParaRPr lang="zh-CN" altLang="en-US" sz="4400" dirty="0">
              <a:solidFill>
                <a:srgbClr val="FF0066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38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6" grpId="0"/>
      <p:bldP spid="38917" grpId="0"/>
      <p:bldP spid="3891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9938" name="Text Box 2"/>
          <p:cNvSpPr txBox="1"/>
          <p:nvPr/>
        </p:nvSpPr>
        <p:spPr>
          <a:xfrm>
            <a:off x="1814513" y="1322388"/>
            <a:ext cx="8534400" cy="55308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3000" dirty="0">
                <a:solidFill>
                  <a:srgbClr val="3366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1</a:t>
            </a:r>
            <a:r>
              <a:rPr lang="zh-CN" altLang="en-US" sz="3000" dirty="0">
                <a:solidFill>
                  <a:srgbClr val="3366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、针对以下四幅图，下列说法正确的是（   ） </a:t>
            </a:r>
            <a:endParaRPr lang="zh-CN" altLang="en-US" sz="3000" dirty="0">
              <a:solidFill>
                <a:srgbClr val="3366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grpSp>
        <p:nvGrpSpPr>
          <p:cNvPr id="39939" name="组合 39938"/>
          <p:cNvGrpSpPr/>
          <p:nvPr/>
        </p:nvGrpSpPr>
        <p:grpSpPr>
          <a:xfrm>
            <a:off x="2652713" y="1795463"/>
            <a:ext cx="6781800" cy="1600200"/>
            <a:chOff x="0" y="0"/>
            <a:chExt cx="7441" cy="2292"/>
          </a:xfrm>
        </p:grpSpPr>
        <p:pic>
          <p:nvPicPr>
            <p:cNvPr id="39940" name="Picture 4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934" y="186"/>
              <a:ext cx="1438" cy="1703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39941" name="Picture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744" y="177"/>
              <a:ext cx="1697" cy="1594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39942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162"/>
              <a:ext cx="1575" cy="160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9943" name="Text Box 7"/>
            <p:cNvSpPr txBox="1"/>
            <p:nvPr/>
          </p:nvSpPr>
          <p:spPr>
            <a:xfrm>
              <a:off x="432" y="1782"/>
              <a:ext cx="556" cy="495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algn="just" eaLnBrk="0" hangingPunct="0"/>
              <a:r>
                <a:rPr lang="zh-CN" altLang="en-US" sz="1000" dirty="0">
                  <a:latin typeface="Times New Roman" panose="02020603050405020304" pitchFamily="18" charset="0"/>
                </a:rPr>
                <a:t>甲</a:t>
              </a:r>
              <a:endParaRPr lang="zh-CN" altLang="en-US" sz="1000" dirty="0">
                <a:latin typeface="Times New Roman" panose="02020603050405020304" pitchFamily="18" charset="0"/>
              </a:endParaRPr>
            </a:p>
          </p:txBody>
        </p:sp>
        <p:sp>
          <p:nvSpPr>
            <p:cNvPr id="39944" name="Text Box 8"/>
            <p:cNvSpPr txBox="1"/>
            <p:nvPr/>
          </p:nvSpPr>
          <p:spPr>
            <a:xfrm>
              <a:off x="2320" y="1782"/>
              <a:ext cx="556" cy="495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algn="just" eaLnBrk="0" hangingPunct="0"/>
              <a:r>
                <a:rPr lang="zh-CN" altLang="en-US" sz="1000" dirty="0">
                  <a:latin typeface="Times New Roman" panose="02020603050405020304" pitchFamily="18" charset="0"/>
                </a:rPr>
                <a:t>乙</a:t>
              </a:r>
              <a:endParaRPr lang="zh-CN" altLang="en-US" sz="1000" dirty="0">
                <a:latin typeface="Times New Roman" panose="02020603050405020304" pitchFamily="18" charset="0"/>
              </a:endParaRPr>
            </a:p>
          </p:txBody>
        </p:sp>
        <p:sp>
          <p:nvSpPr>
            <p:cNvPr id="39945" name="Text Box 9"/>
            <p:cNvSpPr txBox="1"/>
            <p:nvPr/>
          </p:nvSpPr>
          <p:spPr>
            <a:xfrm>
              <a:off x="6282" y="1767"/>
              <a:ext cx="556" cy="495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algn="just" eaLnBrk="0" hangingPunct="0"/>
              <a:r>
                <a:rPr lang="zh-CN" altLang="en-US" sz="1000" dirty="0">
                  <a:latin typeface="Times New Roman" panose="02020603050405020304" pitchFamily="18" charset="0"/>
                </a:rPr>
                <a:t>丁</a:t>
              </a:r>
              <a:endParaRPr lang="zh-CN" altLang="en-US" sz="1000" dirty="0">
                <a:latin typeface="Times New Roman" panose="02020603050405020304" pitchFamily="18" charset="0"/>
              </a:endParaRPr>
            </a:p>
          </p:txBody>
        </p:sp>
        <p:grpSp>
          <p:nvGrpSpPr>
            <p:cNvPr id="39946" name="组合 39945"/>
            <p:cNvGrpSpPr/>
            <p:nvPr/>
          </p:nvGrpSpPr>
          <p:grpSpPr>
            <a:xfrm>
              <a:off x="3808" y="0"/>
              <a:ext cx="1666" cy="2292"/>
              <a:chOff x="0" y="0"/>
              <a:chExt cx="1666" cy="2292"/>
            </a:xfrm>
          </p:grpSpPr>
          <p:pic>
            <p:nvPicPr>
              <p:cNvPr id="39947" name="Picture 11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0" y="0"/>
                <a:ext cx="1502" cy="1867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39948" name="Text Box 12"/>
              <p:cNvSpPr txBox="1"/>
              <p:nvPr/>
            </p:nvSpPr>
            <p:spPr>
              <a:xfrm>
                <a:off x="268" y="1797"/>
                <a:ext cx="556" cy="495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/>
              <a:p>
                <a:pPr algn="just" eaLnBrk="0" hangingPunct="0"/>
                <a:r>
                  <a:rPr lang="zh-CN" altLang="en-US" sz="1000" dirty="0">
                    <a:latin typeface="Times New Roman" panose="02020603050405020304" pitchFamily="18" charset="0"/>
                  </a:rPr>
                  <a:t>丙</a:t>
                </a:r>
                <a:endParaRPr lang="zh-CN" altLang="en-US" sz="1000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9949" name="Rectangle 13"/>
              <p:cNvSpPr/>
              <p:nvPr/>
            </p:nvSpPr>
            <p:spPr>
              <a:xfrm>
                <a:off x="990" y="376"/>
                <a:ext cx="284" cy="195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</a:ln>
            </p:spPr>
            <p:txBody>
              <a:bodyPr/>
              <a:p>
                <a:endParaRPr lang="zh-CN" altLang="en-US" sz="3200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9950" name="Text Box 14"/>
              <p:cNvSpPr txBox="1"/>
              <p:nvPr/>
            </p:nvSpPr>
            <p:spPr>
              <a:xfrm>
                <a:off x="856" y="286"/>
                <a:ext cx="810" cy="495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/>
              <a:p>
                <a:pPr algn="just" eaLnBrk="0" hangingPunct="0"/>
                <a:r>
                  <a:rPr lang="zh-CN" altLang="en-US" sz="900" dirty="0">
                    <a:latin typeface="Times New Roman" panose="02020603050405020304" pitchFamily="18" charset="0"/>
                  </a:rPr>
                  <a:t>抽气</a:t>
                </a:r>
                <a:endParaRPr lang="zh-CN" altLang="en-US" sz="900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9951" name="Line 15"/>
              <p:cNvSpPr/>
              <p:nvPr/>
            </p:nvSpPr>
            <p:spPr>
              <a:xfrm>
                <a:off x="1020" y="331"/>
                <a:ext cx="300" cy="0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triangle" w="sm" len="med"/>
              </a:ln>
            </p:spPr>
          </p:sp>
        </p:grpSp>
      </p:grpSp>
      <p:sp>
        <p:nvSpPr>
          <p:cNvPr id="39952" name="Text Box 16"/>
          <p:cNvSpPr txBox="1"/>
          <p:nvPr/>
        </p:nvSpPr>
        <p:spPr>
          <a:xfrm>
            <a:off x="1966913" y="3357563"/>
            <a:ext cx="8001000" cy="206121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just"/>
            <a:r>
              <a:rPr lang="zh-CN" altLang="en-US" sz="2200" dirty="0">
                <a:solidFill>
                  <a:srgbClr val="3366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A</a:t>
            </a:r>
            <a:r>
              <a:rPr lang="zh-CN" altLang="en-US" sz="2200" dirty="0">
                <a:solidFill>
                  <a:srgbClr val="3366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．甲图中，演凑者通过手指在弦上按压位置的变化来改变发声的响度</a:t>
            </a:r>
            <a:endParaRPr lang="zh-CN" altLang="en-US" sz="2200" dirty="0">
              <a:solidFill>
                <a:srgbClr val="3366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algn="just"/>
            <a:r>
              <a:rPr lang="zh-CN" altLang="en-US" sz="2200" dirty="0">
                <a:solidFill>
                  <a:srgbClr val="3366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B</a:t>
            </a:r>
            <a:r>
              <a:rPr lang="zh-CN" altLang="en-US" sz="2200" dirty="0">
                <a:solidFill>
                  <a:srgbClr val="3366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．乙图中，敲锣时用力越大，所发声音的音调越高</a:t>
            </a:r>
            <a:endParaRPr lang="zh-CN" altLang="en-US" sz="2200" dirty="0">
              <a:solidFill>
                <a:srgbClr val="3366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algn="just"/>
            <a:r>
              <a:rPr lang="zh-CN" altLang="en-US" sz="2200" dirty="0">
                <a:solidFill>
                  <a:srgbClr val="3366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C．丙图中，随着向外不断抽气</a:t>
            </a:r>
            <a:r>
              <a:rPr lang="zh-CN" altLang="en-US" sz="2200" dirty="0">
                <a:solidFill>
                  <a:srgbClr val="3366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,手机铃声越来越大</a:t>
            </a:r>
            <a:endParaRPr lang="zh-CN" altLang="en-US" sz="2200" dirty="0">
              <a:solidFill>
                <a:srgbClr val="3366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algn="just"/>
            <a:r>
              <a:rPr lang="zh-CN" altLang="en-US" sz="2200" dirty="0">
                <a:solidFill>
                  <a:srgbClr val="3366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D</a:t>
            </a:r>
            <a:r>
              <a:rPr lang="zh-CN" altLang="en-US" sz="2200" dirty="0">
                <a:solidFill>
                  <a:srgbClr val="3366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．丁图中，城市某些路段两旁的透明板墙可以减小噪声污染</a:t>
            </a:r>
            <a:endParaRPr lang="zh-CN" altLang="en-US" sz="2200" dirty="0">
              <a:solidFill>
                <a:srgbClr val="3366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algn="just"/>
            <a:endParaRPr lang="en-US" altLang="zh-CN" sz="1800" dirty="0">
              <a:solidFill>
                <a:srgbClr val="3366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9953" name="Text Box 17"/>
          <p:cNvSpPr txBox="1"/>
          <p:nvPr/>
        </p:nvSpPr>
        <p:spPr>
          <a:xfrm>
            <a:off x="8996363" y="1322388"/>
            <a:ext cx="609600" cy="55308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3000" dirty="0">
                <a:solidFill>
                  <a:srgbClr val="FF0066"/>
                </a:solidFill>
                <a:latin typeface="Times New Roman" panose="02020603050405020304" pitchFamily="18" charset="0"/>
              </a:rPr>
              <a:t>D</a:t>
            </a:r>
            <a:endParaRPr lang="en-US" altLang="zh-CN" sz="3000" dirty="0">
              <a:solidFill>
                <a:srgbClr val="FF0066"/>
              </a:solidFill>
              <a:latin typeface="Times New Roman" panose="02020603050405020304" pitchFamily="18" charset="0"/>
            </a:endParaRPr>
          </a:p>
        </p:txBody>
      </p:sp>
      <p:sp>
        <p:nvSpPr>
          <p:cNvPr id="39954" name="Text Box 18"/>
          <p:cNvSpPr txBox="1"/>
          <p:nvPr/>
        </p:nvSpPr>
        <p:spPr>
          <a:xfrm>
            <a:off x="1814513" y="576263"/>
            <a:ext cx="3200400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dirty="0">
                <a:solidFill>
                  <a:srgbClr val="FF00FF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试一试：</a:t>
            </a:r>
            <a:endParaRPr lang="zh-CN" altLang="en-US" sz="4800" dirty="0">
              <a:solidFill>
                <a:srgbClr val="FF00FF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9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99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99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99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/>
      <p:bldP spid="39952" grpId="0"/>
      <p:bldP spid="3995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/>
      <p:pic>
        <p:nvPicPr>
          <p:cNvPr id="40962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784850" y="4392613"/>
            <a:ext cx="2684463" cy="1543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0963" name="Text Box 3"/>
          <p:cNvSpPr txBox="1"/>
          <p:nvPr/>
        </p:nvSpPr>
        <p:spPr>
          <a:xfrm>
            <a:off x="2351088" y="1147763"/>
            <a:ext cx="3459162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None/>
            </a:pPr>
            <a:r>
              <a:rPr lang="zh-CN" altLang="en-US" sz="2800" dirty="0">
                <a:latin typeface="Times New Roman" panose="02020603050405020304" pitchFamily="18" charset="0"/>
              </a:rPr>
              <a:t>比较材料的隔声性能</a:t>
            </a:r>
            <a:endParaRPr lang="zh-CN" altLang="en-US" sz="2800" dirty="0">
              <a:latin typeface="Times New Roman" panose="02020603050405020304" pitchFamily="18" charset="0"/>
            </a:endParaRPr>
          </a:p>
        </p:txBody>
      </p:sp>
      <p:sp>
        <p:nvSpPr>
          <p:cNvPr id="40964" name="Rectangle 5"/>
          <p:cNvSpPr/>
          <p:nvPr/>
        </p:nvSpPr>
        <p:spPr>
          <a:xfrm>
            <a:off x="2406650" y="1928813"/>
            <a:ext cx="7312025" cy="26752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800" dirty="0">
                <a:solidFill>
                  <a:srgbClr val="0066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某探究小组同学想探究围巾、报纸、塑料三种材料隔声性能的差异。现有围巾、报纸、塑料袋、小闹钟、刻度尺等器材，请你帮助这位同学设计一个探究以上三种材料隔声性能差异的实验。</a:t>
            </a:r>
            <a:r>
              <a:rPr lang="zh-CN" altLang="en-US" sz="28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 </a:t>
            </a:r>
            <a:endParaRPr lang="zh-CN" altLang="en-US" sz="2800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40965" name="Text Box 6"/>
          <p:cNvSpPr txBox="1"/>
          <p:nvPr/>
        </p:nvSpPr>
        <p:spPr>
          <a:xfrm>
            <a:off x="1797050" y="427038"/>
            <a:ext cx="1752600" cy="521970"/>
          </a:xfrm>
          <a:prstGeom prst="rect">
            <a:avLst/>
          </a:prstGeom>
          <a:solidFill>
            <a:srgbClr val="0000CC"/>
          </a:solidFill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None/>
            </a:pPr>
            <a:r>
              <a:rPr lang="zh-CN" altLang="en-US" sz="2800" dirty="0">
                <a:solidFill>
                  <a:srgbClr val="FFFF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探究活动</a:t>
            </a:r>
            <a:endParaRPr lang="zh-CN" altLang="en-US" sz="2800" dirty="0">
              <a:solidFill>
                <a:srgbClr val="FFFF00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0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40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3" grpId="0"/>
      <p:bldP spid="4096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/>
      <p:graphicFrame>
        <p:nvGraphicFramePr>
          <p:cNvPr id="41986" name="内容占位符 41985"/>
          <p:cNvGraphicFramePr/>
          <p:nvPr>
            <p:ph sz="half" idx="1"/>
          </p:nvPr>
        </p:nvGraphicFramePr>
        <p:xfrm>
          <a:off x="2173288" y="5157788"/>
          <a:ext cx="8064500" cy="1184275"/>
        </p:xfrm>
        <a:graphic>
          <a:graphicData uri="http://schemas.openxmlformats.org/drawingml/2006/table">
            <a:tbl>
              <a:tblPr/>
              <a:tblGrid>
                <a:gridCol w="1035050"/>
                <a:gridCol w="977900"/>
                <a:gridCol w="1222375"/>
                <a:gridCol w="827405"/>
                <a:gridCol w="915670"/>
                <a:gridCol w="941705"/>
                <a:gridCol w="1325245"/>
                <a:gridCol w="819150"/>
              </a:tblGrid>
              <a:tr h="592138">
                <a:tc>
                  <a:txBody>
                    <a:bodyPr wrap="square"/>
                    <a:lstStyle>
                      <a:lvl1pPr marL="342900" lvl="0" indent="-3429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buChar char=""/>
                        <a:defRPr sz="2800" b="0" u="none" kern="1200" baseline="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pitchFamily="2" charset="-122"/>
                        </a:defRPr>
                      </a:lvl1pPr>
                      <a:lvl2pPr marL="742950" lvl="1" indent="-28575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buChar char=""/>
                        <a:defRPr sz="2400" b="0" i="0" u="none" kern="1200" baseline="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pitchFamily="2" charset="-122"/>
                        </a:defRPr>
                      </a:lvl2pPr>
                      <a:lvl3pPr marL="1143000" lvl="2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buChar char=""/>
                        <a:defRPr sz="2000" b="0" i="0" u="none" kern="1200" baseline="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pitchFamily="2" charset="-122"/>
                        </a:defRPr>
                      </a:lvl3pPr>
                      <a:lvl4pPr marL="1600200" lvl="3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buChar char=""/>
                        <a:defRPr sz="1800" b="0" i="0" u="none" kern="1200" baseline="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pitchFamily="2" charset="-122"/>
                        </a:defRPr>
                      </a:lvl4pPr>
                      <a:lvl5pPr marL="2057400" lvl="4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buChar char=""/>
                        <a:defRPr sz="1800" b="0" i="0" u="none" kern="1200" baseline="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pitchFamily="2" charset="-122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ClrTx/>
                        <a:buSzTx/>
                        <a:buFontTx/>
                        <a:buNone/>
                      </a:pPr>
                      <a:r>
                        <a:rPr lang="zh-CN" altLang="en-US" sz="2400" b="1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材料</a:t>
                      </a:r>
                      <a:endParaRPr lang="zh-CN" altLang="en-US" sz="2400" b="1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buChar char=""/>
                        <a:defRPr sz="2800" b="0" u="none" kern="1200" baseline="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pitchFamily="2" charset="-122"/>
                        </a:defRPr>
                      </a:lvl1pPr>
                      <a:lvl2pPr marL="742950" lvl="1" indent="-28575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buChar char=""/>
                        <a:defRPr sz="2400" b="0" i="0" u="none" kern="1200" baseline="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pitchFamily="2" charset="-122"/>
                        </a:defRPr>
                      </a:lvl2pPr>
                      <a:lvl3pPr marL="1143000" lvl="2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buChar char=""/>
                        <a:defRPr sz="2000" b="0" i="0" u="none" kern="1200" baseline="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pitchFamily="2" charset="-122"/>
                        </a:defRPr>
                      </a:lvl3pPr>
                      <a:lvl4pPr marL="1600200" lvl="3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buChar char=""/>
                        <a:defRPr sz="1800" b="0" i="0" u="none" kern="1200" baseline="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pitchFamily="2" charset="-122"/>
                        </a:defRPr>
                      </a:lvl4pPr>
                      <a:lvl5pPr marL="2057400" lvl="4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buChar char=""/>
                        <a:defRPr sz="1800" b="0" i="0" u="none" kern="1200" baseline="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pitchFamily="2" charset="-122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ClrTx/>
                        <a:buSzTx/>
                        <a:buFontTx/>
                        <a:buNone/>
                      </a:pPr>
                      <a:r>
                        <a:rPr lang="zh-CN" altLang="en-US" sz="2400" b="1">
                          <a:solidFill>
                            <a:srgbClr val="CC0099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衣服</a:t>
                      </a:r>
                      <a:endParaRPr lang="zh-CN" altLang="en-US" sz="2400" b="1">
                        <a:solidFill>
                          <a:srgbClr val="CC0099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buChar char=""/>
                        <a:defRPr sz="2800" b="0" u="none" kern="1200" baseline="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pitchFamily="2" charset="-122"/>
                        </a:defRPr>
                      </a:lvl1pPr>
                      <a:lvl2pPr marL="742950" lvl="1" indent="-28575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buChar char=""/>
                        <a:defRPr sz="2400" b="0" i="0" u="none" kern="1200" baseline="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pitchFamily="2" charset="-122"/>
                        </a:defRPr>
                      </a:lvl2pPr>
                      <a:lvl3pPr marL="1143000" lvl="2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buChar char=""/>
                        <a:defRPr sz="2000" b="0" i="0" u="none" kern="1200" baseline="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pitchFamily="2" charset="-122"/>
                        </a:defRPr>
                      </a:lvl3pPr>
                      <a:lvl4pPr marL="1600200" lvl="3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buChar char=""/>
                        <a:defRPr sz="1800" b="0" i="0" u="none" kern="1200" baseline="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pitchFamily="2" charset="-122"/>
                        </a:defRPr>
                      </a:lvl4pPr>
                      <a:lvl5pPr marL="2057400" lvl="4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buChar char=""/>
                        <a:defRPr sz="1800" b="0" i="0" u="none" kern="1200" baseline="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pitchFamily="2" charset="-122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ClrTx/>
                        <a:buSzTx/>
                        <a:buFontTx/>
                        <a:buNone/>
                      </a:pPr>
                      <a:r>
                        <a:rPr lang="zh-CN" altLang="en-US" sz="2400" b="1">
                          <a:solidFill>
                            <a:srgbClr val="CC0099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锡箔纸</a:t>
                      </a:r>
                      <a:endParaRPr lang="zh-CN" altLang="en-US" sz="2400" b="1">
                        <a:solidFill>
                          <a:srgbClr val="CC0099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buChar char=""/>
                        <a:defRPr sz="2800" b="0" u="none" kern="1200" baseline="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pitchFamily="2" charset="-122"/>
                        </a:defRPr>
                      </a:lvl1pPr>
                      <a:lvl2pPr marL="742950" lvl="1" indent="-28575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buChar char=""/>
                        <a:defRPr sz="2400" b="0" i="0" u="none" kern="1200" baseline="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pitchFamily="2" charset="-122"/>
                        </a:defRPr>
                      </a:lvl2pPr>
                      <a:lvl3pPr marL="1143000" lvl="2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buChar char=""/>
                        <a:defRPr sz="2000" b="0" i="0" u="none" kern="1200" baseline="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pitchFamily="2" charset="-122"/>
                        </a:defRPr>
                      </a:lvl3pPr>
                      <a:lvl4pPr marL="1600200" lvl="3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buChar char=""/>
                        <a:defRPr sz="1800" b="0" i="0" u="none" kern="1200" baseline="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pitchFamily="2" charset="-122"/>
                        </a:defRPr>
                      </a:lvl4pPr>
                      <a:lvl5pPr marL="2057400" lvl="4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buChar char=""/>
                        <a:defRPr sz="1800" b="0" i="0" u="none" kern="1200" baseline="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pitchFamily="2" charset="-122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ClrTx/>
                        <a:buSzTx/>
                        <a:buFontTx/>
                        <a:buNone/>
                      </a:pPr>
                      <a:r>
                        <a:rPr lang="zh-CN" altLang="en-US" sz="2400" b="1">
                          <a:solidFill>
                            <a:srgbClr val="CC0099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泡沫</a:t>
                      </a:r>
                      <a:endParaRPr lang="zh-CN" altLang="en-US" sz="2400" b="1">
                        <a:solidFill>
                          <a:srgbClr val="CC0099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buChar char=""/>
                        <a:defRPr sz="2800" b="0" u="none" kern="1200" baseline="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pitchFamily="2" charset="-122"/>
                        </a:defRPr>
                      </a:lvl1pPr>
                      <a:lvl2pPr marL="742950" lvl="1" indent="-28575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buChar char=""/>
                        <a:defRPr sz="2400" b="0" i="0" u="none" kern="1200" baseline="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pitchFamily="2" charset="-122"/>
                        </a:defRPr>
                      </a:lvl2pPr>
                      <a:lvl3pPr marL="1143000" lvl="2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buChar char=""/>
                        <a:defRPr sz="2000" b="0" i="0" u="none" kern="1200" baseline="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pitchFamily="2" charset="-122"/>
                        </a:defRPr>
                      </a:lvl3pPr>
                      <a:lvl4pPr marL="1600200" lvl="3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buChar char=""/>
                        <a:defRPr sz="1800" b="0" i="0" u="none" kern="1200" baseline="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pitchFamily="2" charset="-122"/>
                        </a:defRPr>
                      </a:lvl4pPr>
                      <a:lvl5pPr marL="2057400" lvl="4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buChar char=""/>
                        <a:defRPr sz="1800" b="0" i="0" u="none" kern="1200" baseline="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pitchFamily="2" charset="-122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ClrTx/>
                        <a:buSzTx/>
                        <a:buFontTx/>
                        <a:buNone/>
                      </a:pPr>
                      <a:r>
                        <a:rPr lang="zh-CN" altLang="en-US" sz="2400" b="1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材料</a:t>
                      </a:r>
                      <a:endParaRPr lang="zh-CN" altLang="en-US" sz="2400" b="1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buChar char=""/>
                        <a:defRPr sz="2800" b="0" u="none" kern="1200" baseline="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pitchFamily="2" charset="-122"/>
                        </a:defRPr>
                      </a:lvl1pPr>
                      <a:lvl2pPr marL="742950" lvl="1" indent="-28575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buChar char=""/>
                        <a:defRPr sz="2400" b="0" i="0" u="none" kern="1200" baseline="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pitchFamily="2" charset="-122"/>
                        </a:defRPr>
                      </a:lvl2pPr>
                      <a:lvl3pPr marL="1143000" lvl="2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buChar char=""/>
                        <a:defRPr sz="2000" b="0" i="0" u="none" kern="1200" baseline="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pitchFamily="2" charset="-122"/>
                        </a:defRPr>
                      </a:lvl3pPr>
                      <a:lvl4pPr marL="1600200" lvl="3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buChar char=""/>
                        <a:defRPr sz="1800" b="0" i="0" u="none" kern="1200" baseline="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pitchFamily="2" charset="-122"/>
                        </a:defRPr>
                      </a:lvl4pPr>
                      <a:lvl5pPr marL="2057400" lvl="4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buChar char=""/>
                        <a:defRPr sz="1800" b="0" i="0" u="none" kern="1200" baseline="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pitchFamily="2" charset="-122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ClrTx/>
                        <a:buSzTx/>
                        <a:buFontTx/>
                        <a:buNone/>
                      </a:pPr>
                      <a:r>
                        <a:rPr lang="zh-CN" altLang="en-US" sz="2400" b="1">
                          <a:solidFill>
                            <a:srgbClr val="CC0099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衣服</a:t>
                      </a:r>
                      <a:endParaRPr lang="zh-CN" altLang="en-US" sz="2400" b="1">
                        <a:solidFill>
                          <a:srgbClr val="CC0099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buChar char=""/>
                        <a:defRPr sz="2800" b="0" u="none" kern="1200" baseline="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pitchFamily="2" charset="-122"/>
                        </a:defRPr>
                      </a:lvl1pPr>
                      <a:lvl2pPr marL="742950" lvl="1" indent="-28575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buChar char=""/>
                        <a:defRPr sz="2400" b="0" i="0" u="none" kern="1200" baseline="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pitchFamily="2" charset="-122"/>
                        </a:defRPr>
                      </a:lvl2pPr>
                      <a:lvl3pPr marL="1143000" lvl="2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buChar char=""/>
                        <a:defRPr sz="2000" b="0" i="0" u="none" kern="1200" baseline="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pitchFamily="2" charset="-122"/>
                        </a:defRPr>
                      </a:lvl3pPr>
                      <a:lvl4pPr marL="1600200" lvl="3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buChar char=""/>
                        <a:defRPr sz="1800" b="0" i="0" u="none" kern="1200" baseline="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pitchFamily="2" charset="-122"/>
                        </a:defRPr>
                      </a:lvl4pPr>
                      <a:lvl5pPr marL="2057400" lvl="4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buChar char=""/>
                        <a:defRPr sz="1800" b="0" i="0" u="none" kern="1200" baseline="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pitchFamily="2" charset="-122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ClrTx/>
                        <a:buSzTx/>
                        <a:buFontTx/>
                        <a:buNone/>
                      </a:pPr>
                      <a:r>
                        <a:rPr lang="zh-CN" altLang="en-US" sz="2400" b="1">
                          <a:solidFill>
                            <a:srgbClr val="CC0099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锡箔纸</a:t>
                      </a:r>
                      <a:endParaRPr lang="zh-CN" altLang="en-US" sz="2400" b="1">
                        <a:solidFill>
                          <a:srgbClr val="CC0099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buChar char=""/>
                        <a:defRPr sz="2800" b="0" u="none" kern="1200" baseline="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pitchFamily="2" charset="-122"/>
                        </a:defRPr>
                      </a:lvl1pPr>
                      <a:lvl2pPr marL="742950" lvl="1" indent="-28575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buChar char=""/>
                        <a:defRPr sz="2400" b="0" i="0" u="none" kern="1200" baseline="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pitchFamily="2" charset="-122"/>
                        </a:defRPr>
                      </a:lvl2pPr>
                      <a:lvl3pPr marL="1143000" lvl="2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buChar char=""/>
                        <a:defRPr sz="2000" b="0" i="0" u="none" kern="1200" baseline="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pitchFamily="2" charset="-122"/>
                        </a:defRPr>
                      </a:lvl3pPr>
                      <a:lvl4pPr marL="1600200" lvl="3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buChar char=""/>
                        <a:defRPr sz="1800" b="0" i="0" u="none" kern="1200" baseline="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pitchFamily="2" charset="-122"/>
                        </a:defRPr>
                      </a:lvl4pPr>
                      <a:lvl5pPr marL="2057400" lvl="4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buChar char=""/>
                        <a:defRPr sz="1800" b="0" i="0" u="none" kern="1200" baseline="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pitchFamily="2" charset="-122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ClrTx/>
                        <a:buSzTx/>
                        <a:buFontTx/>
                        <a:buNone/>
                      </a:pPr>
                      <a:r>
                        <a:rPr lang="zh-CN" altLang="en-US" sz="2400" b="1">
                          <a:solidFill>
                            <a:srgbClr val="CC0099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泡沫</a:t>
                      </a:r>
                      <a:endParaRPr lang="zh-CN" altLang="en-US" sz="2400" b="1">
                        <a:solidFill>
                          <a:srgbClr val="CC0099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2137">
                <a:tc>
                  <a:txBody>
                    <a:bodyPr wrap="square"/>
                    <a:lstStyle>
                      <a:lvl1pPr marL="342900" lvl="0" indent="-3429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buChar char=""/>
                        <a:defRPr sz="2800" b="0" u="none" kern="1200" baseline="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pitchFamily="2" charset="-122"/>
                        </a:defRPr>
                      </a:lvl1pPr>
                      <a:lvl2pPr marL="742950" lvl="1" indent="-28575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buChar char=""/>
                        <a:defRPr sz="2400" b="0" i="0" u="none" kern="1200" baseline="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pitchFamily="2" charset="-122"/>
                        </a:defRPr>
                      </a:lvl2pPr>
                      <a:lvl3pPr marL="1143000" lvl="2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buChar char=""/>
                        <a:defRPr sz="2000" b="0" i="0" u="none" kern="1200" baseline="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pitchFamily="2" charset="-122"/>
                        </a:defRPr>
                      </a:lvl3pPr>
                      <a:lvl4pPr marL="1600200" lvl="3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buChar char=""/>
                        <a:defRPr sz="1800" b="0" i="0" u="none" kern="1200" baseline="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pitchFamily="2" charset="-122"/>
                        </a:defRPr>
                      </a:lvl4pPr>
                      <a:lvl5pPr marL="2057400" lvl="4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buChar char=""/>
                        <a:defRPr sz="1800" b="0" i="0" u="none" kern="1200" baseline="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pitchFamily="2" charset="-122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ClrTx/>
                        <a:buSzTx/>
                        <a:buFontTx/>
                        <a:buNone/>
                      </a:pPr>
                      <a:r>
                        <a:rPr lang="zh-CN" altLang="en-US" sz="2400" b="1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距离</a:t>
                      </a:r>
                      <a:endParaRPr lang="zh-CN" altLang="en-US" sz="2400" b="1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buChar char=""/>
                        <a:defRPr sz="2800" b="0" u="none" kern="1200" baseline="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pitchFamily="2" charset="-122"/>
                        </a:defRPr>
                      </a:lvl1pPr>
                      <a:lvl2pPr marL="742950" lvl="1" indent="-28575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buChar char=""/>
                        <a:defRPr sz="2400" b="0" i="0" u="none" kern="1200" baseline="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pitchFamily="2" charset="-122"/>
                        </a:defRPr>
                      </a:lvl2pPr>
                      <a:lvl3pPr marL="1143000" lvl="2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buChar char=""/>
                        <a:defRPr sz="2000" b="0" i="0" u="none" kern="1200" baseline="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pitchFamily="2" charset="-122"/>
                        </a:defRPr>
                      </a:lvl3pPr>
                      <a:lvl4pPr marL="1600200" lvl="3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buChar char=""/>
                        <a:defRPr sz="1800" b="0" i="0" u="none" kern="1200" baseline="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pitchFamily="2" charset="-122"/>
                        </a:defRPr>
                      </a:lvl4pPr>
                      <a:lvl5pPr marL="2057400" lvl="4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buChar char=""/>
                        <a:defRPr sz="1800" b="0" i="0" u="none" kern="1200" baseline="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pitchFamily="2" charset="-122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ClrTx/>
                        <a:buSzTx/>
                        <a:buFontTx/>
                        <a:buNone/>
                      </a:pPr>
                      <a:r>
                        <a:rPr lang="zh-CN" altLang="en-US" sz="2400" b="1">
                          <a:solidFill>
                            <a:srgbClr val="CC0099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较长</a:t>
                      </a:r>
                      <a:endParaRPr lang="zh-CN" altLang="en-US" sz="2400" b="1">
                        <a:solidFill>
                          <a:srgbClr val="CC0099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buChar char=""/>
                        <a:defRPr sz="2800" b="0" u="none" kern="1200" baseline="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pitchFamily="2" charset="-122"/>
                        </a:defRPr>
                      </a:lvl1pPr>
                      <a:lvl2pPr marL="742950" lvl="1" indent="-28575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buChar char=""/>
                        <a:defRPr sz="2400" b="0" i="0" u="none" kern="1200" baseline="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pitchFamily="2" charset="-122"/>
                        </a:defRPr>
                      </a:lvl2pPr>
                      <a:lvl3pPr marL="1143000" lvl="2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buChar char=""/>
                        <a:defRPr sz="2000" b="0" i="0" u="none" kern="1200" baseline="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pitchFamily="2" charset="-122"/>
                        </a:defRPr>
                      </a:lvl3pPr>
                      <a:lvl4pPr marL="1600200" lvl="3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buChar char=""/>
                        <a:defRPr sz="1800" b="0" i="0" u="none" kern="1200" baseline="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pitchFamily="2" charset="-122"/>
                        </a:defRPr>
                      </a:lvl4pPr>
                      <a:lvl5pPr marL="2057400" lvl="4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buChar char=""/>
                        <a:defRPr sz="1800" b="0" i="0" u="none" kern="1200" baseline="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pitchFamily="2" charset="-122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ClrTx/>
                        <a:buSzTx/>
                        <a:buFontTx/>
                        <a:buNone/>
                      </a:pPr>
                      <a:r>
                        <a:rPr lang="zh-CN" altLang="en-US" sz="2400" b="1">
                          <a:solidFill>
                            <a:srgbClr val="CC0099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长</a:t>
                      </a:r>
                      <a:endParaRPr lang="zh-CN" altLang="en-US" sz="2400" b="1">
                        <a:solidFill>
                          <a:srgbClr val="CC0099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buChar char=""/>
                        <a:defRPr sz="2800" b="0" u="none" kern="1200" baseline="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pitchFamily="2" charset="-122"/>
                        </a:defRPr>
                      </a:lvl1pPr>
                      <a:lvl2pPr marL="742950" lvl="1" indent="-28575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buChar char=""/>
                        <a:defRPr sz="2400" b="0" i="0" u="none" kern="1200" baseline="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pitchFamily="2" charset="-122"/>
                        </a:defRPr>
                      </a:lvl2pPr>
                      <a:lvl3pPr marL="1143000" lvl="2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buChar char=""/>
                        <a:defRPr sz="2000" b="0" i="0" u="none" kern="1200" baseline="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pitchFamily="2" charset="-122"/>
                        </a:defRPr>
                      </a:lvl3pPr>
                      <a:lvl4pPr marL="1600200" lvl="3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buChar char=""/>
                        <a:defRPr sz="1800" b="0" i="0" u="none" kern="1200" baseline="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pitchFamily="2" charset="-122"/>
                        </a:defRPr>
                      </a:lvl4pPr>
                      <a:lvl5pPr marL="2057400" lvl="4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buChar char=""/>
                        <a:defRPr sz="1800" b="0" i="0" u="none" kern="1200" baseline="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pitchFamily="2" charset="-122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ClrTx/>
                        <a:buSzTx/>
                        <a:buFontTx/>
                        <a:buNone/>
                      </a:pPr>
                      <a:r>
                        <a:rPr lang="zh-CN" altLang="en-US" sz="2400" b="1">
                          <a:solidFill>
                            <a:srgbClr val="CC0099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短</a:t>
                      </a:r>
                      <a:endParaRPr lang="zh-CN" altLang="en-US" sz="2400" b="1">
                        <a:solidFill>
                          <a:srgbClr val="CC0099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buChar char=""/>
                        <a:defRPr sz="2800" b="0" u="none" kern="1200" baseline="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pitchFamily="2" charset="-122"/>
                        </a:defRPr>
                      </a:lvl1pPr>
                      <a:lvl2pPr marL="742950" lvl="1" indent="-28575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buChar char=""/>
                        <a:defRPr sz="2400" b="0" i="0" u="none" kern="1200" baseline="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pitchFamily="2" charset="-122"/>
                        </a:defRPr>
                      </a:lvl2pPr>
                      <a:lvl3pPr marL="1143000" lvl="2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buChar char=""/>
                        <a:defRPr sz="2000" b="0" i="0" u="none" kern="1200" baseline="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pitchFamily="2" charset="-122"/>
                        </a:defRPr>
                      </a:lvl3pPr>
                      <a:lvl4pPr marL="1600200" lvl="3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buChar char=""/>
                        <a:defRPr sz="1800" b="0" i="0" u="none" kern="1200" baseline="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pitchFamily="2" charset="-122"/>
                        </a:defRPr>
                      </a:lvl4pPr>
                      <a:lvl5pPr marL="2057400" lvl="4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buChar char=""/>
                        <a:defRPr sz="1800" b="0" i="0" u="none" kern="1200" baseline="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pitchFamily="2" charset="-122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ClrTx/>
                        <a:buSzTx/>
                        <a:buFontTx/>
                        <a:buNone/>
                      </a:pPr>
                      <a:r>
                        <a:rPr lang="zh-CN" altLang="en-US" sz="2400" b="1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响度</a:t>
                      </a:r>
                      <a:endParaRPr lang="zh-CN" altLang="en-US" sz="2400" b="1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buChar char=""/>
                        <a:defRPr sz="2800" b="0" u="none" kern="1200" baseline="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pitchFamily="2" charset="-122"/>
                        </a:defRPr>
                      </a:lvl1pPr>
                      <a:lvl2pPr marL="742950" lvl="1" indent="-28575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buChar char=""/>
                        <a:defRPr sz="2400" b="0" i="0" u="none" kern="1200" baseline="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pitchFamily="2" charset="-122"/>
                        </a:defRPr>
                      </a:lvl2pPr>
                      <a:lvl3pPr marL="1143000" lvl="2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buChar char=""/>
                        <a:defRPr sz="2000" b="0" i="0" u="none" kern="1200" baseline="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pitchFamily="2" charset="-122"/>
                        </a:defRPr>
                      </a:lvl3pPr>
                      <a:lvl4pPr marL="1600200" lvl="3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buChar char=""/>
                        <a:defRPr sz="1800" b="0" i="0" u="none" kern="1200" baseline="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pitchFamily="2" charset="-122"/>
                        </a:defRPr>
                      </a:lvl4pPr>
                      <a:lvl5pPr marL="2057400" lvl="4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buChar char=""/>
                        <a:defRPr sz="1800" b="0" i="0" u="none" kern="1200" baseline="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pitchFamily="2" charset="-122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ClrTx/>
                        <a:buSzTx/>
                        <a:buFontTx/>
                        <a:buNone/>
                      </a:pPr>
                      <a:r>
                        <a:rPr lang="zh-CN" altLang="en-US" sz="2400" b="1">
                          <a:solidFill>
                            <a:srgbClr val="CC0099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较响</a:t>
                      </a:r>
                      <a:endParaRPr lang="zh-CN" altLang="en-US" sz="2400" b="1">
                        <a:solidFill>
                          <a:srgbClr val="CC0099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buChar char=""/>
                        <a:defRPr sz="2800" b="0" u="none" kern="1200" baseline="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pitchFamily="2" charset="-122"/>
                        </a:defRPr>
                      </a:lvl1pPr>
                      <a:lvl2pPr marL="742950" lvl="1" indent="-28575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buChar char=""/>
                        <a:defRPr sz="2400" b="0" i="0" u="none" kern="1200" baseline="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pitchFamily="2" charset="-122"/>
                        </a:defRPr>
                      </a:lvl2pPr>
                      <a:lvl3pPr marL="1143000" lvl="2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buChar char=""/>
                        <a:defRPr sz="2000" b="0" i="0" u="none" kern="1200" baseline="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pitchFamily="2" charset="-122"/>
                        </a:defRPr>
                      </a:lvl3pPr>
                      <a:lvl4pPr marL="1600200" lvl="3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buChar char=""/>
                        <a:defRPr sz="1800" b="0" i="0" u="none" kern="1200" baseline="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pitchFamily="2" charset="-122"/>
                        </a:defRPr>
                      </a:lvl4pPr>
                      <a:lvl5pPr marL="2057400" lvl="4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buChar char=""/>
                        <a:defRPr sz="1800" b="0" i="0" u="none" kern="1200" baseline="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pitchFamily="2" charset="-122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ClrTx/>
                        <a:buSzTx/>
                        <a:buFontTx/>
                        <a:buNone/>
                      </a:pPr>
                      <a:r>
                        <a:rPr lang="zh-CN" altLang="en-US" sz="2400" b="1">
                          <a:solidFill>
                            <a:srgbClr val="CC0099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较响</a:t>
                      </a:r>
                      <a:endParaRPr lang="zh-CN" altLang="en-US" sz="2400" b="1">
                        <a:solidFill>
                          <a:srgbClr val="CC0099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buChar char=""/>
                        <a:defRPr sz="2800" b="0" u="none" kern="1200" baseline="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pitchFamily="2" charset="-122"/>
                        </a:defRPr>
                      </a:lvl1pPr>
                      <a:lvl2pPr marL="742950" lvl="1" indent="-28575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buChar char=""/>
                        <a:defRPr sz="2400" b="0" i="0" u="none" kern="1200" baseline="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pitchFamily="2" charset="-122"/>
                        </a:defRPr>
                      </a:lvl2pPr>
                      <a:lvl3pPr marL="1143000" lvl="2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buChar char=""/>
                        <a:defRPr sz="2000" b="0" i="0" u="none" kern="1200" baseline="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pitchFamily="2" charset="-122"/>
                        </a:defRPr>
                      </a:lvl3pPr>
                      <a:lvl4pPr marL="1600200" lvl="3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buChar char=""/>
                        <a:defRPr sz="1800" b="0" i="0" u="none" kern="1200" baseline="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pitchFamily="2" charset="-122"/>
                        </a:defRPr>
                      </a:lvl4pPr>
                      <a:lvl5pPr marL="2057400" lvl="4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buChar char=""/>
                        <a:defRPr sz="1800" b="0" i="0" u="none" kern="1200" baseline="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pitchFamily="2" charset="-122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ClrTx/>
                        <a:buSzTx/>
                        <a:buFontTx/>
                        <a:buNone/>
                      </a:pPr>
                      <a:r>
                        <a:rPr lang="zh-CN" altLang="en-US" sz="2400" b="1">
                          <a:solidFill>
                            <a:srgbClr val="CC0099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弱</a:t>
                      </a:r>
                      <a:endParaRPr lang="zh-CN" altLang="en-US" sz="2400" b="1">
                        <a:solidFill>
                          <a:srgbClr val="CC0099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2015" name="TextBox 3"/>
          <p:cNvSpPr txBox="1"/>
          <p:nvPr/>
        </p:nvSpPr>
        <p:spPr>
          <a:xfrm>
            <a:off x="1524000" y="200025"/>
            <a:ext cx="9144000" cy="45218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  <a:buNone/>
            </a:pPr>
            <a:r>
              <a:rPr lang="zh-CN" altLang="en-US" sz="2400" dirty="0">
                <a:latin typeface="Times New Roman" panose="02020603050405020304" pitchFamily="18" charset="0"/>
              </a:rPr>
              <a:t>小明想比较几种材料（衣服、锡箔纸、泡沫塑料）的隔音性能，除了待检测的材料外，可利用的器材还有：音叉、机械闹钟，鞋盒。在本实验中适合作声源的是</a:t>
            </a:r>
            <a:r>
              <a:rPr lang="zh-CN" altLang="en-US" sz="2400" u="sng" dirty="0">
                <a:latin typeface="Times New Roman" panose="02020603050405020304" pitchFamily="18" charset="0"/>
              </a:rPr>
              <a:t>                                </a:t>
            </a:r>
            <a:r>
              <a:rPr lang="zh-CN" altLang="en-US" sz="2400" dirty="0">
                <a:latin typeface="Times New Roman" panose="02020603050405020304" pitchFamily="18" charset="0"/>
              </a:rPr>
              <a:t>；</a:t>
            </a:r>
            <a:endParaRPr lang="zh-CN" altLang="en-US" sz="2400" dirty="0">
              <a:latin typeface="Times New Roman" panose="02020603050405020304" pitchFamily="18" charset="0"/>
            </a:endParaRPr>
          </a:p>
          <a:p>
            <a:pPr>
              <a:lnSpc>
                <a:spcPct val="120000"/>
              </a:lnSpc>
              <a:buClr>
                <a:srgbClr val="FF0000"/>
              </a:buClr>
              <a:buFont typeface="Wingdings" panose="05000000000000000000" pitchFamily="2" charset="2"/>
              <a:buChar char="l"/>
            </a:pPr>
            <a:r>
              <a:rPr lang="zh-CN" altLang="en-US" sz="2400" dirty="0">
                <a:latin typeface="Times New Roman" panose="02020603050405020304" pitchFamily="18" charset="0"/>
              </a:rPr>
              <a:t>小明将声源放入鞋盒内，在其周围塞满待测材料，他设想了两种实验方案，你认为最佳的是（     ）                     </a:t>
            </a:r>
            <a:r>
              <a:rPr lang="zh-CN" altLang="en-US" sz="2400" u="sng" dirty="0">
                <a:latin typeface="Times New Roman" panose="02020603050405020304" pitchFamily="18" charset="0"/>
              </a:rPr>
              <a:t> </a:t>
            </a:r>
            <a:endParaRPr lang="zh-CN" altLang="en-US" sz="2400" u="sng" dirty="0">
              <a:latin typeface="Times New Roman" panose="02020603050405020304" pitchFamily="18" charset="0"/>
            </a:endParaRPr>
          </a:p>
          <a:p>
            <a:pPr>
              <a:lnSpc>
                <a:spcPct val="120000"/>
              </a:lnSpc>
              <a:buClr>
                <a:srgbClr val="FF0000"/>
              </a:buClr>
              <a:buFont typeface="Wingdings" panose="05000000000000000000" pitchFamily="2" charset="2"/>
              <a:buChar char="l"/>
            </a:pPr>
            <a:r>
              <a:rPr lang="en-US" altLang="zh-CN" sz="2400" dirty="0">
                <a:latin typeface="Times New Roman" panose="02020603050405020304" pitchFamily="18" charset="0"/>
              </a:rPr>
              <a:t>A</a:t>
            </a:r>
            <a:r>
              <a:rPr lang="zh-CN" altLang="en-US" sz="2400" dirty="0">
                <a:latin typeface="Times New Roman" panose="02020603050405020304" pitchFamily="18" charset="0"/>
              </a:rPr>
              <a:t>、让人站在距鞋盒一定距离处，比较所听到声音的响度</a:t>
            </a:r>
            <a:endParaRPr lang="zh-CN" altLang="en-US" sz="2400" dirty="0">
              <a:latin typeface="Times New Roman" panose="02020603050405020304" pitchFamily="18" charset="0"/>
            </a:endParaRPr>
          </a:p>
          <a:p>
            <a:pPr>
              <a:lnSpc>
                <a:spcPct val="120000"/>
              </a:lnSpc>
              <a:buClr>
                <a:srgbClr val="FF0000"/>
              </a:buClr>
              <a:buFont typeface="Wingdings" panose="05000000000000000000" pitchFamily="2" charset="2"/>
              <a:buChar char="l"/>
            </a:pPr>
            <a:r>
              <a:rPr lang="en-US" altLang="zh-CN" sz="2400" dirty="0">
                <a:latin typeface="Times New Roman" panose="02020603050405020304" pitchFamily="18" charset="0"/>
              </a:rPr>
              <a:t>B</a:t>
            </a:r>
            <a:r>
              <a:rPr lang="zh-CN" altLang="en-US" sz="2400" dirty="0">
                <a:latin typeface="Times New Roman" panose="02020603050405020304" pitchFamily="18" charset="0"/>
              </a:rPr>
              <a:t>、让人一边听声音，一边向后退，直至听不到声音为止，比较此处距鞋盒的距离</a:t>
            </a:r>
            <a:endParaRPr lang="zh-CN" altLang="en-US" sz="2400" dirty="0">
              <a:latin typeface="Times New Roman" panose="02020603050405020304" pitchFamily="18" charset="0"/>
            </a:endParaRPr>
          </a:p>
          <a:p>
            <a:pPr>
              <a:lnSpc>
                <a:spcPct val="120000"/>
              </a:lnSpc>
              <a:buClr>
                <a:srgbClr val="FF0000"/>
              </a:buClr>
              <a:buFont typeface="Wingdings" panose="05000000000000000000" pitchFamily="2" charset="2"/>
              <a:buChar char="l"/>
            </a:pPr>
            <a:r>
              <a:rPr lang="zh-CN" altLang="en-US" sz="2400" dirty="0">
                <a:latin typeface="Times New Roman" panose="02020603050405020304" pitchFamily="18" charset="0"/>
              </a:rPr>
              <a:t>通过实验得到的现象如表格所示，则待测材料隔声性能由好到差的顺序为</a:t>
            </a:r>
            <a:r>
              <a:rPr lang="zh-CN" altLang="en-US" sz="2400" u="sng" dirty="0">
                <a:latin typeface="Times New Roman" panose="02020603050405020304" pitchFamily="18" charset="0"/>
              </a:rPr>
              <a:t>                  </a:t>
            </a:r>
            <a:r>
              <a:rPr lang="zh-CN" altLang="en-US" sz="2400" dirty="0">
                <a:latin typeface="Times New Roman" panose="02020603050405020304" pitchFamily="18" charset="0"/>
              </a:rPr>
              <a:t>         </a:t>
            </a:r>
            <a:endParaRPr lang="zh-CN" altLang="en-US" sz="2400" dirty="0">
              <a:latin typeface="Times New Roman" panose="02020603050405020304" pitchFamily="18" charset="0"/>
            </a:endParaRPr>
          </a:p>
        </p:txBody>
      </p:sp>
      <p:sp>
        <p:nvSpPr>
          <p:cNvPr id="42016" name="TextBox 4"/>
          <p:cNvSpPr txBox="1"/>
          <p:nvPr/>
        </p:nvSpPr>
        <p:spPr>
          <a:xfrm>
            <a:off x="5511800" y="1990725"/>
            <a:ext cx="420370" cy="5219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2800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2017" name="TextBox 6"/>
          <p:cNvSpPr txBox="1"/>
          <p:nvPr/>
        </p:nvSpPr>
        <p:spPr>
          <a:xfrm>
            <a:off x="5613400" y="1012825"/>
            <a:ext cx="1605280" cy="5219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None/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机械闹钟</a:t>
            </a:r>
            <a:endParaRPr lang="zh-CN" altLang="en-US" sz="2800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2018" name="TextBox 7"/>
          <p:cNvSpPr txBox="1"/>
          <p:nvPr/>
        </p:nvSpPr>
        <p:spPr>
          <a:xfrm>
            <a:off x="3058160" y="4199890"/>
            <a:ext cx="3482340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buNone/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泡沫、衣服、锡箔纸</a:t>
            </a:r>
            <a:endParaRPr lang="zh-CN" altLang="en-US" sz="2800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3010" name="WordArt 3"/>
          <p:cNvSpPr>
            <a:spLocks noTextEdit="1"/>
          </p:cNvSpPr>
          <p:nvPr/>
        </p:nvSpPr>
        <p:spPr>
          <a:xfrm>
            <a:off x="3262313" y="2533650"/>
            <a:ext cx="6400800" cy="1447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 b="1">
                <a:ln w="9525" cap="flat" cmpd="sng">
                  <a:solidFill>
                    <a:srgbClr val="FF66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0000">
                    <a:alpha val="50000"/>
                  </a:srgb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学习才会有收获！</a:t>
            </a:r>
            <a:endParaRPr lang="zh-CN" altLang="en-US" sz="3600" b="1">
              <a:ln w="9525" cap="flat" cmpd="sng">
                <a:solidFill>
                  <a:srgbClr val="FF6600"/>
                </a:solidFill>
                <a:prstDash val="solid"/>
                <a:headEnd type="none" w="med" len="med"/>
                <a:tailEnd type="none" w="med" len="med"/>
              </a:ln>
              <a:solidFill>
                <a:srgbClr val="FF0000">
                  <a:alpha val="50000"/>
                </a:srgb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6" name="Text Box 2"/>
          <p:cNvSpPr txBox="1"/>
          <p:nvPr/>
        </p:nvSpPr>
        <p:spPr>
          <a:xfrm>
            <a:off x="2057400" y="307975"/>
            <a:ext cx="3429000" cy="521970"/>
          </a:xfrm>
          <a:prstGeom prst="rect">
            <a:avLst/>
          </a:prstGeom>
          <a:solidFill>
            <a:srgbClr val="006600"/>
          </a:solidFill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  <a:buNone/>
            </a:pPr>
            <a:r>
              <a:rPr lang="zh-CN" altLang="en-US" sz="2800" dirty="0">
                <a:solidFill>
                  <a:schemeClr val="bg1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声音的产生与传播</a:t>
            </a:r>
            <a:endParaRPr lang="zh-CN" altLang="en-US" sz="2800" dirty="0">
              <a:solidFill>
                <a:schemeClr val="bg1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16387" name="Text Box 3"/>
          <p:cNvSpPr txBox="1"/>
          <p:nvPr/>
        </p:nvSpPr>
        <p:spPr>
          <a:xfrm>
            <a:off x="2362200" y="993775"/>
            <a:ext cx="8305800" cy="310451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None/>
            </a:pPr>
            <a:r>
              <a:rPr lang="zh-CN" altLang="en-US" sz="28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声音是由于物体的</a:t>
            </a:r>
            <a:r>
              <a:rPr lang="zh-CN" altLang="en-US" sz="2800" u="sng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          </a:t>
            </a:r>
            <a:r>
              <a:rPr lang="zh-CN" altLang="en-US" sz="28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而产生。</a:t>
            </a:r>
            <a:endParaRPr lang="zh-CN" altLang="en-US" sz="2800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>
              <a:spcBef>
                <a:spcPct val="50000"/>
              </a:spcBef>
              <a:buNone/>
            </a:pPr>
            <a:r>
              <a:rPr lang="zh-CN" altLang="en-US" sz="28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声音的传播需要</a:t>
            </a:r>
            <a:r>
              <a:rPr lang="zh-CN" altLang="en-US" sz="2800" u="sng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         </a:t>
            </a:r>
            <a:r>
              <a:rPr lang="zh-CN" altLang="en-US" sz="28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，</a:t>
            </a:r>
            <a:endParaRPr lang="zh-CN" altLang="en-US" sz="2800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>
              <a:lnSpc>
                <a:spcPct val="90000"/>
              </a:lnSpc>
              <a:spcBef>
                <a:spcPct val="50000"/>
              </a:spcBef>
              <a:buNone/>
            </a:pPr>
            <a:r>
              <a:rPr lang="zh-CN" altLang="en-US" sz="28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它可以在</a:t>
            </a:r>
            <a:r>
              <a:rPr lang="zh-CN" altLang="en-US" sz="2800" u="sng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      </a:t>
            </a:r>
            <a:r>
              <a:rPr lang="zh-CN" altLang="en-US" sz="28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、</a:t>
            </a:r>
            <a:r>
              <a:rPr lang="zh-CN" altLang="en-US" sz="2800" u="sng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      </a:t>
            </a:r>
            <a:r>
              <a:rPr lang="zh-CN" altLang="en-US" sz="28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、</a:t>
            </a:r>
            <a:r>
              <a:rPr lang="zh-CN" altLang="en-US" sz="2800" u="sng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        </a:t>
            </a:r>
            <a:r>
              <a:rPr lang="zh-CN" altLang="en-US" sz="28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中传播，</a:t>
            </a:r>
            <a:endParaRPr lang="zh-CN" altLang="en-US" sz="2800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>
              <a:spcBef>
                <a:spcPct val="50000"/>
              </a:spcBef>
              <a:buNone/>
            </a:pPr>
            <a:r>
              <a:rPr lang="zh-CN" altLang="en-US" sz="28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  不能在</a:t>
            </a:r>
            <a:r>
              <a:rPr lang="zh-CN" altLang="en-US" sz="2800" u="sng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       </a:t>
            </a:r>
            <a:r>
              <a:rPr lang="zh-CN" altLang="en-US" sz="28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中传播。</a:t>
            </a:r>
            <a:endParaRPr lang="zh-CN" altLang="en-US" sz="2800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>
              <a:lnSpc>
                <a:spcPct val="110000"/>
              </a:lnSpc>
              <a:spcBef>
                <a:spcPct val="50000"/>
              </a:spcBef>
              <a:buNone/>
            </a:pPr>
            <a:r>
              <a:rPr lang="zh-CN" altLang="en-US" sz="28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声音以</a:t>
            </a:r>
            <a:r>
              <a:rPr lang="zh-CN" altLang="en-US" sz="2800" u="sng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          </a:t>
            </a:r>
            <a:r>
              <a:rPr lang="zh-CN" altLang="en-US" sz="28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的形式传播，它具有</a:t>
            </a:r>
            <a:r>
              <a:rPr lang="zh-CN" altLang="en-US" sz="2800" u="sng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        </a:t>
            </a:r>
            <a:r>
              <a:rPr lang="zh-CN" altLang="en-US" sz="28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。</a:t>
            </a:r>
            <a:endParaRPr lang="zh-CN" altLang="en-US" sz="2800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6388" name="Text Box 4"/>
          <p:cNvSpPr txBox="1"/>
          <p:nvPr/>
        </p:nvSpPr>
        <p:spPr>
          <a:xfrm>
            <a:off x="5761038" y="935038"/>
            <a:ext cx="930275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None/>
            </a:pPr>
            <a:r>
              <a:rPr lang="zh-CN" altLang="en-US" sz="2800" dirty="0">
                <a:solidFill>
                  <a:srgbClr val="0000CC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振动</a:t>
            </a:r>
            <a:endParaRPr lang="zh-CN" altLang="en-US" sz="2800" dirty="0">
              <a:solidFill>
                <a:srgbClr val="0000CC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16389" name="Text Box 5"/>
          <p:cNvSpPr txBox="1"/>
          <p:nvPr/>
        </p:nvSpPr>
        <p:spPr>
          <a:xfrm>
            <a:off x="5348288" y="1585913"/>
            <a:ext cx="930275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None/>
            </a:pPr>
            <a:r>
              <a:rPr lang="zh-CN" altLang="en-US" sz="2800" dirty="0">
                <a:solidFill>
                  <a:srgbClr val="0000CC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介质</a:t>
            </a:r>
            <a:endParaRPr lang="zh-CN" altLang="en-US" sz="2800" dirty="0">
              <a:solidFill>
                <a:srgbClr val="0000CC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16390" name="Text Box 6"/>
          <p:cNvSpPr txBox="1"/>
          <p:nvPr/>
        </p:nvSpPr>
        <p:spPr>
          <a:xfrm>
            <a:off x="4021138" y="2170113"/>
            <a:ext cx="3825875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None/>
            </a:pPr>
            <a:r>
              <a:rPr lang="zh-CN" altLang="en-US" sz="2800" dirty="0">
                <a:solidFill>
                  <a:srgbClr val="0000CC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固体        液体        气体</a:t>
            </a:r>
            <a:endParaRPr lang="zh-CN" altLang="en-US" sz="2800" dirty="0">
              <a:solidFill>
                <a:srgbClr val="0000CC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16391" name="Text Box 7"/>
          <p:cNvSpPr txBox="1"/>
          <p:nvPr/>
        </p:nvSpPr>
        <p:spPr>
          <a:xfrm>
            <a:off x="4035425" y="2841625"/>
            <a:ext cx="930275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None/>
            </a:pPr>
            <a:r>
              <a:rPr lang="zh-CN" altLang="en-US" sz="2800" dirty="0">
                <a:solidFill>
                  <a:srgbClr val="0000CC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真空</a:t>
            </a:r>
            <a:endParaRPr lang="zh-CN" altLang="en-US" sz="2800" dirty="0">
              <a:solidFill>
                <a:srgbClr val="0000CC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16392" name="Text Box 8"/>
          <p:cNvSpPr txBox="1"/>
          <p:nvPr/>
        </p:nvSpPr>
        <p:spPr>
          <a:xfrm>
            <a:off x="3946525" y="3522663"/>
            <a:ext cx="930275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None/>
            </a:pPr>
            <a:r>
              <a:rPr lang="zh-CN" altLang="en-US" sz="2800" dirty="0">
                <a:solidFill>
                  <a:srgbClr val="0000CC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声波</a:t>
            </a:r>
            <a:endParaRPr lang="zh-CN" altLang="en-US" sz="2800" dirty="0">
              <a:solidFill>
                <a:srgbClr val="0000CC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16393" name="Text Box 9"/>
          <p:cNvSpPr txBox="1"/>
          <p:nvPr/>
        </p:nvSpPr>
        <p:spPr>
          <a:xfrm>
            <a:off x="8809038" y="3475038"/>
            <a:ext cx="930275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None/>
            </a:pPr>
            <a:r>
              <a:rPr lang="zh-CN" altLang="en-US" sz="2800" dirty="0">
                <a:solidFill>
                  <a:srgbClr val="0000CC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能量</a:t>
            </a:r>
            <a:endParaRPr lang="zh-CN" altLang="en-US" sz="2800" dirty="0">
              <a:solidFill>
                <a:srgbClr val="0000CC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16394" name="Text Box 10"/>
          <p:cNvSpPr txBox="1"/>
          <p:nvPr/>
        </p:nvSpPr>
        <p:spPr>
          <a:xfrm>
            <a:off x="2346325" y="4260850"/>
            <a:ext cx="6980238" cy="22872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None/>
            </a:pPr>
            <a:r>
              <a:rPr lang="zh-CN" altLang="en-US" sz="28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通常情况下，声音在空气中的传播速度约为</a:t>
            </a:r>
            <a:r>
              <a:rPr lang="zh-CN" altLang="en-US" sz="2800" u="sng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          </a:t>
            </a:r>
            <a:r>
              <a:rPr lang="zh-CN" altLang="en-US" sz="28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。</a:t>
            </a:r>
            <a:endParaRPr lang="zh-CN" altLang="en-US" sz="2800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>
              <a:lnSpc>
                <a:spcPct val="130000"/>
              </a:lnSpc>
              <a:spcBef>
                <a:spcPct val="50000"/>
              </a:spcBef>
              <a:buNone/>
            </a:pPr>
            <a:r>
              <a:rPr lang="zh-CN" altLang="en-US" sz="28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声音在金属中和液体中的传播速度比它在空气中的要</a:t>
            </a:r>
            <a:r>
              <a:rPr lang="zh-CN" altLang="en-US" sz="2800" u="sng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     </a:t>
            </a:r>
            <a:r>
              <a:rPr lang="zh-CN" altLang="en-US" sz="28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。</a:t>
            </a:r>
            <a:endParaRPr lang="zh-CN" altLang="en-US" sz="2800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6395" name="Text Box 11"/>
          <p:cNvSpPr txBox="1"/>
          <p:nvPr/>
        </p:nvSpPr>
        <p:spPr>
          <a:xfrm>
            <a:off x="3275013" y="4721225"/>
            <a:ext cx="1281112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None/>
            </a:pPr>
            <a:r>
              <a:rPr lang="en-US" altLang="zh-CN" sz="2800" dirty="0">
                <a:solidFill>
                  <a:srgbClr val="0000CC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340m/s</a:t>
            </a:r>
            <a:endParaRPr lang="en-US" altLang="zh-CN" sz="2800" dirty="0">
              <a:solidFill>
                <a:srgbClr val="0000CC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16396" name="Text Box 12"/>
          <p:cNvSpPr txBox="1"/>
          <p:nvPr/>
        </p:nvSpPr>
        <p:spPr>
          <a:xfrm>
            <a:off x="4189413" y="5967413"/>
            <a:ext cx="938212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None/>
            </a:pPr>
            <a:r>
              <a:rPr lang="zh-CN" altLang="en-US" sz="2800" dirty="0">
                <a:solidFill>
                  <a:srgbClr val="0000CC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快</a:t>
            </a:r>
            <a:endParaRPr lang="zh-CN" altLang="en-US" sz="2800" dirty="0">
              <a:solidFill>
                <a:srgbClr val="0000CC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charRg st="0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386">
                                            <p:txEl>
                                              <p:charRg st="0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charRg st="0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6387">
                                            <p:txEl>
                                              <p:charRg st="0" end="2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charRg st="23" end="4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6387">
                                            <p:txEl>
                                              <p:charRg st="23" end="4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charRg st="41" end="7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6387">
                                            <p:txEl>
                                              <p:charRg st="41" end="7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charRg st="72" end="8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6387">
                                            <p:txEl>
                                              <p:charRg st="72" end="8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charRg st="89" end="1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6387">
                                            <p:txEl>
                                              <p:charRg st="89" end="1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>
                                            <p:txEl>
                                              <p:charRg st="0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6394">
                                            <p:txEl>
                                              <p:charRg st="0" end="3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>
                                            <p:txEl>
                                              <p:charRg st="31" end="6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6394">
                                            <p:txEl>
                                              <p:charRg st="31" end="6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16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16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 animBg="1" build="p"/>
      <p:bldP spid="16387" grpId="0" build="p"/>
      <p:bldP spid="16388" grpId="0"/>
      <p:bldP spid="16389" grpId="0"/>
      <p:bldP spid="16390" grpId="0"/>
      <p:bldP spid="16391" grpId="0"/>
      <p:bldP spid="16392" grpId="0"/>
      <p:bldP spid="16393" grpId="0"/>
      <p:bldP spid="16394" grpId="0" build="p"/>
      <p:bldP spid="16395" grpId="0"/>
      <p:bldP spid="1639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0" name="Text Box 2"/>
          <p:cNvSpPr txBox="1"/>
          <p:nvPr/>
        </p:nvSpPr>
        <p:spPr>
          <a:xfrm>
            <a:off x="1797050" y="427038"/>
            <a:ext cx="1752600" cy="521970"/>
          </a:xfrm>
          <a:prstGeom prst="rect">
            <a:avLst/>
          </a:prstGeom>
          <a:solidFill>
            <a:srgbClr val="0000CC"/>
          </a:solidFill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None/>
            </a:pPr>
            <a:r>
              <a:rPr lang="zh-CN" altLang="en-US" sz="2800" dirty="0">
                <a:solidFill>
                  <a:srgbClr val="FFFF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探究活动</a:t>
            </a:r>
            <a:endParaRPr lang="zh-CN" altLang="en-US" sz="2800" dirty="0">
              <a:solidFill>
                <a:srgbClr val="FFFF00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pic>
        <p:nvPicPr>
          <p:cNvPr id="17411" name="Picture 3"/>
          <p:cNvPicPr>
            <a:picLocks noChangeAspect="1"/>
          </p:cNvPicPr>
          <p:nvPr/>
        </p:nvPicPr>
        <p:blipFill>
          <a:blip r:embed="rId1">
            <a:lum contrast="12000"/>
          </a:blip>
          <a:stretch>
            <a:fillRect/>
          </a:stretch>
        </p:blipFill>
        <p:spPr>
          <a:xfrm>
            <a:off x="1909763" y="3151188"/>
            <a:ext cx="3382962" cy="2106612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7412" name="Object 7"/>
          <p:cNvGraphicFramePr>
            <a:graphicFrameLocks noChangeAspect="1"/>
          </p:cNvGraphicFramePr>
          <p:nvPr/>
        </p:nvGraphicFramePr>
        <p:xfrm>
          <a:off x="5718175" y="2963863"/>
          <a:ext cx="1920875" cy="2324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2" imgW="1920240" imgH="2324100" progId="Paint.Picture">
                  <p:embed/>
                </p:oleObj>
              </mc:Choice>
              <mc:Fallback>
                <p:oleObj name="" r:id="rId2" imgW="1920240" imgH="2324100" progId="Paint.Picture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5718175" y="2963863"/>
                        <a:ext cx="1920875" cy="23241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7413" name="Picture 8"/>
          <p:cNvPicPr>
            <a:picLocks noChangeAspect="1"/>
          </p:cNvPicPr>
          <p:nvPr/>
        </p:nvPicPr>
        <p:blipFill>
          <a:blip r:embed="rId4">
            <a:lum contrast="12000"/>
          </a:blip>
          <a:stretch>
            <a:fillRect/>
          </a:stretch>
        </p:blipFill>
        <p:spPr>
          <a:xfrm>
            <a:off x="7951788" y="3106738"/>
            <a:ext cx="2287587" cy="2362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14" name="Text Box 9"/>
          <p:cNvSpPr txBox="1"/>
          <p:nvPr/>
        </p:nvSpPr>
        <p:spPr>
          <a:xfrm>
            <a:off x="1965325" y="1092200"/>
            <a:ext cx="4498975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None/>
            </a:pPr>
            <a:r>
              <a:rPr lang="zh-CN" altLang="en-US" sz="2800" dirty="0">
                <a:latin typeface="Times New Roman" panose="02020603050405020304" pitchFamily="18" charset="0"/>
              </a:rPr>
              <a:t>发声体在</a:t>
            </a:r>
            <a:r>
              <a:rPr lang="zh-CN" altLang="en-US" sz="2800" dirty="0">
                <a:solidFill>
                  <a:srgbClr val="0000CC"/>
                </a:solidFill>
                <a:latin typeface="Times New Roman" panose="02020603050405020304" pitchFamily="18" charset="0"/>
              </a:rPr>
              <a:t>振动</a:t>
            </a:r>
            <a:r>
              <a:rPr lang="zh-CN" altLang="en-US" sz="2800" dirty="0">
                <a:latin typeface="Times New Roman" panose="02020603050405020304" pitchFamily="18" charset="0"/>
              </a:rPr>
              <a:t>。</a:t>
            </a:r>
            <a:endParaRPr lang="zh-CN" altLang="en-US" sz="2800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8434" name="Picture 2"/>
          <p:cNvPicPr>
            <a:picLocks noChangeAspect="1"/>
          </p:cNvPicPr>
          <p:nvPr/>
        </p:nvPicPr>
        <p:blipFill>
          <a:blip r:embed="rId1">
            <a:lum contrast="54000"/>
          </a:blip>
          <a:stretch>
            <a:fillRect/>
          </a:stretch>
        </p:blipFill>
        <p:spPr>
          <a:xfrm>
            <a:off x="7712075" y="2413000"/>
            <a:ext cx="2955925" cy="26844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435" name="Picture 3"/>
          <p:cNvPicPr>
            <a:picLocks noChangeAspect="1"/>
          </p:cNvPicPr>
          <p:nvPr/>
        </p:nvPicPr>
        <p:blipFill>
          <a:blip r:embed="rId2">
            <a:lum contrast="36000"/>
          </a:blip>
          <a:stretch>
            <a:fillRect/>
          </a:stretch>
        </p:blipFill>
        <p:spPr>
          <a:xfrm>
            <a:off x="5035550" y="2422525"/>
            <a:ext cx="2722563" cy="26431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436" name="Picture 4"/>
          <p:cNvPicPr>
            <a:picLocks noChangeAspect="1"/>
          </p:cNvPicPr>
          <p:nvPr/>
        </p:nvPicPr>
        <p:blipFill>
          <a:blip r:embed="rId3">
            <a:lum contrast="24000"/>
          </a:blip>
          <a:stretch>
            <a:fillRect/>
          </a:stretch>
        </p:blipFill>
        <p:spPr>
          <a:xfrm>
            <a:off x="1939925" y="2530475"/>
            <a:ext cx="2949575" cy="25225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37" name="Text Box 5"/>
          <p:cNvSpPr txBox="1"/>
          <p:nvPr/>
        </p:nvSpPr>
        <p:spPr>
          <a:xfrm>
            <a:off x="1946275" y="1431925"/>
            <a:ext cx="5030788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None/>
            </a:pPr>
            <a:r>
              <a:rPr lang="zh-CN" altLang="en-US" sz="2800" dirty="0">
                <a:latin typeface="Times New Roman" panose="02020603050405020304" pitchFamily="18" charset="0"/>
              </a:rPr>
              <a:t>气体、液体和固体可以传声。</a:t>
            </a:r>
            <a:endParaRPr lang="zh-CN" altLang="en-US" sz="2800" dirty="0">
              <a:latin typeface="Times New Roman" panose="02020603050405020304" pitchFamily="18" charset="0"/>
            </a:endParaRPr>
          </a:p>
        </p:txBody>
      </p:sp>
      <p:sp>
        <p:nvSpPr>
          <p:cNvPr id="18438" name="Text Box 6"/>
          <p:cNvSpPr txBox="1"/>
          <p:nvPr/>
        </p:nvSpPr>
        <p:spPr>
          <a:xfrm>
            <a:off x="1797050" y="427038"/>
            <a:ext cx="1752600" cy="521970"/>
          </a:xfrm>
          <a:prstGeom prst="rect">
            <a:avLst/>
          </a:prstGeom>
          <a:solidFill>
            <a:srgbClr val="0000CC"/>
          </a:solidFill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None/>
            </a:pPr>
            <a:r>
              <a:rPr lang="zh-CN" altLang="en-US" sz="2800" dirty="0">
                <a:solidFill>
                  <a:srgbClr val="FFFF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探究活动</a:t>
            </a:r>
            <a:endParaRPr lang="zh-CN" altLang="en-US" sz="2800" dirty="0">
              <a:solidFill>
                <a:srgbClr val="FFFF00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9458" name="Picture 2"/>
          <p:cNvPicPr>
            <a:picLocks noChangeAspect="1"/>
          </p:cNvPicPr>
          <p:nvPr/>
        </p:nvPicPr>
        <p:blipFill>
          <a:blip r:embed="rId1">
            <a:lum contrast="30000"/>
          </a:blip>
          <a:stretch>
            <a:fillRect/>
          </a:stretch>
        </p:blipFill>
        <p:spPr>
          <a:xfrm>
            <a:off x="3567113" y="2633663"/>
            <a:ext cx="2008187" cy="28956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59" name="Picture 3"/>
          <p:cNvPicPr>
            <a:picLocks noChangeAspect="1"/>
          </p:cNvPicPr>
          <p:nvPr/>
        </p:nvPicPr>
        <p:blipFill>
          <a:blip r:embed="rId2">
            <a:lum contrast="24000"/>
          </a:blip>
          <a:stretch>
            <a:fillRect/>
          </a:stretch>
        </p:blipFill>
        <p:spPr>
          <a:xfrm>
            <a:off x="6683375" y="2319338"/>
            <a:ext cx="2000250" cy="34432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60" name="Text Box 4"/>
          <p:cNvSpPr txBox="1"/>
          <p:nvPr/>
        </p:nvSpPr>
        <p:spPr>
          <a:xfrm>
            <a:off x="2017713" y="1222375"/>
            <a:ext cx="3055937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None/>
            </a:pPr>
            <a:r>
              <a:rPr lang="zh-CN" altLang="en-US" sz="2800" dirty="0">
                <a:latin typeface="Times New Roman" panose="02020603050405020304" pitchFamily="18" charset="0"/>
              </a:rPr>
              <a:t>真空不能传声。</a:t>
            </a:r>
            <a:endParaRPr lang="zh-CN" altLang="en-US" sz="2800" dirty="0">
              <a:latin typeface="Times New Roman" panose="02020603050405020304" pitchFamily="18" charset="0"/>
            </a:endParaRPr>
          </a:p>
        </p:txBody>
      </p:sp>
      <p:sp>
        <p:nvSpPr>
          <p:cNvPr id="19461" name="Text Box 5"/>
          <p:cNvSpPr txBox="1"/>
          <p:nvPr/>
        </p:nvSpPr>
        <p:spPr>
          <a:xfrm>
            <a:off x="1797050" y="427038"/>
            <a:ext cx="1752600" cy="521970"/>
          </a:xfrm>
          <a:prstGeom prst="rect">
            <a:avLst/>
          </a:prstGeom>
          <a:solidFill>
            <a:srgbClr val="0000CC"/>
          </a:solidFill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None/>
            </a:pPr>
            <a:r>
              <a:rPr lang="zh-CN" altLang="en-US" sz="2800" dirty="0">
                <a:solidFill>
                  <a:srgbClr val="FFFF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探究活动</a:t>
            </a:r>
            <a:endParaRPr lang="zh-CN" altLang="en-US" sz="2800" dirty="0">
              <a:solidFill>
                <a:srgbClr val="FFFF00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0482" name="Picture 102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62200" y="2349500"/>
            <a:ext cx="2392363" cy="21717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483" name="Picture 1029"/>
          <p:cNvPicPr>
            <a:picLocks noChangeAspect="1"/>
          </p:cNvPicPr>
          <p:nvPr/>
        </p:nvPicPr>
        <p:blipFill>
          <a:blip r:embed="rId2">
            <a:lum contrast="12000"/>
          </a:blip>
          <a:stretch>
            <a:fillRect/>
          </a:stretch>
        </p:blipFill>
        <p:spPr>
          <a:xfrm>
            <a:off x="5532438" y="2578100"/>
            <a:ext cx="4602162" cy="21224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484" name="Text Box 1030"/>
          <p:cNvSpPr txBox="1"/>
          <p:nvPr/>
        </p:nvSpPr>
        <p:spPr>
          <a:xfrm>
            <a:off x="2254250" y="1211263"/>
            <a:ext cx="5222875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None/>
            </a:pPr>
            <a:r>
              <a:rPr lang="zh-CN" altLang="en-US" sz="2800" dirty="0">
                <a:latin typeface="Times New Roman" panose="02020603050405020304" pitchFamily="18" charset="0"/>
              </a:rPr>
              <a:t>声音以声波的形式向外传播。</a:t>
            </a:r>
            <a:endParaRPr lang="zh-CN" altLang="en-US" sz="2800" dirty="0">
              <a:latin typeface="Times New Roman" panose="02020603050405020304" pitchFamily="18" charset="0"/>
            </a:endParaRPr>
          </a:p>
        </p:txBody>
      </p:sp>
      <p:sp>
        <p:nvSpPr>
          <p:cNvPr id="20485" name="Text Box 1031"/>
          <p:cNvSpPr txBox="1"/>
          <p:nvPr/>
        </p:nvSpPr>
        <p:spPr>
          <a:xfrm>
            <a:off x="1797050" y="427038"/>
            <a:ext cx="1752600" cy="521970"/>
          </a:xfrm>
          <a:prstGeom prst="rect">
            <a:avLst/>
          </a:prstGeom>
          <a:solidFill>
            <a:srgbClr val="0000CC"/>
          </a:solidFill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None/>
            </a:pPr>
            <a:r>
              <a:rPr lang="zh-CN" altLang="en-US" sz="2800" dirty="0">
                <a:solidFill>
                  <a:srgbClr val="FFFF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探究活动</a:t>
            </a:r>
            <a:endParaRPr lang="zh-CN" altLang="en-US" sz="2800" dirty="0">
              <a:solidFill>
                <a:srgbClr val="FFFF00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1506" name="Picture 2"/>
          <p:cNvPicPr>
            <a:picLocks noChangeAspect="1"/>
          </p:cNvPicPr>
          <p:nvPr/>
        </p:nvPicPr>
        <p:blipFill>
          <a:blip r:embed="rId1">
            <a:lum contrast="12000"/>
          </a:blip>
          <a:stretch>
            <a:fillRect/>
          </a:stretch>
        </p:blipFill>
        <p:spPr>
          <a:xfrm>
            <a:off x="5310188" y="2752725"/>
            <a:ext cx="4729162" cy="22399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1507" name="Text Box 3"/>
          <p:cNvSpPr txBox="1"/>
          <p:nvPr/>
        </p:nvSpPr>
        <p:spPr>
          <a:xfrm>
            <a:off x="2387600" y="1320800"/>
            <a:ext cx="4084638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None/>
            </a:pPr>
            <a:r>
              <a:rPr lang="zh-CN" altLang="en-US" sz="2800" dirty="0">
                <a:latin typeface="Times New Roman" panose="02020603050405020304" pitchFamily="18" charset="0"/>
              </a:rPr>
              <a:t>声音具有能量。</a:t>
            </a:r>
            <a:endParaRPr lang="zh-CN" altLang="en-US" sz="2800" dirty="0">
              <a:latin typeface="Times New Roman" panose="02020603050405020304" pitchFamily="18" charset="0"/>
            </a:endParaRPr>
          </a:p>
        </p:txBody>
      </p:sp>
      <p:sp>
        <p:nvSpPr>
          <p:cNvPr id="21508" name="Text Box 4"/>
          <p:cNvSpPr txBox="1"/>
          <p:nvPr/>
        </p:nvSpPr>
        <p:spPr>
          <a:xfrm>
            <a:off x="1797050" y="427038"/>
            <a:ext cx="1752600" cy="521970"/>
          </a:xfrm>
          <a:prstGeom prst="rect">
            <a:avLst/>
          </a:prstGeom>
          <a:solidFill>
            <a:srgbClr val="0000CC"/>
          </a:solidFill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None/>
            </a:pPr>
            <a:r>
              <a:rPr lang="zh-CN" altLang="en-US" sz="2800" dirty="0">
                <a:solidFill>
                  <a:srgbClr val="FFFF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探究活动</a:t>
            </a:r>
            <a:endParaRPr lang="zh-CN" altLang="en-US" sz="2800" dirty="0">
              <a:solidFill>
                <a:srgbClr val="FFFF00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pic>
        <p:nvPicPr>
          <p:cNvPr id="21509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7763" y="2719388"/>
            <a:ext cx="2674937" cy="25638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2530" name="Picture 1026"/>
          <p:cNvPicPr>
            <a:picLocks noChangeAspect="1"/>
          </p:cNvPicPr>
          <p:nvPr/>
        </p:nvPicPr>
        <p:blipFill>
          <a:blip r:embed="rId1">
            <a:lum contrast="18000"/>
          </a:blip>
          <a:stretch>
            <a:fillRect/>
          </a:stretch>
        </p:blipFill>
        <p:spPr>
          <a:xfrm>
            <a:off x="3462338" y="1743075"/>
            <a:ext cx="4868862" cy="28654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2531" name="Text Box 1027"/>
          <p:cNvSpPr txBox="1"/>
          <p:nvPr/>
        </p:nvSpPr>
        <p:spPr>
          <a:xfrm>
            <a:off x="2149475" y="1098550"/>
            <a:ext cx="3948113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None/>
            </a:pPr>
            <a:r>
              <a:rPr lang="zh-CN" altLang="en-US" sz="2800" dirty="0">
                <a:latin typeface="Times New Roman" panose="02020603050405020304" pitchFamily="18" charset="0"/>
              </a:rPr>
              <a:t>估测声音传播的快慢。</a:t>
            </a:r>
            <a:endParaRPr lang="zh-CN" altLang="en-US" sz="2800" dirty="0">
              <a:latin typeface="Times New Roman" panose="02020603050405020304" pitchFamily="18" charset="0"/>
            </a:endParaRPr>
          </a:p>
        </p:txBody>
      </p:sp>
      <p:sp>
        <p:nvSpPr>
          <p:cNvPr id="22532" name="Text Box 1028"/>
          <p:cNvSpPr txBox="1"/>
          <p:nvPr/>
        </p:nvSpPr>
        <p:spPr>
          <a:xfrm>
            <a:off x="2235200" y="4891088"/>
            <a:ext cx="7845425" cy="9531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None/>
            </a:pPr>
            <a:r>
              <a:rPr lang="zh-CN" altLang="en-US" sz="28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量出一段</a:t>
            </a:r>
            <a:r>
              <a:rPr lang="en-US" altLang="zh-CN" sz="28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300m</a:t>
            </a:r>
            <a:r>
              <a:rPr lang="zh-CN" altLang="en-US" sz="28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以上的距离，当你看到发令枪冒烟时，按下秒表；听到发令枪声时，按停秒表。</a:t>
            </a:r>
            <a:endParaRPr lang="zh-CN" altLang="en-US" sz="2800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22533" name="Text Box 1029"/>
          <p:cNvSpPr txBox="1"/>
          <p:nvPr/>
        </p:nvSpPr>
        <p:spPr>
          <a:xfrm>
            <a:off x="1797050" y="427038"/>
            <a:ext cx="1752600" cy="521970"/>
          </a:xfrm>
          <a:prstGeom prst="rect">
            <a:avLst/>
          </a:prstGeom>
          <a:solidFill>
            <a:srgbClr val="0000CC"/>
          </a:solidFill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None/>
            </a:pPr>
            <a:r>
              <a:rPr lang="zh-CN" altLang="en-US" sz="2800" dirty="0">
                <a:solidFill>
                  <a:srgbClr val="FFFF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探究活动</a:t>
            </a:r>
            <a:endParaRPr lang="zh-CN" altLang="en-US" sz="2800" dirty="0">
              <a:solidFill>
                <a:srgbClr val="FFFF00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5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2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7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/>
      <p:bldP spid="22532" grpId="0"/>
    </p:bldLst>
  </p:timing>
</p:sld>
</file>

<file path=ppt/tags/tag1.xml><?xml version="1.0" encoding="utf-8"?>
<p:tagLst xmlns:p="http://schemas.openxmlformats.org/presentationml/2006/main">
  <p:tag name="COMMONDATA" val="eyJoZGlkIjoiZTM4ODYzZGU4ZTcwYTAyYmRmMWE5ZTYyZjI3YWYyZGEifQ=="/>
</p:tagLst>
</file>

<file path=ppt/theme/theme1.xml><?xml version="1.0" encoding="utf-8"?>
<a:theme xmlns:a="http://schemas.openxmlformats.org/drawingml/2006/main" name="Profile">
  <a:themeElements>
    <a:clrScheme name="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C"/>
      </a:accent5>
      <a:accent6>
        <a:srgbClr val="B70000"/>
      </a:accent6>
      <a:hlink>
        <a:srgbClr val="336699"/>
      </a:hlink>
      <a:folHlink>
        <a:srgbClr val="003366"/>
      </a:folHlink>
    </a:clrScheme>
    <a:fontScheme name="">
      <a:majorFont>
        <a:latin typeface="Verdana"/>
        <a:ea typeface="宋体"/>
        <a:cs typeface=""/>
      </a:majorFont>
      <a:minorFont>
        <a:latin typeface="Verdana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FFFFFF"/>
        </a:dk1>
        <a:lt1>
          <a:srgbClr val="800000"/>
        </a:lt1>
        <a:dk2>
          <a:srgbClr val="FFFFFF"/>
        </a:dk2>
        <a:lt2>
          <a:srgbClr val="A50021"/>
        </a:lt2>
        <a:accent1>
          <a:srgbClr val="FF9900"/>
        </a:accent1>
        <a:accent2>
          <a:srgbClr val="FF3300"/>
        </a:accent2>
        <a:accent3>
          <a:srgbClr val="C1AAAA"/>
        </a:accent3>
        <a:accent4>
          <a:srgbClr val="DCDCDC"/>
        </a:accent4>
        <a:accent5>
          <a:srgbClr val="FFCAAA"/>
        </a:accent5>
        <a:accent6>
          <a:srgbClr val="E52D00"/>
        </a:accent6>
        <a:hlink>
          <a:srgbClr val="FFFFCC"/>
        </a:hlink>
        <a:folHlink>
          <a:srgbClr val="FF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1072E"/>
        </a:lt1>
        <a:dk2>
          <a:srgbClr val="FFFFFF"/>
        </a:dk2>
        <a:lt2>
          <a:srgbClr val="3C001E"/>
        </a:lt2>
        <a:accent1>
          <a:srgbClr val="89A38F"/>
        </a:accent1>
        <a:accent2>
          <a:srgbClr val="666699"/>
        </a:accent2>
        <a:accent3>
          <a:srgbClr val="B3AAAC"/>
        </a:accent3>
        <a:accent4>
          <a:srgbClr val="DCDCDC"/>
        </a:accent4>
        <a:accent5>
          <a:srgbClr val="C4CEC6"/>
        </a:accent5>
        <a:accent6>
          <a:srgbClr val="5B5B89"/>
        </a:accent6>
        <a:hlink>
          <a:srgbClr val="808000"/>
        </a:hlink>
        <a:folHlink>
          <a:srgbClr val="66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FFFFFF"/>
        </a:dk2>
        <a:lt2>
          <a:srgbClr val="333333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CDCDC"/>
        </a:accent4>
        <a:accent5>
          <a:srgbClr val="ADCAFF"/>
        </a:accent5>
        <a:accent6>
          <a:srgbClr val="B70000"/>
        </a:accent6>
        <a:hlink>
          <a:srgbClr val="666699"/>
        </a:hlink>
        <a:folHlink>
          <a:srgbClr val="66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330000"/>
        </a:lt1>
        <a:dk2>
          <a:srgbClr val="FFFFFF"/>
        </a:dk2>
        <a:lt2>
          <a:srgbClr val="4B3D1B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CDCDC"/>
        </a:accent4>
        <a:accent5>
          <a:srgbClr val="E2CAAA"/>
        </a:accent5>
        <a:accent6>
          <a:srgbClr val="B75B00"/>
        </a:accent6>
        <a:hlink>
          <a:srgbClr val="666699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3366"/>
        </a:lt1>
        <a:dk2>
          <a:srgbClr val="FFFFFF"/>
        </a:dk2>
        <a:lt2>
          <a:srgbClr val="006666"/>
        </a:lt2>
        <a:accent1>
          <a:srgbClr val="0099CC"/>
        </a:accent1>
        <a:accent2>
          <a:srgbClr val="6666FF"/>
        </a:accent2>
        <a:accent3>
          <a:srgbClr val="AAADB9"/>
        </a:accent3>
        <a:accent4>
          <a:srgbClr val="DCDCDC"/>
        </a:accent4>
        <a:accent5>
          <a:srgbClr val="AACAE2"/>
        </a:accent5>
        <a:accent6>
          <a:srgbClr val="5B5BE5"/>
        </a:accent6>
        <a:hlink>
          <a:srgbClr val="FFFF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6666"/>
        </a:lt1>
        <a:dk2>
          <a:srgbClr val="FFFFFF"/>
        </a:dk2>
        <a:lt2>
          <a:srgbClr val="003366"/>
        </a:lt2>
        <a:accent1>
          <a:srgbClr val="6699FF"/>
        </a:accent1>
        <a:accent2>
          <a:srgbClr val="00CCFF"/>
        </a:accent2>
        <a:accent3>
          <a:srgbClr val="AAB9B9"/>
        </a:accent3>
        <a:accent4>
          <a:srgbClr val="DCDCDC"/>
        </a:accent4>
        <a:accent5>
          <a:srgbClr val="B9CAFF"/>
        </a:accent5>
        <a:accent6>
          <a:srgbClr val="00B7E5"/>
        </a:accent6>
        <a:hlink>
          <a:srgbClr val="FFFFCC"/>
        </a:hlink>
        <a:folHlink>
          <a:srgbClr val="33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4"/>
        </a:accent3>
        <a:accent4>
          <a:srgbClr val="000000"/>
        </a:accent4>
        <a:accent5>
          <a:srgbClr val="FFE2AA"/>
        </a:accent5>
        <a:accent6>
          <a:srgbClr val="A3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336600"/>
        </a:lt1>
        <a:dk2>
          <a:srgbClr val="FFFFFF"/>
        </a:dk2>
        <a:lt2>
          <a:srgbClr val="598600"/>
        </a:lt2>
        <a:accent1>
          <a:srgbClr val="33CC33"/>
        </a:accent1>
        <a:accent2>
          <a:srgbClr val="99CC00"/>
        </a:accent2>
        <a:accent3>
          <a:srgbClr val="ADB9AA"/>
        </a:accent3>
        <a:accent4>
          <a:srgbClr val="DCDCDC"/>
        </a:accent4>
        <a:accent5>
          <a:srgbClr val="ADE2AD"/>
        </a:accent5>
        <a:accent6>
          <a:srgbClr val="89B700"/>
        </a:accent6>
        <a:hlink>
          <a:srgbClr val="FFCC00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C"/>
        </a:accent5>
        <a:accent6>
          <a:srgbClr val="B7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5_跋涉">
  <a:themeElements>
    <a:clrScheme name="">
      <a:dk1>
        <a:srgbClr val="000000"/>
      </a:dk1>
      <a:lt1>
        <a:srgbClr val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FFFFFF"/>
      </a:accent3>
      <a:accent4>
        <a:srgbClr val="000000"/>
      </a:accent4>
      <a:accent5>
        <a:srgbClr val="F6CEAC"/>
      </a:accent5>
      <a:accent6>
        <a:srgbClr val="945945"/>
      </a:accent6>
      <a:hlink>
        <a:srgbClr val="AD1F1F"/>
      </a:hlink>
      <a:folHlink>
        <a:srgbClr val="FFC42F"/>
      </a:folHlink>
    </a:clrScheme>
    <a:fontScheme name="">
      <a:majorFont>
        <a:latin typeface="Franklin Gothic Medium"/>
        <a:ea typeface="隶书"/>
        <a:cs typeface=""/>
      </a:majorFont>
      <a:minorFont>
        <a:latin typeface="Franklin Gothic Book"/>
        <a:ea typeface="华文楷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4E3B30"/>
        </a:dk2>
        <a:lt2>
          <a:srgbClr val="FBEEC9"/>
        </a:lt2>
        <a:accent1>
          <a:srgbClr val="F0A22E"/>
        </a:accent1>
        <a:accent2>
          <a:srgbClr val="A5644E"/>
        </a:accent2>
        <a:accent3>
          <a:srgbClr val="FFFFFF"/>
        </a:accent3>
        <a:accent4>
          <a:srgbClr val="000000"/>
        </a:accent4>
        <a:accent5>
          <a:srgbClr val="F6CEAC"/>
        </a:accent5>
        <a:accent6>
          <a:srgbClr val="945945"/>
        </a:accent6>
        <a:hlink>
          <a:srgbClr val="AD1F1F"/>
        </a:hlink>
        <a:folHlink>
          <a:srgbClr val="FFC42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9_跋涉">
  <a:themeElements>
    <a:clrScheme name="">
      <a:dk1>
        <a:srgbClr val="000000"/>
      </a:dk1>
      <a:lt1>
        <a:srgbClr val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FFFFFF"/>
      </a:accent3>
      <a:accent4>
        <a:srgbClr val="000000"/>
      </a:accent4>
      <a:accent5>
        <a:srgbClr val="F6CEAC"/>
      </a:accent5>
      <a:accent6>
        <a:srgbClr val="945945"/>
      </a:accent6>
      <a:hlink>
        <a:srgbClr val="AD1F1F"/>
      </a:hlink>
      <a:folHlink>
        <a:srgbClr val="FFC42F"/>
      </a:folHlink>
    </a:clrScheme>
    <a:fontScheme name="">
      <a:majorFont>
        <a:latin typeface="Franklin Gothic Medium"/>
        <a:ea typeface="隶书"/>
        <a:cs typeface=""/>
      </a:majorFont>
      <a:minorFont>
        <a:latin typeface="Franklin Gothic Book"/>
        <a:ea typeface="华文楷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4E3B30"/>
        </a:dk2>
        <a:lt2>
          <a:srgbClr val="FBEEC9"/>
        </a:lt2>
        <a:accent1>
          <a:srgbClr val="F0A22E"/>
        </a:accent1>
        <a:accent2>
          <a:srgbClr val="A5644E"/>
        </a:accent2>
        <a:accent3>
          <a:srgbClr val="FFFFFF"/>
        </a:accent3>
        <a:accent4>
          <a:srgbClr val="000000"/>
        </a:accent4>
        <a:accent5>
          <a:srgbClr val="F6CEAC"/>
        </a:accent5>
        <a:accent6>
          <a:srgbClr val="945945"/>
        </a:accent6>
        <a:hlink>
          <a:srgbClr val="AD1F1F"/>
        </a:hlink>
        <a:folHlink>
          <a:srgbClr val="FFC42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3296</Words>
  <Application>WPS 演示</Application>
  <PresentationFormat>宽屏</PresentationFormat>
  <Paragraphs>354</Paragraphs>
  <Slides>29</Slides>
  <Notes>4</Notes>
  <HiddenSlides>0</HiddenSlides>
  <MMClips>0</MMClips>
  <ScaleCrop>false</ScaleCrop>
  <HeadingPairs>
    <vt:vector size="8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3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29</vt:i4>
      </vt:variant>
    </vt:vector>
  </HeadingPairs>
  <TitlesOfParts>
    <vt:vector size="50" baseType="lpstr">
      <vt:lpstr>Arial</vt:lpstr>
      <vt:lpstr>宋体</vt:lpstr>
      <vt:lpstr>Wingdings</vt:lpstr>
      <vt:lpstr>Times New Roman</vt:lpstr>
      <vt:lpstr>Verdana</vt:lpstr>
      <vt:lpstr>Wingdings 2</vt:lpstr>
      <vt:lpstr>华文新魏</vt:lpstr>
      <vt:lpstr>黑体</vt:lpstr>
      <vt:lpstr>楷体_GB2312</vt:lpstr>
      <vt:lpstr>微软雅黑</vt:lpstr>
      <vt:lpstr>Franklin Gothic Book</vt:lpstr>
      <vt:lpstr>华文楷体</vt:lpstr>
      <vt:lpstr>Franklin Gothic Medium</vt:lpstr>
      <vt:lpstr>隶书</vt:lpstr>
      <vt:lpstr>Calibri</vt:lpstr>
      <vt:lpstr>Arial Unicode MS</vt:lpstr>
      <vt:lpstr>华文楷体</vt:lpstr>
      <vt:lpstr>Profile</vt:lpstr>
      <vt:lpstr>5_跋涉</vt:lpstr>
      <vt:lpstr>9_跋涉</vt:lpstr>
      <vt:lpstr>Paint.Picture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Administrator</cp:lastModifiedBy>
  <cp:revision>175</cp:revision>
  <dcterms:created xsi:type="dcterms:W3CDTF">2019-06-19T02:08:00Z</dcterms:created>
  <dcterms:modified xsi:type="dcterms:W3CDTF">2022-08-06T08:58:53Z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2052-11.1.0.12302</vt:lpwstr>
  </property>
  <property fmtid="{D5CDD505-2E9C-101B-9397-08002B2CF9AE}" pid="3" name="ICV">
    <vt:lpwstr>EA8D6C9E8DFC4C9A8A522BCC8E955C39</vt:lpwstr>
  </property>
</Properties>
</file>