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png" ContentType="image/png"/>
  <Default Extension="wdp" ContentType="image/vnd.ms-photo"/>
  <Default Extension="wmf" ContentType="image/x-wmf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10.bin" ContentType="application/vnd.ms-office.activeX"/>
  <Override PartName="/ppt/activeX/activeX10.xml" ContentType="application/vnd.ms-office.activeX+xml"/>
  <Override PartName="/ppt/activeX/activeX11.bin" ContentType="application/vnd.ms-office.activeX"/>
  <Override PartName="/ppt/activeX/activeX11.xml" ContentType="application/vnd.ms-office.activeX+xml"/>
  <Override PartName="/ppt/activeX/activeX12.bin" ContentType="application/vnd.ms-office.activeX"/>
  <Override PartName="/ppt/activeX/activeX12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activeX/activeX3.bin" ContentType="application/vnd.ms-office.activeX"/>
  <Override PartName="/ppt/activeX/activeX3.xml" ContentType="application/vnd.ms-office.activeX+xml"/>
  <Override PartName="/ppt/activeX/activeX4.bin" ContentType="application/vnd.ms-office.activeX"/>
  <Override PartName="/ppt/activeX/activeX4.xml" ContentType="application/vnd.ms-office.activeX+xml"/>
  <Override PartName="/ppt/activeX/activeX5.bin" ContentType="application/vnd.ms-office.activeX"/>
  <Override PartName="/ppt/activeX/activeX5.xml" ContentType="application/vnd.ms-office.activeX+xml"/>
  <Override PartName="/ppt/activeX/activeX6.bin" ContentType="application/vnd.ms-office.activeX"/>
  <Override PartName="/ppt/activeX/activeX6.xml" ContentType="application/vnd.ms-office.activeX+xml"/>
  <Override PartName="/ppt/activeX/activeX7.bin" ContentType="application/vnd.ms-office.activeX"/>
  <Override PartName="/ppt/activeX/activeX7.xml" ContentType="application/vnd.ms-office.activeX+xml"/>
  <Override PartName="/ppt/activeX/activeX8.bin" ContentType="application/vnd.ms-office.activeX"/>
  <Override PartName="/ppt/activeX/activeX8.xml" ContentType="application/vnd.ms-office.activeX+xml"/>
  <Override PartName="/ppt/activeX/activeX9.bin" ContentType="application/vnd.ms-office.activeX"/>
  <Override PartName="/ppt/activeX/activeX9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7" r:id="rId4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211"/>
        <p:guide pos="384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63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78083-EDA7-40C1-909B-3F6F779934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78083-EDA7-40C1-909B-3F6F779934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/>
          <p:nvPr/>
        </p:nvGrpSpPr>
        <p:grpSpPr bwMode="auto">
          <a:xfrm>
            <a:off x="-510117" y="0"/>
            <a:ext cx="13243984" cy="6858000"/>
            <a:chOff x="-382404" y="0"/>
            <a:chExt cx="9932332" cy="6858000"/>
          </a:xfrm>
        </p:grpSpPr>
        <p:grpSp>
          <p:nvGrpSpPr>
            <p:cNvPr id="5" name="Group 44"/>
            <p:cNvGrpSpPr/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8" name="Group 4"/>
              <p:cNvGrpSpPr/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9" name="Group 5"/>
              <p:cNvGrpSpPr/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0" name="Group 9"/>
              <p:cNvGrpSpPr/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+mn-ea"/>
                  <a:cs typeface="+mn-cs"/>
                </a:endParaRPr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+mn-ea"/>
                  <a:cs typeface="+mn-cs"/>
                </a:endParaRPr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+mn-ea"/>
                  <a:cs typeface="+mn-cs"/>
                </a:endParaRPr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-1" fmla="*/ 0 w 9144000"/>
                <a:gd name="connsiteY0-2" fmla="*/ 1270659 h 1330035"/>
                <a:gd name="connsiteX1-3" fmla="*/ 1674420 w 9144000"/>
                <a:gd name="connsiteY1-4" fmla="*/ 1318160 h 1330035"/>
                <a:gd name="connsiteX2-5" fmla="*/ 4120737 w 9144000"/>
                <a:gd name="connsiteY2-6" fmla="*/ 1199407 h 1330035"/>
                <a:gd name="connsiteX3-7" fmla="*/ 7172696 w 9144000"/>
                <a:gd name="connsiteY3-8" fmla="*/ 760020 h 1330035"/>
                <a:gd name="connsiteX4-9" fmla="*/ 9144000 w 9144000"/>
                <a:gd name="connsiteY4-10" fmla="*/ 0 h 1330035"/>
                <a:gd name="connsiteX0-11" fmla="*/ 0 w 9144000"/>
                <a:gd name="connsiteY0-12" fmla="*/ 1270659 h 1330035"/>
                <a:gd name="connsiteX1-13" fmla="*/ 1674420 w 9144000"/>
                <a:gd name="connsiteY1-14" fmla="*/ 1318160 h 1330035"/>
                <a:gd name="connsiteX2-15" fmla="*/ 4120737 w 9144000"/>
                <a:gd name="connsiteY2-16" fmla="*/ 1199407 h 1330035"/>
                <a:gd name="connsiteX3-17" fmla="*/ 7172696 w 9144000"/>
                <a:gd name="connsiteY3-18" fmla="*/ 760020 h 1330035"/>
                <a:gd name="connsiteX4-19" fmla="*/ 9144000 w 9144000"/>
                <a:gd name="connsiteY4-20" fmla="*/ 0 h 1330035"/>
                <a:gd name="connsiteX0-21" fmla="*/ 0 w 9144000"/>
                <a:gd name="connsiteY0-22" fmla="*/ 1270659 h 1330035"/>
                <a:gd name="connsiteX1-23" fmla="*/ 1674420 w 9144000"/>
                <a:gd name="connsiteY1-24" fmla="*/ 1318160 h 1330035"/>
                <a:gd name="connsiteX2-25" fmla="*/ 4120737 w 9144000"/>
                <a:gd name="connsiteY2-26" fmla="*/ 1199407 h 1330035"/>
                <a:gd name="connsiteX3-27" fmla="*/ 7172696 w 9144000"/>
                <a:gd name="connsiteY3-28" fmla="*/ 760020 h 1330035"/>
                <a:gd name="connsiteX4-29" fmla="*/ 9144000 w 9144000"/>
                <a:gd name="connsiteY4-30" fmla="*/ 0 h 1330035"/>
                <a:gd name="connsiteX0-31" fmla="*/ 0 w 9144000"/>
                <a:gd name="connsiteY0-32" fmla="*/ 1116279 h 1175655"/>
                <a:gd name="connsiteX1-33" fmla="*/ 1674420 w 9144000"/>
                <a:gd name="connsiteY1-34" fmla="*/ 1163780 h 1175655"/>
                <a:gd name="connsiteX2-35" fmla="*/ 4120737 w 9144000"/>
                <a:gd name="connsiteY2-36" fmla="*/ 1045027 h 1175655"/>
                <a:gd name="connsiteX3-37" fmla="*/ 7172696 w 9144000"/>
                <a:gd name="connsiteY3-38" fmla="*/ 605640 h 1175655"/>
                <a:gd name="connsiteX4-39" fmla="*/ 9144000 w 9144000"/>
                <a:gd name="connsiteY4-40" fmla="*/ 0 h 11756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261499"/>
                <a:gd name="connsiteY0-2" fmla="*/ 105098 h 1388236"/>
                <a:gd name="connsiteX1-3" fmla="*/ 56357 w 1261499"/>
                <a:gd name="connsiteY1-4" fmla="*/ 0 h 1388236"/>
                <a:gd name="connsiteX2-5" fmla="*/ 865241 w 1261499"/>
                <a:gd name="connsiteY2-6" fmla="*/ 0 h 1388236"/>
                <a:gd name="connsiteX3-7" fmla="*/ 1261499 w 1261499"/>
                <a:gd name="connsiteY3-8" fmla="*/ 694118 h 1388236"/>
                <a:gd name="connsiteX4-9" fmla="*/ 865241 w 1261499"/>
                <a:gd name="connsiteY4-10" fmla="*/ 1388236 h 1388236"/>
                <a:gd name="connsiteX5-11" fmla="*/ 56357 w 1261499"/>
                <a:gd name="connsiteY5-12" fmla="*/ 1388236 h 1388236"/>
                <a:gd name="connsiteX6-13" fmla="*/ 0 w 1261499"/>
                <a:gd name="connsiteY6-14" fmla="*/ 105098 h 1388236"/>
                <a:gd name="connsiteX0-15" fmla="*/ 0 w 1261499"/>
                <a:gd name="connsiteY0-16" fmla="*/ 105098 h 1388236"/>
                <a:gd name="connsiteX1-17" fmla="*/ 56357 w 1261499"/>
                <a:gd name="connsiteY1-18" fmla="*/ 0 h 1388236"/>
                <a:gd name="connsiteX2-19" fmla="*/ 865241 w 1261499"/>
                <a:gd name="connsiteY2-20" fmla="*/ 0 h 1388236"/>
                <a:gd name="connsiteX3-21" fmla="*/ 1261499 w 1261499"/>
                <a:gd name="connsiteY3-22" fmla="*/ 694118 h 1388236"/>
                <a:gd name="connsiteX4-23" fmla="*/ 865241 w 1261499"/>
                <a:gd name="connsiteY4-24" fmla="*/ 1388236 h 1388236"/>
                <a:gd name="connsiteX5-25" fmla="*/ 744578 w 1261499"/>
                <a:gd name="connsiteY5-26" fmla="*/ 1387893 h 1388236"/>
                <a:gd name="connsiteX6-27" fmla="*/ 0 w 1261499"/>
                <a:gd name="connsiteY6-28" fmla="*/ 105098 h 13882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601400"/>
                <a:gd name="connsiteY0-2" fmla="*/ 694118 h 1388236"/>
                <a:gd name="connsiteX1-3" fmla="*/ 396258 w 1601400"/>
                <a:gd name="connsiteY1-4" fmla="*/ 0 h 1388236"/>
                <a:gd name="connsiteX2-5" fmla="*/ 474029 w 1601400"/>
                <a:gd name="connsiteY2-6" fmla="*/ 4016 h 1388236"/>
                <a:gd name="connsiteX3-7" fmla="*/ 1601400 w 1601400"/>
                <a:gd name="connsiteY3-8" fmla="*/ 694118 h 1388236"/>
                <a:gd name="connsiteX4-9" fmla="*/ 1205142 w 1601400"/>
                <a:gd name="connsiteY4-10" fmla="*/ 1388236 h 1388236"/>
                <a:gd name="connsiteX5-11" fmla="*/ 396258 w 1601400"/>
                <a:gd name="connsiteY5-12" fmla="*/ 1388236 h 1388236"/>
                <a:gd name="connsiteX6-13" fmla="*/ 0 w 1601400"/>
                <a:gd name="connsiteY6-14" fmla="*/ 694118 h 1388236"/>
                <a:gd name="connsiteX0-15" fmla="*/ 0 w 1243407"/>
                <a:gd name="connsiteY0-16" fmla="*/ 694118 h 1388236"/>
                <a:gd name="connsiteX1-17" fmla="*/ 396258 w 1243407"/>
                <a:gd name="connsiteY1-18" fmla="*/ 0 h 1388236"/>
                <a:gd name="connsiteX2-19" fmla="*/ 474029 w 1243407"/>
                <a:gd name="connsiteY2-20" fmla="*/ 4016 h 1388236"/>
                <a:gd name="connsiteX3-21" fmla="*/ 1243407 w 1243407"/>
                <a:gd name="connsiteY3-22" fmla="*/ 1325983 h 1388236"/>
                <a:gd name="connsiteX4-23" fmla="*/ 1205142 w 1243407"/>
                <a:gd name="connsiteY4-24" fmla="*/ 1388236 h 1388236"/>
                <a:gd name="connsiteX5-25" fmla="*/ 396258 w 1243407"/>
                <a:gd name="connsiteY5-26" fmla="*/ 1388236 h 1388236"/>
                <a:gd name="connsiteX6-27" fmla="*/ 0 w 1243407"/>
                <a:gd name="connsiteY6-28" fmla="*/ 694118 h 13882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601400"/>
                <a:gd name="connsiteY0-2" fmla="*/ 694704 h 1388822"/>
                <a:gd name="connsiteX1-3" fmla="*/ 396258 w 1601400"/>
                <a:gd name="connsiteY1-4" fmla="*/ 586 h 1388822"/>
                <a:gd name="connsiteX2-5" fmla="*/ 482002 w 1601400"/>
                <a:gd name="connsiteY2-6" fmla="*/ 0 h 1388822"/>
                <a:gd name="connsiteX3-7" fmla="*/ 1601400 w 1601400"/>
                <a:gd name="connsiteY3-8" fmla="*/ 694704 h 1388822"/>
                <a:gd name="connsiteX4-9" fmla="*/ 1205142 w 1601400"/>
                <a:gd name="connsiteY4-10" fmla="*/ 1388822 h 1388822"/>
                <a:gd name="connsiteX5-11" fmla="*/ 396258 w 1601400"/>
                <a:gd name="connsiteY5-12" fmla="*/ 1388822 h 1388822"/>
                <a:gd name="connsiteX6-13" fmla="*/ 0 w 1601400"/>
                <a:gd name="connsiteY6-14" fmla="*/ 694704 h 1388822"/>
                <a:gd name="connsiteX0-15" fmla="*/ 0 w 1241871"/>
                <a:gd name="connsiteY0-16" fmla="*/ 694704 h 1388822"/>
                <a:gd name="connsiteX1-17" fmla="*/ 396258 w 1241871"/>
                <a:gd name="connsiteY1-18" fmla="*/ 586 h 1388822"/>
                <a:gd name="connsiteX2-19" fmla="*/ 482002 w 1241871"/>
                <a:gd name="connsiteY2-20" fmla="*/ 0 h 1388822"/>
                <a:gd name="connsiteX3-21" fmla="*/ 1241871 w 1241871"/>
                <a:gd name="connsiteY3-22" fmla="*/ 1323912 h 1388822"/>
                <a:gd name="connsiteX4-23" fmla="*/ 1205142 w 1241871"/>
                <a:gd name="connsiteY4-24" fmla="*/ 1388822 h 1388822"/>
                <a:gd name="connsiteX5-25" fmla="*/ 396258 w 1241871"/>
                <a:gd name="connsiteY5-26" fmla="*/ 1388822 h 1388822"/>
                <a:gd name="connsiteX6-27" fmla="*/ 0 w 1241871"/>
                <a:gd name="connsiteY6-28" fmla="*/ 694704 h 1388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</p:grpSp>
      <p:sp>
        <p:nvSpPr>
          <p:cNvPr id="43" name="Rectangle 45"/>
          <p:cNvSpPr/>
          <p:nvPr/>
        </p:nvSpPr>
        <p:spPr>
          <a:xfrm>
            <a:off x="6081184" y="-22225"/>
            <a:ext cx="4906433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44" name="Rectangle 46"/>
          <p:cNvSpPr/>
          <p:nvPr/>
        </p:nvSpPr>
        <p:spPr>
          <a:xfrm>
            <a:off x="6199717" y="-22225"/>
            <a:ext cx="46736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45" name="Rectangle 49"/>
          <p:cNvSpPr/>
          <p:nvPr/>
        </p:nvSpPr>
        <p:spPr>
          <a:xfrm>
            <a:off x="6201833" y="6088063"/>
            <a:ext cx="46736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46" name="Rectangle 88"/>
          <p:cNvSpPr/>
          <p:nvPr/>
        </p:nvSpPr>
        <p:spPr>
          <a:xfrm>
            <a:off x="6201833" y="6088063"/>
            <a:ext cx="46736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11153" y="2708476"/>
            <a:ext cx="4417807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11153" y="4421080"/>
            <a:ext cx="4413071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6318251" y="1516063"/>
            <a:ext cx="28448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071784" y="5719763"/>
            <a:ext cx="3774016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94C6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199717" y="5719763"/>
            <a:ext cx="857249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64696C-97E3-4DD0-89B0-CC45F111B80B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94C6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94C6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94C6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2D4785-A9A4-487C-83D8-F180372D7E98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193" y="2900829"/>
            <a:ext cx="8849957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8193" y="4267200"/>
            <a:ext cx="8849956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94C6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6CB05AB-AAB1-4D65-AAAE-2990BD2D35CA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89888" y="2313432"/>
            <a:ext cx="4559808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313431"/>
            <a:ext cx="4559808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94C6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D7FD5C5-0F4A-46D5-9239-03471D64B847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2815" y="2316009"/>
            <a:ext cx="407619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88961" y="2974694"/>
            <a:ext cx="4559808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82449" y="2316010"/>
            <a:ext cx="4074289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536" y="2974694"/>
            <a:ext cx="4559808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94C6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C4FC76-8090-482F-AF49-FD9F29D24BFD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94C6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E793F4-D9EB-4A0B-9828-AC0851119178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94C6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43BBFF-6EFC-4D20-B586-6B981777FDEF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/>
          <p:nvPr/>
        </p:nvGrpSpPr>
        <p:grpSpPr bwMode="auto">
          <a:xfrm>
            <a:off x="-510117" y="0"/>
            <a:ext cx="13243984" cy="6858000"/>
            <a:chOff x="-382404" y="0"/>
            <a:chExt cx="9932332" cy="6858000"/>
          </a:xfrm>
        </p:grpSpPr>
        <p:grpSp>
          <p:nvGrpSpPr>
            <p:cNvPr id="6" name="Group 44"/>
            <p:cNvGrpSpPr/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/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0" name="Group 5"/>
              <p:cNvGrpSpPr/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1" name="Group 9"/>
              <p:cNvGrpSpPr/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+mn-ea"/>
                  <a:cs typeface="+mn-cs"/>
                </a:endParaRPr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+mn-ea"/>
                  <a:cs typeface="+mn-cs"/>
                </a:endParaRPr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+mn-ea"/>
                  <a:cs typeface="+mn-cs"/>
                </a:endParaRPr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-1" fmla="*/ 0 w 9144000"/>
                <a:gd name="connsiteY0-2" fmla="*/ 1270659 h 1330035"/>
                <a:gd name="connsiteX1-3" fmla="*/ 1674420 w 9144000"/>
                <a:gd name="connsiteY1-4" fmla="*/ 1318160 h 1330035"/>
                <a:gd name="connsiteX2-5" fmla="*/ 4120737 w 9144000"/>
                <a:gd name="connsiteY2-6" fmla="*/ 1199407 h 1330035"/>
                <a:gd name="connsiteX3-7" fmla="*/ 7172696 w 9144000"/>
                <a:gd name="connsiteY3-8" fmla="*/ 760020 h 1330035"/>
                <a:gd name="connsiteX4-9" fmla="*/ 9144000 w 9144000"/>
                <a:gd name="connsiteY4-10" fmla="*/ 0 h 1330035"/>
                <a:gd name="connsiteX0-11" fmla="*/ 0 w 9144000"/>
                <a:gd name="connsiteY0-12" fmla="*/ 1270659 h 1330035"/>
                <a:gd name="connsiteX1-13" fmla="*/ 1674420 w 9144000"/>
                <a:gd name="connsiteY1-14" fmla="*/ 1318160 h 1330035"/>
                <a:gd name="connsiteX2-15" fmla="*/ 4120737 w 9144000"/>
                <a:gd name="connsiteY2-16" fmla="*/ 1199407 h 1330035"/>
                <a:gd name="connsiteX3-17" fmla="*/ 7172696 w 9144000"/>
                <a:gd name="connsiteY3-18" fmla="*/ 760020 h 1330035"/>
                <a:gd name="connsiteX4-19" fmla="*/ 9144000 w 9144000"/>
                <a:gd name="connsiteY4-20" fmla="*/ 0 h 1330035"/>
                <a:gd name="connsiteX0-21" fmla="*/ 0 w 9144000"/>
                <a:gd name="connsiteY0-22" fmla="*/ 1270659 h 1330035"/>
                <a:gd name="connsiteX1-23" fmla="*/ 1674420 w 9144000"/>
                <a:gd name="connsiteY1-24" fmla="*/ 1318160 h 1330035"/>
                <a:gd name="connsiteX2-25" fmla="*/ 4120737 w 9144000"/>
                <a:gd name="connsiteY2-26" fmla="*/ 1199407 h 1330035"/>
                <a:gd name="connsiteX3-27" fmla="*/ 7172696 w 9144000"/>
                <a:gd name="connsiteY3-28" fmla="*/ 760020 h 1330035"/>
                <a:gd name="connsiteX4-29" fmla="*/ 9144000 w 9144000"/>
                <a:gd name="connsiteY4-30" fmla="*/ 0 h 1330035"/>
                <a:gd name="connsiteX0-31" fmla="*/ 0 w 9144000"/>
                <a:gd name="connsiteY0-32" fmla="*/ 1116279 h 1175655"/>
                <a:gd name="connsiteX1-33" fmla="*/ 1674420 w 9144000"/>
                <a:gd name="connsiteY1-34" fmla="*/ 1163780 h 1175655"/>
                <a:gd name="connsiteX2-35" fmla="*/ 4120737 w 9144000"/>
                <a:gd name="connsiteY2-36" fmla="*/ 1045027 h 1175655"/>
                <a:gd name="connsiteX3-37" fmla="*/ 7172696 w 9144000"/>
                <a:gd name="connsiteY3-38" fmla="*/ 605640 h 1175655"/>
                <a:gd name="connsiteX4-39" fmla="*/ 9144000 w 9144000"/>
                <a:gd name="connsiteY4-40" fmla="*/ 0 h 11756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261499"/>
                <a:gd name="connsiteY0-2" fmla="*/ 105098 h 1388236"/>
                <a:gd name="connsiteX1-3" fmla="*/ 56357 w 1261499"/>
                <a:gd name="connsiteY1-4" fmla="*/ 0 h 1388236"/>
                <a:gd name="connsiteX2-5" fmla="*/ 865241 w 1261499"/>
                <a:gd name="connsiteY2-6" fmla="*/ 0 h 1388236"/>
                <a:gd name="connsiteX3-7" fmla="*/ 1261499 w 1261499"/>
                <a:gd name="connsiteY3-8" fmla="*/ 694118 h 1388236"/>
                <a:gd name="connsiteX4-9" fmla="*/ 865241 w 1261499"/>
                <a:gd name="connsiteY4-10" fmla="*/ 1388236 h 1388236"/>
                <a:gd name="connsiteX5-11" fmla="*/ 56357 w 1261499"/>
                <a:gd name="connsiteY5-12" fmla="*/ 1388236 h 1388236"/>
                <a:gd name="connsiteX6-13" fmla="*/ 0 w 1261499"/>
                <a:gd name="connsiteY6-14" fmla="*/ 105098 h 1388236"/>
                <a:gd name="connsiteX0-15" fmla="*/ 0 w 1261499"/>
                <a:gd name="connsiteY0-16" fmla="*/ 105098 h 1388236"/>
                <a:gd name="connsiteX1-17" fmla="*/ 56357 w 1261499"/>
                <a:gd name="connsiteY1-18" fmla="*/ 0 h 1388236"/>
                <a:gd name="connsiteX2-19" fmla="*/ 865241 w 1261499"/>
                <a:gd name="connsiteY2-20" fmla="*/ 0 h 1388236"/>
                <a:gd name="connsiteX3-21" fmla="*/ 1261499 w 1261499"/>
                <a:gd name="connsiteY3-22" fmla="*/ 694118 h 1388236"/>
                <a:gd name="connsiteX4-23" fmla="*/ 865241 w 1261499"/>
                <a:gd name="connsiteY4-24" fmla="*/ 1388236 h 1388236"/>
                <a:gd name="connsiteX5-25" fmla="*/ 744578 w 1261499"/>
                <a:gd name="connsiteY5-26" fmla="*/ 1387893 h 1388236"/>
                <a:gd name="connsiteX6-27" fmla="*/ 0 w 1261499"/>
                <a:gd name="connsiteY6-28" fmla="*/ 105098 h 13882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601400"/>
                <a:gd name="connsiteY0-2" fmla="*/ 694118 h 1388236"/>
                <a:gd name="connsiteX1-3" fmla="*/ 396258 w 1601400"/>
                <a:gd name="connsiteY1-4" fmla="*/ 0 h 1388236"/>
                <a:gd name="connsiteX2-5" fmla="*/ 474029 w 1601400"/>
                <a:gd name="connsiteY2-6" fmla="*/ 4016 h 1388236"/>
                <a:gd name="connsiteX3-7" fmla="*/ 1601400 w 1601400"/>
                <a:gd name="connsiteY3-8" fmla="*/ 694118 h 1388236"/>
                <a:gd name="connsiteX4-9" fmla="*/ 1205142 w 1601400"/>
                <a:gd name="connsiteY4-10" fmla="*/ 1388236 h 1388236"/>
                <a:gd name="connsiteX5-11" fmla="*/ 396258 w 1601400"/>
                <a:gd name="connsiteY5-12" fmla="*/ 1388236 h 1388236"/>
                <a:gd name="connsiteX6-13" fmla="*/ 0 w 1601400"/>
                <a:gd name="connsiteY6-14" fmla="*/ 694118 h 1388236"/>
                <a:gd name="connsiteX0-15" fmla="*/ 0 w 1243407"/>
                <a:gd name="connsiteY0-16" fmla="*/ 694118 h 1388236"/>
                <a:gd name="connsiteX1-17" fmla="*/ 396258 w 1243407"/>
                <a:gd name="connsiteY1-18" fmla="*/ 0 h 1388236"/>
                <a:gd name="connsiteX2-19" fmla="*/ 474029 w 1243407"/>
                <a:gd name="connsiteY2-20" fmla="*/ 4016 h 1388236"/>
                <a:gd name="connsiteX3-21" fmla="*/ 1243407 w 1243407"/>
                <a:gd name="connsiteY3-22" fmla="*/ 1325983 h 1388236"/>
                <a:gd name="connsiteX4-23" fmla="*/ 1205142 w 1243407"/>
                <a:gd name="connsiteY4-24" fmla="*/ 1388236 h 1388236"/>
                <a:gd name="connsiteX5-25" fmla="*/ 396258 w 1243407"/>
                <a:gd name="connsiteY5-26" fmla="*/ 1388236 h 1388236"/>
                <a:gd name="connsiteX6-27" fmla="*/ 0 w 1243407"/>
                <a:gd name="connsiteY6-28" fmla="*/ 694118 h 13882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601400"/>
                <a:gd name="connsiteY0-2" fmla="*/ 694704 h 1388822"/>
                <a:gd name="connsiteX1-3" fmla="*/ 396258 w 1601400"/>
                <a:gd name="connsiteY1-4" fmla="*/ 586 h 1388822"/>
                <a:gd name="connsiteX2-5" fmla="*/ 482002 w 1601400"/>
                <a:gd name="connsiteY2-6" fmla="*/ 0 h 1388822"/>
                <a:gd name="connsiteX3-7" fmla="*/ 1601400 w 1601400"/>
                <a:gd name="connsiteY3-8" fmla="*/ 694704 h 1388822"/>
                <a:gd name="connsiteX4-9" fmla="*/ 1205142 w 1601400"/>
                <a:gd name="connsiteY4-10" fmla="*/ 1388822 h 1388822"/>
                <a:gd name="connsiteX5-11" fmla="*/ 396258 w 1601400"/>
                <a:gd name="connsiteY5-12" fmla="*/ 1388822 h 1388822"/>
                <a:gd name="connsiteX6-13" fmla="*/ 0 w 1601400"/>
                <a:gd name="connsiteY6-14" fmla="*/ 694704 h 1388822"/>
                <a:gd name="connsiteX0-15" fmla="*/ 0 w 1241871"/>
                <a:gd name="connsiteY0-16" fmla="*/ 694704 h 1388822"/>
                <a:gd name="connsiteX1-17" fmla="*/ 396258 w 1241871"/>
                <a:gd name="connsiteY1-18" fmla="*/ 586 h 1388822"/>
                <a:gd name="connsiteX2-19" fmla="*/ 482002 w 1241871"/>
                <a:gd name="connsiteY2-20" fmla="*/ 0 h 1388822"/>
                <a:gd name="connsiteX3-21" fmla="*/ 1241871 w 1241871"/>
                <a:gd name="connsiteY3-22" fmla="*/ 1323912 h 1388822"/>
                <a:gd name="connsiteX4-23" fmla="*/ 1205142 w 1241871"/>
                <a:gd name="connsiteY4-24" fmla="*/ 1388822 h 1388822"/>
                <a:gd name="connsiteX5-25" fmla="*/ 396258 w 1241871"/>
                <a:gd name="connsiteY5-26" fmla="*/ 1388822 h 1388822"/>
                <a:gd name="connsiteX6-27" fmla="*/ 0 w 1241871"/>
                <a:gd name="connsiteY6-28" fmla="*/ 694704 h 1388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</p:grpSp>
      <p:sp>
        <p:nvSpPr>
          <p:cNvPr id="44" name="Rectangle 45"/>
          <p:cNvSpPr/>
          <p:nvPr/>
        </p:nvSpPr>
        <p:spPr>
          <a:xfrm>
            <a:off x="6081184" y="-22225"/>
            <a:ext cx="4906433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45" name="Rectangle 56"/>
          <p:cNvSpPr/>
          <p:nvPr/>
        </p:nvSpPr>
        <p:spPr>
          <a:xfrm>
            <a:off x="6199717" y="-22225"/>
            <a:ext cx="46736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46" name="Rectangle 57"/>
          <p:cNvSpPr/>
          <p:nvPr/>
        </p:nvSpPr>
        <p:spPr>
          <a:xfrm>
            <a:off x="1206500" y="601663"/>
            <a:ext cx="474980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47" name="Rectangle 60"/>
          <p:cNvSpPr/>
          <p:nvPr/>
        </p:nvSpPr>
        <p:spPr>
          <a:xfrm>
            <a:off x="6201833" y="6088063"/>
            <a:ext cx="46736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7859" y="856527"/>
            <a:ext cx="4120587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9777" y="2657434"/>
            <a:ext cx="4406096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5456" y="4136994"/>
            <a:ext cx="4398379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6335EBA-57F5-4658-950D-EC5E0A5024FE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6189133" y="5724525"/>
            <a:ext cx="4656667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94C6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/>
          <p:nvPr/>
        </p:nvGrpSpPr>
        <p:grpSpPr bwMode="auto">
          <a:xfrm>
            <a:off x="-510117" y="0"/>
            <a:ext cx="13243984" cy="6858000"/>
            <a:chOff x="-382404" y="0"/>
            <a:chExt cx="9932332" cy="6858000"/>
          </a:xfrm>
        </p:grpSpPr>
        <p:grpSp>
          <p:nvGrpSpPr>
            <p:cNvPr id="6" name="Group 44"/>
            <p:cNvGrpSpPr/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/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0" name="Group 5"/>
              <p:cNvGrpSpPr/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31" name="Group 9"/>
              <p:cNvGrpSpPr/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+mn-ea"/>
                  <a:cs typeface="+mn-cs"/>
                </a:endParaRPr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+mn-ea"/>
                  <a:cs typeface="+mn-cs"/>
                </a:endParaRPr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+mn-ea"/>
                  <a:cs typeface="+mn-cs"/>
                </a:endParaRPr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-1" fmla="*/ 0 w 9144000"/>
                <a:gd name="connsiteY0-2" fmla="*/ 1270659 h 1330035"/>
                <a:gd name="connsiteX1-3" fmla="*/ 1674420 w 9144000"/>
                <a:gd name="connsiteY1-4" fmla="*/ 1318160 h 1330035"/>
                <a:gd name="connsiteX2-5" fmla="*/ 4120737 w 9144000"/>
                <a:gd name="connsiteY2-6" fmla="*/ 1199407 h 1330035"/>
                <a:gd name="connsiteX3-7" fmla="*/ 7172696 w 9144000"/>
                <a:gd name="connsiteY3-8" fmla="*/ 760020 h 1330035"/>
                <a:gd name="connsiteX4-9" fmla="*/ 9144000 w 9144000"/>
                <a:gd name="connsiteY4-10" fmla="*/ 0 h 1330035"/>
                <a:gd name="connsiteX0-11" fmla="*/ 0 w 9144000"/>
                <a:gd name="connsiteY0-12" fmla="*/ 1270659 h 1330035"/>
                <a:gd name="connsiteX1-13" fmla="*/ 1674420 w 9144000"/>
                <a:gd name="connsiteY1-14" fmla="*/ 1318160 h 1330035"/>
                <a:gd name="connsiteX2-15" fmla="*/ 4120737 w 9144000"/>
                <a:gd name="connsiteY2-16" fmla="*/ 1199407 h 1330035"/>
                <a:gd name="connsiteX3-17" fmla="*/ 7172696 w 9144000"/>
                <a:gd name="connsiteY3-18" fmla="*/ 760020 h 1330035"/>
                <a:gd name="connsiteX4-19" fmla="*/ 9144000 w 9144000"/>
                <a:gd name="connsiteY4-20" fmla="*/ 0 h 1330035"/>
                <a:gd name="connsiteX0-21" fmla="*/ 0 w 9144000"/>
                <a:gd name="connsiteY0-22" fmla="*/ 1270659 h 1330035"/>
                <a:gd name="connsiteX1-23" fmla="*/ 1674420 w 9144000"/>
                <a:gd name="connsiteY1-24" fmla="*/ 1318160 h 1330035"/>
                <a:gd name="connsiteX2-25" fmla="*/ 4120737 w 9144000"/>
                <a:gd name="connsiteY2-26" fmla="*/ 1199407 h 1330035"/>
                <a:gd name="connsiteX3-27" fmla="*/ 7172696 w 9144000"/>
                <a:gd name="connsiteY3-28" fmla="*/ 760020 h 1330035"/>
                <a:gd name="connsiteX4-29" fmla="*/ 9144000 w 9144000"/>
                <a:gd name="connsiteY4-30" fmla="*/ 0 h 1330035"/>
                <a:gd name="connsiteX0-31" fmla="*/ 0 w 9144000"/>
                <a:gd name="connsiteY0-32" fmla="*/ 1116279 h 1175655"/>
                <a:gd name="connsiteX1-33" fmla="*/ 1674420 w 9144000"/>
                <a:gd name="connsiteY1-34" fmla="*/ 1163780 h 1175655"/>
                <a:gd name="connsiteX2-35" fmla="*/ 4120737 w 9144000"/>
                <a:gd name="connsiteY2-36" fmla="*/ 1045027 h 1175655"/>
                <a:gd name="connsiteX3-37" fmla="*/ 7172696 w 9144000"/>
                <a:gd name="connsiteY3-38" fmla="*/ 605640 h 1175655"/>
                <a:gd name="connsiteX4-39" fmla="*/ 9144000 w 9144000"/>
                <a:gd name="connsiteY4-40" fmla="*/ 0 h 11756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261499"/>
                <a:gd name="connsiteY0-2" fmla="*/ 105098 h 1388236"/>
                <a:gd name="connsiteX1-3" fmla="*/ 56357 w 1261499"/>
                <a:gd name="connsiteY1-4" fmla="*/ 0 h 1388236"/>
                <a:gd name="connsiteX2-5" fmla="*/ 865241 w 1261499"/>
                <a:gd name="connsiteY2-6" fmla="*/ 0 h 1388236"/>
                <a:gd name="connsiteX3-7" fmla="*/ 1261499 w 1261499"/>
                <a:gd name="connsiteY3-8" fmla="*/ 694118 h 1388236"/>
                <a:gd name="connsiteX4-9" fmla="*/ 865241 w 1261499"/>
                <a:gd name="connsiteY4-10" fmla="*/ 1388236 h 1388236"/>
                <a:gd name="connsiteX5-11" fmla="*/ 56357 w 1261499"/>
                <a:gd name="connsiteY5-12" fmla="*/ 1388236 h 1388236"/>
                <a:gd name="connsiteX6-13" fmla="*/ 0 w 1261499"/>
                <a:gd name="connsiteY6-14" fmla="*/ 105098 h 1388236"/>
                <a:gd name="connsiteX0-15" fmla="*/ 0 w 1261499"/>
                <a:gd name="connsiteY0-16" fmla="*/ 105098 h 1388236"/>
                <a:gd name="connsiteX1-17" fmla="*/ 56357 w 1261499"/>
                <a:gd name="connsiteY1-18" fmla="*/ 0 h 1388236"/>
                <a:gd name="connsiteX2-19" fmla="*/ 865241 w 1261499"/>
                <a:gd name="connsiteY2-20" fmla="*/ 0 h 1388236"/>
                <a:gd name="connsiteX3-21" fmla="*/ 1261499 w 1261499"/>
                <a:gd name="connsiteY3-22" fmla="*/ 694118 h 1388236"/>
                <a:gd name="connsiteX4-23" fmla="*/ 865241 w 1261499"/>
                <a:gd name="connsiteY4-24" fmla="*/ 1388236 h 1388236"/>
                <a:gd name="connsiteX5-25" fmla="*/ 744578 w 1261499"/>
                <a:gd name="connsiteY5-26" fmla="*/ 1387893 h 1388236"/>
                <a:gd name="connsiteX6-27" fmla="*/ 0 w 1261499"/>
                <a:gd name="connsiteY6-28" fmla="*/ 105098 h 13882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601400"/>
                <a:gd name="connsiteY0-2" fmla="*/ 694118 h 1388236"/>
                <a:gd name="connsiteX1-3" fmla="*/ 396258 w 1601400"/>
                <a:gd name="connsiteY1-4" fmla="*/ 0 h 1388236"/>
                <a:gd name="connsiteX2-5" fmla="*/ 474029 w 1601400"/>
                <a:gd name="connsiteY2-6" fmla="*/ 4016 h 1388236"/>
                <a:gd name="connsiteX3-7" fmla="*/ 1601400 w 1601400"/>
                <a:gd name="connsiteY3-8" fmla="*/ 694118 h 1388236"/>
                <a:gd name="connsiteX4-9" fmla="*/ 1205142 w 1601400"/>
                <a:gd name="connsiteY4-10" fmla="*/ 1388236 h 1388236"/>
                <a:gd name="connsiteX5-11" fmla="*/ 396258 w 1601400"/>
                <a:gd name="connsiteY5-12" fmla="*/ 1388236 h 1388236"/>
                <a:gd name="connsiteX6-13" fmla="*/ 0 w 1601400"/>
                <a:gd name="connsiteY6-14" fmla="*/ 694118 h 1388236"/>
                <a:gd name="connsiteX0-15" fmla="*/ 0 w 1243407"/>
                <a:gd name="connsiteY0-16" fmla="*/ 694118 h 1388236"/>
                <a:gd name="connsiteX1-17" fmla="*/ 396258 w 1243407"/>
                <a:gd name="connsiteY1-18" fmla="*/ 0 h 1388236"/>
                <a:gd name="connsiteX2-19" fmla="*/ 474029 w 1243407"/>
                <a:gd name="connsiteY2-20" fmla="*/ 4016 h 1388236"/>
                <a:gd name="connsiteX3-21" fmla="*/ 1243407 w 1243407"/>
                <a:gd name="connsiteY3-22" fmla="*/ 1325983 h 1388236"/>
                <a:gd name="connsiteX4-23" fmla="*/ 1205142 w 1243407"/>
                <a:gd name="connsiteY4-24" fmla="*/ 1388236 h 1388236"/>
                <a:gd name="connsiteX5-25" fmla="*/ 396258 w 1243407"/>
                <a:gd name="connsiteY5-26" fmla="*/ 1388236 h 1388236"/>
                <a:gd name="connsiteX6-27" fmla="*/ 0 w 1243407"/>
                <a:gd name="connsiteY6-28" fmla="*/ 694118 h 13882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601400"/>
                <a:gd name="connsiteY0-2" fmla="*/ 694704 h 1388822"/>
                <a:gd name="connsiteX1-3" fmla="*/ 396258 w 1601400"/>
                <a:gd name="connsiteY1-4" fmla="*/ 586 h 1388822"/>
                <a:gd name="connsiteX2-5" fmla="*/ 482002 w 1601400"/>
                <a:gd name="connsiteY2-6" fmla="*/ 0 h 1388822"/>
                <a:gd name="connsiteX3-7" fmla="*/ 1601400 w 1601400"/>
                <a:gd name="connsiteY3-8" fmla="*/ 694704 h 1388822"/>
                <a:gd name="connsiteX4-9" fmla="*/ 1205142 w 1601400"/>
                <a:gd name="connsiteY4-10" fmla="*/ 1388822 h 1388822"/>
                <a:gd name="connsiteX5-11" fmla="*/ 396258 w 1601400"/>
                <a:gd name="connsiteY5-12" fmla="*/ 1388822 h 1388822"/>
                <a:gd name="connsiteX6-13" fmla="*/ 0 w 1601400"/>
                <a:gd name="connsiteY6-14" fmla="*/ 694704 h 1388822"/>
                <a:gd name="connsiteX0-15" fmla="*/ 0 w 1241871"/>
                <a:gd name="connsiteY0-16" fmla="*/ 694704 h 1388822"/>
                <a:gd name="connsiteX1-17" fmla="*/ 396258 w 1241871"/>
                <a:gd name="connsiteY1-18" fmla="*/ 586 h 1388822"/>
                <a:gd name="connsiteX2-19" fmla="*/ 482002 w 1241871"/>
                <a:gd name="connsiteY2-20" fmla="*/ 0 h 1388822"/>
                <a:gd name="connsiteX3-21" fmla="*/ 1241871 w 1241871"/>
                <a:gd name="connsiteY3-22" fmla="*/ 1323912 h 1388822"/>
                <a:gd name="connsiteX4-23" fmla="*/ 1205142 w 1241871"/>
                <a:gd name="connsiteY4-24" fmla="*/ 1388822 h 1388822"/>
                <a:gd name="connsiteX5-25" fmla="*/ 396258 w 1241871"/>
                <a:gd name="connsiteY5-26" fmla="*/ 1388822 h 1388822"/>
                <a:gd name="connsiteX6-27" fmla="*/ 0 w 1241871"/>
                <a:gd name="connsiteY6-28" fmla="*/ 694704 h 1388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</p:grpSp>
      <p:sp>
        <p:nvSpPr>
          <p:cNvPr id="44" name="Rectangle 93"/>
          <p:cNvSpPr/>
          <p:nvPr/>
        </p:nvSpPr>
        <p:spPr>
          <a:xfrm>
            <a:off x="6081184" y="-22225"/>
            <a:ext cx="4906433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45" name="Rectangle 100"/>
          <p:cNvSpPr/>
          <p:nvPr/>
        </p:nvSpPr>
        <p:spPr>
          <a:xfrm>
            <a:off x="6199717" y="-22225"/>
            <a:ext cx="46736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46" name="Rectangle 101"/>
          <p:cNvSpPr/>
          <p:nvPr/>
        </p:nvSpPr>
        <p:spPr>
          <a:xfrm>
            <a:off x="1206500" y="601663"/>
            <a:ext cx="474980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47" name="Rectangle 104"/>
          <p:cNvSpPr/>
          <p:nvPr/>
        </p:nvSpPr>
        <p:spPr>
          <a:xfrm>
            <a:off x="6201833" y="6088063"/>
            <a:ext cx="46736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2565" y="2660904"/>
            <a:ext cx="4401312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0277" y="693795"/>
            <a:ext cx="4479497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2840" y="4133088"/>
            <a:ext cx="4400764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89133" y="5724525"/>
            <a:ext cx="4656667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94C6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1D1C91-D748-4C03-BA66-737242DD6EC6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94C6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C526878-6F25-477E-B27D-25C1375BF125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030147"/>
            <a:ext cx="1979271" cy="4780344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04395" y="1030147"/>
            <a:ext cx="7231605" cy="47803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94C6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A64539-6547-4DC4-8620-259F922962A0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l="-10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090" algn="l"/>
          <a:tab pos="1609090" algn="l"/>
          <a:tab pos="1609090" algn="l"/>
          <a:tab pos="1609090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l="-10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/>
          <p:nvPr/>
        </p:nvGrpSpPr>
        <p:grpSpPr bwMode="auto">
          <a:xfrm>
            <a:off x="-406400" y="0"/>
            <a:ext cx="13243984" cy="6858000"/>
            <a:chOff x="-382404" y="0"/>
            <a:chExt cx="9932332" cy="6858000"/>
          </a:xfrm>
        </p:grpSpPr>
        <p:grpSp>
          <p:nvGrpSpPr>
            <p:cNvPr id="1035" name="Group 44"/>
            <p:cNvGrpSpPr/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/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59" name="Group 5"/>
              <p:cNvGrpSpPr/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060" name="Group 9"/>
              <p:cNvGrpSpPr/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+mn-ea"/>
                  <a:cs typeface="+mn-cs"/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+mn-ea"/>
                  <a:cs typeface="+mn-cs"/>
                </a:endParaRPr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+mn-ea"/>
                  <a:cs typeface="+mn-cs"/>
                </a:endParaRPr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-1" fmla="*/ 0 w 9144000"/>
                <a:gd name="connsiteY0-2" fmla="*/ 1270659 h 1330035"/>
                <a:gd name="connsiteX1-3" fmla="*/ 1674420 w 9144000"/>
                <a:gd name="connsiteY1-4" fmla="*/ 1318160 h 1330035"/>
                <a:gd name="connsiteX2-5" fmla="*/ 4120737 w 9144000"/>
                <a:gd name="connsiteY2-6" fmla="*/ 1199407 h 1330035"/>
                <a:gd name="connsiteX3-7" fmla="*/ 7172696 w 9144000"/>
                <a:gd name="connsiteY3-8" fmla="*/ 760020 h 1330035"/>
                <a:gd name="connsiteX4-9" fmla="*/ 9144000 w 9144000"/>
                <a:gd name="connsiteY4-10" fmla="*/ 0 h 1330035"/>
                <a:gd name="connsiteX0-11" fmla="*/ 0 w 9144000"/>
                <a:gd name="connsiteY0-12" fmla="*/ 1270659 h 1330035"/>
                <a:gd name="connsiteX1-13" fmla="*/ 1674420 w 9144000"/>
                <a:gd name="connsiteY1-14" fmla="*/ 1318160 h 1330035"/>
                <a:gd name="connsiteX2-15" fmla="*/ 4120737 w 9144000"/>
                <a:gd name="connsiteY2-16" fmla="*/ 1199407 h 1330035"/>
                <a:gd name="connsiteX3-17" fmla="*/ 7172696 w 9144000"/>
                <a:gd name="connsiteY3-18" fmla="*/ 760020 h 1330035"/>
                <a:gd name="connsiteX4-19" fmla="*/ 9144000 w 9144000"/>
                <a:gd name="connsiteY4-20" fmla="*/ 0 h 1330035"/>
                <a:gd name="connsiteX0-21" fmla="*/ 0 w 9144000"/>
                <a:gd name="connsiteY0-22" fmla="*/ 1270659 h 1330035"/>
                <a:gd name="connsiteX1-23" fmla="*/ 1674420 w 9144000"/>
                <a:gd name="connsiteY1-24" fmla="*/ 1318160 h 1330035"/>
                <a:gd name="connsiteX2-25" fmla="*/ 4120737 w 9144000"/>
                <a:gd name="connsiteY2-26" fmla="*/ 1199407 h 1330035"/>
                <a:gd name="connsiteX3-27" fmla="*/ 7172696 w 9144000"/>
                <a:gd name="connsiteY3-28" fmla="*/ 760020 h 1330035"/>
                <a:gd name="connsiteX4-29" fmla="*/ 9144000 w 9144000"/>
                <a:gd name="connsiteY4-30" fmla="*/ 0 h 1330035"/>
                <a:gd name="connsiteX0-31" fmla="*/ 0 w 9144000"/>
                <a:gd name="connsiteY0-32" fmla="*/ 1116279 h 1175655"/>
                <a:gd name="connsiteX1-33" fmla="*/ 1674420 w 9144000"/>
                <a:gd name="connsiteY1-34" fmla="*/ 1163780 h 1175655"/>
                <a:gd name="connsiteX2-35" fmla="*/ 4120737 w 9144000"/>
                <a:gd name="connsiteY2-36" fmla="*/ 1045027 h 1175655"/>
                <a:gd name="connsiteX3-37" fmla="*/ 7172696 w 9144000"/>
                <a:gd name="connsiteY3-38" fmla="*/ 605640 h 1175655"/>
                <a:gd name="connsiteX4-39" fmla="*/ 9144000 w 9144000"/>
                <a:gd name="connsiteY4-40" fmla="*/ 0 h 11756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261499"/>
                <a:gd name="connsiteY0-2" fmla="*/ 105098 h 1388236"/>
                <a:gd name="connsiteX1-3" fmla="*/ 56357 w 1261499"/>
                <a:gd name="connsiteY1-4" fmla="*/ 0 h 1388236"/>
                <a:gd name="connsiteX2-5" fmla="*/ 865241 w 1261499"/>
                <a:gd name="connsiteY2-6" fmla="*/ 0 h 1388236"/>
                <a:gd name="connsiteX3-7" fmla="*/ 1261499 w 1261499"/>
                <a:gd name="connsiteY3-8" fmla="*/ 694118 h 1388236"/>
                <a:gd name="connsiteX4-9" fmla="*/ 865241 w 1261499"/>
                <a:gd name="connsiteY4-10" fmla="*/ 1388236 h 1388236"/>
                <a:gd name="connsiteX5-11" fmla="*/ 56357 w 1261499"/>
                <a:gd name="connsiteY5-12" fmla="*/ 1388236 h 1388236"/>
                <a:gd name="connsiteX6-13" fmla="*/ 0 w 1261499"/>
                <a:gd name="connsiteY6-14" fmla="*/ 105098 h 1388236"/>
                <a:gd name="connsiteX0-15" fmla="*/ 0 w 1261499"/>
                <a:gd name="connsiteY0-16" fmla="*/ 105098 h 1388236"/>
                <a:gd name="connsiteX1-17" fmla="*/ 56357 w 1261499"/>
                <a:gd name="connsiteY1-18" fmla="*/ 0 h 1388236"/>
                <a:gd name="connsiteX2-19" fmla="*/ 865241 w 1261499"/>
                <a:gd name="connsiteY2-20" fmla="*/ 0 h 1388236"/>
                <a:gd name="connsiteX3-21" fmla="*/ 1261499 w 1261499"/>
                <a:gd name="connsiteY3-22" fmla="*/ 694118 h 1388236"/>
                <a:gd name="connsiteX4-23" fmla="*/ 865241 w 1261499"/>
                <a:gd name="connsiteY4-24" fmla="*/ 1388236 h 1388236"/>
                <a:gd name="connsiteX5-25" fmla="*/ 744578 w 1261499"/>
                <a:gd name="connsiteY5-26" fmla="*/ 1387893 h 1388236"/>
                <a:gd name="connsiteX6-27" fmla="*/ 0 w 1261499"/>
                <a:gd name="connsiteY6-28" fmla="*/ 105098 h 13882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601400"/>
                <a:gd name="connsiteY0-2" fmla="*/ 694118 h 1388236"/>
                <a:gd name="connsiteX1-3" fmla="*/ 396258 w 1601400"/>
                <a:gd name="connsiteY1-4" fmla="*/ 0 h 1388236"/>
                <a:gd name="connsiteX2-5" fmla="*/ 474029 w 1601400"/>
                <a:gd name="connsiteY2-6" fmla="*/ 4016 h 1388236"/>
                <a:gd name="connsiteX3-7" fmla="*/ 1601400 w 1601400"/>
                <a:gd name="connsiteY3-8" fmla="*/ 694118 h 1388236"/>
                <a:gd name="connsiteX4-9" fmla="*/ 1205142 w 1601400"/>
                <a:gd name="connsiteY4-10" fmla="*/ 1388236 h 1388236"/>
                <a:gd name="connsiteX5-11" fmla="*/ 396258 w 1601400"/>
                <a:gd name="connsiteY5-12" fmla="*/ 1388236 h 1388236"/>
                <a:gd name="connsiteX6-13" fmla="*/ 0 w 1601400"/>
                <a:gd name="connsiteY6-14" fmla="*/ 694118 h 1388236"/>
                <a:gd name="connsiteX0-15" fmla="*/ 0 w 1243407"/>
                <a:gd name="connsiteY0-16" fmla="*/ 694118 h 1388236"/>
                <a:gd name="connsiteX1-17" fmla="*/ 396258 w 1243407"/>
                <a:gd name="connsiteY1-18" fmla="*/ 0 h 1388236"/>
                <a:gd name="connsiteX2-19" fmla="*/ 474029 w 1243407"/>
                <a:gd name="connsiteY2-20" fmla="*/ 4016 h 1388236"/>
                <a:gd name="connsiteX3-21" fmla="*/ 1243407 w 1243407"/>
                <a:gd name="connsiteY3-22" fmla="*/ 1325983 h 1388236"/>
                <a:gd name="connsiteX4-23" fmla="*/ 1205142 w 1243407"/>
                <a:gd name="connsiteY4-24" fmla="*/ 1388236 h 1388236"/>
                <a:gd name="connsiteX5-25" fmla="*/ 396258 w 1243407"/>
                <a:gd name="connsiteY5-26" fmla="*/ 1388236 h 1388236"/>
                <a:gd name="connsiteX6-27" fmla="*/ 0 w 1243407"/>
                <a:gd name="connsiteY6-28" fmla="*/ 694118 h 13882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-1" fmla="*/ 0 w 1601400"/>
                <a:gd name="connsiteY0-2" fmla="*/ 694704 h 1388822"/>
                <a:gd name="connsiteX1-3" fmla="*/ 396258 w 1601400"/>
                <a:gd name="connsiteY1-4" fmla="*/ 586 h 1388822"/>
                <a:gd name="connsiteX2-5" fmla="*/ 482002 w 1601400"/>
                <a:gd name="connsiteY2-6" fmla="*/ 0 h 1388822"/>
                <a:gd name="connsiteX3-7" fmla="*/ 1601400 w 1601400"/>
                <a:gd name="connsiteY3-8" fmla="*/ 694704 h 1388822"/>
                <a:gd name="connsiteX4-9" fmla="*/ 1205142 w 1601400"/>
                <a:gd name="connsiteY4-10" fmla="*/ 1388822 h 1388822"/>
                <a:gd name="connsiteX5-11" fmla="*/ 396258 w 1601400"/>
                <a:gd name="connsiteY5-12" fmla="*/ 1388822 h 1388822"/>
                <a:gd name="connsiteX6-13" fmla="*/ 0 w 1601400"/>
                <a:gd name="connsiteY6-14" fmla="*/ 694704 h 1388822"/>
                <a:gd name="connsiteX0-15" fmla="*/ 0 w 1241871"/>
                <a:gd name="connsiteY0-16" fmla="*/ 694704 h 1388822"/>
                <a:gd name="connsiteX1-17" fmla="*/ 396258 w 1241871"/>
                <a:gd name="connsiteY1-18" fmla="*/ 586 h 1388822"/>
                <a:gd name="connsiteX2-19" fmla="*/ 482002 w 1241871"/>
                <a:gd name="connsiteY2-20" fmla="*/ 0 h 1388822"/>
                <a:gd name="connsiteX3-21" fmla="*/ 1241871 w 1241871"/>
                <a:gd name="connsiteY3-22" fmla="*/ 1323912 h 1388822"/>
                <a:gd name="connsiteX4-23" fmla="*/ 1205142 w 1241871"/>
                <a:gd name="connsiteY4-24" fmla="*/ 1388822 h 1388822"/>
                <a:gd name="connsiteX5-25" fmla="*/ 396258 w 1241871"/>
                <a:gd name="connsiteY5-26" fmla="*/ 1388822 h 1388822"/>
                <a:gd name="connsiteX6-27" fmla="*/ 0 w 1241871"/>
                <a:gd name="connsiteY6-28" fmla="*/ 694704 h 138882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</p:grpSp>
      <p:sp>
        <p:nvSpPr>
          <p:cNvPr id="66" name="Rectangle 65"/>
          <p:cNvSpPr/>
          <p:nvPr/>
        </p:nvSpPr>
        <p:spPr>
          <a:xfrm>
            <a:off x="609600" y="333375"/>
            <a:ext cx="109728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6081184" y="-22225"/>
            <a:ext cx="4906433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6199717" y="-22225"/>
            <a:ext cx="46736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390651" y="1027113"/>
            <a:ext cx="936624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390651" y="2324100"/>
            <a:ext cx="9036049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96767" y="223838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89133" y="5851525"/>
            <a:ext cx="46693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94C6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99717" y="223838"/>
            <a:ext cx="177588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FEFEFE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0A6BF40-8ECC-41E6-9D78-188235BCA20A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FEFEF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FEFEF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  <a:ea typeface="幼圆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  <a:ea typeface="幼圆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  <a:ea typeface="幼圆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  <a:ea typeface="幼圆" pitchFamily="49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anose="05020102010507070707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anose="05020102010507070707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anose="05020102010507070707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anose="05020102010507070707" pitchFamily="18" charset="2"/>
        <a:buChar char="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anose="05020102010507070707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65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anose="05020102010507070707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8945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anose="05020102010507070707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anose="05020102010507070707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535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anose="05020102010507070707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.png"/><Relationship Id="rId1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microsoft.com/office/2007/relationships/hdphoto" Target="../media/image16.wdp"/><Relationship Id="rId5" Type="http://schemas.openxmlformats.org/officeDocument/2006/relationships/image" Target="../media/image15.png"/><Relationship Id="rId4" Type="http://schemas.microsoft.com/office/2007/relationships/hdphoto" Target="../media/image14.wdp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7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control" Target="../activeX/activeX5.xml"/><Relationship Id="rId8" Type="http://schemas.openxmlformats.org/officeDocument/2006/relationships/control" Target="../activeX/activeX4.xml"/><Relationship Id="rId7" Type="http://schemas.openxmlformats.org/officeDocument/2006/relationships/control" Target="../activeX/activeX3.xml"/><Relationship Id="rId6" Type="http://schemas.openxmlformats.org/officeDocument/2006/relationships/image" Target="../media/image22.wmf"/><Relationship Id="rId5" Type="http://schemas.openxmlformats.org/officeDocument/2006/relationships/control" Target="../activeX/activeX2.xml"/><Relationship Id="rId4" Type="http://schemas.openxmlformats.org/officeDocument/2006/relationships/image" Target="../media/image21.wmf"/><Relationship Id="rId3" Type="http://schemas.openxmlformats.org/officeDocument/2006/relationships/control" Target="../activeX/activeX1.xml"/><Relationship Id="rId2" Type="http://schemas.microsoft.com/office/2007/relationships/hdphoto" Target="../media/image20.wdp"/><Relationship Id="rId18" Type="http://schemas.openxmlformats.org/officeDocument/2006/relationships/vmlDrawing" Target="../drawings/vmlDrawing1.vml"/><Relationship Id="rId17" Type="http://schemas.openxmlformats.org/officeDocument/2006/relationships/slideLayout" Target="../slideLayouts/slideLayout18.xml"/><Relationship Id="rId16" Type="http://schemas.openxmlformats.org/officeDocument/2006/relationships/control" Target="../activeX/activeX12.xml"/><Relationship Id="rId15" Type="http://schemas.openxmlformats.org/officeDocument/2006/relationships/control" Target="../activeX/activeX11.xml"/><Relationship Id="rId14" Type="http://schemas.openxmlformats.org/officeDocument/2006/relationships/control" Target="../activeX/activeX10.xml"/><Relationship Id="rId13" Type="http://schemas.openxmlformats.org/officeDocument/2006/relationships/control" Target="../activeX/activeX9.xml"/><Relationship Id="rId12" Type="http://schemas.openxmlformats.org/officeDocument/2006/relationships/control" Target="../activeX/activeX8.xml"/><Relationship Id="rId11" Type="http://schemas.openxmlformats.org/officeDocument/2006/relationships/control" Target="../activeX/activeX7.xml"/><Relationship Id="rId10" Type="http://schemas.openxmlformats.org/officeDocument/2006/relationships/control" Target="../activeX/activeX6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5"/>
          <p:cNvSpPr>
            <a:spLocks noChangeArrowheads="1" noChangeShapeType="1" noTextEdit="1"/>
          </p:cNvSpPr>
          <p:nvPr/>
        </p:nvSpPr>
        <p:spPr bwMode="auto">
          <a:xfrm>
            <a:off x="2500745" y="775855"/>
            <a:ext cx="745721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光</a:t>
            </a:r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的反射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280" y="2286000"/>
            <a:ext cx="8255375" cy="38458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280" y="2286000"/>
            <a:ext cx="8255375" cy="38376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29400" y="0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光的反射定律</a:t>
            </a:r>
            <a:endParaRPr lang="zh-CN" altLang="en-US" sz="3200" b="1" dirty="0">
              <a:solidFill>
                <a:srgbClr val="FFFF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Group 11"/>
          <p:cNvGrpSpPr/>
          <p:nvPr/>
        </p:nvGrpSpPr>
        <p:grpSpPr bwMode="auto">
          <a:xfrm>
            <a:off x="4070350" y="3013075"/>
            <a:ext cx="4159250" cy="2400300"/>
            <a:chOff x="3092" y="1405"/>
            <a:chExt cx="2620" cy="1512"/>
          </a:xfrm>
        </p:grpSpPr>
        <p:sp>
          <p:nvSpPr>
            <p:cNvPr id="4" name="Text Box 12"/>
            <p:cNvSpPr txBox="1">
              <a:spLocks noChangeArrowheads="1"/>
            </p:cNvSpPr>
            <p:nvPr/>
          </p:nvSpPr>
          <p:spPr bwMode="auto">
            <a:xfrm>
              <a:off x="4464" y="2256"/>
              <a:ext cx="1248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4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反射面</a:t>
              </a:r>
              <a:endPara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grpSp>
          <p:nvGrpSpPr>
            <p:cNvPr id="5" name="Group 13"/>
            <p:cNvGrpSpPr/>
            <p:nvPr/>
          </p:nvGrpSpPr>
          <p:grpSpPr bwMode="auto">
            <a:xfrm>
              <a:off x="3092" y="1405"/>
              <a:ext cx="2246" cy="1512"/>
              <a:chOff x="2964" y="1357"/>
              <a:chExt cx="2246" cy="1512"/>
            </a:xfrm>
          </p:grpSpPr>
          <p:sp>
            <p:nvSpPr>
              <p:cNvPr id="6" name="Text Box 14"/>
              <p:cNvSpPr txBox="1">
                <a:spLocks noChangeArrowheads="1"/>
              </p:cNvSpPr>
              <p:nvPr/>
            </p:nvSpPr>
            <p:spPr bwMode="auto">
              <a:xfrm>
                <a:off x="3296" y="2579"/>
                <a:ext cx="887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2400" b="1" dirty="0">
                    <a:solidFill>
                      <a:srgbClr val="CC0000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入射点 </a:t>
                </a:r>
                <a:r>
                  <a:rPr kumimoji="1" lang="en-US" altLang="zh-CN" sz="2400" b="1" dirty="0">
                    <a:solidFill>
                      <a:srgbClr val="CC0000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O</a:t>
                </a:r>
                <a:endParaRPr kumimoji="1" lang="en-US" altLang="zh-CN" sz="2400" b="1" dirty="0">
                  <a:solidFill>
                    <a:srgbClr val="CC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  <p:grpSp>
            <p:nvGrpSpPr>
              <p:cNvPr id="7" name="Group 15"/>
              <p:cNvGrpSpPr/>
              <p:nvPr/>
            </p:nvGrpSpPr>
            <p:grpSpPr bwMode="auto">
              <a:xfrm>
                <a:off x="3456" y="2527"/>
                <a:ext cx="1536" cy="123"/>
                <a:chOff x="960" y="3024"/>
                <a:chExt cx="1200" cy="96"/>
              </a:xfrm>
            </p:grpSpPr>
            <p:sp>
              <p:nvSpPr>
                <p:cNvPr id="26" name="Line 16"/>
                <p:cNvSpPr>
                  <a:spLocks noChangeShapeType="1"/>
                </p:cNvSpPr>
                <p:nvPr/>
              </p:nvSpPr>
              <p:spPr bwMode="auto">
                <a:xfrm>
                  <a:off x="960" y="3024"/>
                  <a:ext cx="1200" cy="0"/>
                </a:xfrm>
                <a:prstGeom prst="line">
                  <a:avLst/>
                </a:prstGeom>
                <a:noFill/>
                <a:ln w="28575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960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1056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1152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1248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Line 21"/>
                <p:cNvSpPr>
                  <a:spLocks noChangeShapeType="1"/>
                </p:cNvSpPr>
                <p:nvPr/>
              </p:nvSpPr>
              <p:spPr bwMode="auto">
                <a:xfrm flipH="1">
                  <a:off x="1344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1440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1536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Line 24"/>
                <p:cNvSpPr>
                  <a:spLocks noChangeShapeType="1"/>
                </p:cNvSpPr>
                <p:nvPr/>
              </p:nvSpPr>
              <p:spPr bwMode="auto">
                <a:xfrm flipH="1">
                  <a:off x="1632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1728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1824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Line 27"/>
                <p:cNvSpPr>
                  <a:spLocks noChangeShapeType="1"/>
                </p:cNvSpPr>
                <p:nvPr/>
              </p:nvSpPr>
              <p:spPr bwMode="auto">
                <a:xfrm flipH="1">
                  <a:off x="1920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Line 28"/>
                <p:cNvSpPr>
                  <a:spLocks noChangeShapeType="1"/>
                </p:cNvSpPr>
                <p:nvPr/>
              </p:nvSpPr>
              <p:spPr bwMode="auto">
                <a:xfrm flipH="1">
                  <a:off x="2016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" name="Arc 29"/>
              <p:cNvSpPr/>
              <p:nvPr/>
            </p:nvSpPr>
            <p:spPr bwMode="auto">
              <a:xfrm rot="2292253" flipH="1">
                <a:off x="3971" y="2233"/>
                <a:ext cx="124" cy="121"/>
              </a:xfrm>
              <a:custGeom>
                <a:avLst/>
                <a:gdLst>
                  <a:gd name="G0" fmla="+- 0 0 0"/>
                  <a:gd name="G1" fmla="+- 20832 0 0"/>
                  <a:gd name="G2" fmla="+- 21600 0 0"/>
                  <a:gd name="T0" fmla="*/ 5708 w 21600"/>
                  <a:gd name="T1" fmla="*/ 0 h 20832"/>
                  <a:gd name="T2" fmla="*/ 21600 w 21600"/>
                  <a:gd name="T3" fmla="*/ 20832 h 20832"/>
                  <a:gd name="T4" fmla="*/ 0 w 21600"/>
                  <a:gd name="T5" fmla="*/ 20832 h 20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0832" fill="none" extrusionOk="0">
                    <a:moveTo>
                      <a:pt x="5708" y="-1"/>
                    </a:moveTo>
                    <a:cubicBezTo>
                      <a:pt x="15093" y="2571"/>
                      <a:pt x="21600" y="11100"/>
                      <a:pt x="21600" y="20832"/>
                    </a:cubicBezTo>
                  </a:path>
                  <a:path w="21600" h="20832" stroke="0" extrusionOk="0">
                    <a:moveTo>
                      <a:pt x="5708" y="-1"/>
                    </a:moveTo>
                    <a:cubicBezTo>
                      <a:pt x="15093" y="2571"/>
                      <a:pt x="21600" y="11100"/>
                      <a:pt x="21600" y="20832"/>
                    </a:cubicBezTo>
                    <a:lnTo>
                      <a:pt x="0" y="20832"/>
                    </a:lnTo>
                    <a:close/>
                  </a:path>
                </a:pathLst>
              </a:cu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" name="Text Box 30"/>
              <p:cNvSpPr txBox="1">
                <a:spLocks noChangeArrowheads="1"/>
              </p:cNvSpPr>
              <p:nvPr/>
            </p:nvSpPr>
            <p:spPr bwMode="auto">
              <a:xfrm>
                <a:off x="3848" y="1992"/>
                <a:ext cx="222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el-GR" altLang="zh-CN" sz="2400" b="1">
                    <a:latin typeface="Times New Roman" panose="02020603050405020304" pitchFamily="18" charset="0"/>
                    <a:ea typeface="楷体_GB2312" panose="02010609030101010101" pitchFamily="49" charset="-122"/>
                    <a:cs typeface="Times New Roman" panose="02020603050405020304" pitchFamily="18" charset="0"/>
                  </a:rPr>
                  <a:t>α</a:t>
                </a:r>
                <a:endParaRPr kumimoji="1" lang="el-GR" altLang="zh-CN" sz="2400" b="1">
                  <a:latin typeface="Times New Roman" panose="02020603050405020304" pitchFamily="18" charset="0"/>
                  <a:ea typeface="楷体_GB2312" panose="0201060903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Text Box 31"/>
              <p:cNvSpPr txBox="1">
                <a:spLocks noChangeArrowheads="1"/>
              </p:cNvSpPr>
              <p:nvPr/>
            </p:nvSpPr>
            <p:spPr bwMode="auto">
              <a:xfrm>
                <a:off x="2964" y="1472"/>
                <a:ext cx="88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2400" b="1" dirty="0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入射光线</a:t>
                </a:r>
                <a:endParaRPr kumimoji="1" lang="zh-CN" altLang="en-US" sz="2400" b="1" dirty="0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grpSp>
            <p:nvGrpSpPr>
              <p:cNvPr id="11" name="Group 32"/>
              <p:cNvGrpSpPr/>
              <p:nvPr/>
            </p:nvGrpSpPr>
            <p:grpSpPr bwMode="auto">
              <a:xfrm>
                <a:off x="3731" y="1673"/>
                <a:ext cx="117" cy="922"/>
                <a:chOff x="1253" y="1968"/>
                <a:chExt cx="91" cy="720"/>
              </a:xfrm>
            </p:grpSpPr>
            <p:sp>
              <p:nvSpPr>
                <p:cNvPr id="24" name="Line 33"/>
                <p:cNvSpPr>
                  <a:spLocks noChangeShapeType="1"/>
                </p:cNvSpPr>
                <p:nvPr/>
              </p:nvSpPr>
              <p:spPr bwMode="auto">
                <a:xfrm rot="-1932910">
                  <a:off x="1344" y="1968"/>
                  <a:ext cx="0" cy="720"/>
                </a:xfrm>
                <a:prstGeom prst="line">
                  <a:avLst/>
                </a:prstGeom>
                <a:noFill/>
                <a:ln w="28575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Line 34"/>
                <p:cNvSpPr>
                  <a:spLocks noChangeShapeType="1"/>
                </p:cNvSpPr>
                <p:nvPr/>
              </p:nvSpPr>
              <p:spPr bwMode="auto">
                <a:xfrm rot="19667090">
                  <a:off x="1253" y="1994"/>
                  <a:ext cx="0" cy="384"/>
                </a:xfrm>
                <a:prstGeom prst="line">
                  <a:avLst/>
                </a:prstGeom>
                <a:noFill/>
                <a:ln w="28575" cap="sq">
                  <a:solidFill>
                    <a:schemeClr val="tx1"/>
                  </a:solidFill>
                  <a:round/>
                  <a:headEnd type="none" w="sm" len="sm"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" name="Text Box 36"/>
              <p:cNvSpPr txBox="1">
                <a:spLocks noChangeArrowheads="1"/>
              </p:cNvSpPr>
              <p:nvPr/>
            </p:nvSpPr>
            <p:spPr bwMode="auto">
              <a:xfrm>
                <a:off x="4324" y="1487"/>
                <a:ext cx="88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2400" b="1" dirty="0">
                    <a:solidFill>
                      <a:srgbClr val="FF33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反射光线</a:t>
                </a:r>
                <a:endParaRPr kumimoji="1" lang="zh-CN" altLang="en-US" sz="24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grpSp>
            <p:nvGrpSpPr>
              <p:cNvPr id="14" name="Group 37"/>
              <p:cNvGrpSpPr/>
              <p:nvPr/>
            </p:nvGrpSpPr>
            <p:grpSpPr bwMode="auto">
              <a:xfrm flipV="1">
                <a:off x="4224" y="1689"/>
                <a:ext cx="115" cy="922"/>
                <a:chOff x="1254" y="1968"/>
                <a:chExt cx="90" cy="720"/>
              </a:xfrm>
            </p:grpSpPr>
            <p:sp>
              <p:nvSpPr>
                <p:cNvPr id="22" name="Line 38"/>
                <p:cNvSpPr>
                  <a:spLocks noChangeShapeType="1"/>
                </p:cNvSpPr>
                <p:nvPr/>
              </p:nvSpPr>
              <p:spPr bwMode="auto">
                <a:xfrm rot="-1932910">
                  <a:off x="1344" y="1968"/>
                  <a:ext cx="0" cy="720"/>
                </a:xfrm>
                <a:prstGeom prst="line">
                  <a:avLst/>
                </a:prstGeom>
                <a:noFill/>
                <a:ln w="28575" cap="sq">
                  <a:solidFill>
                    <a:srgbClr val="FF33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Line 39"/>
                <p:cNvSpPr>
                  <a:spLocks noChangeShapeType="1"/>
                </p:cNvSpPr>
                <p:nvPr/>
              </p:nvSpPr>
              <p:spPr bwMode="auto">
                <a:xfrm rot="-1932910">
                  <a:off x="1254" y="1994"/>
                  <a:ext cx="0" cy="384"/>
                </a:xfrm>
                <a:prstGeom prst="line">
                  <a:avLst/>
                </a:prstGeom>
                <a:noFill/>
                <a:ln w="28575" cap="sq">
                  <a:solidFill>
                    <a:srgbClr val="FF3300"/>
                  </a:solidFill>
                  <a:round/>
                  <a:headEnd type="none" w="sm" len="sm"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Group 41"/>
              <p:cNvGrpSpPr/>
              <p:nvPr/>
            </p:nvGrpSpPr>
            <p:grpSpPr bwMode="auto">
              <a:xfrm>
                <a:off x="3853" y="1357"/>
                <a:ext cx="500" cy="1183"/>
                <a:chOff x="2365" y="1470"/>
                <a:chExt cx="500" cy="1183"/>
              </a:xfrm>
            </p:grpSpPr>
            <p:sp>
              <p:nvSpPr>
                <p:cNvPr id="19" name="Text Box 42"/>
                <p:cNvSpPr txBox="1">
                  <a:spLocks noChangeArrowheads="1"/>
                </p:cNvSpPr>
                <p:nvPr/>
              </p:nvSpPr>
              <p:spPr bwMode="auto">
                <a:xfrm>
                  <a:off x="2365" y="1470"/>
                  <a:ext cx="500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kumimoji="1" lang="zh-CN" altLang="en-US" sz="2400" b="1" dirty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anose="02010609030101010101" pitchFamily="49" charset="-122"/>
                    </a:rPr>
                    <a:t>法线</a:t>
                  </a:r>
                  <a:endParaRPr kumimoji="1" lang="zh-CN" altLang="en-US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20" name="Line 43"/>
                <p:cNvSpPr>
                  <a:spLocks noChangeShapeType="1"/>
                </p:cNvSpPr>
                <p:nvPr/>
              </p:nvSpPr>
              <p:spPr bwMode="auto">
                <a:xfrm flipV="1">
                  <a:off x="2609" y="1792"/>
                  <a:ext cx="0" cy="861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prstDash val="dash"/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7" name="Text Box 45"/>
              <p:cNvSpPr txBox="1">
                <a:spLocks noChangeArrowheads="1"/>
              </p:cNvSpPr>
              <p:nvPr/>
            </p:nvSpPr>
            <p:spPr bwMode="auto">
              <a:xfrm>
                <a:off x="4048" y="2008"/>
                <a:ext cx="526" cy="2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kumimoji="1" lang="el-GR" altLang="zh-CN" sz="2200" b="1">
                    <a:latin typeface="Times New Roman" panose="02020603050405020304" pitchFamily="18" charset="0"/>
                    <a:ea typeface="楷体_GB2312" panose="02010609030101010101" pitchFamily="49" charset="-122"/>
                    <a:cs typeface="Times New Roman" panose="02020603050405020304" pitchFamily="18" charset="0"/>
                  </a:rPr>
                  <a:t>β</a:t>
                </a:r>
                <a:endParaRPr kumimoji="1" lang="el-GR" altLang="zh-CN" sz="2200" b="1">
                  <a:latin typeface="Times New Roman" panose="02020603050405020304" pitchFamily="18" charset="0"/>
                  <a:ea typeface="楷体_GB2312" panose="0201060903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Arc 46"/>
              <p:cNvSpPr/>
              <p:nvPr/>
            </p:nvSpPr>
            <p:spPr bwMode="auto">
              <a:xfrm rot="-2292253">
                <a:off x="4104" y="2232"/>
                <a:ext cx="124" cy="121"/>
              </a:xfrm>
              <a:custGeom>
                <a:avLst/>
                <a:gdLst>
                  <a:gd name="G0" fmla="+- 0 0 0"/>
                  <a:gd name="G1" fmla="+- 20832 0 0"/>
                  <a:gd name="G2" fmla="+- 21600 0 0"/>
                  <a:gd name="T0" fmla="*/ 5708 w 21600"/>
                  <a:gd name="T1" fmla="*/ 0 h 20832"/>
                  <a:gd name="T2" fmla="*/ 21600 w 21600"/>
                  <a:gd name="T3" fmla="*/ 20832 h 20832"/>
                  <a:gd name="T4" fmla="*/ 0 w 21600"/>
                  <a:gd name="T5" fmla="*/ 20832 h 20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0832" fill="none" extrusionOk="0">
                    <a:moveTo>
                      <a:pt x="5708" y="-1"/>
                    </a:moveTo>
                    <a:cubicBezTo>
                      <a:pt x="15093" y="2571"/>
                      <a:pt x="21600" y="11100"/>
                      <a:pt x="21600" y="20832"/>
                    </a:cubicBezTo>
                  </a:path>
                  <a:path w="21600" h="20832" stroke="0" extrusionOk="0">
                    <a:moveTo>
                      <a:pt x="5708" y="-1"/>
                    </a:moveTo>
                    <a:cubicBezTo>
                      <a:pt x="15093" y="2571"/>
                      <a:pt x="21600" y="11100"/>
                      <a:pt x="21600" y="20832"/>
                    </a:cubicBezTo>
                    <a:lnTo>
                      <a:pt x="0" y="20832"/>
                    </a:lnTo>
                    <a:close/>
                  </a:path>
                </a:pathLst>
              </a:cu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9" name="文本框 38"/>
          <p:cNvSpPr txBox="1"/>
          <p:nvPr/>
        </p:nvSpPr>
        <p:spPr>
          <a:xfrm>
            <a:off x="2970009" y="1466424"/>
            <a:ext cx="6619009" cy="1383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光反射时，反射光线、入射光线、法线在同一平面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内，反射光线、入射光线、分局在法线</a:t>
            </a:r>
            <a:r>
              <a:rPr lang="zh-CN" altLang="en-US" sz="28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两侧，反射角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等于</a:t>
            </a:r>
            <a:r>
              <a:rPr lang="zh-CN" altLang="en-US" sz="28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入射角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29400" y="0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光的反射类型</a:t>
            </a:r>
            <a:endParaRPr lang="zh-CN" altLang="en-US" sz="3200" b="1" dirty="0">
              <a:solidFill>
                <a:srgbClr val="FFFF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765541" y="3290453"/>
            <a:ext cx="3044182" cy="184129"/>
            <a:chOff x="1205345" y="3124200"/>
            <a:chExt cx="3505200" cy="152400"/>
          </a:xfrm>
        </p:grpSpPr>
        <p:sp>
          <p:nvSpPr>
            <p:cNvPr id="3" name="Line 11"/>
            <p:cNvSpPr>
              <a:spLocks noChangeShapeType="1"/>
            </p:cNvSpPr>
            <p:nvPr/>
          </p:nvSpPr>
          <p:spPr bwMode="auto">
            <a:xfrm>
              <a:off x="1205345" y="3124200"/>
              <a:ext cx="3505200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Line 12"/>
            <p:cNvSpPr>
              <a:spLocks noChangeShapeType="1"/>
            </p:cNvSpPr>
            <p:nvPr/>
          </p:nvSpPr>
          <p:spPr bwMode="auto">
            <a:xfrm flipH="1">
              <a:off x="1600200" y="3124200"/>
              <a:ext cx="152400" cy="152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Line 13"/>
            <p:cNvSpPr>
              <a:spLocks noChangeShapeType="1"/>
            </p:cNvSpPr>
            <p:nvPr/>
          </p:nvSpPr>
          <p:spPr bwMode="auto">
            <a:xfrm flipH="1">
              <a:off x="2133600" y="3124200"/>
              <a:ext cx="152400" cy="152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Line 14"/>
            <p:cNvSpPr>
              <a:spLocks noChangeShapeType="1"/>
            </p:cNvSpPr>
            <p:nvPr/>
          </p:nvSpPr>
          <p:spPr bwMode="auto">
            <a:xfrm flipH="1">
              <a:off x="2667000" y="3124200"/>
              <a:ext cx="152400" cy="152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Line 15"/>
            <p:cNvSpPr>
              <a:spLocks noChangeShapeType="1"/>
            </p:cNvSpPr>
            <p:nvPr/>
          </p:nvSpPr>
          <p:spPr bwMode="auto">
            <a:xfrm flipH="1">
              <a:off x="3276600" y="3124200"/>
              <a:ext cx="152400" cy="152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Line 16"/>
            <p:cNvSpPr>
              <a:spLocks noChangeShapeType="1"/>
            </p:cNvSpPr>
            <p:nvPr/>
          </p:nvSpPr>
          <p:spPr bwMode="auto">
            <a:xfrm flipH="1">
              <a:off x="3810000" y="3124200"/>
              <a:ext cx="152400" cy="152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Rectangle 33"/>
          <p:cNvSpPr>
            <a:spLocks noChangeArrowheads="1"/>
          </p:cNvSpPr>
          <p:nvPr/>
        </p:nvSpPr>
        <p:spPr bwMode="auto">
          <a:xfrm>
            <a:off x="3582390" y="3886200"/>
            <a:ext cx="180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镜面反射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232141" y="2209800"/>
            <a:ext cx="2680855" cy="1087583"/>
            <a:chOff x="685800" y="2050473"/>
            <a:chExt cx="2667000" cy="1080656"/>
          </a:xfrm>
        </p:grpSpPr>
        <p:grpSp>
          <p:nvGrpSpPr>
            <p:cNvPr id="26" name="组合 25"/>
            <p:cNvGrpSpPr/>
            <p:nvPr/>
          </p:nvGrpSpPr>
          <p:grpSpPr>
            <a:xfrm>
              <a:off x="685800" y="2057400"/>
              <a:ext cx="1318425" cy="1066802"/>
              <a:chOff x="2362200" y="2438400"/>
              <a:chExt cx="2039061" cy="1905000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/>
            <p:cNvGrpSpPr/>
            <p:nvPr/>
          </p:nvGrpSpPr>
          <p:grpSpPr>
            <a:xfrm>
              <a:off x="1143000" y="2064327"/>
              <a:ext cx="1318425" cy="1066802"/>
              <a:chOff x="2362200" y="2438400"/>
              <a:chExt cx="2039061" cy="1905000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>
              <a:off x="1557771" y="2050473"/>
              <a:ext cx="1347355" cy="1073727"/>
              <a:chOff x="2362200" y="2438400"/>
              <a:chExt cx="2039061" cy="1905000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/>
            <p:cNvGrpSpPr/>
            <p:nvPr/>
          </p:nvGrpSpPr>
          <p:grpSpPr>
            <a:xfrm>
              <a:off x="2036007" y="2064327"/>
              <a:ext cx="1316793" cy="1059872"/>
              <a:chOff x="2362200" y="2438400"/>
              <a:chExt cx="2039061" cy="1905000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0" name="组合 59"/>
          <p:cNvGrpSpPr/>
          <p:nvPr/>
        </p:nvGrpSpPr>
        <p:grpSpPr>
          <a:xfrm>
            <a:off x="3546591" y="1995054"/>
            <a:ext cx="1366405" cy="1295400"/>
            <a:chOff x="1986395" y="1828800"/>
            <a:chExt cx="1366405" cy="129540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986395" y="1847572"/>
              <a:ext cx="0" cy="1276628"/>
            </a:xfrm>
            <a:prstGeom prst="line">
              <a:avLst/>
            </a:prstGeom>
            <a:ln w="31750">
              <a:solidFill>
                <a:srgbClr val="0000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438400" y="1828800"/>
              <a:ext cx="0" cy="1276628"/>
            </a:xfrm>
            <a:prstGeom prst="line">
              <a:avLst/>
            </a:prstGeom>
            <a:ln w="31750">
              <a:solidFill>
                <a:srgbClr val="0000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2895600" y="1828800"/>
              <a:ext cx="0" cy="1276628"/>
            </a:xfrm>
            <a:prstGeom prst="line">
              <a:avLst/>
            </a:prstGeom>
            <a:ln w="31750">
              <a:solidFill>
                <a:srgbClr val="0000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352800" y="1828800"/>
              <a:ext cx="0" cy="1276628"/>
            </a:xfrm>
            <a:prstGeom prst="line">
              <a:avLst/>
            </a:prstGeom>
            <a:ln w="31750">
              <a:solidFill>
                <a:srgbClr val="0000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 flipV="1">
            <a:off x="3524250" y="2209800"/>
            <a:ext cx="2746491" cy="1080652"/>
            <a:chOff x="685800" y="2050473"/>
            <a:chExt cx="2667000" cy="1080656"/>
          </a:xfrm>
        </p:grpSpPr>
        <p:grpSp>
          <p:nvGrpSpPr>
            <p:cNvPr id="48" name="组合 47"/>
            <p:cNvGrpSpPr/>
            <p:nvPr/>
          </p:nvGrpSpPr>
          <p:grpSpPr>
            <a:xfrm>
              <a:off x="685800" y="2057400"/>
              <a:ext cx="1318425" cy="1066802"/>
              <a:chOff x="2362200" y="2438400"/>
              <a:chExt cx="2039061" cy="1905000"/>
            </a:xfrm>
          </p:grpSpPr>
          <p:cxnSp>
            <p:nvCxnSpPr>
              <p:cNvPr id="58" name="直接连接符 57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组合 48"/>
            <p:cNvGrpSpPr/>
            <p:nvPr/>
          </p:nvGrpSpPr>
          <p:grpSpPr>
            <a:xfrm>
              <a:off x="1143000" y="2064327"/>
              <a:ext cx="1318425" cy="1066802"/>
              <a:chOff x="2362200" y="2438400"/>
              <a:chExt cx="2039061" cy="1905000"/>
            </a:xfrm>
          </p:grpSpPr>
          <p:cxnSp>
            <p:nvCxnSpPr>
              <p:cNvPr id="56" name="直接连接符 55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组合 49"/>
            <p:cNvGrpSpPr/>
            <p:nvPr/>
          </p:nvGrpSpPr>
          <p:grpSpPr>
            <a:xfrm>
              <a:off x="1557771" y="2050473"/>
              <a:ext cx="1347355" cy="1073727"/>
              <a:chOff x="2362200" y="2438400"/>
              <a:chExt cx="2039061" cy="1905000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组合 50"/>
            <p:cNvGrpSpPr/>
            <p:nvPr/>
          </p:nvGrpSpPr>
          <p:grpSpPr>
            <a:xfrm>
              <a:off x="2036007" y="2064327"/>
              <a:ext cx="1316793" cy="1059872"/>
              <a:chOff x="2362200" y="2438400"/>
              <a:chExt cx="2039061" cy="1905000"/>
            </a:xfrm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1" name="Rectangle 9"/>
          <p:cNvSpPr>
            <a:spLocks noChangeArrowheads="1"/>
          </p:cNvSpPr>
          <p:nvPr/>
        </p:nvSpPr>
        <p:spPr bwMode="auto">
          <a:xfrm>
            <a:off x="8115300" y="3962400"/>
            <a:ext cx="990600" cy="381000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bg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漫反射</a:t>
            </a:r>
            <a:endParaRPr kumimoji="1"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2" name="Line 34"/>
          <p:cNvSpPr>
            <a:spLocks noChangeShapeType="1"/>
          </p:cNvSpPr>
          <p:nvPr/>
        </p:nvSpPr>
        <p:spPr bwMode="auto">
          <a:xfrm flipV="1">
            <a:off x="7162800" y="3221182"/>
            <a:ext cx="7620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3" name="Line 35"/>
          <p:cNvSpPr>
            <a:spLocks noChangeShapeType="1"/>
          </p:cNvSpPr>
          <p:nvPr/>
        </p:nvSpPr>
        <p:spPr bwMode="auto">
          <a:xfrm>
            <a:off x="7848600" y="2078182"/>
            <a:ext cx="1447800" cy="1295400"/>
          </a:xfrm>
          <a:prstGeom prst="line">
            <a:avLst/>
          </a:prstGeom>
          <a:noFill/>
          <a:ln w="28575">
            <a:solidFill>
              <a:srgbClr val="3366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" name="Line 36"/>
          <p:cNvSpPr>
            <a:spLocks noChangeShapeType="1"/>
          </p:cNvSpPr>
          <p:nvPr/>
        </p:nvSpPr>
        <p:spPr bwMode="auto">
          <a:xfrm>
            <a:off x="7162800" y="2078182"/>
            <a:ext cx="1447800" cy="1295400"/>
          </a:xfrm>
          <a:prstGeom prst="line">
            <a:avLst/>
          </a:prstGeom>
          <a:noFill/>
          <a:ln w="28575">
            <a:solidFill>
              <a:srgbClr val="00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5" name="Line 37"/>
          <p:cNvSpPr>
            <a:spLocks noChangeShapeType="1"/>
          </p:cNvSpPr>
          <p:nvPr/>
        </p:nvSpPr>
        <p:spPr bwMode="auto">
          <a:xfrm>
            <a:off x="6400800" y="2154382"/>
            <a:ext cx="1295400" cy="1143000"/>
          </a:xfrm>
          <a:prstGeom prst="line">
            <a:avLst/>
          </a:prstGeom>
          <a:noFill/>
          <a:ln w="28575">
            <a:solidFill>
              <a:srgbClr val="FF66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6" name="Line 38"/>
          <p:cNvSpPr>
            <a:spLocks noChangeShapeType="1"/>
          </p:cNvSpPr>
          <p:nvPr/>
        </p:nvSpPr>
        <p:spPr bwMode="auto">
          <a:xfrm>
            <a:off x="8305800" y="3297382"/>
            <a:ext cx="533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7" name="Line 39"/>
          <p:cNvSpPr>
            <a:spLocks noChangeShapeType="1"/>
          </p:cNvSpPr>
          <p:nvPr/>
        </p:nvSpPr>
        <p:spPr bwMode="auto">
          <a:xfrm>
            <a:off x="7924800" y="3221182"/>
            <a:ext cx="2286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8" name="Line 40"/>
          <p:cNvSpPr>
            <a:spLocks noChangeShapeType="1"/>
          </p:cNvSpPr>
          <p:nvPr/>
        </p:nvSpPr>
        <p:spPr bwMode="auto">
          <a:xfrm flipV="1">
            <a:off x="8153400" y="3297382"/>
            <a:ext cx="152400" cy="76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9" name="Line 41"/>
          <p:cNvSpPr>
            <a:spLocks noChangeShapeType="1"/>
          </p:cNvSpPr>
          <p:nvPr/>
        </p:nvSpPr>
        <p:spPr bwMode="auto">
          <a:xfrm>
            <a:off x="9601200" y="3221182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0" name="Line 42"/>
          <p:cNvSpPr>
            <a:spLocks noChangeShapeType="1"/>
          </p:cNvSpPr>
          <p:nvPr/>
        </p:nvSpPr>
        <p:spPr bwMode="auto">
          <a:xfrm>
            <a:off x="9448800" y="3221182"/>
            <a:ext cx="4572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1" name="Line 43"/>
          <p:cNvSpPr>
            <a:spLocks noChangeShapeType="1"/>
          </p:cNvSpPr>
          <p:nvPr/>
        </p:nvSpPr>
        <p:spPr bwMode="auto">
          <a:xfrm flipH="1">
            <a:off x="9067800" y="3221182"/>
            <a:ext cx="38100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2" name="Line 44"/>
          <p:cNvSpPr>
            <a:spLocks noChangeShapeType="1"/>
          </p:cNvSpPr>
          <p:nvPr/>
        </p:nvSpPr>
        <p:spPr bwMode="auto">
          <a:xfrm flipV="1">
            <a:off x="8839200" y="3373582"/>
            <a:ext cx="76200" cy="76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3" name="Line 45"/>
          <p:cNvSpPr>
            <a:spLocks noChangeShapeType="1"/>
          </p:cNvSpPr>
          <p:nvPr/>
        </p:nvSpPr>
        <p:spPr bwMode="auto">
          <a:xfrm>
            <a:off x="8915400" y="3373582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" name="Line 46"/>
          <p:cNvSpPr>
            <a:spLocks noChangeShapeType="1"/>
          </p:cNvSpPr>
          <p:nvPr/>
        </p:nvSpPr>
        <p:spPr bwMode="auto">
          <a:xfrm>
            <a:off x="7543800" y="2763982"/>
            <a:ext cx="152400" cy="533400"/>
          </a:xfrm>
          <a:prstGeom prst="line">
            <a:avLst/>
          </a:prstGeom>
          <a:noFill/>
          <a:ln w="9525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5" name="Line 47"/>
          <p:cNvSpPr>
            <a:spLocks noChangeShapeType="1"/>
          </p:cNvSpPr>
          <p:nvPr/>
        </p:nvSpPr>
        <p:spPr bwMode="auto">
          <a:xfrm flipH="1">
            <a:off x="8610600" y="2840182"/>
            <a:ext cx="152400" cy="533400"/>
          </a:xfrm>
          <a:prstGeom prst="line">
            <a:avLst/>
          </a:prstGeom>
          <a:noFill/>
          <a:ln w="9525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6" name="Line 48"/>
          <p:cNvSpPr>
            <a:spLocks noChangeShapeType="1"/>
          </p:cNvSpPr>
          <p:nvPr/>
        </p:nvSpPr>
        <p:spPr bwMode="auto">
          <a:xfrm>
            <a:off x="8991600" y="2992582"/>
            <a:ext cx="304800" cy="381000"/>
          </a:xfrm>
          <a:prstGeom prst="line">
            <a:avLst/>
          </a:prstGeom>
          <a:noFill/>
          <a:ln w="9525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7" name="Line 49"/>
          <p:cNvSpPr>
            <a:spLocks noChangeShapeType="1"/>
          </p:cNvSpPr>
          <p:nvPr/>
        </p:nvSpPr>
        <p:spPr bwMode="auto">
          <a:xfrm flipH="1" flipV="1">
            <a:off x="8534400" y="2001982"/>
            <a:ext cx="762000" cy="1371600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8" name="Line 50"/>
          <p:cNvSpPr>
            <a:spLocks noChangeShapeType="1"/>
          </p:cNvSpPr>
          <p:nvPr/>
        </p:nvSpPr>
        <p:spPr bwMode="auto">
          <a:xfrm flipV="1">
            <a:off x="8610600" y="2687782"/>
            <a:ext cx="1676400" cy="685800"/>
          </a:xfrm>
          <a:prstGeom prst="line">
            <a:avLst/>
          </a:prstGeom>
          <a:noFill/>
          <a:ln w="38100">
            <a:solidFill>
              <a:srgbClr val="00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9" name="Line 51"/>
          <p:cNvSpPr>
            <a:spLocks noChangeShapeType="1"/>
          </p:cNvSpPr>
          <p:nvPr/>
        </p:nvSpPr>
        <p:spPr bwMode="auto">
          <a:xfrm flipV="1">
            <a:off x="7696200" y="1925782"/>
            <a:ext cx="457200" cy="1371600"/>
          </a:xfrm>
          <a:prstGeom prst="line">
            <a:avLst/>
          </a:prstGeom>
          <a:noFill/>
          <a:ln w="38100">
            <a:solidFill>
              <a:srgbClr val="FF66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0" name="Line 52"/>
          <p:cNvSpPr>
            <a:spLocks noChangeShapeType="1"/>
          </p:cNvSpPr>
          <p:nvPr/>
        </p:nvSpPr>
        <p:spPr bwMode="auto">
          <a:xfrm>
            <a:off x="8305800" y="2459182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1" name="Line 53"/>
          <p:cNvSpPr>
            <a:spLocks noChangeShapeType="1"/>
          </p:cNvSpPr>
          <p:nvPr/>
        </p:nvSpPr>
        <p:spPr bwMode="auto">
          <a:xfrm>
            <a:off x="7696200" y="2535382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2" name="Line 54"/>
          <p:cNvSpPr>
            <a:spLocks noChangeShapeType="1"/>
          </p:cNvSpPr>
          <p:nvPr/>
        </p:nvSpPr>
        <p:spPr bwMode="auto">
          <a:xfrm>
            <a:off x="6858000" y="2535382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3" name="Line 55"/>
          <p:cNvSpPr>
            <a:spLocks noChangeShapeType="1"/>
          </p:cNvSpPr>
          <p:nvPr/>
        </p:nvSpPr>
        <p:spPr bwMode="auto">
          <a:xfrm flipV="1">
            <a:off x="9144000" y="3068782"/>
            <a:ext cx="228600" cy="762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" name="Line 56"/>
          <p:cNvSpPr>
            <a:spLocks noChangeShapeType="1"/>
          </p:cNvSpPr>
          <p:nvPr/>
        </p:nvSpPr>
        <p:spPr bwMode="auto">
          <a:xfrm flipV="1">
            <a:off x="7924800" y="2382982"/>
            <a:ext cx="76200" cy="2286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" name="Line 57"/>
          <p:cNvSpPr>
            <a:spLocks noChangeShapeType="1"/>
          </p:cNvSpPr>
          <p:nvPr/>
        </p:nvSpPr>
        <p:spPr bwMode="auto">
          <a:xfrm flipH="1" flipV="1">
            <a:off x="8763000" y="2382982"/>
            <a:ext cx="152400" cy="3048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6" name="Line 58"/>
          <p:cNvSpPr>
            <a:spLocks noChangeShapeType="1"/>
          </p:cNvSpPr>
          <p:nvPr/>
        </p:nvSpPr>
        <p:spPr bwMode="auto">
          <a:xfrm flipH="1">
            <a:off x="8610600" y="3449782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7" name="Line 59"/>
          <p:cNvSpPr>
            <a:spLocks noChangeShapeType="1"/>
          </p:cNvSpPr>
          <p:nvPr/>
        </p:nvSpPr>
        <p:spPr bwMode="auto">
          <a:xfrm flipH="1">
            <a:off x="8305800" y="3373582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8" name="Line 60"/>
          <p:cNvSpPr>
            <a:spLocks noChangeShapeType="1"/>
          </p:cNvSpPr>
          <p:nvPr/>
        </p:nvSpPr>
        <p:spPr bwMode="auto">
          <a:xfrm flipH="1">
            <a:off x="7848600" y="3297382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9" name="Line 61"/>
          <p:cNvSpPr>
            <a:spLocks noChangeShapeType="1"/>
          </p:cNvSpPr>
          <p:nvPr/>
        </p:nvSpPr>
        <p:spPr bwMode="auto">
          <a:xfrm flipH="1">
            <a:off x="7391400" y="3297382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0" name="Line 62"/>
          <p:cNvSpPr>
            <a:spLocks noChangeShapeType="1"/>
          </p:cNvSpPr>
          <p:nvPr/>
        </p:nvSpPr>
        <p:spPr bwMode="auto">
          <a:xfrm flipH="1">
            <a:off x="9448800" y="3297382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2" name="文本框 201"/>
          <p:cNvSpPr txBox="1"/>
          <p:nvPr/>
        </p:nvSpPr>
        <p:spPr>
          <a:xfrm>
            <a:off x="2597139" y="3139118"/>
            <a:ext cx="3344086" cy="368300"/>
          </a:xfrm>
          <a:prstGeom prst="rect">
            <a:avLst/>
          </a:prstGeom>
          <a:noFill/>
          <a:ln w="25400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03" name="文本框 202"/>
          <p:cNvSpPr txBox="1"/>
          <p:nvPr/>
        </p:nvSpPr>
        <p:spPr>
          <a:xfrm>
            <a:off x="6736415" y="3124200"/>
            <a:ext cx="3344086" cy="368300"/>
          </a:xfrm>
          <a:prstGeom prst="rect">
            <a:avLst/>
          </a:prstGeom>
          <a:noFill/>
          <a:ln w="25400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04" name="Text Box 59"/>
          <p:cNvSpPr txBox="1">
            <a:spLocks noChangeArrowheads="1"/>
          </p:cNvSpPr>
          <p:nvPr/>
        </p:nvSpPr>
        <p:spPr bwMode="gray">
          <a:xfrm>
            <a:off x="3032968" y="5105400"/>
            <a:ext cx="6675247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folHlink">
                        <a:alpha val="60001"/>
                      </a:schemeClr>
                    </a:gs>
                    <a:gs pos="100000">
                      <a:schemeClr val="folHlink">
                        <a:gamma/>
                        <a:tint val="9020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镜面反射和漫反射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都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遵循</a:t>
            </a:r>
            <a:r>
              <a:rPr lang="zh-CN" altLang="en-US" sz="2800" b="1" dirty="0" smtClean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光</a:t>
            </a:r>
            <a:r>
              <a:rPr lang="zh-CN" altLang="en-US" sz="28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的反射定律</a:t>
            </a:r>
            <a:endParaRPr lang="zh-CN" altLang="en-US" sz="28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71" grpId="0" bldLvl="0" animBg="1"/>
      <p:bldP spid="202" grpId="0" bldLvl="0" animBg="1"/>
      <p:bldP spid="203" grpId="0" bldLvl="0" animBg="1"/>
      <p:bldP spid="20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38377" y="0"/>
            <a:ext cx="375793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镜面反射</a:t>
            </a:r>
            <a:r>
              <a:rPr lang="zh-CN" altLang="en-US" sz="2800" b="1" dirty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800" b="1" dirty="0" smtClean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漫反射现象</a:t>
            </a:r>
            <a:endParaRPr lang="zh-CN" altLang="en-US" sz="2800" b="1" dirty="0">
              <a:solidFill>
                <a:srgbClr val="FFFF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06802" y="2132535"/>
            <a:ext cx="3044182" cy="184129"/>
            <a:chOff x="1205345" y="3124200"/>
            <a:chExt cx="3505200" cy="152400"/>
          </a:xfrm>
        </p:grpSpPr>
        <p:sp>
          <p:nvSpPr>
            <p:cNvPr id="4" name="Line 11"/>
            <p:cNvSpPr>
              <a:spLocks noChangeShapeType="1"/>
            </p:cNvSpPr>
            <p:nvPr/>
          </p:nvSpPr>
          <p:spPr bwMode="auto">
            <a:xfrm>
              <a:off x="1205345" y="3124200"/>
              <a:ext cx="3505200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Line 12"/>
            <p:cNvSpPr>
              <a:spLocks noChangeShapeType="1"/>
            </p:cNvSpPr>
            <p:nvPr/>
          </p:nvSpPr>
          <p:spPr bwMode="auto">
            <a:xfrm flipH="1">
              <a:off x="1600200" y="3124200"/>
              <a:ext cx="152400" cy="152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Line 13"/>
            <p:cNvSpPr>
              <a:spLocks noChangeShapeType="1"/>
            </p:cNvSpPr>
            <p:nvPr/>
          </p:nvSpPr>
          <p:spPr bwMode="auto">
            <a:xfrm flipH="1">
              <a:off x="2133600" y="3124200"/>
              <a:ext cx="152400" cy="152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Line 14"/>
            <p:cNvSpPr>
              <a:spLocks noChangeShapeType="1"/>
            </p:cNvSpPr>
            <p:nvPr/>
          </p:nvSpPr>
          <p:spPr bwMode="auto">
            <a:xfrm flipH="1">
              <a:off x="2667000" y="3124200"/>
              <a:ext cx="152400" cy="152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Line 15"/>
            <p:cNvSpPr>
              <a:spLocks noChangeShapeType="1"/>
            </p:cNvSpPr>
            <p:nvPr/>
          </p:nvSpPr>
          <p:spPr bwMode="auto">
            <a:xfrm flipH="1">
              <a:off x="3276600" y="3124200"/>
              <a:ext cx="152400" cy="152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 flipH="1">
              <a:off x="3810000" y="3124200"/>
              <a:ext cx="152400" cy="152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Rectangle 33"/>
          <p:cNvSpPr>
            <a:spLocks noChangeArrowheads="1"/>
          </p:cNvSpPr>
          <p:nvPr/>
        </p:nvSpPr>
        <p:spPr bwMode="auto">
          <a:xfrm>
            <a:off x="3423651" y="2728282"/>
            <a:ext cx="180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镜面反射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073402" y="1051882"/>
            <a:ext cx="2680855" cy="1087583"/>
            <a:chOff x="685800" y="2050473"/>
            <a:chExt cx="2667000" cy="1080656"/>
          </a:xfrm>
        </p:grpSpPr>
        <p:grpSp>
          <p:nvGrpSpPr>
            <p:cNvPr id="12" name="组合 11"/>
            <p:cNvGrpSpPr/>
            <p:nvPr/>
          </p:nvGrpSpPr>
          <p:grpSpPr>
            <a:xfrm>
              <a:off x="685800" y="2057400"/>
              <a:ext cx="1318425" cy="1066802"/>
              <a:chOff x="2362200" y="2438400"/>
              <a:chExt cx="2039061" cy="190500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>
              <a:off x="1143000" y="2064327"/>
              <a:ext cx="1318425" cy="1066802"/>
              <a:chOff x="2362200" y="2438400"/>
              <a:chExt cx="2039061" cy="190500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1557771" y="2050473"/>
              <a:ext cx="1347355" cy="1073727"/>
              <a:chOff x="2362200" y="2438400"/>
              <a:chExt cx="2039061" cy="1905000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/>
            <p:cNvGrpSpPr/>
            <p:nvPr/>
          </p:nvGrpSpPr>
          <p:grpSpPr>
            <a:xfrm>
              <a:off x="2036007" y="2064327"/>
              <a:ext cx="1316793" cy="1059872"/>
              <a:chOff x="2362200" y="2438400"/>
              <a:chExt cx="2039061" cy="1905000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组合 23"/>
          <p:cNvGrpSpPr/>
          <p:nvPr/>
        </p:nvGrpSpPr>
        <p:grpSpPr>
          <a:xfrm>
            <a:off x="3387852" y="837136"/>
            <a:ext cx="1366405" cy="1295400"/>
            <a:chOff x="1986395" y="1828800"/>
            <a:chExt cx="1366405" cy="129540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986395" y="1847572"/>
              <a:ext cx="0" cy="1276628"/>
            </a:xfrm>
            <a:prstGeom prst="line">
              <a:avLst/>
            </a:prstGeom>
            <a:ln w="31750">
              <a:solidFill>
                <a:srgbClr val="0000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2438400" y="1828800"/>
              <a:ext cx="0" cy="1276628"/>
            </a:xfrm>
            <a:prstGeom prst="line">
              <a:avLst/>
            </a:prstGeom>
            <a:ln w="31750">
              <a:solidFill>
                <a:srgbClr val="0000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895600" y="1828800"/>
              <a:ext cx="0" cy="1276628"/>
            </a:xfrm>
            <a:prstGeom prst="line">
              <a:avLst/>
            </a:prstGeom>
            <a:ln w="31750">
              <a:solidFill>
                <a:srgbClr val="0000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52800" y="1828800"/>
              <a:ext cx="0" cy="1276628"/>
            </a:xfrm>
            <a:prstGeom prst="line">
              <a:avLst/>
            </a:prstGeom>
            <a:ln w="31750">
              <a:solidFill>
                <a:srgbClr val="0000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 flipV="1">
            <a:off x="3365511" y="1051882"/>
            <a:ext cx="2746491" cy="1080652"/>
            <a:chOff x="685800" y="2050473"/>
            <a:chExt cx="2667000" cy="1080656"/>
          </a:xfrm>
        </p:grpSpPr>
        <p:grpSp>
          <p:nvGrpSpPr>
            <p:cNvPr id="30" name="组合 29"/>
            <p:cNvGrpSpPr/>
            <p:nvPr/>
          </p:nvGrpSpPr>
          <p:grpSpPr>
            <a:xfrm>
              <a:off x="685800" y="2057400"/>
              <a:ext cx="1318425" cy="1066802"/>
              <a:chOff x="2362200" y="2438400"/>
              <a:chExt cx="2039061" cy="1905000"/>
            </a:xfrm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组合 30"/>
            <p:cNvGrpSpPr/>
            <p:nvPr/>
          </p:nvGrpSpPr>
          <p:grpSpPr>
            <a:xfrm>
              <a:off x="1143000" y="2064327"/>
              <a:ext cx="1318425" cy="1066802"/>
              <a:chOff x="2362200" y="2438400"/>
              <a:chExt cx="2039061" cy="1905000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>
              <a:off x="1557771" y="2050473"/>
              <a:ext cx="1347355" cy="1073727"/>
              <a:chOff x="2362200" y="2438400"/>
              <a:chExt cx="2039061" cy="1905000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/>
            <p:cNvGrpSpPr/>
            <p:nvPr/>
          </p:nvGrpSpPr>
          <p:grpSpPr>
            <a:xfrm>
              <a:off x="2036007" y="2064327"/>
              <a:ext cx="1316793" cy="1059872"/>
              <a:chOff x="2362200" y="2438400"/>
              <a:chExt cx="2039061" cy="1905000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" name="Rectangle 9"/>
          <p:cNvSpPr>
            <a:spLocks noChangeArrowheads="1"/>
          </p:cNvSpPr>
          <p:nvPr/>
        </p:nvSpPr>
        <p:spPr bwMode="auto">
          <a:xfrm>
            <a:off x="7956561" y="2804482"/>
            <a:ext cx="990600" cy="381000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bg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漫反射</a:t>
            </a:r>
            <a:endParaRPr kumimoji="1"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3" name="Line 34"/>
          <p:cNvSpPr>
            <a:spLocks noChangeShapeType="1"/>
          </p:cNvSpPr>
          <p:nvPr/>
        </p:nvSpPr>
        <p:spPr bwMode="auto">
          <a:xfrm flipV="1">
            <a:off x="7004061" y="2063264"/>
            <a:ext cx="7620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" name="Line 35"/>
          <p:cNvSpPr>
            <a:spLocks noChangeShapeType="1"/>
          </p:cNvSpPr>
          <p:nvPr/>
        </p:nvSpPr>
        <p:spPr bwMode="auto">
          <a:xfrm>
            <a:off x="7689861" y="920264"/>
            <a:ext cx="1447800" cy="1295400"/>
          </a:xfrm>
          <a:prstGeom prst="line">
            <a:avLst/>
          </a:prstGeom>
          <a:noFill/>
          <a:ln w="28575">
            <a:solidFill>
              <a:srgbClr val="3366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Line 36"/>
          <p:cNvSpPr>
            <a:spLocks noChangeShapeType="1"/>
          </p:cNvSpPr>
          <p:nvPr/>
        </p:nvSpPr>
        <p:spPr bwMode="auto">
          <a:xfrm>
            <a:off x="7004061" y="920264"/>
            <a:ext cx="1447800" cy="1295400"/>
          </a:xfrm>
          <a:prstGeom prst="line">
            <a:avLst/>
          </a:prstGeom>
          <a:noFill/>
          <a:ln w="28575">
            <a:solidFill>
              <a:srgbClr val="00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Line 37"/>
          <p:cNvSpPr>
            <a:spLocks noChangeShapeType="1"/>
          </p:cNvSpPr>
          <p:nvPr/>
        </p:nvSpPr>
        <p:spPr bwMode="auto">
          <a:xfrm>
            <a:off x="6242061" y="996464"/>
            <a:ext cx="1295400" cy="1143000"/>
          </a:xfrm>
          <a:prstGeom prst="line">
            <a:avLst/>
          </a:prstGeom>
          <a:noFill/>
          <a:ln w="28575">
            <a:solidFill>
              <a:srgbClr val="FF66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" name="Line 38"/>
          <p:cNvSpPr>
            <a:spLocks noChangeShapeType="1"/>
          </p:cNvSpPr>
          <p:nvPr/>
        </p:nvSpPr>
        <p:spPr bwMode="auto">
          <a:xfrm>
            <a:off x="8147061" y="2139464"/>
            <a:ext cx="533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Line 39"/>
          <p:cNvSpPr>
            <a:spLocks noChangeShapeType="1"/>
          </p:cNvSpPr>
          <p:nvPr/>
        </p:nvSpPr>
        <p:spPr bwMode="auto">
          <a:xfrm>
            <a:off x="7766061" y="2063264"/>
            <a:ext cx="2286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Line 40"/>
          <p:cNvSpPr>
            <a:spLocks noChangeShapeType="1"/>
          </p:cNvSpPr>
          <p:nvPr/>
        </p:nvSpPr>
        <p:spPr bwMode="auto">
          <a:xfrm flipV="1">
            <a:off x="7994661" y="2139464"/>
            <a:ext cx="152400" cy="76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Line 41"/>
          <p:cNvSpPr>
            <a:spLocks noChangeShapeType="1"/>
          </p:cNvSpPr>
          <p:nvPr/>
        </p:nvSpPr>
        <p:spPr bwMode="auto">
          <a:xfrm>
            <a:off x="9442461" y="2063264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Line 42"/>
          <p:cNvSpPr>
            <a:spLocks noChangeShapeType="1"/>
          </p:cNvSpPr>
          <p:nvPr/>
        </p:nvSpPr>
        <p:spPr bwMode="auto">
          <a:xfrm>
            <a:off x="9290061" y="2063264"/>
            <a:ext cx="4572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Line 43"/>
          <p:cNvSpPr>
            <a:spLocks noChangeShapeType="1"/>
          </p:cNvSpPr>
          <p:nvPr/>
        </p:nvSpPr>
        <p:spPr bwMode="auto">
          <a:xfrm flipH="1">
            <a:off x="8909061" y="2063264"/>
            <a:ext cx="38100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44"/>
          <p:cNvSpPr>
            <a:spLocks noChangeShapeType="1"/>
          </p:cNvSpPr>
          <p:nvPr/>
        </p:nvSpPr>
        <p:spPr bwMode="auto">
          <a:xfrm flipV="1">
            <a:off x="8680461" y="2215664"/>
            <a:ext cx="76200" cy="76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Line 45"/>
          <p:cNvSpPr>
            <a:spLocks noChangeShapeType="1"/>
          </p:cNvSpPr>
          <p:nvPr/>
        </p:nvSpPr>
        <p:spPr bwMode="auto">
          <a:xfrm>
            <a:off x="8756661" y="2215664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Line 46"/>
          <p:cNvSpPr>
            <a:spLocks noChangeShapeType="1"/>
          </p:cNvSpPr>
          <p:nvPr/>
        </p:nvSpPr>
        <p:spPr bwMode="auto">
          <a:xfrm>
            <a:off x="7385061" y="1606064"/>
            <a:ext cx="152400" cy="533400"/>
          </a:xfrm>
          <a:prstGeom prst="line">
            <a:avLst/>
          </a:prstGeom>
          <a:noFill/>
          <a:ln w="9525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" name="Line 47"/>
          <p:cNvSpPr>
            <a:spLocks noChangeShapeType="1"/>
          </p:cNvSpPr>
          <p:nvPr/>
        </p:nvSpPr>
        <p:spPr bwMode="auto">
          <a:xfrm flipH="1">
            <a:off x="8451861" y="1682264"/>
            <a:ext cx="152400" cy="533400"/>
          </a:xfrm>
          <a:prstGeom prst="line">
            <a:avLst/>
          </a:prstGeom>
          <a:noFill/>
          <a:ln w="9525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Line 48"/>
          <p:cNvSpPr>
            <a:spLocks noChangeShapeType="1"/>
          </p:cNvSpPr>
          <p:nvPr/>
        </p:nvSpPr>
        <p:spPr bwMode="auto">
          <a:xfrm>
            <a:off x="8832861" y="1834664"/>
            <a:ext cx="304800" cy="381000"/>
          </a:xfrm>
          <a:prstGeom prst="line">
            <a:avLst/>
          </a:prstGeom>
          <a:noFill/>
          <a:ln w="9525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Line 49"/>
          <p:cNvSpPr>
            <a:spLocks noChangeShapeType="1"/>
          </p:cNvSpPr>
          <p:nvPr/>
        </p:nvSpPr>
        <p:spPr bwMode="auto">
          <a:xfrm flipH="1" flipV="1">
            <a:off x="8375661" y="844064"/>
            <a:ext cx="762000" cy="1371600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Line 50"/>
          <p:cNvSpPr>
            <a:spLocks noChangeShapeType="1"/>
          </p:cNvSpPr>
          <p:nvPr/>
        </p:nvSpPr>
        <p:spPr bwMode="auto">
          <a:xfrm flipV="1">
            <a:off x="8451861" y="1529864"/>
            <a:ext cx="1676400" cy="685800"/>
          </a:xfrm>
          <a:prstGeom prst="line">
            <a:avLst/>
          </a:prstGeom>
          <a:noFill/>
          <a:ln w="38100">
            <a:solidFill>
              <a:srgbClr val="00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Line 51"/>
          <p:cNvSpPr>
            <a:spLocks noChangeShapeType="1"/>
          </p:cNvSpPr>
          <p:nvPr/>
        </p:nvSpPr>
        <p:spPr bwMode="auto">
          <a:xfrm flipV="1">
            <a:off x="7537461" y="767864"/>
            <a:ext cx="457200" cy="1371600"/>
          </a:xfrm>
          <a:prstGeom prst="line">
            <a:avLst/>
          </a:prstGeom>
          <a:noFill/>
          <a:ln w="38100">
            <a:solidFill>
              <a:srgbClr val="FF66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" name="Line 52"/>
          <p:cNvSpPr>
            <a:spLocks noChangeShapeType="1"/>
          </p:cNvSpPr>
          <p:nvPr/>
        </p:nvSpPr>
        <p:spPr bwMode="auto">
          <a:xfrm>
            <a:off x="8147061" y="1301264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Line 53"/>
          <p:cNvSpPr>
            <a:spLocks noChangeShapeType="1"/>
          </p:cNvSpPr>
          <p:nvPr/>
        </p:nvSpPr>
        <p:spPr bwMode="auto">
          <a:xfrm>
            <a:off x="7537461" y="1377464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Line 54"/>
          <p:cNvSpPr>
            <a:spLocks noChangeShapeType="1"/>
          </p:cNvSpPr>
          <p:nvPr/>
        </p:nvSpPr>
        <p:spPr bwMode="auto">
          <a:xfrm>
            <a:off x="6699261" y="1377464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" name="Line 55"/>
          <p:cNvSpPr>
            <a:spLocks noChangeShapeType="1"/>
          </p:cNvSpPr>
          <p:nvPr/>
        </p:nvSpPr>
        <p:spPr bwMode="auto">
          <a:xfrm flipV="1">
            <a:off x="8985261" y="1910864"/>
            <a:ext cx="228600" cy="762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Line 56"/>
          <p:cNvSpPr>
            <a:spLocks noChangeShapeType="1"/>
          </p:cNvSpPr>
          <p:nvPr/>
        </p:nvSpPr>
        <p:spPr bwMode="auto">
          <a:xfrm flipV="1">
            <a:off x="7766061" y="1225064"/>
            <a:ext cx="76200" cy="2286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Line 57"/>
          <p:cNvSpPr>
            <a:spLocks noChangeShapeType="1"/>
          </p:cNvSpPr>
          <p:nvPr/>
        </p:nvSpPr>
        <p:spPr bwMode="auto">
          <a:xfrm flipH="1" flipV="1">
            <a:off x="8604261" y="1225064"/>
            <a:ext cx="152400" cy="3048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" name="Line 58"/>
          <p:cNvSpPr>
            <a:spLocks noChangeShapeType="1"/>
          </p:cNvSpPr>
          <p:nvPr/>
        </p:nvSpPr>
        <p:spPr bwMode="auto">
          <a:xfrm flipH="1">
            <a:off x="8451861" y="2291864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" name="Line 59"/>
          <p:cNvSpPr>
            <a:spLocks noChangeShapeType="1"/>
          </p:cNvSpPr>
          <p:nvPr/>
        </p:nvSpPr>
        <p:spPr bwMode="auto">
          <a:xfrm flipH="1">
            <a:off x="8147061" y="2215664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" name="Line 60"/>
          <p:cNvSpPr>
            <a:spLocks noChangeShapeType="1"/>
          </p:cNvSpPr>
          <p:nvPr/>
        </p:nvSpPr>
        <p:spPr bwMode="auto">
          <a:xfrm flipH="1">
            <a:off x="7689861" y="2139464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" name="Line 61"/>
          <p:cNvSpPr>
            <a:spLocks noChangeShapeType="1"/>
          </p:cNvSpPr>
          <p:nvPr/>
        </p:nvSpPr>
        <p:spPr bwMode="auto">
          <a:xfrm flipH="1">
            <a:off x="7232661" y="2139464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" name="Line 62"/>
          <p:cNvSpPr>
            <a:spLocks noChangeShapeType="1"/>
          </p:cNvSpPr>
          <p:nvPr/>
        </p:nvSpPr>
        <p:spPr bwMode="auto">
          <a:xfrm flipH="1">
            <a:off x="9290061" y="2139464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2438400" y="1981200"/>
            <a:ext cx="3344086" cy="368300"/>
          </a:xfrm>
          <a:prstGeom prst="rect">
            <a:avLst/>
          </a:prstGeom>
          <a:noFill/>
          <a:ln w="25400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3" name="文本框 72"/>
          <p:cNvSpPr txBox="1"/>
          <p:nvPr/>
        </p:nvSpPr>
        <p:spPr>
          <a:xfrm>
            <a:off x="6577676" y="1966282"/>
            <a:ext cx="3344086" cy="368300"/>
          </a:xfrm>
          <a:prstGeom prst="rect">
            <a:avLst/>
          </a:prstGeom>
          <a:noFill/>
          <a:ln w="25400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76" name="Picture 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264" y="3453895"/>
            <a:ext cx="3874612" cy="2905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372" y="3436988"/>
            <a:ext cx="3980977" cy="2905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38377" y="0"/>
            <a:ext cx="375793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镜面反射</a:t>
            </a:r>
            <a:r>
              <a:rPr lang="zh-CN" altLang="en-US" sz="2800" b="1" dirty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800" b="1" dirty="0" smtClean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漫反射现象</a:t>
            </a:r>
            <a:endParaRPr lang="zh-CN" altLang="en-US" sz="2800" b="1" dirty="0">
              <a:solidFill>
                <a:srgbClr val="FFFF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06802" y="2132535"/>
            <a:ext cx="3044182" cy="184129"/>
            <a:chOff x="1205345" y="3124200"/>
            <a:chExt cx="3505200" cy="152400"/>
          </a:xfrm>
        </p:grpSpPr>
        <p:sp>
          <p:nvSpPr>
            <p:cNvPr id="4" name="Line 11"/>
            <p:cNvSpPr>
              <a:spLocks noChangeShapeType="1"/>
            </p:cNvSpPr>
            <p:nvPr/>
          </p:nvSpPr>
          <p:spPr bwMode="auto">
            <a:xfrm>
              <a:off x="1205345" y="3124200"/>
              <a:ext cx="3505200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Line 12"/>
            <p:cNvSpPr>
              <a:spLocks noChangeShapeType="1"/>
            </p:cNvSpPr>
            <p:nvPr/>
          </p:nvSpPr>
          <p:spPr bwMode="auto">
            <a:xfrm flipH="1">
              <a:off x="1600200" y="3124200"/>
              <a:ext cx="152400" cy="152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Line 13"/>
            <p:cNvSpPr>
              <a:spLocks noChangeShapeType="1"/>
            </p:cNvSpPr>
            <p:nvPr/>
          </p:nvSpPr>
          <p:spPr bwMode="auto">
            <a:xfrm flipH="1">
              <a:off x="2133600" y="3124200"/>
              <a:ext cx="152400" cy="152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Line 14"/>
            <p:cNvSpPr>
              <a:spLocks noChangeShapeType="1"/>
            </p:cNvSpPr>
            <p:nvPr/>
          </p:nvSpPr>
          <p:spPr bwMode="auto">
            <a:xfrm flipH="1">
              <a:off x="2667000" y="3124200"/>
              <a:ext cx="152400" cy="152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Line 15"/>
            <p:cNvSpPr>
              <a:spLocks noChangeShapeType="1"/>
            </p:cNvSpPr>
            <p:nvPr/>
          </p:nvSpPr>
          <p:spPr bwMode="auto">
            <a:xfrm flipH="1">
              <a:off x="3276600" y="3124200"/>
              <a:ext cx="152400" cy="152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Line 16"/>
            <p:cNvSpPr>
              <a:spLocks noChangeShapeType="1"/>
            </p:cNvSpPr>
            <p:nvPr/>
          </p:nvSpPr>
          <p:spPr bwMode="auto">
            <a:xfrm flipH="1">
              <a:off x="3810000" y="3124200"/>
              <a:ext cx="152400" cy="1524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Rectangle 33"/>
          <p:cNvSpPr>
            <a:spLocks noChangeArrowheads="1"/>
          </p:cNvSpPr>
          <p:nvPr/>
        </p:nvSpPr>
        <p:spPr bwMode="auto">
          <a:xfrm>
            <a:off x="3423651" y="2514600"/>
            <a:ext cx="180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镜面反射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073402" y="1051882"/>
            <a:ext cx="2680855" cy="1087583"/>
            <a:chOff x="685800" y="2050473"/>
            <a:chExt cx="2667000" cy="1080656"/>
          </a:xfrm>
        </p:grpSpPr>
        <p:grpSp>
          <p:nvGrpSpPr>
            <p:cNvPr id="12" name="组合 11"/>
            <p:cNvGrpSpPr/>
            <p:nvPr/>
          </p:nvGrpSpPr>
          <p:grpSpPr>
            <a:xfrm>
              <a:off x="685800" y="2057400"/>
              <a:ext cx="1318425" cy="1066802"/>
              <a:chOff x="2362200" y="2438400"/>
              <a:chExt cx="2039061" cy="190500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/>
            <p:cNvGrpSpPr/>
            <p:nvPr/>
          </p:nvGrpSpPr>
          <p:grpSpPr>
            <a:xfrm>
              <a:off x="1143000" y="2064327"/>
              <a:ext cx="1318425" cy="1066802"/>
              <a:chOff x="2362200" y="2438400"/>
              <a:chExt cx="2039061" cy="190500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/>
            <p:cNvGrpSpPr/>
            <p:nvPr/>
          </p:nvGrpSpPr>
          <p:grpSpPr>
            <a:xfrm>
              <a:off x="1557771" y="2050473"/>
              <a:ext cx="1347355" cy="1073727"/>
              <a:chOff x="2362200" y="2438400"/>
              <a:chExt cx="2039061" cy="1905000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/>
            <p:cNvGrpSpPr/>
            <p:nvPr/>
          </p:nvGrpSpPr>
          <p:grpSpPr>
            <a:xfrm>
              <a:off x="2036007" y="2064327"/>
              <a:ext cx="1316793" cy="1059872"/>
              <a:chOff x="2362200" y="2438400"/>
              <a:chExt cx="2039061" cy="1905000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组合 23"/>
          <p:cNvGrpSpPr/>
          <p:nvPr/>
        </p:nvGrpSpPr>
        <p:grpSpPr>
          <a:xfrm>
            <a:off x="3387852" y="837136"/>
            <a:ext cx="1366405" cy="1295400"/>
            <a:chOff x="1986395" y="1828800"/>
            <a:chExt cx="1366405" cy="129540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986395" y="1847572"/>
              <a:ext cx="0" cy="1276628"/>
            </a:xfrm>
            <a:prstGeom prst="line">
              <a:avLst/>
            </a:prstGeom>
            <a:ln w="31750">
              <a:solidFill>
                <a:srgbClr val="0000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2438400" y="1828800"/>
              <a:ext cx="0" cy="1276628"/>
            </a:xfrm>
            <a:prstGeom prst="line">
              <a:avLst/>
            </a:prstGeom>
            <a:ln w="31750">
              <a:solidFill>
                <a:srgbClr val="0000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895600" y="1828800"/>
              <a:ext cx="0" cy="1276628"/>
            </a:xfrm>
            <a:prstGeom prst="line">
              <a:avLst/>
            </a:prstGeom>
            <a:ln w="31750">
              <a:solidFill>
                <a:srgbClr val="0000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52800" y="1828800"/>
              <a:ext cx="0" cy="1276628"/>
            </a:xfrm>
            <a:prstGeom prst="line">
              <a:avLst/>
            </a:prstGeom>
            <a:ln w="31750">
              <a:solidFill>
                <a:srgbClr val="0000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 flipV="1">
            <a:off x="3365511" y="1051882"/>
            <a:ext cx="2746491" cy="1080652"/>
            <a:chOff x="685800" y="2050473"/>
            <a:chExt cx="2667000" cy="1080656"/>
          </a:xfrm>
        </p:grpSpPr>
        <p:grpSp>
          <p:nvGrpSpPr>
            <p:cNvPr id="30" name="组合 29"/>
            <p:cNvGrpSpPr/>
            <p:nvPr/>
          </p:nvGrpSpPr>
          <p:grpSpPr>
            <a:xfrm>
              <a:off x="685800" y="2057400"/>
              <a:ext cx="1318425" cy="1066802"/>
              <a:chOff x="2362200" y="2438400"/>
              <a:chExt cx="2039061" cy="1905000"/>
            </a:xfrm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组合 30"/>
            <p:cNvGrpSpPr/>
            <p:nvPr/>
          </p:nvGrpSpPr>
          <p:grpSpPr>
            <a:xfrm>
              <a:off x="1143000" y="2064327"/>
              <a:ext cx="1318425" cy="1066802"/>
              <a:chOff x="2362200" y="2438400"/>
              <a:chExt cx="2039061" cy="1905000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>
              <a:off x="1557771" y="2050473"/>
              <a:ext cx="1347355" cy="1073727"/>
              <a:chOff x="2362200" y="2438400"/>
              <a:chExt cx="2039061" cy="1905000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/>
            <p:cNvGrpSpPr/>
            <p:nvPr/>
          </p:nvGrpSpPr>
          <p:grpSpPr>
            <a:xfrm>
              <a:off x="2036007" y="2064327"/>
              <a:ext cx="1316793" cy="1059872"/>
              <a:chOff x="2362200" y="2438400"/>
              <a:chExt cx="2039061" cy="1905000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2362200" y="2438400"/>
                <a:ext cx="2039061" cy="1905000"/>
              </a:xfrm>
              <a:prstGeom prst="line">
                <a:avLst/>
              </a:prstGeom>
              <a:ln w="412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2514600" y="2590800"/>
                <a:ext cx="867130" cy="800100"/>
              </a:xfrm>
              <a:prstGeom prst="line">
                <a:avLst/>
              </a:prstGeom>
              <a:ln w="41275">
                <a:solidFill>
                  <a:srgbClr val="FF0000"/>
                </a:solidFill>
                <a:headEnd type="none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" name="Rectangle 9"/>
          <p:cNvSpPr>
            <a:spLocks noChangeArrowheads="1"/>
          </p:cNvSpPr>
          <p:nvPr/>
        </p:nvSpPr>
        <p:spPr bwMode="auto">
          <a:xfrm>
            <a:off x="7956561" y="2590800"/>
            <a:ext cx="990600" cy="381000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bg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漫反射</a:t>
            </a:r>
            <a:endParaRPr kumimoji="1"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3" name="Line 34"/>
          <p:cNvSpPr>
            <a:spLocks noChangeShapeType="1"/>
          </p:cNvSpPr>
          <p:nvPr/>
        </p:nvSpPr>
        <p:spPr bwMode="auto">
          <a:xfrm flipV="1">
            <a:off x="7004061" y="2063264"/>
            <a:ext cx="7620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" name="Line 35"/>
          <p:cNvSpPr>
            <a:spLocks noChangeShapeType="1"/>
          </p:cNvSpPr>
          <p:nvPr/>
        </p:nvSpPr>
        <p:spPr bwMode="auto">
          <a:xfrm>
            <a:off x="7689861" y="920264"/>
            <a:ext cx="1447800" cy="1295400"/>
          </a:xfrm>
          <a:prstGeom prst="line">
            <a:avLst/>
          </a:prstGeom>
          <a:noFill/>
          <a:ln w="28575">
            <a:solidFill>
              <a:srgbClr val="3366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Line 36"/>
          <p:cNvSpPr>
            <a:spLocks noChangeShapeType="1"/>
          </p:cNvSpPr>
          <p:nvPr/>
        </p:nvSpPr>
        <p:spPr bwMode="auto">
          <a:xfrm>
            <a:off x="7004061" y="920264"/>
            <a:ext cx="1447800" cy="1295400"/>
          </a:xfrm>
          <a:prstGeom prst="line">
            <a:avLst/>
          </a:prstGeom>
          <a:noFill/>
          <a:ln w="28575">
            <a:solidFill>
              <a:srgbClr val="00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Line 37"/>
          <p:cNvSpPr>
            <a:spLocks noChangeShapeType="1"/>
          </p:cNvSpPr>
          <p:nvPr/>
        </p:nvSpPr>
        <p:spPr bwMode="auto">
          <a:xfrm>
            <a:off x="6242061" y="996464"/>
            <a:ext cx="1295400" cy="1143000"/>
          </a:xfrm>
          <a:prstGeom prst="line">
            <a:avLst/>
          </a:prstGeom>
          <a:noFill/>
          <a:ln w="28575">
            <a:solidFill>
              <a:srgbClr val="FF66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" name="Line 38"/>
          <p:cNvSpPr>
            <a:spLocks noChangeShapeType="1"/>
          </p:cNvSpPr>
          <p:nvPr/>
        </p:nvSpPr>
        <p:spPr bwMode="auto">
          <a:xfrm>
            <a:off x="8147061" y="2139464"/>
            <a:ext cx="533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Line 39"/>
          <p:cNvSpPr>
            <a:spLocks noChangeShapeType="1"/>
          </p:cNvSpPr>
          <p:nvPr/>
        </p:nvSpPr>
        <p:spPr bwMode="auto">
          <a:xfrm>
            <a:off x="7766061" y="2063264"/>
            <a:ext cx="2286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Line 40"/>
          <p:cNvSpPr>
            <a:spLocks noChangeShapeType="1"/>
          </p:cNvSpPr>
          <p:nvPr/>
        </p:nvSpPr>
        <p:spPr bwMode="auto">
          <a:xfrm flipV="1">
            <a:off x="7994661" y="2139464"/>
            <a:ext cx="152400" cy="76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Line 41"/>
          <p:cNvSpPr>
            <a:spLocks noChangeShapeType="1"/>
          </p:cNvSpPr>
          <p:nvPr/>
        </p:nvSpPr>
        <p:spPr bwMode="auto">
          <a:xfrm>
            <a:off x="9442461" y="2063264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Line 42"/>
          <p:cNvSpPr>
            <a:spLocks noChangeShapeType="1"/>
          </p:cNvSpPr>
          <p:nvPr/>
        </p:nvSpPr>
        <p:spPr bwMode="auto">
          <a:xfrm>
            <a:off x="9290061" y="2063264"/>
            <a:ext cx="4572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Line 43"/>
          <p:cNvSpPr>
            <a:spLocks noChangeShapeType="1"/>
          </p:cNvSpPr>
          <p:nvPr/>
        </p:nvSpPr>
        <p:spPr bwMode="auto">
          <a:xfrm flipH="1">
            <a:off x="8909061" y="2063264"/>
            <a:ext cx="38100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44"/>
          <p:cNvSpPr>
            <a:spLocks noChangeShapeType="1"/>
          </p:cNvSpPr>
          <p:nvPr/>
        </p:nvSpPr>
        <p:spPr bwMode="auto">
          <a:xfrm flipV="1">
            <a:off x="8680461" y="2215664"/>
            <a:ext cx="76200" cy="76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Line 45"/>
          <p:cNvSpPr>
            <a:spLocks noChangeShapeType="1"/>
          </p:cNvSpPr>
          <p:nvPr/>
        </p:nvSpPr>
        <p:spPr bwMode="auto">
          <a:xfrm>
            <a:off x="8756661" y="2215664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" name="Line 46"/>
          <p:cNvSpPr>
            <a:spLocks noChangeShapeType="1"/>
          </p:cNvSpPr>
          <p:nvPr/>
        </p:nvSpPr>
        <p:spPr bwMode="auto">
          <a:xfrm>
            <a:off x="7385061" y="1606064"/>
            <a:ext cx="152400" cy="533400"/>
          </a:xfrm>
          <a:prstGeom prst="line">
            <a:avLst/>
          </a:prstGeom>
          <a:noFill/>
          <a:ln w="9525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" name="Line 47"/>
          <p:cNvSpPr>
            <a:spLocks noChangeShapeType="1"/>
          </p:cNvSpPr>
          <p:nvPr/>
        </p:nvSpPr>
        <p:spPr bwMode="auto">
          <a:xfrm flipH="1">
            <a:off x="8451861" y="1682264"/>
            <a:ext cx="152400" cy="533400"/>
          </a:xfrm>
          <a:prstGeom prst="line">
            <a:avLst/>
          </a:prstGeom>
          <a:noFill/>
          <a:ln w="9525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7" name="Line 48"/>
          <p:cNvSpPr>
            <a:spLocks noChangeShapeType="1"/>
          </p:cNvSpPr>
          <p:nvPr/>
        </p:nvSpPr>
        <p:spPr bwMode="auto">
          <a:xfrm>
            <a:off x="8832861" y="1834664"/>
            <a:ext cx="304800" cy="381000"/>
          </a:xfrm>
          <a:prstGeom prst="line">
            <a:avLst/>
          </a:prstGeom>
          <a:noFill/>
          <a:ln w="9525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Line 49"/>
          <p:cNvSpPr>
            <a:spLocks noChangeShapeType="1"/>
          </p:cNvSpPr>
          <p:nvPr/>
        </p:nvSpPr>
        <p:spPr bwMode="auto">
          <a:xfrm flipH="1" flipV="1">
            <a:off x="8375661" y="844064"/>
            <a:ext cx="762000" cy="1371600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Line 50"/>
          <p:cNvSpPr>
            <a:spLocks noChangeShapeType="1"/>
          </p:cNvSpPr>
          <p:nvPr/>
        </p:nvSpPr>
        <p:spPr bwMode="auto">
          <a:xfrm flipV="1">
            <a:off x="8451861" y="1529864"/>
            <a:ext cx="1676400" cy="685800"/>
          </a:xfrm>
          <a:prstGeom prst="line">
            <a:avLst/>
          </a:prstGeom>
          <a:noFill/>
          <a:ln w="38100">
            <a:solidFill>
              <a:srgbClr val="00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Line 51"/>
          <p:cNvSpPr>
            <a:spLocks noChangeShapeType="1"/>
          </p:cNvSpPr>
          <p:nvPr/>
        </p:nvSpPr>
        <p:spPr bwMode="auto">
          <a:xfrm flipV="1">
            <a:off x="7537461" y="767864"/>
            <a:ext cx="457200" cy="1371600"/>
          </a:xfrm>
          <a:prstGeom prst="line">
            <a:avLst/>
          </a:prstGeom>
          <a:noFill/>
          <a:ln w="38100">
            <a:solidFill>
              <a:srgbClr val="FF669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" name="Line 52"/>
          <p:cNvSpPr>
            <a:spLocks noChangeShapeType="1"/>
          </p:cNvSpPr>
          <p:nvPr/>
        </p:nvSpPr>
        <p:spPr bwMode="auto">
          <a:xfrm>
            <a:off x="8147061" y="1301264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Line 53"/>
          <p:cNvSpPr>
            <a:spLocks noChangeShapeType="1"/>
          </p:cNvSpPr>
          <p:nvPr/>
        </p:nvSpPr>
        <p:spPr bwMode="auto">
          <a:xfrm>
            <a:off x="7537461" y="1377464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Line 54"/>
          <p:cNvSpPr>
            <a:spLocks noChangeShapeType="1"/>
          </p:cNvSpPr>
          <p:nvPr/>
        </p:nvSpPr>
        <p:spPr bwMode="auto">
          <a:xfrm>
            <a:off x="6699261" y="1377464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" name="Line 55"/>
          <p:cNvSpPr>
            <a:spLocks noChangeShapeType="1"/>
          </p:cNvSpPr>
          <p:nvPr/>
        </p:nvSpPr>
        <p:spPr bwMode="auto">
          <a:xfrm flipV="1">
            <a:off x="8985261" y="1910864"/>
            <a:ext cx="228600" cy="762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Line 56"/>
          <p:cNvSpPr>
            <a:spLocks noChangeShapeType="1"/>
          </p:cNvSpPr>
          <p:nvPr/>
        </p:nvSpPr>
        <p:spPr bwMode="auto">
          <a:xfrm flipV="1">
            <a:off x="7766061" y="1225064"/>
            <a:ext cx="76200" cy="2286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Line 57"/>
          <p:cNvSpPr>
            <a:spLocks noChangeShapeType="1"/>
          </p:cNvSpPr>
          <p:nvPr/>
        </p:nvSpPr>
        <p:spPr bwMode="auto">
          <a:xfrm flipH="1" flipV="1">
            <a:off x="8604261" y="1225064"/>
            <a:ext cx="152400" cy="3048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" name="Line 58"/>
          <p:cNvSpPr>
            <a:spLocks noChangeShapeType="1"/>
          </p:cNvSpPr>
          <p:nvPr/>
        </p:nvSpPr>
        <p:spPr bwMode="auto">
          <a:xfrm flipH="1">
            <a:off x="8451861" y="2291864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" name="Line 59"/>
          <p:cNvSpPr>
            <a:spLocks noChangeShapeType="1"/>
          </p:cNvSpPr>
          <p:nvPr/>
        </p:nvSpPr>
        <p:spPr bwMode="auto">
          <a:xfrm flipH="1">
            <a:off x="8147061" y="2215664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" name="Line 60"/>
          <p:cNvSpPr>
            <a:spLocks noChangeShapeType="1"/>
          </p:cNvSpPr>
          <p:nvPr/>
        </p:nvSpPr>
        <p:spPr bwMode="auto">
          <a:xfrm flipH="1">
            <a:off x="7689861" y="2139464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" name="Line 61"/>
          <p:cNvSpPr>
            <a:spLocks noChangeShapeType="1"/>
          </p:cNvSpPr>
          <p:nvPr/>
        </p:nvSpPr>
        <p:spPr bwMode="auto">
          <a:xfrm flipH="1">
            <a:off x="7232661" y="2139464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" name="Line 62"/>
          <p:cNvSpPr>
            <a:spLocks noChangeShapeType="1"/>
          </p:cNvSpPr>
          <p:nvPr/>
        </p:nvSpPr>
        <p:spPr bwMode="auto">
          <a:xfrm flipH="1">
            <a:off x="9290061" y="2139464"/>
            <a:ext cx="15240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2438400" y="1981200"/>
            <a:ext cx="3344086" cy="368300"/>
          </a:xfrm>
          <a:prstGeom prst="rect">
            <a:avLst/>
          </a:prstGeom>
          <a:noFill/>
          <a:ln w="25400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3" name="文本框 72"/>
          <p:cNvSpPr txBox="1"/>
          <p:nvPr/>
        </p:nvSpPr>
        <p:spPr>
          <a:xfrm>
            <a:off x="6577676" y="1966282"/>
            <a:ext cx="3344086" cy="368300"/>
          </a:xfrm>
          <a:prstGeom prst="rect">
            <a:avLst/>
          </a:prstGeom>
          <a:noFill/>
          <a:ln w="25400"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78" name="Picture 17" descr="2004112520524518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314" y="2989299"/>
            <a:ext cx="4464747" cy="337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/>
          <p:nvPr/>
        </p:nvGrpSpPr>
        <p:grpSpPr bwMode="auto">
          <a:xfrm>
            <a:off x="2133600" y="1473835"/>
            <a:ext cx="4159250" cy="2400300"/>
            <a:chOff x="3092" y="1405"/>
            <a:chExt cx="2620" cy="1512"/>
          </a:xfrm>
        </p:grpSpPr>
        <p:sp>
          <p:nvSpPr>
            <p:cNvPr id="3" name="Text Box 12"/>
            <p:cNvSpPr txBox="1">
              <a:spLocks noChangeArrowheads="1"/>
            </p:cNvSpPr>
            <p:nvPr/>
          </p:nvSpPr>
          <p:spPr bwMode="auto">
            <a:xfrm>
              <a:off x="4464" y="2256"/>
              <a:ext cx="1248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4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反射面</a:t>
              </a:r>
              <a:endParaRPr kumimoji="1" lang="zh-CN" altLang="en-US" sz="24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grpSp>
          <p:nvGrpSpPr>
            <p:cNvPr id="4" name="Group 13"/>
            <p:cNvGrpSpPr/>
            <p:nvPr/>
          </p:nvGrpSpPr>
          <p:grpSpPr bwMode="auto">
            <a:xfrm>
              <a:off x="3092" y="1405"/>
              <a:ext cx="2246" cy="1512"/>
              <a:chOff x="2964" y="1357"/>
              <a:chExt cx="2246" cy="1512"/>
            </a:xfrm>
          </p:grpSpPr>
          <p:sp>
            <p:nvSpPr>
              <p:cNvPr id="5" name="Text Box 14"/>
              <p:cNvSpPr txBox="1">
                <a:spLocks noChangeArrowheads="1"/>
              </p:cNvSpPr>
              <p:nvPr/>
            </p:nvSpPr>
            <p:spPr bwMode="auto">
              <a:xfrm>
                <a:off x="3296" y="2579"/>
                <a:ext cx="887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2400" b="1" dirty="0">
                    <a:solidFill>
                      <a:srgbClr val="CC0000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入射点 </a:t>
                </a:r>
                <a:r>
                  <a:rPr kumimoji="1" lang="en-US" altLang="zh-CN" sz="2400" b="1" dirty="0">
                    <a:solidFill>
                      <a:srgbClr val="CC0000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0</a:t>
                </a:r>
                <a:endParaRPr kumimoji="1" lang="en-US" altLang="zh-CN" sz="2400" b="1" dirty="0">
                  <a:solidFill>
                    <a:srgbClr val="CC0000"/>
                  </a:solidFill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6" name="Group 15"/>
              <p:cNvGrpSpPr/>
              <p:nvPr/>
            </p:nvGrpSpPr>
            <p:grpSpPr bwMode="auto">
              <a:xfrm>
                <a:off x="3456" y="2527"/>
                <a:ext cx="1536" cy="123"/>
                <a:chOff x="960" y="3024"/>
                <a:chExt cx="1200" cy="96"/>
              </a:xfrm>
            </p:grpSpPr>
            <p:sp>
              <p:nvSpPr>
                <p:cNvPr id="22" name="Line 16"/>
                <p:cNvSpPr>
                  <a:spLocks noChangeShapeType="1"/>
                </p:cNvSpPr>
                <p:nvPr/>
              </p:nvSpPr>
              <p:spPr bwMode="auto">
                <a:xfrm>
                  <a:off x="960" y="3024"/>
                  <a:ext cx="1200" cy="0"/>
                </a:xfrm>
                <a:prstGeom prst="line">
                  <a:avLst/>
                </a:prstGeom>
                <a:noFill/>
                <a:ln w="28575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960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1056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1152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1248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Line 21"/>
                <p:cNvSpPr>
                  <a:spLocks noChangeShapeType="1"/>
                </p:cNvSpPr>
                <p:nvPr/>
              </p:nvSpPr>
              <p:spPr bwMode="auto">
                <a:xfrm flipH="1">
                  <a:off x="1344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1440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1536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Line 24"/>
                <p:cNvSpPr>
                  <a:spLocks noChangeShapeType="1"/>
                </p:cNvSpPr>
                <p:nvPr/>
              </p:nvSpPr>
              <p:spPr bwMode="auto">
                <a:xfrm flipH="1">
                  <a:off x="1632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1728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1824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Line 27"/>
                <p:cNvSpPr>
                  <a:spLocks noChangeShapeType="1"/>
                </p:cNvSpPr>
                <p:nvPr/>
              </p:nvSpPr>
              <p:spPr bwMode="auto">
                <a:xfrm flipH="1">
                  <a:off x="1920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Line 28"/>
                <p:cNvSpPr>
                  <a:spLocks noChangeShapeType="1"/>
                </p:cNvSpPr>
                <p:nvPr/>
              </p:nvSpPr>
              <p:spPr bwMode="auto">
                <a:xfrm flipH="1">
                  <a:off x="2016" y="3024"/>
                  <a:ext cx="96" cy="96"/>
                </a:xfrm>
                <a:prstGeom prst="line">
                  <a:avLst/>
                </a:prstGeom>
                <a:noFill/>
                <a:ln w="12700" cap="sq">
                  <a:solidFill>
                    <a:srgbClr val="6600CC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" name="Arc 29"/>
              <p:cNvSpPr/>
              <p:nvPr/>
            </p:nvSpPr>
            <p:spPr bwMode="auto">
              <a:xfrm rot="2292253" flipH="1">
                <a:off x="3971" y="2233"/>
                <a:ext cx="124" cy="121"/>
              </a:xfrm>
              <a:custGeom>
                <a:avLst/>
                <a:gdLst>
                  <a:gd name="G0" fmla="+- 0 0 0"/>
                  <a:gd name="G1" fmla="+- 20832 0 0"/>
                  <a:gd name="G2" fmla="+- 21600 0 0"/>
                  <a:gd name="T0" fmla="*/ 5708 w 21600"/>
                  <a:gd name="T1" fmla="*/ 0 h 20832"/>
                  <a:gd name="T2" fmla="*/ 21600 w 21600"/>
                  <a:gd name="T3" fmla="*/ 20832 h 20832"/>
                  <a:gd name="T4" fmla="*/ 0 w 21600"/>
                  <a:gd name="T5" fmla="*/ 20832 h 20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0832" fill="none" extrusionOk="0">
                    <a:moveTo>
                      <a:pt x="5708" y="-1"/>
                    </a:moveTo>
                    <a:cubicBezTo>
                      <a:pt x="15093" y="2571"/>
                      <a:pt x="21600" y="11100"/>
                      <a:pt x="21600" y="20832"/>
                    </a:cubicBezTo>
                  </a:path>
                  <a:path w="21600" h="20832" stroke="0" extrusionOk="0">
                    <a:moveTo>
                      <a:pt x="5708" y="-1"/>
                    </a:moveTo>
                    <a:cubicBezTo>
                      <a:pt x="15093" y="2571"/>
                      <a:pt x="21600" y="11100"/>
                      <a:pt x="21600" y="20832"/>
                    </a:cubicBezTo>
                    <a:lnTo>
                      <a:pt x="0" y="20832"/>
                    </a:lnTo>
                    <a:close/>
                  </a:path>
                </a:pathLst>
              </a:cu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" name="Text Box 30"/>
              <p:cNvSpPr txBox="1">
                <a:spLocks noChangeArrowheads="1"/>
              </p:cNvSpPr>
              <p:nvPr/>
            </p:nvSpPr>
            <p:spPr bwMode="auto">
              <a:xfrm>
                <a:off x="3848" y="1992"/>
                <a:ext cx="222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el-GR" altLang="zh-CN" sz="2400" b="1">
                    <a:latin typeface="Times New Roman" panose="02020603050405020304" pitchFamily="18" charset="0"/>
                    <a:ea typeface="楷体_GB2312" panose="02010609030101010101" pitchFamily="49" charset="-122"/>
                    <a:cs typeface="Times New Roman" panose="02020603050405020304" pitchFamily="18" charset="0"/>
                  </a:rPr>
                  <a:t>α</a:t>
                </a:r>
                <a:endParaRPr kumimoji="1" lang="el-GR" altLang="zh-CN" sz="2400" b="1">
                  <a:latin typeface="Times New Roman" panose="02020603050405020304" pitchFamily="18" charset="0"/>
                  <a:ea typeface="楷体_GB2312" panose="0201060903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Text Box 31"/>
              <p:cNvSpPr txBox="1">
                <a:spLocks noChangeArrowheads="1"/>
              </p:cNvSpPr>
              <p:nvPr/>
            </p:nvSpPr>
            <p:spPr bwMode="auto">
              <a:xfrm>
                <a:off x="2964" y="1472"/>
                <a:ext cx="88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2400" b="1" dirty="0"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入射光线</a:t>
                </a:r>
                <a:endParaRPr kumimoji="1" lang="zh-CN" altLang="en-US" sz="2400" b="1" dirty="0"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grpSp>
            <p:nvGrpSpPr>
              <p:cNvPr id="10" name="Group 32"/>
              <p:cNvGrpSpPr/>
              <p:nvPr/>
            </p:nvGrpSpPr>
            <p:grpSpPr bwMode="auto">
              <a:xfrm>
                <a:off x="3731" y="1673"/>
                <a:ext cx="117" cy="922"/>
                <a:chOff x="1253" y="1968"/>
                <a:chExt cx="91" cy="720"/>
              </a:xfrm>
            </p:grpSpPr>
            <p:sp>
              <p:nvSpPr>
                <p:cNvPr id="20" name="Line 33"/>
                <p:cNvSpPr>
                  <a:spLocks noChangeShapeType="1"/>
                </p:cNvSpPr>
                <p:nvPr/>
              </p:nvSpPr>
              <p:spPr bwMode="auto">
                <a:xfrm rot="-1932910">
                  <a:off x="1344" y="1968"/>
                  <a:ext cx="0" cy="720"/>
                </a:xfrm>
                <a:prstGeom prst="line">
                  <a:avLst/>
                </a:prstGeom>
                <a:noFill/>
                <a:ln w="28575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Line 34"/>
                <p:cNvSpPr>
                  <a:spLocks noChangeShapeType="1"/>
                </p:cNvSpPr>
                <p:nvPr/>
              </p:nvSpPr>
              <p:spPr bwMode="auto">
                <a:xfrm rot="19667090">
                  <a:off x="1253" y="1994"/>
                  <a:ext cx="0" cy="384"/>
                </a:xfrm>
                <a:prstGeom prst="line">
                  <a:avLst/>
                </a:prstGeom>
                <a:noFill/>
                <a:ln w="28575" cap="sq">
                  <a:solidFill>
                    <a:schemeClr val="tx1"/>
                  </a:solidFill>
                  <a:round/>
                  <a:headEnd type="none" w="sm" len="sm"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" name="Text Box 36"/>
              <p:cNvSpPr txBox="1">
                <a:spLocks noChangeArrowheads="1"/>
              </p:cNvSpPr>
              <p:nvPr/>
            </p:nvSpPr>
            <p:spPr bwMode="auto">
              <a:xfrm>
                <a:off x="4324" y="1487"/>
                <a:ext cx="886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kumimoji="1" lang="zh-CN" altLang="en-US" sz="2400" b="1" dirty="0">
                    <a:solidFill>
                      <a:srgbClr val="FF33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反射光线</a:t>
                </a:r>
                <a:endParaRPr kumimoji="1" lang="zh-CN" altLang="en-US" sz="24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grpSp>
            <p:nvGrpSpPr>
              <p:cNvPr id="12" name="Group 37"/>
              <p:cNvGrpSpPr/>
              <p:nvPr/>
            </p:nvGrpSpPr>
            <p:grpSpPr bwMode="auto">
              <a:xfrm flipV="1">
                <a:off x="4224" y="1689"/>
                <a:ext cx="115" cy="922"/>
                <a:chOff x="1254" y="1968"/>
                <a:chExt cx="90" cy="720"/>
              </a:xfrm>
            </p:grpSpPr>
            <p:sp>
              <p:nvSpPr>
                <p:cNvPr id="18" name="Line 38"/>
                <p:cNvSpPr>
                  <a:spLocks noChangeShapeType="1"/>
                </p:cNvSpPr>
                <p:nvPr/>
              </p:nvSpPr>
              <p:spPr bwMode="auto">
                <a:xfrm rot="-1932910">
                  <a:off x="1344" y="1968"/>
                  <a:ext cx="0" cy="720"/>
                </a:xfrm>
                <a:prstGeom prst="line">
                  <a:avLst/>
                </a:prstGeom>
                <a:noFill/>
                <a:ln w="28575" cap="sq">
                  <a:solidFill>
                    <a:srgbClr val="FF33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Line 39"/>
                <p:cNvSpPr>
                  <a:spLocks noChangeShapeType="1"/>
                </p:cNvSpPr>
                <p:nvPr/>
              </p:nvSpPr>
              <p:spPr bwMode="auto">
                <a:xfrm rot="-1932910">
                  <a:off x="1254" y="1994"/>
                  <a:ext cx="0" cy="384"/>
                </a:xfrm>
                <a:prstGeom prst="line">
                  <a:avLst/>
                </a:prstGeom>
                <a:noFill/>
                <a:ln w="28575" cap="sq">
                  <a:solidFill>
                    <a:srgbClr val="FF3300"/>
                  </a:solidFill>
                  <a:round/>
                  <a:headEnd type="none" w="sm" len="sm"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Group 41"/>
              <p:cNvGrpSpPr/>
              <p:nvPr/>
            </p:nvGrpSpPr>
            <p:grpSpPr bwMode="auto">
              <a:xfrm>
                <a:off x="3853" y="1357"/>
                <a:ext cx="500" cy="1183"/>
                <a:chOff x="2365" y="1470"/>
                <a:chExt cx="500" cy="1183"/>
              </a:xfrm>
            </p:grpSpPr>
            <p:sp>
              <p:nvSpPr>
                <p:cNvPr id="16" name="Text Box 42"/>
                <p:cNvSpPr txBox="1">
                  <a:spLocks noChangeArrowheads="1"/>
                </p:cNvSpPr>
                <p:nvPr/>
              </p:nvSpPr>
              <p:spPr bwMode="auto">
                <a:xfrm>
                  <a:off x="2365" y="1470"/>
                  <a:ext cx="500" cy="29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kumimoji="1" lang="zh-CN" altLang="en-US" sz="2400" b="1" dirty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_GB2312" panose="02010609030101010101" pitchFamily="49" charset="-122"/>
                    </a:rPr>
                    <a:t>法线</a:t>
                  </a:r>
                  <a:endParaRPr kumimoji="1" lang="zh-CN" altLang="en-US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endParaRPr>
                </a:p>
              </p:txBody>
            </p:sp>
            <p:sp>
              <p:nvSpPr>
                <p:cNvPr id="17" name="Line 43"/>
                <p:cNvSpPr>
                  <a:spLocks noChangeShapeType="1"/>
                </p:cNvSpPr>
                <p:nvPr/>
              </p:nvSpPr>
              <p:spPr bwMode="auto">
                <a:xfrm flipV="1">
                  <a:off x="2609" y="1792"/>
                  <a:ext cx="0" cy="861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prstDash val="dash"/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" name="Text Box 45"/>
              <p:cNvSpPr txBox="1">
                <a:spLocks noChangeArrowheads="1"/>
              </p:cNvSpPr>
              <p:nvPr/>
            </p:nvSpPr>
            <p:spPr bwMode="auto">
              <a:xfrm>
                <a:off x="4048" y="2008"/>
                <a:ext cx="526" cy="2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kumimoji="1" lang="el-GR" altLang="zh-CN" sz="2200" b="1">
                    <a:latin typeface="Times New Roman" panose="02020603050405020304" pitchFamily="18" charset="0"/>
                    <a:ea typeface="楷体_GB2312" panose="02010609030101010101" pitchFamily="49" charset="-122"/>
                    <a:cs typeface="Times New Roman" panose="02020603050405020304" pitchFamily="18" charset="0"/>
                  </a:rPr>
                  <a:t>β</a:t>
                </a:r>
                <a:endParaRPr kumimoji="1" lang="el-GR" altLang="zh-CN" sz="2200" b="1">
                  <a:latin typeface="Times New Roman" panose="02020603050405020304" pitchFamily="18" charset="0"/>
                  <a:ea typeface="楷体_GB2312" panose="0201060903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Arc 46"/>
              <p:cNvSpPr/>
              <p:nvPr/>
            </p:nvSpPr>
            <p:spPr bwMode="auto">
              <a:xfrm rot="-2292253">
                <a:off x="4104" y="2232"/>
                <a:ext cx="124" cy="121"/>
              </a:xfrm>
              <a:custGeom>
                <a:avLst/>
                <a:gdLst>
                  <a:gd name="G0" fmla="+- 0 0 0"/>
                  <a:gd name="G1" fmla="+- 20832 0 0"/>
                  <a:gd name="G2" fmla="+- 21600 0 0"/>
                  <a:gd name="T0" fmla="*/ 5708 w 21600"/>
                  <a:gd name="T1" fmla="*/ 0 h 20832"/>
                  <a:gd name="T2" fmla="*/ 21600 w 21600"/>
                  <a:gd name="T3" fmla="*/ 20832 h 20832"/>
                  <a:gd name="T4" fmla="*/ 0 w 21600"/>
                  <a:gd name="T5" fmla="*/ 20832 h 20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0832" fill="none" extrusionOk="0">
                    <a:moveTo>
                      <a:pt x="5708" y="-1"/>
                    </a:moveTo>
                    <a:cubicBezTo>
                      <a:pt x="15093" y="2571"/>
                      <a:pt x="21600" y="11100"/>
                      <a:pt x="21600" y="20832"/>
                    </a:cubicBezTo>
                  </a:path>
                  <a:path w="21600" h="20832" stroke="0" extrusionOk="0">
                    <a:moveTo>
                      <a:pt x="5708" y="-1"/>
                    </a:moveTo>
                    <a:cubicBezTo>
                      <a:pt x="15093" y="2571"/>
                      <a:pt x="21600" y="11100"/>
                      <a:pt x="21600" y="20832"/>
                    </a:cubicBezTo>
                    <a:lnTo>
                      <a:pt x="0" y="20832"/>
                    </a:lnTo>
                    <a:close/>
                  </a:path>
                </a:pathLst>
              </a:cu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5" name="文本框 34"/>
          <p:cNvSpPr txBox="1"/>
          <p:nvPr/>
        </p:nvSpPr>
        <p:spPr>
          <a:xfrm>
            <a:off x="5939340" y="1473835"/>
            <a:ext cx="4119060" cy="1938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、光的反射定律：光反射时，反射光线、入射光线、法线在同一平面</a:t>
            </a:r>
            <a:r>
              <a:rPr lang="zh-CN" altLang="en-US" sz="24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内，反射光线、入射光线、分局在法线</a:t>
            </a:r>
            <a:r>
              <a:rPr lang="zh-CN" altLang="en-US" sz="24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两侧，反射角</a:t>
            </a:r>
            <a:r>
              <a:rPr lang="zh-CN" altLang="en-US" sz="24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等于</a:t>
            </a:r>
            <a:r>
              <a:rPr lang="zh-CN" altLang="en-US" sz="24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入射角</a:t>
            </a:r>
            <a:endParaRPr lang="zh-CN" altLang="en-US" sz="24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939340" y="3498850"/>
            <a:ext cx="411906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0000FF"/>
                </a:solidFill>
                <a:latin typeface="Comic Sans MS" panose="030F0702030302020204" pitchFamily="66" charset="0"/>
              </a:rPr>
              <a:t>反射类型：镜面反射、漫反射（都</a:t>
            </a:r>
            <a:r>
              <a:rPr lang="zh-CN" altLang="en-US" sz="2400" b="1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遵循反射定律</a:t>
            </a:r>
            <a:r>
              <a:rPr lang="zh-CN" altLang="en-US" sz="2400" b="1" dirty="0">
                <a:solidFill>
                  <a:srgbClr val="0000FF"/>
                </a:solidFill>
                <a:latin typeface="Comic Sans MS" panose="030F0702030302020204" pitchFamily="66" charset="0"/>
              </a:rPr>
              <a:t>）</a:t>
            </a:r>
            <a:endParaRPr lang="zh-CN" altLang="en-US" sz="2400" b="1" dirty="0">
              <a:solidFill>
                <a:srgbClr val="0000FF"/>
              </a:solidFill>
              <a:latin typeface="Comic Sans MS" panose="030F0702030302020204" pitchFamily="66" charset="0"/>
            </a:endParaRPr>
          </a:p>
          <a:p>
            <a:endParaRPr lang="zh-CN" altLang="en-US" sz="24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315200" y="-98286"/>
            <a:ext cx="120396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endParaRPr lang="zh-CN" altLang="en-US" sz="4000" b="1" dirty="0">
              <a:solidFill>
                <a:srgbClr val="FFFF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133600" y="457200"/>
            <a:ext cx="3528392" cy="720080"/>
          </a:xfrm>
          <a:prstGeom prst="rect">
            <a:avLst/>
          </a:prstGeom>
          <a:ln>
            <a:solidFill>
              <a:srgbClr val="FF6600"/>
            </a:solidFill>
          </a:ln>
        </p:spPr>
        <p:txBody>
          <a:bodyPr>
            <a:norm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  <a:ea typeface="幼圆" pitchFamily="49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  <a:ea typeface="幼圆" pitchFamily="49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  <a:ea typeface="幼圆" pitchFamily="49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Century Gothic" pitchFamily="34" charset="0"/>
                <a:ea typeface="幼圆" pitchFamily="49" charset="-122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en-US" b="1" dirty="0" smtClean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一、光的反射</a:t>
            </a:r>
            <a:endParaRPr lang="zh-CN" altLang="en-US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62200" y="1828800"/>
            <a:ext cx="7560840" cy="107632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光照射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到物体表面时，有一部分会被物体反射回来，这种现象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称为</a:t>
            </a:r>
            <a:r>
              <a:rPr kumimoji="0" lang="zh-CN" altLang="en-US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</a:t>
            </a: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7732395" y="2250123"/>
            <a:ext cx="1929765" cy="5835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光的反射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5" name="Picture 4" descr="c:\users\ADMINI~1.WIN\appdata\roaming\360se6\USERDA~1\Temp\U_2698~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733800"/>
            <a:ext cx="3196850" cy="2634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6629400" y="24825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初识光的反射</a:t>
            </a:r>
            <a:endParaRPr lang="zh-CN" altLang="en-US" sz="3200" b="1" dirty="0">
              <a:solidFill>
                <a:srgbClr val="FFFF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90" b="4107"/>
          <a:stretch>
            <a:fillRect/>
          </a:stretch>
        </p:blipFill>
        <p:spPr>
          <a:xfrm>
            <a:off x="2092960" y="682625"/>
            <a:ext cx="3907155" cy="5589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99" b="3076"/>
          <a:stretch>
            <a:fillRect/>
          </a:stretch>
        </p:blipFill>
        <p:spPr>
          <a:xfrm>
            <a:off x="6243955" y="688975"/>
            <a:ext cx="3918585" cy="5643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7673" y="3609045"/>
            <a:ext cx="3335176" cy="17110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0020" y="1190580"/>
            <a:ext cx="1447800" cy="14002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3175">
            <a:off x="6420019" y="967515"/>
            <a:ext cx="2696391" cy="2696391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886200" y="2438400"/>
            <a:ext cx="2039061" cy="1905000"/>
            <a:chOff x="2362200" y="2438400"/>
            <a:chExt cx="2039061" cy="190500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2362200" y="2438400"/>
              <a:ext cx="2039061" cy="1905000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2514600" y="2590800"/>
              <a:ext cx="867130" cy="800100"/>
            </a:xfrm>
            <a:prstGeom prst="line">
              <a:avLst/>
            </a:prstGeom>
            <a:ln w="41275">
              <a:solidFill>
                <a:srgbClr val="FF0000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3195637" y="3155018"/>
            <a:ext cx="1752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入射光线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898368" y="4323314"/>
            <a:ext cx="141237" cy="13708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332263" y="4405713"/>
            <a:ext cx="1752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入射点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49261" y="1629080"/>
            <a:ext cx="1752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反射光线</a:t>
            </a:r>
            <a:endParaRPr lang="zh-CN" altLang="en-US" sz="28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29400" y="24825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探究光的反射</a:t>
            </a:r>
            <a:endParaRPr lang="zh-CN" altLang="en-US" sz="3200" b="1" dirty="0">
              <a:solidFill>
                <a:srgbClr val="FFFF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16267" y="5591220"/>
            <a:ext cx="6248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怎样才能看到光的传播路径？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ldLvl="0" animBg="1"/>
      <p:bldP spid="17" grpId="0"/>
      <p:bldP spid="18" grpId="0"/>
      <p:bldP spid="13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382" y="2187677"/>
            <a:ext cx="2912734" cy="28956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2" name="矩形 1"/>
          <p:cNvSpPr/>
          <p:nvPr/>
        </p:nvSpPr>
        <p:spPr>
          <a:xfrm>
            <a:off x="6165301" y="24825"/>
            <a:ext cx="34493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构建光的反射模型</a:t>
            </a:r>
            <a:endParaRPr lang="zh-CN" altLang="en-US" sz="3200" b="1" dirty="0">
              <a:solidFill>
                <a:srgbClr val="FFFF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07382" y="354739"/>
            <a:ext cx="788670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活动一：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利用桌面上的器材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或器材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，多次改变入射光线，观察反射光线、入射光线的位置关系，然后用器材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构建光的反射模型。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91202" y="5257800"/>
            <a:ext cx="854819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如何证明反射光线和入射光线所在的平面与镜面垂直？</a:t>
            </a:r>
            <a:endParaRPr lang="zh-CN" altLang="en-US" sz="36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08977" y="2061660"/>
            <a:ext cx="51960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C2CDDE"/>
              </a:clrFrom>
              <a:clrTo>
                <a:srgbClr val="C2CDD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2592" y="2170622"/>
            <a:ext cx="1915608" cy="2912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1" name="文本框 10"/>
          <p:cNvSpPr txBox="1"/>
          <p:nvPr/>
        </p:nvSpPr>
        <p:spPr>
          <a:xfrm>
            <a:off x="8203554" y="2027024"/>
            <a:ext cx="51960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183" y="2170621"/>
            <a:ext cx="2613417" cy="291265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12" name="文本框 11"/>
          <p:cNvSpPr txBox="1"/>
          <p:nvPr/>
        </p:nvSpPr>
        <p:spPr>
          <a:xfrm>
            <a:off x="5254275" y="2085036"/>
            <a:ext cx="51960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37820" y="5206425"/>
            <a:ext cx="8136663" cy="5835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使用激光笔的过程中请不要将激光射向眼睛！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58000" y="-36731"/>
            <a:ext cx="201930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引入法线</a:t>
            </a:r>
            <a:endParaRPr lang="zh-CN" altLang="en-US" sz="3600" b="1" dirty="0">
              <a:solidFill>
                <a:srgbClr val="FFFF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三面共线-法线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286000" y="914400"/>
            <a:ext cx="7679628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0484">
            <a:off x="8265550" y="1298357"/>
            <a:ext cx="1393415" cy="13934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3165710"/>
            <a:ext cx="3335176" cy="17110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5747" y="747245"/>
            <a:ext cx="1447800" cy="140022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971927" y="1995065"/>
            <a:ext cx="2039061" cy="1905000"/>
            <a:chOff x="2362200" y="2438400"/>
            <a:chExt cx="2039061" cy="190500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362200" y="2438400"/>
              <a:ext cx="2039061" cy="1905000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2514600" y="2590800"/>
              <a:ext cx="867130" cy="800100"/>
            </a:xfrm>
            <a:prstGeom prst="line">
              <a:avLst/>
            </a:prstGeom>
            <a:ln w="41275">
              <a:solidFill>
                <a:srgbClr val="FF0000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3281364" y="2711683"/>
            <a:ext cx="1752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入射光线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984095" y="3879979"/>
            <a:ext cx="141237" cy="13708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17990" y="3962378"/>
            <a:ext cx="1752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入射点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69171" y="0"/>
            <a:ext cx="34493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初步确定反射光线</a:t>
            </a:r>
            <a:endParaRPr lang="zh-CN" altLang="en-US" sz="3200" b="1" dirty="0">
              <a:solidFill>
                <a:srgbClr val="FFFF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054713" y="1412279"/>
            <a:ext cx="0" cy="2487786"/>
          </a:xfrm>
          <a:prstGeom prst="line">
            <a:avLst/>
          </a:prstGeom>
          <a:ln w="508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606761" y="923656"/>
            <a:ext cx="95596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15827" y="5044022"/>
            <a:ext cx="6619009" cy="5219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反射光线、入射光线、法线在同一平面内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50795" y="5653622"/>
            <a:ext cx="6338456" cy="5219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反射光线、入射光线、分局在法线两侧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27139" y="1552828"/>
            <a:ext cx="1752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反射光线</a:t>
            </a:r>
            <a:endParaRPr lang="zh-CN" altLang="en-US" sz="28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flipV="1">
            <a:off x="6095999" y="1995065"/>
            <a:ext cx="1866155" cy="1911014"/>
            <a:chOff x="2362200" y="2438400"/>
            <a:chExt cx="2039061" cy="190500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2362200" y="2438400"/>
              <a:ext cx="2039061" cy="1905000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2514600" y="2590800"/>
              <a:ext cx="867130" cy="800100"/>
            </a:xfrm>
            <a:prstGeom prst="line">
              <a:avLst/>
            </a:prstGeom>
            <a:ln w="41275">
              <a:solidFill>
                <a:schemeClr val="tx1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flipV="1">
            <a:off x="6102373" y="2302806"/>
            <a:ext cx="2142308" cy="1603272"/>
            <a:chOff x="2362200" y="2438400"/>
            <a:chExt cx="2039061" cy="190500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2362200" y="2438400"/>
              <a:ext cx="2039061" cy="1905000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514600" y="2590800"/>
              <a:ext cx="867130" cy="800100"/>
            </a:xfrm>
            <a:prstGeom prst="line">
              <a:avLst/>
            </a:prstGeom>
            <a:ln w="41275">
              <a:solidFill>
                <a:schemeClr val="tx1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0484">
            <a:off x="8265550" y="1298357"/>
            <a:ext cx="1393415" cy="13934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3165710"/>
            <a:ext cx="3335176" cy="17110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5747" y="747245"/>
            <a:ext cx="1447800" cy="140022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971927" y="1995065"/>
            <a:ext cx="2039061" cy="1905000"/>
            <a:chOff x="2362200" y="2438400"/>
            <a:chExt cx="2039061" cy="190500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362200" y="2438400"/>
              <a:ext cx="2039061" cy="1905000"/>
            </a:xfrm>
            <a:prstGeom prst="line">
              <a:avLst/>
            </a:pr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2514600" y="2590800"/>
              <a:ext cx="867130" cy="800100"/>
            </a:xfrm>
            <a:prstGeom prst="line">
              <a:avLst/>
            </a:prstGeom>
            <a:ln w="41275">
              <a:solidFill>
                <a:srgbClr val="FF0000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3281364" y="2711683"/>
            <a:ext cx="1752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入射光线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984095" y="3879979"/>
            <a:ext cx="141237" cy="137089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17990" y="3990110"/>
            <a:ext cx="1752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入射点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69171" y="0"/>
            <a:ext cx="34493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初步确定反射光线</a:t>
            </a:r>
            <a:endParaRPr lang="zh-CN" altLang="en-US" sz="3200" b="1" dirty="0">
              <a:solidFill>
                <a:srgbClr val="FFFF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054713" y="1412279"/>
            <a:ext cx="0" cy="2487786"/>
          </a:xfrm>
          <a:prstGeom prst="line">
            <a:avLst/>
          </a:prstGeom>
          <a:ln w="508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606761" y="923656"/>
            <a:ext cx="95596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27139" y="1552828"/>
            <a:ext cx="1752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反射光线</a:t>
            </a:r>
            <a:endParaRPr lang="zh-CN" altLang="en-US" sz="28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flipV="1">
            <a:off x="6095999" y="1995065"/>
            <a:ext cx="1866155" cy="1911014"/>
            <a:chOff x="2362200" y="2438400"/>
            <a:chExt cx="2039061" cy="190500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2362200" y="2438400"/>
              <a:ext cx="2039061" cy="1905000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2514600" y="2590800"/>
              <a:ext cx="867130" cy="800100"/>
            </a:xfrm>
            <a:prstGeom prst="line">
              <a:avLst/>
            </a:prstGeom>
            <a:ln w="41275">
              <a:solidFill>
                <a:schemeClr val="tx1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flipV="1">
            <a:off x="6102373" y="2302806"/>
            <a:ext cx="2142308" cy="1603272"/>
            <a:chOff x="2362200" y="2438400"/>
            <a:chExt cx="2039061" cy="190500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2362200" y="2438400"/>
              <a:ext cx="2039061" cy="1905000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2514600" y="2590800"/>
              <a:ext cx="867130" cy="800100"/>
            </a:xfrm>
            <a:prstGeom prst="line">
              <a:avLst/>
            </a:prstGeom>
            <a:ln w="41275">
              <a:solidFill>
                <a:schemeClr val="tx1"/>
              </a:solidFill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1891202" y="5334000"/>
            <a:ext cx="854819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如何确定反射光线的具体位置？</a:t>
            </a:r>
            <a:endParaRPr lang="zh-CN" altLang="en-US" sz="3600" b="1" dirty="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38223" y="2738735"/>
            <a:ext cx="126229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入射角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061087" y="3124200"/>
            <a:ext cx="351657" cy="649752"/>
            <a:chOff x="4537087" y="3124200"/>
            <a:chExt cx="351657" cy="649752"/>
          </a:xfrm>
        </p:grpSpPr>
        <p:sp>
          <p:nvSpPr>
            <p:cNvPr id="31" name="任意多边形 30"/>
            <p:cNvSpPr/>
            <p:nvPr/>
          </p:nvSpPr>
          <p:spPr>
            <a:xfrm rot="5015760">
              <a:off x="4633576" y="3611284"/>
              <a:ext cx="91173" cy="234163"/>
            </a:xfrm>
            <a:custGeom>
              <a:avLst/>
              <a:gdLst>
                <a:gd name="connsiteX0" fmla="*/ 290945 w 290945"/>
                <a:gd name="connsiteY0" fmla="*/ 0 h 110836"/>
                <a:gd name="connsiteX1" fmla="*/ 83127 w 290945"/>
                <a:gd name="connsiteY1" fmla="*/ 27709 h 110836"/>
                <a:gd name="connsiteX2" fmla="*/ 41563 w 290945"/>
                <a:gd name="connsiteY2" fmla="*/ 55418 h 110836"/>
                <a:gd name="connsiteX3" fmla="*/ 0 w 290945"/>
                <a:gd name="connsiteY3" fmla="*/ 110836 h 110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45" h="110836">
                  <a:moveTo>
                    <a:pt x="290945" y="0"/>
                  </a:moveTo>
                  <a:cubicBezTo>
                    <a:pt x="253810" y="3095"/>
                    <a:pt x="139717" y="-585"/>
                    <a:pt x="83127" y="27709"/>
                  </a:cubicBezTo>
                  <a:cubicBezTo>
                    <a:pt x="68234" y="35155"/>
                    <a:pt x="55418" y="46182"/>
                    <a:pt x="41563" y="55418"/>
                  </a:cubicBezTo>
                  <a:lnTo>
                    <a:pt x="0" y="110836"/>
                  </a:lnTo>
                </a:path>
              </a:pathLst>
            </a:custGeom>
            <a:noFill/>
            <a:ln w="412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537087" y="3124200"/>
              <a:ext cx="351657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36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华文楷体" panose="02010600040101010101" pitchFamily="2" charset="-122"/>
                  <a:cs typeface="Times New Roman" panose="02020603050405020304" pitchFamily="18" charset="0"/>
                </a:rPr>
                <a:t>β</a:t>
              </a:r>
              <a:endParaRPr lang="zh-CN" alt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45727" y="3078728"/>
            <a:ext cx="392273" cy="645160"/>
            <a:chOff x="4121727" y="3078728"/>
            <a:chExt cx="392273" cy="645160"/>
          </a:xfrm>
        </p:grpSpPr>
        <p:sp>
          <p:nvSpPr>
            <p:cNvPr id="11" name="任意多边形 10"/>
            <p:cNvSpPr/>
            <p:nvPr/>
          </p:nvSpPr>
          <p:spPr>
            <a:xfrm>
              <a:off x="4317293" y="3601962"/>
              <a:ext cx="196707" cy="94161"/>
            </a:xfrm>
            <a:custGeom>
              <a:avLst/>
              <a:gdLst>
                <a:gd name="connsiteX0" fmla="*/ 290945 w 290945"/>
                <a:gd name="connsiteY0" fmla="*/ 0 h 110836"/>
                <a:gd name="connsiteX1" fmla="*/ 83127 w 290945"/>
                <a:gd name="connsiteY1" fmla="*/ 27709 h 110836"/>
                <a:gd name="connsiteX2" fmla="*/ 41563 w 290945"/>
                <a:gd name="connsiteY2" fmla="*/ 55418 h 110836"/>
                <a:gd name="connsiteX3" fmla="*/ 0 w 290945"/>
                <a:gd name="connsiteY3" fmla="*/ 110836 h 110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945" h="110836">
                  <a:moveTo>
                    <a:pt x="290945" y="0"/>
                  </a:moveTo>
                  <a:cubicBezTo>
                    <a:pt x="253810" y="3095"/>
                    <a:pt x="139717" y="-585"/>
                    <a:pt x="83127" y="27709"/>
                  </a:cubicBezTo>
                  <a:cubicBezTo>
                    <a:pt x="68234" y="35155"/>
                    <a:pt x="55418" y="46182"/>
                    <a:pt x="41563" y="55418"/>
                  </a:cubicBezTo>
                  <a:lnTo>
                    <a:pt x="0" y="110836"/>
                  </a:lnTo>
                </a:path>
              </a:pathLst>
            </a:custGeom>
            <a:noFill/>
            <a:ln w="412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121727" y="3078728"/>
              <a:ext cx="374073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altLang="zh-CN" sz="36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华文楷体" panose="02010600040101010101" pitchFamily="2" charset="-122"/>
                  <a:cs typeface="Times New Roman" panose="02020603050405020304" pitchFamily="18" charset="0"/>
                </a:rPr>
                <a:t>α</a:t>
              </a:r>
              <a:endParaRPr lang="zh-CN" alt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996316" y="2824962"/>
            <a:ext cx="126229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反射角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735" y="2207062"/>
            <a:ext cx="4869315" cy="263878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3" name="文本框 2"/>
          <p:cNvSpPr txBox="1"/>
          <p:nvPr/>
        </p:nvSpPr>
        <p:spPr>
          <a:xfrm>
            <a:off x="2222495" y="304800"/>
            <a:ext cx="773430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活动二：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利用器材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，多次改变入射光线的角度，测量比较反射角和入射角的大小关系，并将数据记录在表格内。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19600" y="5334000"/>
            <a:ext cx="3214255" cy="5219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反射角等于入射角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05427" y="5943600"/>
            <a:ext cx="7727487" cy="4603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当光线垂直入射时，反射角</a:t>
            </a:r>
            <a:r>
              <a:rPr lang="en-US" altLang="zh-CN" sz="24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4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入射角</a:t>
            </a:r>
            <a:r>
              <a:rPr lang="en-US" altLang="zh-CN" sz="2400" b="1" dirty="0" smtClean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=0</a:t>
            </a:r>
            <a:r>
              <a:rPr lang="en-US" altLang="zh-CN" sz="2400" b="1" dirty="0" smtClean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°</a:t>
            </a:r>
            <a:r>
              <a:rPr lang="zh-CN" altLang="en-US" sz="2400" b="1" dirty="0" smtClean="0">
                <a:solidFill>
                  <a:srgbClr val="0000C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，此时三线合一</a:t>
            </a:r>
            <a:endParaRPr lang="zh-CN" altLang="en-US" sz="24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69171" y="86380"/>
            <a:ext cx="34004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进一步确定反射光线</a:t>
            </a:r>
            <a:endParaRPr lang="zh-CN" altLang="en-US" sz="2800" b="1" dirty="0">
              <a:solidFill>
                <a:srgbClr val="FFFF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00800" y="2064603"/>
            <a:ext cx="51960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934200" y="1676402"/>
          <a:ext cx="3218180" cy="35573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1360"/>
                <a:gridCol w="1248410"/>
                <a:gridCol w="1248410"/>
              </a:tblGrid>
              <a:tr h="4595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次数</a:t>
                      </a:r>
                      <a:endParaRPr lang="zh-CN" altLang="en-US" sz="1800" b="1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入射角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/°</a:t>
                      </a:r>
                      <a:endParaRPr lang="zh-CN" altLang="en-US" sz="1800" b="1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反射角</a:t>
                      </a:r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/°</a:t>
                      </a:r>
                      <a:endParaRPr lang="zh-CN" altLang="en-US" sz="1800" b="1" dirty="0" smtClean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3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1800" b="1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3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1800" b="1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3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1800" b="1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3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1800" b="1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3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1800" b="1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3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sz="1800" b="1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2050972" y="5471904"/>
            <a:ext cx="8136663" cy="5835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使用激光笔的过程中请不要将激光射向眼睛！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7" name="TextBox1" r:id="rId3" imgW="914400" imgH="470588"/>
        </mc:Choice>
        <mc:Fallback>
          <p:control name="TextBox1" r:id="rId3" imgW="914400" imgH="470588">
            <p:pic>
              <p:nvPicPr>
                <p:cNvPr id="0" name="TextBox1"/>
                <p:cNvPicPr preferRelativeResize="0">
                  <a:picLocks noChangeAspect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 bwMode="auto">
                <a:xfrm>
                  <a:off x="7830059" y="2168702"/>
                  <a:ext cx="914400" cy="470588"/>
                </a:xfrm>
                <a:prstGeom prst="rect">
                  <a:avLst/>
                </a:prstGeom>
                <a:noFill/>
                <a:ln w="9525"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30" name="TextBox2" r:id="rId5" imgW="914400" imgH="470588"/>
        </mc:Choice>
        <mc:Fallback>
          <p:control name="TextBox2" r:id="rId5" imgW="914400" imgH="470588">
            <p:pic>
              <p:nvPicPr>
                <p:cNvPr id="0" name="TextBox2"/>
                <p:cNvPicPr preferRelativeResize="0">
                  <a:picLocks noChangeAspect="1" noChangeArrowheads="1" noChangeShapeType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 bwMode="auto">
                <a:xfrm>
                  <a:off x="7834670" y="2667881"/>
                  <a:ext cx="914400" cy="470588"/>
                </a:xfrm>
                <a:prstGeom prst="rect">
                  <a:avLst/>
                </a:prstGeom>
                <a:noFill/>
                <a:ln w="9525"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33" name="TextBox3" r:id="rId7" imgW="914400" imgH="470588"/>
        </mc:Choice>
        <mc:Fallback>
          <p:control name="TextBox3" r:id="rId7" imgW="914400" imgH="470588">
            <p:pic>
              <p:nvPicPr>
                <p:cNvPr id="0" name="TextBox3"/>
                <p:cNvPicPr preferRelativeResize="0">
                  <a:picLocks noChangeAspect="1" noChangeArrowheads="1" noChangeShapeType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 bwMode="auto">
                <a:xfrm>
                  <a:off x="7825448" y="3197157"/>
                  <a:ext cx="914400" cy="470588"/>
                </a:xfrm>
                <a:prstGeom prst="rect">
                  <a:avLst/>
                </a:prstGeom>
                <a:noFill/>
                <a:ln w="9525"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36" name="TextBox4" r:id="rId8" imgW="914400" imgH="470588"/>
        </mc:Choice>
        <mc:Fallback>
          <p:control name="TextBox4" r:id="rId8" imgW="914400" imgH="470588">
            <p:pic>
              <p:nvPicPr>
                <p:cNvPr id="0" name="TextBox4"/>
                <p:cNvPicPr preferRelativeResize="0">
                  <a:picLocks noChangeAspect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 bwMode="auto">
                <a:xfrm>
                  <a:off x="7830059" y="3696336"/>
                  <a:ext cx="914400" cy="470588"/>
                </a:xfrm>
                <a:prstGeom prst="rect">
                  <a:avLst/>
                </a:prstGeom>
                <a:noFill/>
                <a:ln w="9525"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39" name="TextBox5" r:id="rId9" imgW="914400" imgH="470588"/>
        </mc:Choice>
        <mc:Fallback>
          <p:control name="TextBox5" r:id="rId9" imgW="914400" imgH="470588">
            <p:pic>
              <p:nvPicPr>
                <p:cNvPr id="0" name="TextBox5"/>
                <p:cNvPicPr preferRelativeResize="0">
                  <a:picLocks noChangeAspect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 bwMode="auto">
                <a:xfrm>
                  <a:off x="7820837" y="4219901"/>
                  <a:ext cx="914400" cy="470588"/>
                </a:xfrm>
                <a:prstGeom prst="rect">
                  <a:avLst/>
                </a:prstGeom>
                <a:noFill/>
                <a:ln w="9525"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42" name="TextBox6" r:id="rId10" imgW="914400" imgH="470588"/>
        </mc:Choice>
        <mc:Fallback>
          <p:control name="TextBox6" r:id="rId10" imgW="914400" imgH="470588">
            <p:pic>
              <p:nvPicPr>
                <p:cNvPr id="0" name="TextBox6"/>
                <p:cNvPicPr preferRelativeResize="0">
                  <a:picLocks noChangeAspect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 bwMode="auto">
                <a:xfrm>
                  <a:off x="7825448" y="4746790"/>
                  <a:ext cx="914400" cy="470588"/>
                </a:xfrm>
                <a:prstGeom prst="rect">
                  <a:avLst/>
                </a:prstGeom>
                <a:noFill/>
                <a:ln w="9525"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45" name="TextBox7" r:id="rId11" imgW="914400" imgH="470588"/>
        </mc:Choice>
        <mc:Fallback>
          <p:control name="TextBox7" r:id="rId11" imgW="914400" imgH="470588">
            <p:pic>
              <p:nvPicPr>
                <p:cNvPr id="0" name="TextBox7"/>
                <p:cNvPicPr preferRelativeResize="0">
                  <a:picLocks noChangeAspect="1" noChangeArrowheads="1" noChangeShapeType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 bwMode="auto">
                <a:xfrm>
                  <a:off x="9023849" y="2174489"/>
                  <a:ext cx="914400" cy="470588"/>
                </a:xfrm>
                <a:prstGeom prst="rect">
                  <a:avLst/>
                </a:prstGeom>
                <a:noFill/>
                <a:ln w="9525"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48" name="TextBox8" r:id="rId12" imgW="914400" imgH="470588"/>
        </mc:Choice>
        <mc:Fallback>
          <p:control name="TextBox8" r:id="rId12" imgW="914400" imgH="470588">
            <p:pic>
              <p:nvPicPr>
                <p:cNvPr id="0" name="TextBox8"/>
                <p:cNvPicPr preferRelativeResize="0">
                  <a:picLocks noChangeAspect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 bwMode="auto">
                <a:xfrm>
                  <a:off x="9028460" y="2673668"/>
                  <a:ext cx="914400" cy="470588"/>
                </a:xfrm>
                <a:prstGeom prst="rect">
                  <a:avLst/>
                </a:prstGeom>
                <a:noFill/>
                <a:ln w="9525"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51" name="TextBox9" r:id="rId13" imgW="914400" imgH="470588"/>
        </mc:Choice>
        <mc:Fallback>
          <p:control name="TextBox9" r:id="rId13" imgW="914400" imgH="470588">
            <p:pic>
              <p:nvPicPr>
                <p:cNvPr id="0" name="TextBox9"/>
                <p:cNvPicPr preferRelativeResize="0">
                  <a:picLocks noChangeAspect="1" noChangeArrowheads="1" noChangeShapeType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 bwMode="auto">
                <a:xfrm>
                  <a:off x="9019238" y="3202944"/>
                  <a:ext cx="914400" cy="470588"/>
                </a:xfrm>
                <a:prstGeom prst="rect">
                  <a:avLst/>
                </a:prstGeom>
                <a:noFill/>
                <a:ln w="9525"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54" name="TextBox10" r:id="rId14" imgW="914400" imgH="470588"/>
        </mc:Choice>
        <mc:Fallback>
          <p:control name="TextBox10" r:id="rId14" imgW="914400" imgH="470588">
            <p:pic>
              <p:nvPicPr>
                <p:cNvPr id="0" name="TextBox10"/>
                <p:cNvPicPr preferRelativeResize="0">
                  <a:picLocks noChangeAspect="1" noChangeArrowheads="1" noChangeShapeType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 bwMode="auto">
                <a:xfrm>
                  <a:off x="9023849" y="3702123"/>
                  <a:ext cx="914400" cy="470588"/>
                </a:xfrm>
                <a:prstGeom prst="rect">
                  <a:avLst/>
                </a:prstGeom>
                <a:noFill/>
                <a:ln w="9525"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57" name="TextBox11" r:id="rId15" imgW="914400" imgH="470588"/>
        </mc:Choice>
        <mc:Fallback>
          <p:control name="TextBox11" r:id="rId15" imgW="914400" imgH="470588">
            <p:pic>
              <p:nvPicPr>
                <p:cNvPr id="0" name="TextBox11"/>
                <p:cNvPicPr preferRelativeResize="0">
                  <a:picLocks noChangeAspect="1" noChangeArrowheads="1" noChangeShapeType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 bwMode="auto">
                <a:xfrm>
                  <a:off x="9014627" y="4225688"/>
                  <a:ext cx="914400" cy="470588"/>
                </a:xfrm>
                <a:prstGeom prst="rect">
                  <a:avLst/>
                </a:prstGeom>
                <a:noFill/>
                <a:ln w="9525"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60" name="TextBox12" r:id="rId16" imgW="914400" imgH="470588"/>
        </mc:Choice>
        <mc:Fallback>
          <p:control name="TextBox12" r:id="rId16" imgW="914400" imgH="470588">
            <p:pic>
              <p:nvPicPr>
                <p:cNvPr id="0" name="TextBox12"/>
                <p:cNvPicPr preferRelativeResize="0">
                  <a:picLocks noChangeAspect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 bwMode="auto">
                <a:xfrm>
                  <a:off x="9019238" y="4724867"/>
                  <a:ext cx="914400" cy="470588"/>
                </a:xfrm>
                <a:prstGeom prst="rect">
                  <a:avLst/>
                </a:prstGeom>
                <a:noFill/>
                <a:ln w="9525"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1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COMMONDATA" val="eyJoZGlkIjoiZTM4ODYzZGU4ZTcwYTAyYmRmMWE5ZTYyZjI3YWYyZGE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奥斯汀">
  <a:themeElements>
    <a:clrScheme name="奥斯汀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奥斯汀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707</Words>
  <Application>WPS 演示</Application>
  <PresentationFormat>宽屏</PresentationFormat>
  <Paragraphs>161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Arial</vt:lpstr>
      <vt:lpstr>宋体</vt:lpstr>
      <vt:lpstr>Wingdings</vt:lpstr>
      <vt:lpstr>Wingdings</vt:lpstr>
      <vt:lpstr>Century Gothic</vt:lpstr>
      <vt:lpstr>Century Gothic</vt:lpstr>
      <vt:lpstr>幼圆</vt:lpstr>
      <vt:lpstr>Wingdings 2</vt:lpstr>
      <vt:lpstr>黑体</vt:lpstr>
      <vt:lpstr>微软雅黑</vt:lpstr>
      <vt:lpstr>楷体</vt:lpstr>
      <vt:lpstr>Times New Roman</vt:lpstr>
      <vt:lpstr>华文楷体</vt:lpstr>
      <vt:lpstr>楷体_GB2312</vt:lpstr>
      <vt:lpstr>Comic Sans MS</vt:lpstr>
      <vt:lpstr>Calibri</vt:lpstr>
      <vt:lpstr>Arial Unicode MS</vt:lpstr>
      <vt:lpstr>Office 主题​​</vt:lpstr>
      <vt:lpstr>奥斯汀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Administrator</cp:lastModifiedBy>
  <cp:revision>152</cp:revision>
  <dcterms:created xsi:type="dcterms:W3CDTF">2019-06-19T02:08:00Z</dcterms:created>
  <dcterms:modified xsi:type="dcterms:W3CDTF">2022-08-06T08:08:10Z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2052-11.1.0.12302</vt:lpwstr>
  </property>
  <property fmtid="{D5CDD505-2E9C-101B-9397-08002B2CF9AE}" pid="3" name="ICV">
    <vt:lpwstr>AA8F6613C54E451690F2AD056149D704</vt:lpwstr>
  </property>
</Properties>
</file>