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4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63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24929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3555" name="文本占位符 124930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3556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59393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4579" name="文本占位符 59394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24580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pn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pn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endParaRPr lang="zh-CN" altLang="zh-CN" dirty="0"/>
          </a:p>
        </p:txBody>
      </p:sp>
      <p:sp>
        <p:nvSpPr>
          <p:cNvPr id="2051" name="Rectangle 3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endParaRPr lang="zh-CN" altLang="zh-CN" dirty="0">
              <a:latin typeface="+mn-lt"/>
              <a:ea typeface="+mn-ea"/>
              <a:cs typeface="+mn-cs"/>
            </a:endParaRPr>
          </a:p>
        </p:txBody>
      </p:sp>
      <p:pic>
        <p:nvPicPr>
          <p:cNvPr id="205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650" y="0"/>
            <a:ext cx="915670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2793683" y="1711643"/>
            <a:ext cx="615315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光的色彩 颜色</a:t>
            </a:r>
            <a:endParaRPr kumimoji="0" lang="zh-CN" altLang="en-US" sz="7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Line 18"/>
          <p:cNvSpPr/>
          <p:nvPr/>
        </p:nvSpPr>
        <p:spPr>
          <a:xfrm>
            <a:off x="1989138" y="1117600"/>
            <a:ext cx="8001000" cy="0"/>
          </a:xfrm>
          <a:prstGeom prst="line">
            <a:avLst/>
          </a:prstGeom>
          <a:ln w="38100" cap="rnd" cmpd="sng">
            <a:solidFill>
              <a:srgbClr val="969696"/>
            </a:solidFill>
            <a:prstDash val="sysDot"/>
            <a:headEnd type="none" w="med" len="med"/>
            <a:tailEnd type="oval" w="med" len="med"/>
          </a:ln>
        </p:spPr>
      </p:sp>
      <p:sp>
        <p:nvSpPr>
          <p:cNvPr id="10243" name="文本框 123906"/>
          <p:cNvSpPr txBox="1">
            <a:spLocks noChangeArrowheads="1"/>
          </p:cNvSpPr>
          <p:nvPr/>
        </p:nvSpPr>
        <p:spPr bwMode="auto">
          <a:xfrm>
            <a:off x="1992313" y="260350"/>
            <a:ext cx="56911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方正姚体"/>
                <a:cs typeface="方正姚体"/>
              </a:rPr>
              <a:t>生活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方正姚体"/>
                <a:cs typeface="方正姚体"/>
              </a:rPr>
              <a:t>·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方正姚体"/>
                <a:cs typeface="方正姚体"/>
              </a:rPr>
              <a:t>物理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方正姚体"/>
                <a:cs typeface="方正姚体"/>
              </a:rPr>
              <a:t>·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方正姚体"/>
                <a:cs typeface="方正姚体"/>
              </a:rPr>
              <a:t>社会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方正姚体"/>
              <a:cs typeface="方正姚体"/>
            </a:endParaRPr>
          </a:p>
        </p:txBody>
      </p:sp>
      <p:sp>
        <p:nvSpPr>
          <p:cNvPr id="11268" name="圆角矩形 123910"/>
          <p:cNvSpPr/>
          <p:nvPr/>
        </p:nvSpPr>
        <p:spPr>
          <a:xfrm>
            <a:off x="2063750" y="1700213"/>
            <a:ext cx="3240088" cy="2449512"/>
          </a:xfrm>
          <a:prstGeom prst="roundRect">
            <a:avLst>
              <a:gd name="adj" fmla="val 7315"/>
            </a:avLst>
          </a:prstGeom>
          <a:noFill/>
          <a:ln w="19050" cap="rnd" cmpd="sng">
            <a:solidFill>
              <a:srgbClr val="1C1C1C"/>
            </a:solidFill>
            <a:prstDash val="sysDot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0245" name="矩形 123914"/>
          <p:cNvSpPr>
            <a:spLocks noChangeArrowheads="1"/>
          </p:cNvSpPr>
          <p:nvPr/>
        </p:nvSpPr>
        <p:spPr bwMode="auto">
          <a:xfrm>
            <a:off x="2135188" y="1196975"/>
            <a:ext cx="882015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摄影中，为了改变拍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摄影像的色调，常将某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种颜色的玻璃挡在照相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机镜头前，将通过的光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加以过滤，只允许某种色光通过而吸收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其他色光，这些玻璃被称为滤色镜。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70" name="图片 123915" descr="滤光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1173163"/>
            <a:ext cx="3455987" cy="2903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4825" y="44450"/>
            <a:ext cx="3673475" cy="922338"/>
          </a:xfrm>
          <a:blipFill>
            <a:blip r:embed="rId1" cstate="print"/>
            <a:tile tx="0" ty="0" sx="100000" sy="100000" flip="none" algn="tl"/>
          </a:blip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色光的混合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063750" y="1052513"/>
            <a:ext cx="79200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活动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华文楷体" pitchFamily="2" charset="-122"/>
                <a:cs typeface="+mn-cs"/>
              </a:rPr>
              <a:t>3.3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华文楷体" pitchFamily="2" charset="-122"/>
                <a:cs typeface="+mn-cs"/>
              </a:rPr>
              <a:t>观察色光的混合现象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楷体" pitchFamily="2" charset="-122"/>
              <a:cs typeface="+mn-cs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655763"/>
            <a:ext cx="7920038" cy="508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1314450"/>
            <a:ext cx="7400925" cy="549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538" y="2693988"/>
            <a:ext cx="4529137" cy="2822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4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5775" y="2595563"/>
            <a:ext cx="1322388" cy="688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4800600" y="3784125"/>
            <a:ext cx="111252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cs"/>
                <a:cs typeface="+mn-cs"/>
              </a:rPr>
              <a:t>品红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6675438" y="3747612"/>
            <a:ext cx="99949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Arial" panose="020B0604020202020204" pitchFamily="34" charset="0"/>
                <a:ea typeface="+mn-cs"/>
                <a:cs typeface="+mn-cs"/>
              </a:rPr>
              <a:t>青色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Arial" panose="020B0604020202020204" pitchFamily="34" charset="0"/>
              <a:ea typeface="+mn-cs"/>
              <a:cs typeface="+mn-cs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5735638" y="3357722"/>
            <a:ext cx="89789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cs"/>
                <a:cs typeface="+mn-cs"/>
              </a:rPr>
              <a:t>白色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cs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7" grpId="0" bldLvl="0" animBg="1"/>
      <p:bldP spid="21519" grpId="0" bldLvl="0" animBg="1"/>
      <p:bldP spid="215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1847850" y="549275"/>
            <a:ext cx="8569325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4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0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进一步研究表明，将</a:t>
            </a:r>
            <a:r>
              <a:rPr kumimoji="0" lang="zh-CN" altLang="en-US" sz="40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红</a:t>
            </a:r>
            <a:r>
              <a:rPr kumimoji="0" lang="zh-CN" altLang="en-US" sz="40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zh-CN" altLang="en-US" sz="40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000" b="1" kern="1200" cap="none" spc="0" normalizeH="0" baseline="0" noProof="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绿</a:t>
            </a:r>
            <a:r>
              <a:rPr kumimoji="0" lang="zh-CN" altLang="en-US" sz="40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zh-CN" altLang="en-US" sz="40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kumimoji="0" lang="zh-CN" altLang="en-US" sz="4000" b="1" kern="1200" cap="none" spc="0" normalizeH="0" baseline="0" noProof="0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蓝</a:t>
            </a:r>
            <a:r>
              <a:rPr kumimoji="0" lang="zh-CN" altLang="en-US" sz="40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三种色光按不同比例混合，能够产生任何一种其他颜色的光，而自身却无法用其它色光混合得到。</a:t>
            </a:r>
            <a:endParaRPr kumimoji="0" lang="zh-CN" altLang="en-US" sz="40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Rectangle 11"/>
          <p:cNvSpPr/>
          <p:nvPr/>
        </p:nvSpPr>
        <p:spPr>
          <a:xfrm>
            <a:off x="2011363" y="3789363"/>
            <a:ext cx="355092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ea typeface="黑体" panose="02010609060101010101" pitchFamily="49" charset="-122"/>
              </a:rPr>
              <a:t>光的三原色：</a:t>
            </a:r>
            <a:endParaRPr lang="zh-CN" altLang="en-US" sz="44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1950" y="4652963"/>
            <a:ext cx="385826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8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蓝</a:t>
            </a:r>
            <a:endParaRPr lang="zh-CN" altLang="en-US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9738" y="3024188"/>
            <a:ext cx="5118100" cy="3789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4825" y="44450"/>
            <a:ext cx="3673475" cy="922338"/>
          </a:xfrm>
          <a:blipFill>
            <a:blip r:embed="rId1" cstate="print"/>
            <a:tile tx="0" ty="0" sx="100000" sy="100000" flip="none" algn="tl"/>
          </a:blip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物体的颜色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992313" y="1147763"/>
            <a:ext cx="7920038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活动：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3.4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观察彩色图片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图片 4" descr="QQ截图201610061331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8488" y="3159125"/>
            <a:ext cx="3271837" cy="3654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703388" y="1919288"/>
            <a:ext cx="862330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6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想一想：没有光照在图中的鹦鹉上时，你能看到它身上的颜色吗？</a:t>
            </a:r>
            <a:endParaRPr kumimoji="0" lang="zh-CN" altLang="en-US" sz="32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4825" y="44450"/>
            <a:ext cx="3673475" cy="922338"/>
          </a:xfrm>
          <a:blipFill>
            <a:blip r:embed="rId1" cstate="print"/>
            <a:tile tx="0" ty="0" sx="100000" sy="100000" flip="none" algn="tl"/>
          </a:blip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物体的颜色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5363" name="Text Box 9"/>
          <p:cNvSpPr txBox="1">
            <a:spLocks noChangeArrowheads="1"/>
          </p:cNvSpPr>
          <p:nvPr/>
        </p:nvSpPr>
        <p:spPr bwMode="auto">
          <a:xfrm>
            <a:off x="1992313" y="981075"/>
            <a:ext cx="7920038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活动：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3.4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观察彩色图片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03388" y="1724025"/>
            <a:ext cx="8785225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36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看一看：在自然光条件下观察图中的鹦鹉，它的身体上各部分分别是什么颜色？</a:t>
            </a:r>
            <a:endParaRPr kumimoji="0" lang="zh-CN" altLang="en-US" sz="36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847850" y="3065463"/>
          <a:ext cx="856932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325"/>
                <a:gridCol w="1080135"/>
                <a:gridCol w="1440180"/>
                <a:gridCol w="2750820"/>
                <a:gridCol w="1713865"/>
              </a:tblGrid>
              <a:tr h="579286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44" marR="91444" marT="45733" marB="45733">
                    <a:gradFill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</a:rPr>
                        <a:t>嘴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 marL="91444" marR="91444" marT="45733" marB="45733">
                    <a:gradFill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</a:rPr>
                        <a:t>尾巴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 marL="91444" marR="91444" marT="45733" marB="45733">
                    <a:gradFill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</a:rPr>
                        <a:t>翅膀上半部分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 marL="91444" marR="91444" marT="45733" marB="45733">
                    <a:gradFill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>
                          <a:solidFill>
                            <a:schemeClr val="tx1"/>
                          </a:solidFill>
                        </a:rPr>
                        <a:t>身体</a:t>
                      </a:r>
                      <a:endParaRPr lang="zh-CN" altLang="en-US" sz="3200" dirty="0">
                        <a:solidFill>
                          <a:schemeClr val="tx1"/>
                        </a:solidFill>
                      </a:endParaRPr>
                    </a:p>
                  </a:txBody>
                  <a:tcPr marL="91444" marR="91444" marT="45733" marB="45733">
                    <a:gradFill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79231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1" dirty="0" smtClean="0">
                          <a:solidFill>
                            <a:schemeClr val="tx1"/>
                          </a:solidFill>
                        </a:rPr>
                        <a:t> 自然光</a:t>
                      </a:r>
                      <a:endParaRPr lang="zh-CN" altLang="en-US" sz="3200" b="1" dirty="0">
                        <a:solidFill>
                          <a:schemeClr val="tx1"/>
                        </a:solidFill>
                      </a:endParaRPr>
                    </a:p>
                  </a:txBody>
                  <a:tcPr marL="91444" marR="91444" marT="45733" marB="45733">
                    <a:gradFill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zh-CN" altLang="en-US" sz="3600" b="1" dirty="0">
                        <a:solidFill>
                          <a:srgbClr val="FF0000"/>
                        </a:solidFill>
                      </a:endParaRPr>
                    </a:p>
                  </a:txBody>
                  <a:tcPr marL="91444" marR="91444" marT="45733" marB="45733">
                    <a:gradFill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solidFill>
                            <a:srgbClr val="00B050"/>
                          </a:solidFill>
                        </a:rPr>
                        <a:t>   </a:t>
                      </a:r>
                      <a:endParaRPr lang="zh-CN" altLang="en-US" sz="3600" dirty="0">
                        <a:solidFill>
                          <a:srgbClr val="00B050"/>
                        </a:solidFill>
                      </a:endParaRPr>
                    </a:p>
                  </a:txBody>
                  <a:tcPr marL="91444" marR="91444" marT="45733" marB="45733">
                    <a:gradFill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3600" b="1" dirty="0" smtClean="0">
                          <a:solidFill>
                            <a:schemeClr val="accent2"/>
                          </a:solidFill>
                        </a:rPr>
                        <a:t>        </a:t>
                      </a:r>
                      <a:endParaRPr lang="zh-CN" altLang="en-US" sz="3600" dirty="0">
                        <a:solidFill>
                          <a:schemeClr val="accent2"/>
                        </a:solidFill>
                      </a:endParaRPr>
                    </a:p>
                  </a:txBody>
                  <a:tcPr marL="91444" marR="91444" marT="45733" marB="45733">
                    <a:gradFill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altLang="zh-CN" sz="360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endParaRPr lang="zh-CN" altLang="en-US" sz="3600" dirty="0">
                        <a:solidFill>
                          <a:schemeClr val="tx1"/>
                        </a:solidFill>
                      </a:endParaRPr>
                    </a:p>
                  </a:txBody>
                  <a:tcPr marL="91444" marR="91444" marT="45733" marB="45733">
                    <a:gradFill>
                      <a:gsLst>
                        <a:gs pos="0">
                          <a:schemeClr val="accent1">
                            <a:shade val="30000"/>
                            <a:satMod val="115000"/>
                          </a:schemeClr>
                        </a:gs>
                        <a:gs pos="50000">
                          <a:schemeClr val="accent1"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shade val="100000"/>
                            <a:satMod val="115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9" name="Rectangle 13"/>
          <p:cNvSpPr/>
          <p:nvPr/>
        </p:nvSpPr>
        <p:spPr>
          <a:xfrm>
            <a:off x="3648075" y="3719513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13"/>
          <p:cNvSpPr/>
          <p:nvPr/>
        </p:nvSpPr>
        <p:spPr>
          <a:xfrm>
            <a:off x="4943475" y="3719513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</a:t>
            </a:r>
            <a:endParaRPr lang="zh-CN" altLang="en-US" sz="36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13"/>
          <p:cNvSpPr/>
          <p:nvPr/>
        </p:nvSpPr>
        <p:spPr>
          <a:xfrm>
            <a:off x="7032625" y="3719513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蓝</a:t>
            </a:r>
            <a:endParaRPr lang="zh-CN" altLang="en-US" sz="36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13"/>
          <p:cNvSpPr/>
          <p:nvPr/>
        </p:nvSpPr>
        <p:spPr>
          <a:xfrm>
            <a:off x="9120188" y="3644900"/>
            <a:ext cx="69342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</a:t>
            </a:r>
            <a:endParaRPr lang="zh-CN" altLang="en-US" sz="4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1631950" y="4437063"/>
            <a:ext cx="9072563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2800" b="1" kern="1200" cap="none" spc="0" normalizeH="0" baseline="0" noProof="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0" lang="zh-CN" altLang="en-US" sz="3600" b="1" kern="1200" cap="none" spc="0" normalizeH="0" baseline="0" noProof="0" dirty="0">
                <a:solidFill>
                  <a:srgbClr val="C00000"/>
                </a:solidFill>
                <a:latin typeface="黑体" panose="02010609060101010101" pitchFamily="49" charset="-122"/>
                <a:ea typeface="楷体_GB2312" panose="02010609030101010101" pitchFamily="49" charset="-122"/>
                <a:cs typeface="+mn-cs"/>
              </a:rPr>
              <a:t>说一说</a:t>
            </a:r>
            <a:r>
              <a:rPr kumimoji="0" lang="zh-CN" altLang="en-US" sz="3600" b="1" kern="1200" cap="none" spc="0" normalizeH="0" baseline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：</a:t>
            </a:r>
            <a:r>
              <a:rPr kumimoji="0" lang="zh-CN" altLang="en-US" sz="36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为什么照在图片上的是白光，而我们看到鹦鹉身体各部分颜色却各不相同？</a:t>
            </a:r>
            <a:endParaRPr kumimoji="0" lang="zh-CN" altLang="en-US" sz="36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2063750" y="5732463"/>
            <a:ext cx="9072563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u="sng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物体的颜色是由物体反射的色光决定的。</a:t>
            </a:r>
            <a:endParaRPr kumimoji="0" lang="zh-CN" altLang="en-US" sz="3600" b="1" u="sng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标题 58369"/>
          <p:cNvSpPr>
            <a:spLocks noGrp="1"/>
          </p:cNvSpPr>
          <p:nvPr>
            <p:ph type="title"/>
          </p:nvPr>
        </p:nvSpPr>
        <p:spPr>
          <a:xfrm>
            <a:off x="1524000" y="260350"/>
            <a:ext cx="6624638" cy="7127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阅读生活 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、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物理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、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社会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pic>
        <p:nvPicPr>
          <p:cNvPr id="17411" name="图片 58374" descr="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325" y="1235075"/>
            <a:ext cx="2987675" cy="2338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58375" descr="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113" y="1268413"/>
            <a:ext cx="3024187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58376" descr="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268413"/>
            <a:ext cx="2990850" cy="2266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9" name="矩形 58378"/>
          <p:cNvSpPr/>
          <p:nvPr/>
        </p:nvSpPr>
        <p:spPr>
          <a:xfrm>
            <a:off x="2063750" y="4868863"/>
            <a:ext cx="8208963" cy="3378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buClr>
                <a:schemeClr val="tx2"/>
              </a:buClr>
              <a:buSzPct val="60000"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光具有能量，这种能量叫做光能，通过某种方式，光能可以转化为电能、内能、化学能。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buClr>
                <a:schemeClr val="tx2"/>
              </a:buClr>
              <a:buSzPct val="60000"/>
              <a:buFont typeface="Wingdings 2" panose="05020102010507070707"/>
              <a:buNone/>
            </a:pPr>
            <a:endParaRPr lang="en-US" altLang="zh-CN" sz="4400" b="1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marL="0" lvl="0" indent="0" eaLnBrk="1" hangingPunct="1">
              <a:buClr>
                <a:schemeClr val="tx2"/>
              </a:buClr>
              <a:buSzPct val="60000"/>
              <a:buFont typeface="Wingdings 2" panose="05020102010507070707"/>
              <a:buNone/>
            </a:pPr>
            <a:endParaRPr lang="zh-CN" altLang="en-US" sz="4400" b="1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  <p:sp>
        <p:nvSpPr>
          <p:cNvPr id="17415" name="Rectangle 13"/>
          <p:cNvSpPr/>
          <p:nvPr/>
        </p:nvSpPr>
        <p:spPr>
          <a:xfrm>
            <a:off x="1703388" y="3770313"/>
            <a:ext cx="268541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植物的光合作用</a:t>
            </a:r>
            <a:endParaRPr lang="zh-CN" altLang="en-US" sz="28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6" name="Rectangle 13"/>
          <p:cNvSpPr/>
          <p:nvPr/>
        </p:nvSpPr>
        <p:spPr>
          <a:xfrm>
            <a:off x="4872038" y="3770313"/>
            <a:ext cx="2327910" cy="953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哈勃望远镜上</a:t>
            </a:r>
            <a:endParaRPr lang="en-US" altLang="zh-CN" sz="28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太阳能电池板</a:t>
            </a:r>
            <a:endParaRPr lang="zh-CN" altLang="en-US" sz="28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7" name="Rectangle 13"/>
          <p:cNvSpPr/>
          <p:nvPr/>
        </p:nvSpPr>
        <p:spPr>
          <a:xfrm>
            <a:off x="8040688" y="3789363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太阳能热水器</a:t>
            </a:r>
            <a:endParaRPr lang="zh-CN" altLang="en-US" sz="28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424113" y="414338"/>
            <a:ext cx="77724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隶书" pitchFamily="49" charset="-122"/>
                <a:cs typeface="+mj-cs"/>
              </a:rPr>
              <a:t>今天这节课你学到了什么？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隶书" pitchFamily="49" charset="-122"/>
              <a:cs typeface="+mj-cs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4438650" y="1700213"/>
            <a:ext cx="3170238" cy="41541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光源</a:t>
            </a:r>
            <a:endParaRPr kumimoji="0" lang="en-US" altLang="zh-CN" sz="44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光的色散</a:t>
            </a:r>
            <a:endParaRPr kumimoji="0" lang="en-US" altLang="zh-CN" sz="44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色光的混合</a:t>
            </a:r>
            <a:endParaRPr kumimoji="0" lang="en-US" altLang="zh-CN" sz="44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光的三原色</a:t>
            </a:r>
            <a:endParaRPr kumimoji="0" lang="en-US" altLang="zh-CN" sz="44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物体的颜色</a:t>
            </a:r>
            <a:endParaRPr kumimoji="0" lang="en-US" altLang="zh-CN" sz="44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光能</a:t>
            </a:r>
            <a:endParaRPr kumimoji="0" lang="zh-CN" altLang="en-US" sz="44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1752600" y="1052513"/>
            <a:ext cx="8915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/>
              <a:t>1.</a:t>
            </a:r>
            <a:r>
              <a:rPr lang="zh-CN" altLang="en-US" b="1" dirty="0"/>
              <a:t>放电影用的银幕为什么做成白色的？</a:t>
            </a:r>
            <a:endParaRPr lang="zh-CN" altLang="en-US" b="1" dirty="0"/>
          </a:p>
        </p:txBody>
      </p:sp>
      <p:sp>
        <p:nvSpPr>
          <p:cNvPr id="40963" name="Text Box 3"/>
          <p:cNvSpPr txBox="1"/>
          <p:nvPr/>
        </p:nvSpPr>
        <p:spPr>
          <a:xfrm>
            <a:off x="1905000" y="1733550"/>
            <a:ext cx="8459788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 答：因为白色物体能反射所有色光</a:t>
            </a:r>
            <a:r>
              <a:rPr lang="en-US" altLang="zh-CN" sz="3600" b="1" dirty="0">
                <a:solidFill>
                  <a:srgbClr val="FF0000"/>
                </a:solidFill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</a:rPr>
              <a:t>这样我们就能看到彩色画面</a:t>
            </a:r>
            <a:r>
              <a:rPr lang="en-US" altLang="zh-CN" sz="3600" b="1" dirty="0">
                <a:solidFill>
                  <a:srgbClr val="FF0000"/>
                </a:solidFill>
              </a:rPr>
              <a:t>.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801813" y="3181350"/>
            <a:ext cx="8686800" cy="31076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1" lang="zh-CN" altLang="en-US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灯光发出的绿光照在穿白色上衣，红裙子的演员身上，观众看到她</a:t>
            </a:r>
            <a:r>
              <a:rPr kumimoji="1" lang="zh-CN" altLang="en-US" sz="36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   ）</a:t>
            </a:r>
            <a:endParaRPr kumimoji="1" lang="zh-CN" altLang="en-US" sz="3600" b="1" kern="1200" cap="none" spc="0" normalizeH="0" baseline="0" noProof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</a:t>
            </a:r>
            <a:r>
              <a:rPr kumimoji="1" lang="zh-CN" altLang="en-US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）全身呈绿色                    </a:t>
            </a:r>
            <a:endParaRPr kumimoji="1" lang="zh-CN" altLang="en-US" sz="3200" b="1" kern="1200" cap="none" spc="0" normalizeH="0" baseline="0" noProof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）上衣呈绿色，裙子呈紫色                    （</a:t>
            </a:r>
            <a:r>
              <a:rPr kumimoji="1" lang="en-US" altLang="zh-CN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）上衣呈绿色，裙子不变色</a:t>
            </a:r>
            <a:endParaRPr kumimoji="1" lang="zh-CN" altLang="en-US" sz="3200" b="1" kern="1200" cap="none" spc="0" normalizeH="0" baseline="0" noProof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1" lang="en-US" altLang="zh-CN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3200" b="1" kern="1200" cap="none" spc="0" normalizeH="0" baseline="0" noProof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）上衣呈绿色，裙子呈黑色</a:t>
            </a:r>
            <a:endParaRPr kumimoji="1" lang="zh-CN" altLang="en-US" sz="3200" b="1" kern="1200" cap="none" spc="0" normalizeH="0" baseline="0" noProof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6527800" y="3644900"/>
            <a:ext cx="6858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endParaRPr kumimoji="1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704975" y="107950"/>
            <a:ext cx="2649538" cy="768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i="1" kern="1200" cap="none" spc="0" normalizeH="0" baseline="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课堂练习  </a:t>
            </a:r>
            <a:endParaRPr kumimoji="0" lang="zh-CN" altLang="en-US" sz="4400" b="1" i="1" kern="1200" cap="none" spc="0" normalizeH="0" baseline="0" noProof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6" grpId="0" bldLvl="0" animBg="1"/>
      <p:bldP spid="4096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774825" y="414338"/>
            <a:ext cx="8893175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/>
                <a:ea typeface="楷体_GB2312" panose="02010609030101010101" pitchFamily="49" charset="-122"/>
                <a:cs typeface="+mj-cs"/>
              </a:rPr>
              <a:t>  </a:t>
            </a: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3.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清晨，草上的露珠在太阳光的照射下发出五颜六色的光，为什么</a:t>
            </a: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?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1558925" y="1844675"/>
            <a:ext cx="5761038" cy="3476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答：因为露珠相当于三棱镜，太阳光照射到露珠上，发生了色散，所以使我们看到五颜六色的光。</a:t>
            </a:r>
            <a:endParaRPr kumimoji="0" lang="zh-CN" altLang="en-US" sz="44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0484" name="图片 3" descr="t01ea0c96fa7819cd4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6725" y="2000250"/>
            <a:ext cx="3671888" cy="322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2546350" y="203200"/>
            <a:ext cx="7581900" cy="48895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/>
              <a:t>本身发光的物体叫做</a:t>
            </a:r>
            <a:r>
              <a:rPr lang="zh-CN" altLang="en-US" b="1" dirty="0">
                <a:solidFill>
                  <a:srgbClr val="FF0000"/>
                </a:solidFill>
              </a:rPr>
              <a:t>光源</a:t>
            </a:r>
            <a:endParaRPr lang="zh-CN" altLang="zh-CN" b="1" dirty="0">
              <a:solidFill>
                <a:srgbClr val="FF0000"/>
              </a:solidFill>
            </a:endParaRPr>
          </a:p>
        </p:txBody>
      </p:sp>
      <p:pic>
        <p:nvPicPr>
          <p:cNvPr id="307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0238" y="4149725"/>
            <a:ext cx="6199187" cy="274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071813" y="922338"/>
            <a:ext cx="7581900" cy="490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4400" b="1" kern="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光源</a:t>
            </a:r>
            <a:r>
              <a:rPr kumimoji="0" lang="zh-CN" altLang="en-US" sz="4400" b="1" kern="0" cap="none" spc="0" normalizeH="0" baseline="0" noProof="0" dirty="0">
                <a:latin typeface="+mj-lt"/>
                <a:ea typeface="+mj-ea"/>
                <a:cs typeface="+mj-cs"/>
              </a:rPr>
              <a:t>分为</a:t>
            </a:r>
            <a:r>
              <a:rPr kumimoji="0" lang="zh-CN" altLang="en-US" sz="4400" b="1" kern="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天然光源</a:t>
            </a:r>
            <a:r>
              <a:rPr kumimoji="0" lang="zh-CN" altLang="en-US" sz="4400" b="1" kern="0" cap="none" spc="0" normalizeH="0" baseline="0" noProof="0" dirty="0">
                <a:latin typeface="+mj-lt"/>
                <a:ea typeface="+mj-ea"/>
                <a:cs typeface="+mj-cs"/>
              </a:rPr>
              <a:t>和</a:t>
            </a:r>
            <a:r>
              <a:rPr kumimoji="0" lang="zh-CN" altLang="en-US" sz="4400" b="1" kern="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人造光源</a:t>
            </a:r>
            <a:endParaRPr kumimoji="0" lang="zh-CN" altLang="zh-CN" sz="4400" b="1" kern="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11313" y="38100"/>
            <a:ext cx="130556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信息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快递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078" name="Picture 2" descr="3.1太阳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8925" y="1495425"/>
            <a:ext cx="2952750" cy="2149475"/>
          </a:xfrm>
        </p:spPr>
      </p:pic>
      <p:sp>
        <p:nvSpPr>
          <p:cNvPr id="3079" name="Text Box 7"/>
          <p:cNvSpPr txBox="1"/>
          <p:nvPr/>
        </p:nvSpPr>
        <p:spPr>
          <a:xfrm>
            <a:off x="2619375" y="3614738"/>
            <a:ext cx="8842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太阳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3080" name="Picture 3" descr="3.1闪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113" y="1484313"/>
            <a:ext cx="2952750" cy="216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1" name="Text Box 8"/>
          <p:cNvSpPr txBox="1"/>
          <p:nvPr/>
        </p:nvSpPr>
        <p:spPr>
          <a:xfrm>
            <a:off x="5664200" y="3614738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闪电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3082" name="Picture 4" descr="3.1发光水母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8925" y="4151313"/>
            <a:ext cx="2881313" cy="2157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3" name="Text Box 10"/>
          <p:cNvSpPr txBox="1"/>
          <p:nvPr/>
        </p:nvSpPr>
        <p:spPr>
          <a:xfrm>
            <a:off x="2208213" y="6381750"/>
            <a:ext cx="1943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发光的水母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3084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888" y="1484313"/>
            <a:ext cx="3024187" cy="216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5" name="Text Box 8"/>
          <p:cNvSpPr txBox="1"/>
          <p:nvPr/>
        </p:nvSpPr>
        <p:spPr>
          <a:xfrm>
            <a:off x="8183563" y="3614738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舞台的灯光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71438"/>
            <a:ext cx="4192588" cy="429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9c2ed9191faa8f4435fa41b4"/>
          <p:cNvPicPr>
            <a:picLocks noChangeAspect="1"/>
          </p:cNvPicPr>
          <p:nvPr/>
        </p:nvPicPr>
        <p:blipFill>
          <a:blip r:embed="rId2"/>
          <a:srcRect t="6653" b="9003"/>
          <a:stretch>
            <a:fillRect/>
          </a:stretch>
        </p:blipFill>
        <p:spPr>
          <a:xfrm>
            <a:off x="6096000" y="71438"/>
            <a:ext cx="4392613" cy="429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标题 40961"/>
          <p:cNvSpPr>
            <a:spLocks noGrp="1"/>
          </p:cNvSpPr>
          <p:nvPr>
            <p:ph type="title"/>
          </p:nvPr>
        </p:nvSpPr>
        <p:spPr>
          <a:xfrm>
            <a:off x="911225" y="4437063"/>
            <a:ext cx="10369550" cy="1223963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思考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：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月亮、钻石它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们是光源吗？为什么？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2546350" y="203200"/>
            <a:ext cx="7581900" cy="48895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/>
              <a:t>本身发光的物体叫做</a:t>
            </a:r>
            <a:r>
              <a:rPr lang="zh-CN" altLang="en-US" b="1" dirty="0">
                <a:solidFill>
                  <a:srgbClr val="FF0000"/>
                </a:solidFill>
              </a:rPr>
              <a:t>光源</a:t>
            </a:r>
            <a:endParaRPr lang="zh-CN" altLang="zh-CN" b="1" dirty="0">
              <a:solidFill>
                <a:srgbClr val="FF0000"/>
              </a:solidFill>
            </a:endParaRPr>
          </a:p>
        </p:txBody>
      </p:sp>
      <p:pic>
        <p:nvPicPr>
          <p:cNvPr id="5123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0238" y="4149725"/>
            <a:ext cx="6199187" cy="274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071813" y="850900"/>
            <a:ext cx="7581900" cy="490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4400" b="1" kern="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光源</a:t>
            </a:r>
            <a:r>
              <a:rPr kumimoji="0" lang="zh-CN" altLang="en-US" sz="4400" b="1" kern="0" cap="none" spc="0" normalizeH="0" baseline="0" noProof="0" dirty="0">
                <a:latin typeface="+mj-lt"/>
                <a:ea typeface="+mj-ea"/>
                <a:cs typeface="+mj-cs"/>
              </a:rPr>
              <a:t>分为</a:t>
            </a:r>
            <a:r>
              <a:rPr kumimoji="0" lang="zh-CN" altLang="en-US" sz="4400" b="1" kern="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天然光源</a:t>
            </a:r>
            <a:r>
              <a:rPr kumimoji="0" lang="zh-CN" altLang="en-US" sz="4400" b="1" kern="0" cap="none" spc="0" normalizeH="0" baseline="0" noProof="0" dirty="0">
                <a:latin typeface="+mj-lt"/>
                <a:ea typeface="+mj-ea"/>
                <a:cs typeface="+mj-cs"/>
              </a:rPr>
              <a:t>和</a:t>
            </a:r>
            <a:r>
              <a:rPr kumimoji="0" lang="zh-CN" altLang="en-US" sz="4400" b="1" kern="0" cap="none" spc="0" normalizeH="0" baseline="0" noProof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人造光源</a:t>
            </a:r>
            <a:endParaRPr kumimoji="0" lang="zh-CN" altLang="zh-CN" sz="4400" b="1" kern="0" cap="none" spc="0" normalizeH="0" baseline="0" noProof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611313" y="38100"/>
            <a:ext cx="130556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信息</a:t>
            </a: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快递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126" name="Picture 2" descr="3.1太阳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8925" y="1495425"/>
            <a:ext cx="2952750" cy="2149475"/>
          </a:xfrm>
        </p:spPr>
      </p:pic>
      <p:sp>
        <p:nvSpPr>
          <p:cNvPr id="5127" name="Text Box 7"/>
          <p:cNvSpPr txBox="1"/>
          <p:nvPr/>
        </p:nvSpPr>
        <p:spPr>
          <a:xfrm>
            <a:off x="2619375" y="3614738"/>
            <a:ext cx="8842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太阳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5128" name="Picture 3" descr="3.1闪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113" y="1484313"/>
            <a:ext cx="2952750" cy="216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Text Box 8"/>
          <p:cNvSpPr txBox="1"/>
          <p:nvPr/>
        </p:nvSpPr>
        <p:spPr>
          <a:xfrm>
            <a:off x="5664200" y="3614738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闪电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5130" name="Picture 4" descr="3.1发光水母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8925" y="4151313"/>
            <a:ext cx="2881313" cy="2157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1" name="Text Box 10"/>
          <p:cNvSpPr txBox="1"/>
          <p:nvPr/>
        </p:nvSpPr>
        <p:spPr>
          <a:xfrm>
            <a:off x="2208213" y="6381750"/>
            <a:ext cx="1943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发光的水母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5132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8888" y="1484313"/>
            <a:ext cx="3024187" cy="2160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3" name="Text Box 8"/>
          <p:cNvSpPr txBox="1"/>
          <p:nvPr/>
        </p:nvSpPr>
        <p:spPr>
          <a:xfrm>
            <a:off x="8183563" y="3614738"/>
            <a:ext cx="20161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宋体" panose="02010600030101010101" pitchFamily="2" charset="-122"/>
              </a:rPr>
              <a:t>舞台的灯光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876300"/>
            <a:ext cx="8634413" cy="550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919288" y="188913"/>
            <a:ext cx="7272338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活动</a:t>
            </a: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华文楷体" pitchFamily="2" charset="-122"/>
                <a:cs typeface="+mn-cs"/>
              </a:rPr>
              <a:t>3.1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华文楷体" pitchFamily="2" charset="-122"/>
                <a:cs typeface="+mn-cs"/>
              </a:rPr>
              <a:t>分解太阳光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楷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4825" y="44450"/>
            <a:ext cx="2952750" cy="922338"/>
          </a:xfrm>
          <a:blipFill>
            <a:blip r:embed="rId1" cstate="print"/>
            <a:tile tx="0" ty="0" sx="100000" sy="100000" flip="none" algn="tl"/>
          </a:blip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光</a:t>
            </a: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的色散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1950" y="1903413"/>
            <a:ext cx="9043988" cy="27997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楷体_GB2312" panose="02010609030101010101" pitchFamily="49" charset="-122"/>
                <a:cs typeface="+mn-cs"/>
              </a:rPr>
              <a:t>由探究活动可知：</a:t>
            </a:r>
            <a:endParaRPr kumimoji="0" lang="en-US" altLang="zh-CN" sz="40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楷体_GB2312" panose="0201060903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en-US" altLang="zh-CN" sz="32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楷体_GB2312" panose="0201060903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</a:t>
            </a:r>
            <a:r>
              <a:rPr kumimoji="0" lang="en-US" altLang="zh-CN" sz="36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6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、太阳光可以分解为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红、</a:t>
            </a:r>
            <a:r>
              <a:rPr kumimoji="0" lang="zh-CN" altLang="en-US" sz="3600" b="1" kern="1200" cap="none" spc="0" normalizeH="0" baseline="0" noProof="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橙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zh-CN" altLang="en-US" sz="3600" b="1" kern="1200" cap="none" spc="0" normalizeH="0" baseline="0" noProof="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黄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zh-CN" altLang="en-US" sz="3600" b="1" kern="1200" cap="none" spc="0" normalizeH="0" baseline="0" noProof="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绿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zh-CN" altLang="en-US" sz="3600" b="1" kern="1200" cap="none" spc="0" normalizeH="0" baseline="0" noProof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蓝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zh-CN" altLang="en-US" sz="3600" b="1" kern="1200" cap="none" spc="0" normalizeH="0" baseline="0" noProof="0" dirty="0">
                <a:solidFill>
                  <a:srgbClr val="66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靛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zh-CN" altLang="en-US" sz="3600" b="1" kern="1200" cap="none" spc="0" normalizeH="0" baseline="0" noProof="0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紫</a:t>
            </a:r>
            <a:r>
              <a:rPr kumimoji="0" lang="zh-CN" altLang="en-US" sz="36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等色光，这种现象叫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光的色散。</a:t>
            </a:r>
            <a:endParaRPr kumimoji="0" lang="zh-CN" altLang="en-US" sz="3600" b="1" kern="1200" cap="none" spc="0" normalizeH="0" baseline="0" noProof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en-US" altLang="zh-CN" sz="32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847850" y="1125538"/>
            <a:ext cx="727233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活动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华文楷体" pitchFamily="2" charset="-122"/>
                <a:cs typeface="+mn-cs"/>
              </a:rPr>
              <a:t>3.1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华文楷体" pitchFamily="2" charset="-122"/>
                <a:cs typeface="+mn-cs"/>
              </a:rPr>
              <a:t>分解太阳光</a:t>
            </a: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楷体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7488" y="4605338"/>
            <a:ext cx="8856662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2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太阳光是由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多种色光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混合而成的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是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复色光。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th1008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188" y="1849438"/>
            <a:ext cx="3883025" cy="453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3"/>
          <p:cNvSpPr/>
          <p:nvPr/>
        </p:nvSpPr>
        <p:spPr>
          <a:xfrm>
            <a:off x="6167438" y="1918177"/>
            <a:ext cx="4348162" cy="37090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05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  牛顿是英国的物理学家、天文学家和数学家，经典力学体系的奠基人。他在许多方面作出了许多重要的研究，对人类社会的发展作用了巨大的贡献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196" name="Text Box 5"/>
          <p:cNvSpPr txBox="1"/>
          <p:nvPr/>
        </p:nvSpPr>
        <p:spPr>
          <a:xfrm>
            <a:off x="1828800" y="115888"/>
            <a:ext cx="86868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/>
              <a:t>     最早通过实验研究光的色散是英国物理学家</a:t>
            </a: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牛顿</a:t>
            </a:r>
            <a:endParaRPr lang="zh-CN" altLang="en-US" sz="40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4825" y="44450"/>
            <a:ext cx="4105275" cy="922338"/>
          </a:xfrm>
          <a:blipFill>
            <a:blip r:embed="rId1" cstate="print"/>
            <a:tile tx="0" ty="0" sx="100000" sy="100000" flip="none" algn="tl"/>
          </a:blip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色光的混合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52575" y="2444750"/>
            <a:ext cx="922337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想一想：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楷体_GB2312" panose="02010609030101010101" pitchFamily="49" charset="-122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怎样用简便的方法从白光中得到一种色光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？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487488" y="1219200"/>
            <a:ext cx="92170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活动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华文楷体" pitchFamily="2" charset="-122"/>
                <a:cs typeface="+mn-cs"/>
              </a:rPr>
              <a:t>3.2</a:t>
            </a: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华文楷体" pitchFamily="2" charset="-122"/>
                <a:cs typeface="+mn-cs"/>
              </a:rPr>
              <a:t>观察白光透过有色玻璃的现象</a:t>
            </a:r>
            <a:endParaRPr kumimoji="0" lang="zh-CN" alt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华文楷体" pitchFamily="2" charset="-122"/>
              <a:cs typeface="+mn-cs"/>
            </a:endParaRPr>
          </a:p>
        </p:txBody>
      </p:sp>
      <p:sp>
        <p:nvSpPr>
          <p:cNvPr id="8" name="文本框 4"/>
          <p:cNvSpPr txBox="1">
            <a:spLocks noChangeArrowheads="1"/>
          </p:cNvSpPr>
          <p:nvPr/>
        </p:nvSpPr>
        <p:spPr bwMode="auto">
          <a:xfrm>
            <a:off x="1558925" y="3933825"/>
            <a:ext cx="8713788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猜一猜：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CC33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当白光通过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红色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（或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蓝色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绿色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）玻璃时，你会看到什么现象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？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2"/>
          <p:cNvSpPr txBox="1">
            <a:spLocks noChangeArrowheads="1"/>
          </p:cNvSpPr>
          <p:nvPr/>
        </p:nvSpPr>
        <p:spPr bwMode="auto">
          <a:xfrm>
            <a:off x="2279650" y="620713"/>
            <a:ext cx="7632700" cy="1445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试一试：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你的想法正确吗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？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并完成书本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P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56</a:t>
            </a: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的填空。</a:t>
            </a:r>
            <a:endParaRPr kumimoji="0" lang="zh-CN" altLang="zh-CN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5188" y="2205038"/>
            <a:ext cx="7866063" cy="26149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红</a:t>
            </a: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色玻璃只能通过</a:t>
            </a:r>
            <a:r>
              <a:rPr kumimoji="0" lang="zh-CN" altLang="en-US" sz="4400" b="1" u="sng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4800" b="1" u="sng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楷体_GB2312" panose="02010609030101010101" pitchFamily="49" charset="-122"/>
                <a:cs typeface="+mn-cs"/>
              </a:rPr>
              <a:t>  </a:t>
            </a:r>
            <a:r>
              <a:rPr kumimoji="0" lang="zh-CN" altLang="en-US" sz="4400" b="1" u="sng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光</a:t>
            </a:r>
            <a:endParaRPr kumimoji="0" lang="zh-CN" altLang="en-US" sz="44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蓝</a:t>
            </a: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色玻璃只能通过</a:t>
            </a:r>
            <a:r>
              <a:rPr kumimoji="0" lang="zh-CN" altLang="en-US" sz="4400" b="1" u="sng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    </a:t>
            </a: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光</a:t>
            </a:r>
            <a:endParaRPr kumimoji="0" lang="zh-CN" altLang="en-US" sz="44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绿</a:t>
            </a: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色玻璃只能通过</a:t>
            </a:r>
            <a:r>
              <a:rPr kumimoji="0" lang="zh-CN" altLang="en-US" sz="4400" b="1" u="sng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    </a:t>
            </a:r>
            <a:r>
              <a:rPr kumimoji="0" lang="zh-CN" altLang="en-US" sz="4400" b="1" kern="1200" cap="none" spc="0" normalizeH="0" baseline="0" noProof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光</a:t>
            </a:r>
            <a:endParaRPr kumimoji="0" lang="zh-CN" altLang="en-US" sz="44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zh-CN" altLang="en-US" sz="2800" b="1" kern="1200" cap="none" spc="0" normalizeH="0" baseline="0" noProof="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19963" y="2205038"/>
            <a:ext cx="9048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</a:t>
            </a:r>
            <a:endParaRPr lang="zh-CN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50125" y="2998788"/>
            <a:ext cx="8334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蓝</a:t>
            </a:r>
            <a:endParaRPr lang="zh-CN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50125" y="3646488"/>
            <a:ext cx="8334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绿</a:t>
            </a:r>
            <a:endParaRPr lang="zh-CN" altLang="zh-CN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COMMONDATA" val="eyJoZGlkIjoiZTM4ODYzZGU4ZTcwYTAyYmRmMWE5ZTYyZjI3YWYyZG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1332</Words>
  <Application>WPS 演示</Application>
  <PresentationFormat>宽屏</PresentationFormat>
  <Paragraphs>182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Wingdings</vt:lpstr>
      <vt:lpstr>Wingdings</vt:lpstr>
      <vt:lpstr>楷体_GB2312</vt:lpstr>
      <vt:lpstr>黑体</vt:lpstr>
      <vt:lpstr>楷体</vt:lpstr>
      <vt:lpstr>华文楷体</vt:lpstr>
      <vt:lpstr>微软雅黑</vt:lpstr>
      <vt:lpstr>方正姚体</vt:lpstr>
      <vt:lpstr>Segoe Print</vt:lpstr>
      <vt:lpstr>Wingdings 2</vt:lpstr>
      <vt:lpstr>Verdana</vt:lpstr>
      <vt:lpstr>隶书</vt:lpstr>
      <vt:lpstr>Times New Roman</vt:lpstr>
      <vt:lpstr>华文楷体</vt:lpstr>
      <vt:lpstr>Calibri</vt:lpstr>
      <vt:lpstr>Arial Unicode MS</vt:lpstr>
      <vt:lpstr>Office 主题​​</vt:lpstr>
      <vt:lpstr>默认设计模板</vt:lpstr>
      <vt:lpstr>PowerPoint 演示文稿</vt:lpstr>
      <vt:lpstr>本身发光的物体叫做光源</vt:lpstr>
      <vt:lpstr>思考：月亮、钻石它们是光源吗？为什么？</vt:lpstr>
      <vt:lpstr>本身发光的物体叫做光源</vt:lpstr>
      <vt:lpstr>PowerPoint 演示文稿</vt:lpstr>
      <vt:lpstr>光的色散</vt:lpstr>
      <vt:lpstr>PowerPoint 演示文稿</vt:lpstr>
      <vt:lpstr>色光的混合</vt:lpstr>
      <vt:lpstr>PowerPoint 演示文稿</vt:lpstr>
      <vt:lpstr>PowerPoint 演示文稿</vt:lpstr>
      <vt:lpstr>色光的混合</vt:lpstr>
      <vt:lpstr>PowerPoint 演示文稿</vt:lpstr>
      <vt:lpstr>PowerPoint 演示文稿</vt:lpstr>
      <vt:lpstr>物体的颜色</vt:lpstr>
      <vt:lpstr>物体的颜色</vt:lpstr>
      <vt:lpstr>阅读生活 、物理、社会</vt:lpstr>
      <vt:lpstr>今天这节课你学到了什么？</vt:lpstr>
      <vt:lpstr>PowerPoint 演示文稿</vt:lpstr>
      <vt:lpstr>  3.清晨，草上的露珠在太阳光的照射下发出五颜六色的光，为什么?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Administrator</cp:lastModifiedBy>
  <cp:revision>153</cp:revision>
  <dcterms:created xsi:type="dcterms:W3CDTF">2019-06-19T02:08:00Z</dcterms:created>
  <dcterms:modified xsi:type="dcterms:W3CDTF">2022-08-06T09:02:03Z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2052-11.1.0.12302</vt:lpwstr>
  </property>
  <property fmtid="{D5CDD505-2E9C-101B-9397-08002B2CF9AE}" pid="3" name="ICV">
    <vt:lpwstr>1C4B860BD6074214A2163D32D33BBA14</vt:lpwstr>
  </property>
</Properties>
</file>