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64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6" name="Group 2"/>
          <p:cNvGrpSpPr/>
          <p:nvPr/>
        </p:nvGrpSpPr>
        <p:grpSpPr>
          <a:xfrm>
            <a:off x="0" y="2438400"/>
            <a:ext cx="12012084" cy="1052513"/>
            <a:chOff x="0" y="1536"/>
            <a:chExt cx="5675" cy="663"/>
          </a:xfrm>
        </p:grpSpPr>
        <p:grpSp>
          <p:nvGrpSpPr>
            <p:cNvPr id="2062" name="Group 3"/>
            <p:cNvGrpSpPr/>
            <p:nvPr/>
          </p:nvGrpSpPr>
          <p:grpSpPr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069" name="Rectangle 4"/>
              <p:cNvSpPr/>
              <p:nvPr/>
            </p:nvSpPr>
            <p:spPr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</a:ln>
            </p:spPr>
            <p:txBody>
              <a:bodyPr wrap="none" anchor="ctr" anchorCtr="0"/>
              <a:p>
                <a:pPr lvl="0" algn="ctr" eaLnBrk="1" hangingPunct="1"/>
                <a:endParaRPr lang="zh-CN" altLang="en-US" sz="2400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2070" name="Rectangle 5"/>
              <p:cNvSpPr/>
              <p:nvPr/>
            </p:nvSpPr>
            <p:spPr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algn="ctr" eaLnBrk="1" hangingPunct="1"/>
                <a:endParaRPr lang="zh-CN" altLang="en-US" sz="2400" dirty="0"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2063" name="Group 6"/>
            <p:cNvGrpSpPr/>
            <p:nvPr/>
          </p:nvGrpSpPr>
          <p:grpSpPr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067" name="Rectangle 7"/>
              <p:cNvSpPr/>
              <p:nvPr/>
            </p:nvSpPr>
            <p:spPr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</a:ln>
            </p:spPr>
            <p:txBody>
              <a:bodyPr wrap="none" anchor="ctr" anchorCtr="0"/>
              <a:p>
                <a:pPr lvl="0" algn="ctr" eaLnBrk="1" hangingPunct="1"/>
                <a:endParaRPr lang="zh-CN" altLang="en-US" sz="2400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2068" name="Rectangle 8"/>
              <p:cNvSpPr/>
              <p:nvPr/>
            </p:nvSpPr>
            <p:spPr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algn="ctr" eaLnBrk="1" hangingPunct="1"/>
                <a:endParaRPr lang="zh-CN" altLang="en-US" sz="2400" dirty="0"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2064" name="Rectangle 9"/>
            <p:cNvSpPr/>
            <p:nvPr/>
          </p:nvSpPr>
          <p:spPr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en-US" sz="2400" dirty="0">
                <a:latin typeface="Tahoma" panose="020B0604030504040204" pitchFamily="34" charset="0"/>
              </a:endParaRPr>
            </a:p>
          </p:txBody>
        </p:sp>
        <p:sp>
          <p:nvSpPr>
            <p:cNvPr id="2065" name="Rectangle 10"/>
            <p:cNvSpPr/>
            <p:nvPr/>
          </p:nvSpPr>
          <p:spPr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en-US" sz="2400" dirty="0">
                <a:latin typeface="Tahoma" panose="020B0604030504040204" pitchFamily="34" charset="0"/>
              </a:endParaRPr>
            </a:p>
          </p:txBody>
        </p:sp>
        <p:sp>
          <p:nvSpPr>
            <p:cNvPr id="2066" name="Rectangle 11"/>
            <p:cNvSpPr/>
            <p:nvPr/>
          </p:nvSpPr>
          <p:spPr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en-US" sz="2400" dirty="0">
                <a:latin typeface="Tahoma" panose="020B0604030504040204" pitchFamily="34" charset="0"/>
              </a:endParaRPr>
            </a:p>
          </p:txBody>
        </p:sp>
      </p:grpSp>
      <p:sp>
        <p:nvSpPr>
          <p:cNvPr id="206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3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20800" y="6248400"/>
            <a:ext cx="2540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248400"/>
            <a:ext cx="3860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44000" y="6248400"/>
            <a:ext cx="2540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5F8F0A-DB0F-4361-AC5F-5714659B26DE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endParaRPr kumimoji="1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38733" y="617538"/>
            <a:ext cx="2601384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34584" y="617538"/>
            <a:ext cx="7600949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534584" y="617538"/>
            <a:ext cx="10405533" cy="5514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/>
          <p:nvPr/>
        </p:nvSpPr>
        <p:spPr>
          <a:xfrm>
            <a:off x="556684" y="728663"/>
            <a:ext cx="584200" cy="474662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none" anchor="ctr" anchorCtr="0"/>
          <a:p>
            <a:pPr lvl="0" algn="ctr" eaLnBrk="1" hangingPunct="1"/>
            <a:endParaRPr lang="zh-CN" altLang="zh-CN" sz="2400" dirty="0">
              <a:latin typeface="Tahoma" panose="020B0604030504040204" pitchFamily="34" charset="0"/>
            </a:endParaRPr>
          </a:p>
        </p:txBody>
      </p:sp>
      <p:sp>
        <p:nvSpPr>
          <p:cNvPr id="1027" name="Rectangle 3"/>
          <p:cNvSpPr/>
          <p:nvPr/>
        </p:nvSpPr>
        <p:spPr>
          <a:xfrm>
            <a:off x="1066800" y="728663"/>
            <a:ext cx="438151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 algn="ctr" eaLnBrk="1" hangingPunct="1"/>
            <a:endParaRPr lang="zh-CN" altLang="zh-CN" sz="2400" dirty="0">
              <a:latin typeface="Tahoma" panose="020B0604030504040204" pitchFamily="34" charset="0"/>
            </a:endParaRPr>
          </a:p>
        </p:txBody>
      </p:sp>
      <p:sp>
        <p:nvSpPr>
          <p:cNvPr id="1028" name="Rectangle 4"/>
          <p:cNvSpPr/>
          <p:nvPr/>
        </p:nvSpPr>
        <p:spPr>
          <a:xfrm>
            <a:off x="721784" y="1150938"/>
            <a:ext cx="563033" cy="474662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 wrap="none" anchor="ctr" anchorCtr="0"/>
          <a:p>
            <a:pPr lvl="0" algn="ctr" eaLnBrk="1" hangingPunct="1"/>
            <a:endParaRPr lang="zh-CN" altLang="zh-CN" sz="2400" dirty="0">
              <a:latin typeface="Tahoma" panose="020B0604030504040204" pitchFamily="34" charset="0"/>
            </a:endParaRPr>
          </a:p>
        </p:txBody>
      </p:sp>
      <p:sp>
        <p:nvSpPr>
          <p:cNvPr id="1029" name="Rectangle 5"/>
          <p:cNvSpPr/>
          <p:nvPr/>
        </p:nvSpPr>
        <p:spPr>
          <a:xfrm>
            <a:off x="1293284" y="1144588"/>
            <a:ext cx="491067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 algn="ctr" eaLnBrk="1" hangingPunct="1"/>
            <a:endParaRPr lang="zh-CN" altLang="zh-CN" sz="2400" dirty="0">
              <a:latin typeface="Tahoma" panose="020B0604030504040204" pitchFamily="34" charset="0"/>
            </a:endParaRPr>
          </a:p>
        </p:txBody>
      </p:sp>
      <p:sp>
        <p:nvSpPr>
          <p:cNvPr id="1030" name="Rectangle 6"/>
          <p:cNvSpPr/>
          <p:nvPr/>
        </p:nvSpPr>
        <p:spPr>
          <a:xfrm>
            <a:off x="169333" y="1077913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 wrap="none" anchor="ctr" anchorCtr="0"/>
          <a:p>
            <a:pPr lvl="0" algn="ctr" eaLnBrk="1" hangingPunct="1"/>
            <a:endParaRPr lang="zh-CN" altLang="zh-CN" sz="2400" dirty="0">
              <a:latin typeface="Tahoma" panose="020B0604030504040204" pitchFamily="34" charset="0"/>
            </a:endParaRPr>
          </a:p>
        </p:txBody>
      </p:sp>
      <p:sp>
        <p:nvSpPr>
          <p:cNvPr id="1031" name="Rectangle 7"/>
          <p:cNvSpPr/>
          <p:nvPr/>
        </p:nvSpPr>
        <p:spPr>
          <a:xfrm>
            <a:off x="1016000" y="620713"/>
            <a:ext cx="42333" cy="1052512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ctr" anchorCtr="0"/>
          <a:p>
            <a:pPr lvl="0" algn="ctr" eaLnBrk="1" hangingPunct="1"/>
            <a:endParaRPr lang="zh-CN" altLang="zh-CN" sz="2400" dirty="0">
              <a:latin typeface="Tahoma" panose="020B0604030504040204" pitchFamily="34" charset="0"/>
            </a:endParaRPr>
          </a:p>
        </p:txBody>
      </p:sp>
      <p:sp>
        <p:nvSpPr>
          <p:cNvPr id="1032" name="Rectangle 9"/>
          <p:cNvSpPr>
            <a:spLocks noGrp="1"/>
          </p:cNvSpPr>
          <p:nvPr>
            <p:ph type="title"/>
          </p:nvPr>
        </p:nvSpPr>
        <p:spPr>
          <a:xfrm>
            <a:off x="1564217" y="2170113"/>
            <a:ext cx="10388600" cy="11430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33" name="Rectangle 10"/>
          <p:cNvSpPr>
            <a:spLocks noGrp="1"/>
          </p:cNvSpPr>
          <p:nvPr>
            <p:ph type="body" idx="1"/>
          </p:nvPr>
        </p:nvSpPr>
        <p:spPr>
          <a:xfrm>
            <a:off x="1576917" y="2017713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324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kumimoji="0"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86DD14-1A6B-44CB-9CCE-200566BFCD8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9.jpeg"/><Relationship Id="rId2" Type="http://schemas.openxmlformats.org/officeDocument/2006/relationships/hyperlink" Target="file:///C:\Users\&#24535;&#36745;\AppData\Local\Temp\360zip$Temp\360$0\25&#27700;&#27832;&#33150;&#26102;&#28201;&#24230;&#21464;&#21270;.flv" TargetMode="External"/><Relationship Id="rId1" Type="http://schemas.openxmlformats.org/officeDocument/2006/relationships/hyperlink" Target="file:///C:\Users\&#24535;&#36745;\AppData\Local\Temp\360zip$Temp\360$0\23&#28903;&#24320;&#27700;&#36807;&#31243;&#22768;&#38899;&#21464;&#21270;.flv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tags" Target="../tags/tag6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WordArt 2"/>
          <p:cNvSpPr>
            <a:spLocks noTextEdit="1"/>
          </p:cNvSpPr>
          <p:nvPr/>
        </p:nvSpPr>
        <p:spPr>
          <a:xfrm>
            <a:off x="2495550" y="1700213"/>
            <a:ext cx="7129463" cy="194468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2400" b="1">
                <a:ln w="12700" cap="flat" cmpd="sng">
                  <a:solidFill>
                    <a:srgbClr val="B2B2B2"/>
                  </a:solidFill>
                  <a:prstDash val="solid"/>
                  <a:miter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21001">
                      <a:srgbClr val="0819FB">
                        <a:alpha val="100000"/>
                      </a:srgbClr>
                    </a:gs>
                    <a:gs pos="35001">
                      <a:srgbClr val="1A8D48">
                        <a:alpha val="100000"/>
                      </a:srgbClr>
                    </a:gs>
                    <a:gs pos="52000">
                      <a:srgbClr val="FFFF00">
                        <a:alpha val="100000"/>
                      </a:srgbClr>
                    </a:gs>
                    <a:gs pos="73000">
                      <a:srgbClr val="EE3F17">
                        <a:alpha val="100000"/>
                      </a:srgbClr>
                    </a:gs>
                    <a:gs pos="88000">
                      <a:srgbClr val="E81766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新魏" charset="0"/>
                <a:ea typeface="华文新魏" charset="0"/>
              </a:rPr>
              <a:t>汽化和液化</a:t>
            </a:r>
            <a:endParaRPr lang="zh-CN" altLang="en-US" sz="2400" b="1">
              <a:ln w="12700" cap="flat" cmpd="sng">
                <a:solidFill>
                  <a:srgbClr val="B2B2B2"/>
                </a:solidFill>
                <a:prstDash val="solid"/>
                <a:miter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21001">
                    <a:srgbClr val="0819FB">
                      <a:alpha val="100000"/>
                    </a:srgbClr>
                  </a:gs>
                  <a:gs pos="35001">
                    <a:srgbClr val="1A8D48">
                      <a:alpha val="100000"/>
                    </a:srgbClr>
                  </a:gs>
                  <a:gs pos="52000">
                    <a:srgbClr val="FFFF00">
                      <a:alpha val="100000"/>
                    </a:srgbClr>
                  </a:gs>
                  <a:gs pos="73000">
                    <a:srgbClr val="EE3F17">
                      <a:alpha val="100000"/>
                    </a:srgbClr>
                  </a:gs>
                  <a:gs pos="88000">
                    <a:srgbClr val="E81766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新魏" charset="0"/>
              <a:ea typeface="华文新魏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2495550" y="765175"/>
            <a:ext cx="75612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dirty="0">
                <a:latin typeface="Tahoma" panose="020B0604030504040204" pitchFamily="34" charset="0"/>
                <a:ea typeface="华文新魏" pitchFamily="2" charset="-122"/>
              </a:rPr>
              <a:t>阅读课本，思考并回答下列问题</a:t>
            </a:r>
            <a:endParaRPr lang="zh-CN" altLang="en-US" sz="3600" dirty="0">
              <a:latin typeface="Tahoma" panose="020B0604030504040204" pitchFamily="34" charset="0"/>
              <a:ea typeface="华文新魏" pitchFamily="2" charset="-122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1919288" y="2133600"/>
            <a:ext cx="85693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zh-CN" altLang="en-US" sz="3600" dirty="0"/>
              <a:t>修建地下暗渠的目的是什么？</a:t>
            </a:r>
            <a:endParaRPr lang="zh-CN" altLang="en-US" sz="3600" dirty="0"/>
          </a:p>
        </p:txBody>
      </p:sp>
      <p:sp>
        <p:nvSpPr>
          <p:cNvPr id="12292" name="WordArt 5"/>
          <p:cNvSpPr>
            <a:spLocks noTextEdit="1"/>
          </p:cNvSpPr>
          <p:nvPr/>
        </p:nvSpPr>
        <p:spPr>
          <a:xfrm>
            <a:off x="1774825" y="4221163"/>
            <a:ext cx="3729038" cy="16351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64759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用物理服务社会！</a:t>
            </a:r>
            <a:endParaRPr lang="zh-CN" altLang="en-US" sz="36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46" name="Text Box 6"/>
          <p:cNvSpPr txBox="1"/>
          <p:nvPr/>
        </p:nvSpPr>
        <p:spPr>
          <a:xfrm>
            <a:off x="1919288" y="2924175"/>
            <a:ext cx="8208962" cy="2244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4000" dirty="0">
                <a:latin typeface="Tahoma" panose="020B0604030504040204" pitchFamily="34" charset="0"/>
              </a:rPr>
              <a:t>2.</a:t>
            </a:r>
            <a:r>
              <a:rPr lang="zh-CN" altLang="en-US" sz="4000" dirty="0">
                <a:latin typeface="Tahoma" panose="020B0604030504040204" pitchFamily="34" charset="0"/>
              </a:rPr>
              <a:t>暗渠是通过什么方式来减慢蒸发的？</a:t>
            </a:r>
            <a:endParaRPr lang="zh-CN" altLang="en-US" sz="4000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4000" dirty="0">
              <a:latin typeface="Tahoma" panose="020B0604030504040204" pitchFamily="34" charset="0"/>
            </a:endParaRPr>
          </a:p>
        </p:txBody>
      </p:sp>
      <p:pic>
        <p:nvPicPr>
          <p:cNvPr id="12294" name="内容占位符 2"/>
          <p:cNvPicPr>
            <a:picLocks noGrp="1" noChangeAspect="1"/>
          </p:cNvPicPr>
          <p:nvPr>
            <p:ph/>
          </p:nvPr>
        </p:nvPicPr>
        <p:blipFill>
          <a:blip r:embed="rId1"/>
          <a:stretch>
            <a:fillRect/>
          </a:stretch>
        </p:blipFill>
        <p:spPr>
          <a:xfrm>
            <a:off x="6451600" y="3792538"/>
            <a:ext cx="3676650" cy="2714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WordArt 2"/>
          <p:cNvSpPr>
            <a:spLocks noTextEdit="1"/>
          </p:cNvSpPr>
          <p:nvPr/>
        </p:nvSpPr>
        <p:spPr>
          <a:xfrm>
            <a:off x="3287713" y="333375"/>
            <a:ext cx="3529012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400" b="1">
                <a:ln w="12700" cap="flat" cmpd="sng">
                  <a:solidFill>
                    <a:srgbClr val="EAEAEA"/>
                  </a:solidFill>
                  <a:prstDash val="solid"/>
                  <a:miter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烧开水了！</a:t>
            </a:r>
            <a:endParaRPr lang="zh-CN" altLang="en-US" sz="4400" b="1">
              <a:ln w="12700" cap="flat" cmpd="sng">
                <a:solidFill>
                  <a:srgbClr val="EAEAEA"/>
                </a:solidFill>
                <a:prstDash val="solid"/>
                <a:miter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9" name="Text Box 3"/>
          <p:cNvSpPr txBox="1"/>
          <p:nvPr/>
        </p:nvSpPr>
        <p:spPr>
          <a:xfrm>
            <a:off x="2135188" y="2060575"/>
            <a:ext cx="41052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Verdana" panose="020B0604030504040204" pitchFamily="34" charset="0"/>
              </a:rPr>
              <a:t>听：</a:t>
            </a:r>
            <a:r>
              <a:rPr lang="zh-CN" altLang="en-US" sz="3200" dirty="0">
                <a:latin typeface="Verdana" panose="020B0604030504040204" pitchFamily="34" charset="0"/>
              </a:rPr>
              <a:t>水中声音的响度</a:t>
            </a:r>
            <a:endParaRPr lang="zh-CN" altLang="en-US" sz="3200" dirty="0">
              <a:latin typeface="Verdana" panose="020B0604030504040204" pitchFamily="34" charset="0"/>
            </a:endParaRPr>
          </a:p>
        </p:txBody>
      </p:sp>
      <p:sp>
        <p:nvSpPr>
          <p:cNvPr id="34820" name="Text Box 4"/>
          <p:cNvSpPr txBox="1"/>
          <p:nvPr/>
        </p:nvSpPr>
        <p:spPr>
          <a:xfrm>
            <a:off x="2063750" y="2708275"/>
            <a:ext cx="8604250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latin typeface="Verdana" panose="020B0604030504040204" pitchFamily="34" charset="0"/>
              </a:rPr>
              <a:t>              </a:t>
            </a:r>
            <a:r>
              <a:rPr lang="zh-CN" altLang="en-US" sz="3200" dirty="0">
                <a:latin typeface="Verdana" panose="020B0604030504040204" pitchFamily="34" charset="0"/>
              </a:rPr>
              <a:t>水沸腾前</a:t>
            </a:r>
            <a:r>
              <a:rPr lang="zh-CN" altLang="en-US" sz="3200" u="sng" dirty="0">
                <a:latin typeface="Verdana" panose="020B0604030504040204" pitchFamily="34" charset="0"/>
              </a:rPr>
              <a:t>                     </a:t>
            </a:r>
            <a:r>
              <a:rPr lang="zh-CN" altLang="en-US" sz="3200" dirty="0">
                <a:latin typeface="Verdana" panose="020B0604030504040204" pitchFamily="34" charset="0"/>
              </a:rPr>
              <a:t>，</a:t>
            </a:r>
            <a:endParaRPr lang="zh-CN" altLang="en-US" sz="3200" dirty="0">
              <a:latin typeface="Verdana" panose="020B0604030504040204" pitchFamily="34" charset="0"/>
            </a:endParaRPr>
          </a:p>
          <a:p>
            <a:pPr eaLnBrk="1" hangingPunct="1"/>
            <a:endParaRPr lang="zh-CN" altLang="en-US" sz="3200" dirty="0">
              <a:latin typeface="Verdana" panose="020B0604030504040204" pitchFamily="34" charset="0"/>
            </a:endParaRPr>
          </a:p>
          <a:p>
            <a:pPr eaLnBrk="1" hangingPunct="1"/>
            <a:r>
              <a:rPr lang="zh-CN" altLang="en-US" sz="3200" dirty="0">
                <a:latin typeface="Verdana" panose="020B0604030504040204" pitchFamily="34" charset="0"/>
              </a:rPr>
              <a:t>              水沸腾时</a:t>
            </a:r>
            <a:r>
              <a:rPr lang="zh-CN" altLang="en-US" sz="3200" u="sng" dirty="0">
                <a:latin typeface="Verdana" panose="020B0604030504040204" pitchFamily="34" charset="0"/>
              </a:rPr>
              <a:t>                     </a:t>
            </a:r>
            <a:r>
              <a:rPr lang="zh-CN" altLang="en-US" sz="3200" dirty="0">
                <a:latin typeface="Verdana" panose="020B0604030504040204" pitchFamily="34" charset="0"/>
              </a:rPr>
              <a:t>。</a:t>
            </a:r>
            <a:endParaRPr lang="zh-CN" altLang="en-US" sz="3200" dirty="0">
              <a:latin typeface="Verdana" panose="020B0604030504040204" pitchFamily="34" charset="0"/>
            </a:endParaRPr>
          </a:p>
          <a:p>
            <a:pPr eaLnBrk="1" hangingPunct="1"/>
            <a:endParaRPr lang="zh-CN" altLang="en-US" sz="3200" dirty="0">
              <a:latin typeface="Verdana" panose="020B0604030504040204" pitchFamily="34" charset="0"/>
            </a:endParaRPr>
          </a:p>
          <a:p>
            <a:pPr eaLnBrk="1" hangingPunct="1"/>
            <a:r>
              <a:rPr lang="zh-CN" altLang="en-US" sz="3200" dirty="0">
                <a:latin typeface="Verdana" panose="020B0604030504040204" pitchFamily="34" charset="0"/>
              </a:rPr>
              <a:t>                 （选填</a:t>
            </a:r>
            <a:r>
              <a:rPr lang="zh-CN" altLang="en-US" sz="3200" dirty="0">
                <a:latin typeface="Times New Roman" panose="02020603050405020304" pitchFamily="18" charset="0"/>
              </a:rPr>
              <a:t>“</a:t>
            </a:r>
            <a:r>
              <a:rPr lang="zh-CN" altLang="en-US" sz="3200" dirty="0">
                <a:latin typeface="Verdana" panose="020B0604030504040204" pitchFamily="34" charset="0"/>
              </a:rPr>
              <a:t>较大</a:t>
            </a:r>
            <a:r>
              <a:rPr lang="zh-CN" altLang="en-US" sz="3200" dirty="0">
                <a:latin typeface="Times New Roman" panose="02020603050405020304" pitchFamily="18" charset="0"/>
              </a:rPr>
              <a:t>”</a:t>
            </a:r>
            <a:r>
              <a:rPr lang="zh-CN" altLang="en-US" sz="3200" dirty="0">
                <a:latin typeface="Verdana" panose="020B0604030504040204" pitchFamily="34" charset="0"/>
              </a:rPr>
              <a:t>或</a:t>
            </a:r>
            <a:r>
              <a:rPr lang="zh-CN" altLang="en-US" sz="3200" dirty="0">
                <a:latin typeface="Times New Roman" panose="02020603050405020304" pitchFamily="18" charset="0"/>
              </a:rPr>
              <a:t>“</a:t>
            </a:r>
            <a:r>
              <a:rPr lang="zh-CN" altLang="en-US" sz="3200" dirty="0">
                <a:latin typeface="Verdana" panose="020B0604030504040204" pitchFamily="34" charset="0"/>
              </a:rPr>
              <a:t>较小</a:t>
            </a:r>
            <a:r>
              <a:rPr lang="zh-CN" altLang="en-US" sz="3200" dirty="0">
                <a:latin typeface="Times New Roman" panose="02020603050405020304" pitchFamily="18" charset="0"/>
              </a:rPr>
              <a:t>”</a:t>
            </a:r>
            <a:r>
              <a:rPr lang="zh-CN" altLang="en-US" sz="3200" dirty="0">
                <a:latin typeface="Verdana" panose="020B0604030504040204" pitchFamily="34" charset="0"/>
              </a:rPr>
              <a:t>）              </a:t>
            </a:r>
            <a:endParaRPr lang="zh-CN" altLang="en-US" sz="3200" dirty="0">
              <a:latin typeface="Verdana" panose="020B0604030504040204" pitchFamily="34" charset="0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5880100" y="4724400"/>
            <a:ext cx="20161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endParaRPr lang="zh-CN" altLang="zh-CN" b="1" dirty="0">
              <a:latin typeface="Verdana" panose="020B0604030504040204" pitchFamily="34" charset="0"/>
            </a:endParaRPr>
          </a:p>
        </p:txBody>
      </p:sp>
      <p:sp>
        <p:nvSpPr>
          <p:cNvPr id="13318" name="Text Box 7"/>
          <p:cNvSpPr txBox="1"/>
          <p:nvPr/>
        </p:nvSpPr>
        <p:spPr>
          <a:xfrm>
            <a:off x="5951538" y="5229225"/>
            <a:ext cx="30241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endParaRPr lang="zh-CN" altLang="zh-CN" b="1" dirty="0">
              <a:latin typeface="Verdana" panose="020B0604030504040204" pitchFamily="34" charset="0"/>
            </a:endParaRPr>
          </a:p>
        </p:txBody>
      </p:sp>
      <p:sp>
        <p:nvSpPr>
          <p:cNvPr id="34825" name="Text Box 9"/>
          <p:cNvSpPr txBox="1"/>
          <p:nvPr/>
        </p:nvSpPr>
        <p:spPr>
          <a:xfrm>
            <a:off x="6456363" y="2708275"/>
            <a:ext cx="1511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b="1" dirty="0">
                <a:solidFill>
                  <a:srgbClr val="0000FF"/>
                </a:solidFill>
                <a:latin typeface="Verdana" panose="020B0604030504040204" pitchFamily="34" charset="0"/>
              </a:rPr>
              <a:t>较大</a:t>
            </a:r>
            <a:endParaRPr lang="zh-CN" altLang="en-US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34826" name="Text Box 10"/>
          <p:cNvSpPr txBox="1"/>
          <p:nvPr/>
        </p:nvSpPr>
        <p:spPr>
          <a:xfrm>
            <a:off x="6527800" y="3573463"/>
            <a:ext cx="19446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b="1" dirty="0">
                <a:solidFill>
                  <a:srgbClr val="0000FF"/>
                </a:solidFill>
                <a:latin typeface="Verdana" panose="020B0604030504040204" pitchFamily="34" charset="0"/>
              </a:rPr>
              <a:t>较小</a:t>
            </a:r>
            <a:endParaRPr lang="zh-CN" altLang="en-US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34827" name="Text Box 11"/>
          <p:cNvSpPr txBox="1"/>
          <p:nvPr/>
        </p:nvSpPr>
        <p:spPr>
          <a:xfrm>
            <a:off x="4295775" y="5661025"/>
            <a:ext cx="42481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ahoma" panose="020B0604030504040204" pitchFamily="34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开水不响</a:t>
            </a:r>
            <a:r>
              <a:rPr lang="zh-CN" altLang="en-US" sz="2800" b="1" dirty="0">
                <a:solidFill>
                  <a:srgbClr val="FF0000"/>
                </a:solidFill>
                <a:latin typeface="Tahoma" panose="020B0604030504040204" pitchFamily="34" charset="0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响水不开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”</a:t>
            </a:r>
            <a:endParaRPr lang="zh-CN" altLang="en-US" sz="28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0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charRg st="4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20">
                                            <p:txEl>
                                              <p:charRg st="4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0">
                                            <p:txEl>
                                              <p:charRg st="4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charRg st="84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820">
                                            <p:txEl>
                                              <p:charRg st="84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20">
                                            <p:txEl>
                                              <p:charRg st="84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82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82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4825" grpId="0"/>
      <p:bldP spid="348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AutoShape 4"/>
          <p:cNvSpPr/>
          <p:nvPr/>
        </p:nvSpPr>
        <p:spPr>
          <a:xfrm>
            <a:off x="9906000" y="5562600"/>
            <a:ext cx="609600" cy="838200"/>
          </a:xfrm>
          <a:prstGeom prst="sun">
            <a:avLst>
              <a:gd name="adj" fmla="val 46875"/>
            </a:avLst>
          </a:prstGeom>
          <a:solidFill>
            <a:schemeClr val="accent1"/>
          </a:solidFill>
          <a:ln w="9525" cap="flat" cmpd="sng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1" hangingPunct="1"/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14339" name="AutoShape 5"/>
          <p:cNvSpPr/>
          <p:nvPr/>
        </p:nvSpPr>
        <p:spPr>
          <a:xfrm>
            <a:off x="9982200" y="4114800"/>
            <a:ext cx="685800" cy="1143000"/>
          </a:xfrm>
          <a:prstGeom prst="sun">
            <a:avLst>
              <a:gd name="adj" fmla="val 46875"/>
            </a:avLst>
          </a:pr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1" hangingPunct="1"/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14340" name="AutoShape 6"/>
          <p:cNvSpPr/>
          <p:nvPr/>
        </p:nvSpPr>
        <p:spPr>
          <a:xfrm>
            <a:off x="9220200" y="5791200"/>
            <a:ext cx="457200" cy="1066800"/>
          </a:xfrm>
          <a:prstGeom prst="sun">
            <a:avLst>
              <a:gd name="adj" fmla="val 46875"/>
            </a:avLst>
          </a:prstGeom>
          <a:solidFill>
            <a:schemeClr val="accent1"/>
          </a:solidFill>
          <a:ln w="9525" cap="flat" cmpd="sng">
            <a:solidFill>
              <a:srgbClr val="FFCC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1" hangingPunct="1"/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14341" name="WordArt 7"/>
          <p:cNvSpPr>
            <a:spLocks noTextEdit="1"/>
          </p:cNvSpPr>
          <p:nvPr/>
        </p:nvSpPr>
        <p:spPr>
          <a:xfrm>
            <a:off x="3000375" y="620713"/>
            <a:ext cx="3529013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6600"/>
                </a:solidFill>
                <a:effectLst>
                  <a:outerShdw dist="35921" dir="2699999" algn="ctr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观察水的沸腾</a:t>
            </a:r>
            <a:endParaRPr lang="zh-CN" altLang="en-US" sz="3600">
              <a:ln w="19050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6600"/>
              </a:solidFill>
              <a:effectLst>
                <a:outerShdw dist="35921" dir="2699999" algn="ctr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2" name="Rectangle 9"/>
          <p:cNvSpPr/>
          <p:nvPr/>
        </p:nvSpPr>
        <p:spPr>
          <a:xfrm>
            <a:off x="2895600" y="1524000"/>
            <a:ext cx="2133600" cy="838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algn="ctr" eaLnBrk="1" hangingPunct="1"/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14343" name="Rectangle 10">
            <a:hlinkClick r:id="rId1" action="ppaction://hlinksldjump"/>
          </p:cNvPr>
          <p:cNvSpPr/>
          <p:nvPr/>
        </p:nvSpPr>
        <p:spPr>
          <a:xfrm>
            <a:off x="7315200" y="3505200"/>
            <a:ext cx="2209800" cy="1130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algn="ctr" eaLnBrk="1" hangingPunct="1"/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14344" name="Text Box 11"/>
          <p:cNvSpPr txBox="1"/>
          <p:nvPr/>
        </p:nvSpPr>
        <p:spPr>
          <a:xfrm>
            <a:off x="1524000" y="1844675"/>
            <a:ext cx="8675688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实验目的：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/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、观察水沸腾前后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水中气泡变化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的情况。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/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、观察水沸腾前后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水的温度变化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的情况。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7" name="Rectangle 3"/>
          <p:cNvSpPr/>
          <p:nvPr/>
        </p:nvSpPr>
        <p:spPr>
          <a:xfrm>
            <a:off x="3035300" y="908050"/>
            <a:ext cx="7632700" cy="11677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水、烧杯、酒精灯、石棉网、  温度计、 </a:t>
            </a:r>
            <a:endParaRPr lang="zh-CN" altLang="en-US" sz="28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      铁架台、火柴、计时器 、塑料片</a:t>
            </a:r>
            <a:endParaRPr lang="zh-CN" altLang="en-US" sz="28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5363" name="Rectangle 5"/>
          <p:cNvSpPr/>
          <p:nvPr/>
        </p:nvSpPr>
        <p:spPr>
          <a:xfrm>
            <a:off x="1774825" y="188913"/>
            <a:ext cx="33115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solidFill>
                  <a:srgbClr val="FF33CC"/>
                </a:solidFill>
                <a:latin typeface="Verdana" panose="020B0604030504040204" pitchFamily="34" charset="0"/>
              </a:rPr>
              <a:t>实验器材：</a:t>
            </a:r>
            <a:endParaRPr lang="zh-CN" altLang="en-US" sz="4400" b="1" dirty="0">
              <a:solidFill>
                <a:srgbClr val="FF33CC"/>
              </a:solidFill>
              <a:latin typeface="Verdana" panose="020B0604030504040204" pitchFamily="34" charset="0"/>
            </a:endParaRPr>
          </a:p>
        </p:txBody>
      </p:sp>
      <p:pic>
        <p:nvPicPr>
          <p:cNvPr id="15364" name="Picture 8" descr="未标题-1"/>
          <p:cNvPicPr>
            <a:picLocks noChangeAspect="1"/>
          </p:cNvPicPr>
          <p:nvPr/>
        </p:nvPicPr>
        <p:blipFill>
          <a:blip r:embed="rId1">
            <a:clrChange>
              <a:clrFrom>
                <a:srgbClr val="F6F7FB"/>
              </a:clrFrom>
              <a:clrTo>
                <a:srgbClr val="F6F7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3113" y="2205038"/>
            <a:ext cx="2778125" cy="423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Text Box 13"/>
          <p:cNvSpPr txBox="1"/>
          <p:nvPr/>
        </p:nvSpPr>
        <p:spPr>
          <a:xfrm>
            <a:off x="4151313" y="2349500"/>
            <a:ext cx="936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hlink"/>
                </a:solidFill>
                <a:latin typeface="Tahoma" panose="020B0604030504040204" pitchFamily="34" charset="0"/>
              </a:rPr>
              <a:t>A</a:t>
            </a:r>
            <a:endParaRPr lang="en-US" altLang="zh-CN" sz="2400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15366" name="Text Box 14"/>
          <p:cNvSpPr txBox="1"/>
          <p:nvPr/>
        </p:nvSpPr>
        <p:spPr>
          <a:xfrm>
            <a:off x="4079875" y="4508500"/>
            <a:ext cx="936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hlink"/>
                </a:solidFill>
                <a:latin typeface="Tahoma" panose="020B0604030504040204" pitchFamily="34" charset="0"/>
              </a:rPr>
              <a:t>B</a:t>
            </a:r>
            <a:endParaRPr lang="en-US" altLang="zh-CN" sz="2400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2711450" y="549275"/>
            <a:ext cx="55340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设计并进行实验</a:t>
            </a:r>
            <a:r>
              <a:rPr lang="en-US" altLang="zh-CN" sz="44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endParaRPr lang="en-US" altLang="zh-CN" sz="44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7892" name="Rectangle 4"/>
          <p:cNvSpPr/>
          <p:nvPr/>
        </p:nvSpPr>
        <p:spPr>
          <a:xfrm>
            <a:off x="2063750" y="1844675"/>
            <a:ext cx="558641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</a:rPr>
              <a:t>、按照实验装置图安装实验仪器，进行  加热</a:t>
            </a:r>
            <a:r>
              <a:rPr lang="en-US" altLang="zh-CN" sz="2400" b="1" dirty="0">
                <a:latin typeface="宋体" panose="02010600030101010101" pitchFamily="2" charset="-122"/>
              </a:rPr>
              <a:t>.</a:t>
            </a:r>
            <a:endParaRPr lang="en-US" altLang="zh-CN" sz="2400" b="1" dirty="0">
              <a:latin typeface="宋体" panose="02010600030101010101" pitchFamily="2" charset="-122"/>
            </a:endParaRPr>
          </a:p>
        </p:txBody>
      </p:sp>
      <p:sp>
        <p:nvSpPr>
          <p:cNvPr id="37894" name="Rectangle 6"/>
          <p:cNvSpPr/>
          <p:nvPr/>
        </p:nvSpPr>
        <p:spPr>
          <a:xfrm>
            <a:off x="1919288" y="3789363"/>
            <a:ext cx="6696075" cy="1235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</a:pPr>
            <a:r>
              <a:rPr lang="en-US" altLang="zh-CN" sz="2400" b="1" dirty="0">
                <a:solidFill>
                  <a:schemeClr val="hlink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chemeClr val="folHlink"/>
                </a:solidFill>
                <a:latin typeface="宋体" panose="02010600030101010101" pitchFamily="2" charset="-122"/>
              </a:rPr>
              <a:t>当水温达到</a:t>
            </a:r>
            <a:r>
              <a:rPr lang="en-US" altLang="zh-CN" sz="2400" b="1" dirty="0">
                <a:solidFill>
                  <a:schemeClr val="hlink"/>
                </a:solidFill>
                <a:latin typeface="宋体" panose="02010600030101010101" pitchFamily="2" charset="-122"/>
              </a:rPr>
              <a:t>90℃</a:t>
            </a:r>
            <a:r>
              <a:rPr lang="zh-CN" altLang="en-US" sz="2400" b="1" dirty="0">
                <a:solidFill>
                  <a:schemeClr val="folHlink"/>
                </a:solidFill>
                <a:latin typeface="宋体" panose="02010600030101010101" pitchFamily="2" charset="-122"/>
              </a:rPr>
              <a:t>时</a:t>
            </a:r>
            <a:r>
              <a:rPr lang="en-US" altLang="zh-CN" sz="2400" b="1" dirty="0">
                <a:solidFill>
                  <a:schemeClr val="folHlink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chemeClr val="folHlink"/>
                </a:solidFill>
                <a:latin typeface="宋体" panose="02010600030101010101" pitchFamily="2" charset="-122"/>
              </a:rPr>
              <a:t>开始计时。</a:t>
            </a:r>
            <a:endParaRPr lang="zh-CN" altLang="en-US" sz="2400" b="1" dirty="0">
              <a:solidFill>
                <a:schemeClr val="folHlink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400" b="1" dirty="0">
                <a:latin typeface="宋体" panose="02010600030101010101" pitchFamily="2" charset="-122"/>
              </a:rPr>
              <a:t>每隔</a:t>
            </a:r>
            <a:r>
              <a:rPr lang="en-US" altLang="zh-CN" sz="2400" b="1" dirty="0">
                <a:solidFill>
                  <a:schemeClr val="hlink"/>
                </a:solidFill>
                <a:latin typeface="宋体" panose="02010600030101010101" pitchFamily="2" charset="-122"/>
              </a:rPr>
              <a:t>0.5min</a:t>
            </a:r>
            <a:r>
              <a:rPr lang="zh-CN" altLang="en-US" sz="2400" b="1" dirty="0">
                <a:latin typeface="宋体" panose="02010600030101010101" pitchFamily="2" charset="-122"/>
              </a:rPr>
              <a:t>读取一次温度计的示数，并记录。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</a:pP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rgbClr val="008000"/>
                </a:solidFill>
                <a:latin typeface="宋体" panose="02010600030101010101" pitchFamily="2" charset="-122"/>
              </a:rPr>
              <a:t>当水沸腾</a:t>
            </a:r>
            <a:r>
              <a:rPr lang="en-US" altLang="zh-CN" sz="2400" b="1" dirty="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r>
              <a:rPr lang="en-US" altLang="zh-CN" sz="2400" b="1" dirty="0">
                <a:solidFill>
                  <a:schemeClr val="hlink"/>
                </a:solidFill>
                <a:latin typeface="Verdana" panose="020B0604030504040204" pitchFamily="34" charset="0"/>
              </a:rPr>
              <a:t>min</a:t>
            </a:r>
            <a:r>
              <a:rPr lang="zh-CN" altLang="en-US" sz="2400" b="1" dirty="0">
                <a:solidFill>
                  <a:srgbClr val="008000"/>
                </a:solidFill>
                <a:latin typeface="宋体" panose="02010600030101010101" pitchFamily="2" charset="-122"/>
              </a:rPr>
              <a:t>后，停止读数。</a:t>
            </a:r>
            <a:endParaRPr lang="zh-CN" altLang="en-US" sz="2400" b="1" dirty="0">
              <a:solidFill>
                <a:srgbClr val="008000"/>
              </a:solidFill>
              <a:latin typeface="宋体" panose="02010600030101010101" pitchFamily="2" charset="-122"/>
            </a:endParaRPr>
          </a:p>
        </p:txBody>
      </p:sp>
      <p:sp>
        <p:nvSpPr>
          <p:cNvPr id="37895" name="Rectangle 7"/>
          <p:cNvSpPr/>
          <p:nvPr/>
        </p:nvSpPr>
        <p:spPr>
          <a:xfrm>
            <a:off x="1847850" y="5229225"/>
            <a:ext cx="66960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宋体" panose="02010600030101010101" pitchFamily="2" charset="-122"/>
              </a:rPr>
              <a:t>4.</a:t>
            </a:r>
            <a:r>
              <a:rPr lang="zh-CN" altLang="en-US" sz="2400" b="1" dirty="0">
                <a:latin typeface="宋体" panose="02010600030101010101" pitchFamily="2" charset="-122"/>
              </a:rPr>
              <a:t>熄灭酒精灯停止加热，观察水</a:t>
            </a: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</a:rPr>
              <a:t>能否</a:t>
            </a:r>
            <a:r>
              <a:rPr lang="zh-CN" altLang="en-US" sz="2400" b="1" dirty="0">
                <a:latin typeface="宋体" panose="02010600030101010101" pitchFamily="2" charset="-122"/>
              </a:rPr>
              <a:t>继续沸腾。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pic>
        <p:nvPicPr>
          <p:cNvPr id="16390" name="Picture 8" descr="未标题-1"/>
          <p:cNvPicPr>
            <a:picLocks noChangeAspect="1"/>
          </p:cNvPicPr>
          <p:nvPr/>
        </p:nvPicPr>
        <p:blipFill>
          <a:blip r:embed="rId1">
            <a:clrChange>
              <a:clrFrom>
                <a:srgbClr val="F6F7FB"/>
              </a:clrFrom>
              <a:clrTo>
                <a:srgbClr val="F6F7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6588" y="549275"/>
            <a:ext cx="1912937" cy="474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7" name="Rectangle 9"/>
          <p:cNvSpPr/>
          <p:nvPr/>
        </p:nvSpPr>
        <p:spPr>
          <a:xfrm>
            <a:off x="2063750" y="2852738"/>
            <a:ext cx="558641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</a:rPr>
              <a:t>、</a:t>
            </a:r>
            <a:r>
              <a:rPr lang="zh-CN" altLang="en-US" sz="2400" b="1" dirty="0">
                <a:latin typeface="Tahoma" panose="020B0604030504040204" pitchFamily="34" charset="0"/>
              </a:rPr>
              <a:t>观察水沸腾前后</a:t>
            </a: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水中气泡变化</a:t>
            </a:r>
            <a:r>
              <a:rPr lang="zh-CN" altLang="en-US" sz="2400" b="1" dirty="0">
                <a:latin typeface="Tahoma" panose="020B0604030504040204" pitchFamily="34" charset="0"/>
              </a:rPr>
              <a:t>的情况并记录。</a:t>
            </a:r>
            <a:endParaRPr lang="zh-CN" altLang="en-US" sz="2400" b="1" dirty="0">
              <a:latin typeface="Tahoma" panose="020B0604030504040204" pitchFamily="34" charset="0"/>
            </a:endParaRPr>
          </a:p>
        </p:txBody>
      </p:sp>
      <p:sp>
        <p:nvSpPr>
          <p:cNvPr id="16392" name="Text Box 10"/>
          <p:cNvSpPr txBox="1"/>
          <p:nvPr/>
        </p:nvSpPr>
        <p:spPr>
          <a:xfrm>
            <a:off x="7608888" y="765175"/>
            <a:ext cx="936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hlink"/>
                </a:solidFill>
                <a:latin typeface="Tahoma" panose="020B0604030504040204" pitchFamily="34" charset="0"/>
              </a:rPr>
              <a:t>A</a:t>
            </a:r>
            <a:endParaRPr lang="en-US" altLang="zh-CN" sz="2400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16393" name="Text Box 11"/>
          <p:cNvSpPr txBox="1"/>
          <p:nvPr/>
        </p:nvSpPr>
        <p:spPr>
          <a:xfrm>
            <a:off x="7608888" y="3213100"/>
            <a:ext cx="936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chemeClr val="hlink"/>
                </a:solidFill>
                <a:latin typeface="Tahoma" panose="020B0604030504040204" pitchFamily="34" charset="0"/>
              </a:rPr>
              <a:t>B</a:t>
            </a:r>
            <a:endParaRPr lang="en-US" altLang="zh-CN" sz="2400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4" grpId="0"/>
      <p:bldP spid="37895" grpId="0"/>
      <p:bldP spid="3789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4"/>
          <p:cNvSpPr txBox="1"/>
          <p:nvPr/>
        </p:nvSpPr>
        <p:spPr>
          <a:xfrm>
            <a:off x="3000375" y="836613"/>
            <a:ext cx="25193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folHlink"/>
                </a:solidFill>
                <a:latin typeface="Tahoma" panose="020B0604030504040204" pitchFamily="34" charset="0"/>
              </a:rPr>
              <a:t>温馨提示：</a:t>
            </a:r>
            <a:endParaRPr lang="zh-CN" altLang="en-US" sz="2800" b="1" dirty="0">
              <a:solidFill>
                <a:schemeClr val="folHlink"/>
              </a:solidFill>
              <a:latin typeface="Tahoma" panose="020B0604030504040204" pitchFamily="34" charset="0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2424113" y="1844675"/>
            <a:ext cx="73437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ahoma" panose="020B0604030504040204" pitchFamily="34" charset="0"/>
              </a:rPr>
              <a:t>1</a:t>
            </a:r>
            <a:r>
              <a:rPr lang="zh-CN" altLang="en-US" sz="2400" dirty="0">
                <a:latin typeface="Tahoma" panose="020B0604030504040204" pitchFamily="34" charset="0"/>
              </a:rPr>
              <a:t>、烧杯中的水要适量。</a:t>
            </a:r>
            <a:endParaRPr lang="zh-CN" altLang="en-US" sz="24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8198" name="Text Box 6"/>
          <p:cNvSpPr txBox="1"/>
          <p:nvPr/>
        </p:nvSpPr>
        <p:spPr>
          <a:xfrm>
            <a:off x="2279650" y="2924175"/>
            <a:ext cx="73437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ahoma" panose="020B0604030504040204" pitchFamily="34" charset="0"/>
              </a:rPr>
              <a:t>2</a:t>
            </a:r>
            <a:r>
              <a:rPr lang="zh-CN" altLang="en-US" sz="2400" dirty="0">
                <a:latin typeface="Tahoma" panose="020B0604030504040204" pitchFamily="34" charset="0"/>
              </a:rPr>
              <a:t>、密切配合，记录要及时。</a:t>
            </a: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8199" name="Text Box 7"/>
          <p:cNvSpPr txBox="1"/>
          <p:nvPr/>
        </p:nvSpPr>
        <p:spPr>
          <a:xfrm>
            <a:off x="2135188" y="4076700"/>
            <a:ext cx="85328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chemeClr val="folHlink"/>
                </a:solidFill>
                <a:latin typeface="Tahoma" panose="020B0604030504040204" pitchFamily="34" charset="0"/>
              </a:rPr>
              <a:t>3</a:t>
            </a:r>
            <a:r>
              <a:rPr lang="zh-CN" altLang="en-US" sz="2400" b="1" dirty="0">
                <a:solidFill>
                  <a:schemeClr val="folHlink"/>
                </a:solidFill>
                <a:latin typeface="Tahoma" panose="020B0604030504040204" pitchFamily="34" charset="0"/>
              </a:rPr>
              <a:t>、一定要注意安全，</a:t>
            </a:r>
            <a:r>
              <a:rPr lang="zh-CN" altLang="en-US" sz="2400" b="1" dirty="0">
                <a:solidFill>
                  <a:schemeClr val="hlink"/>
                </a:solidFill>
                <a:latin typeface="Tahoma" panose="020B0604030504040204" pitchFamily="34" charset="0"/>
              </a:rPr>
              <a:t>不能将烧杯中的热水打翻</a:t>
            </a:r>
            <a:r>
              <a:rPr lang="zh-CN" altLang="en-US" sz="2400" b="1" dirty="0">
                <a:solidFill>
                  <a:schemeClr val="folHlink"/>
                </a:solidFill>
                <a:latin typeface="Tahoma" panose="020B0604030504040204" pitchFamily="34" charset="0"/>
              </a:rPr>
              <a:t>，以免烫伤。</a:t>
            </a:r>
            <a:endParaRPr lang="zh-CN" altLang="en-US" sz="2400" b="1" dirty="0">
              <a:solidFill>
                <a:schemeClr val="folHlink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62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2133600" cy="58356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1F1F7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沸腾实验</a:t>
            </a:r>
            <a:endParaRPr kumimoji="0" lang="zh-CN" altLang="en-US" sz="3200" b="1" kern="1200" cap="none" spc="0" normalizeH="0" baseline="0" noProof="0">
              <a:solidFill>
                <a:srgbClr val="1F1F7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5" name="Text Box 3"/>
          <p:cNvSpPr txBox="1"/>
          <p:nvPr/>
        </p:nvSpPr>
        <p:spPr>
          <a:xfrm>
            <a:off x="4191000" y="381000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latin typeface="Arial" panose="020B0604020202020204" pitchFamily="34" charset="0"/>
              </a:rPr>
              <a:t>现象描述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297079" name="Text Box 119"/>
          <p:cNvSpPr txBox="1"/>
          <p:nvPr/>
        </p:nvSpPr>
        <p:spPr>
          <a:xfrm>
            <a:off x="1828800" y="1403350"/>
            <a:ext cx="61722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．水在沸腾前气泡</a:t>
            </a:r>
            <a:r>
              <a:rPr lang="zh-CN" altLang="en-US" sz="2800" b="1" u="sng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；沸腾时气泡</a:t>
            </a:r>
            <a:r>
              <a:rPr lang="zh-CN" altLang="en-US" sz="2800" b="1" u="sng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8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28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81" name="Text Box 121"/>
          <p:cNvSpPr txBox="1"/>
          <p:nvPr/>
        </p:nvSpPr>
        <p:spPr>
          <a:xfrm>
            <a:off x="1828800" y="5835650"/>
            <a:ext cx="8686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．撤去酒精灯，停止加热，水的沸腾也</a:t>
            </a:r>
            <a:r>
              <a:rPr lang="zh-CN" altLang="en-US" sz="2800" b="1" u="sng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Group 126"/>
          <p:cNvGrpSpPr/>
          <p:nvPr/>
        </p:nvGrpSpPr>
        <p:grpSpPr>
          <a:xfrm>
            <a:off x="7924800" y="1066800"/>
            <a:ext cx="2438400" cy="4572000"/>
            <a:chOff x="4342" y="720"/>
            <a:chExt cx="1418" cy="2592"/>
          </a:xfrm>
        </p:grpSpPr>
        <p:sp>
          <p:nvSpPr>
            <p:cNvPr id="18445" name="Rectangle 7"/>
            <p:cNvSpPr/>
            <p:nvPr/>
          </p:nvSpPr>
          <p:spPr>
            <a:xfrm>
              <a:off x="4342" y="720"/>
              <a:ext cx="1418" cy="2592"/>
            </a:xfrm>
            <a:prstGeom prst="rect">
              <a:avLst/>
            </a:prstGeom>
            <a:gradFill rotWithShape="1">
              <a:gsLst>
                <a:gs pos="0">
                  <a:srgbClr val="477647"/>
                </a:gs>
                <a:gs pos="100000">
                  <a:srgbClr val="99FF99"/>
                </a:gs>
              </a:gsLst>
              <a:lin ang="5400000" scaled="1"/>
              <a:tileRect/>
            </a:gradFill>
            <a:ln w="12700">
              <a:noFill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46" name="Rectangle 8"/>
            <p:cNvSpPr/>
            <p:nvPr/>
          </p:nvSpPr>
          <p:spPr>
            <a:xfrm>
              <a:off x="4818" y="1939"/>
              <a:ext cx="564" cy="404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47" name="Line 9"/>
            <p:cNvSpPr/>
            <p:nvPr/>
          </p:nvSpPr>
          <p:spPr>
            <a:xfrm>
              <a:off x="4865" y="2341"/>
              <a:ext cx="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8448" name="Group 10"/>
            <p:cNvGrpSpPr/>
            <p:nvPr/>
          </p:nvGrpSpPr>
          <p:grpSpPr>
            <a:xfrm>
              <a:off x="4818" y="1668"/>
              <a:ext cx="564" cy="675"/>
              <a:chOff x="4105" y="2976"/>
              <a:chExt cx="1088" cy="1136"/>
            </a:xfrm>
          </p:grpSpPr>
          <p:sp>
            <p:nvSpPr>
              <p:cNvPr id="18556" name="Line 11"/>
              <p:cNvSpPr/>
              <p:nvPr/>
            </p:nvSpPr>
            <p:spPr>
              <a:xfrm>
                <a:off x="4105" y="2976"/>
                <a:ext cx="0" cy="113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8557" name="Line 12"/>
              <p:cNvSpPr/>
              <p:nvPr/>
            </p:nvSpPr>
            <p:spPr>
              <a:xfrm>
                <a:off x="4105" y="4110"/>
                <a:ext cx="1088" cy="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8558" name="Line 13"/>
              <p:cNvSpPr/>
              <p:nvPr/>
            </p:nvSpPr>
            <p:spPr>
              <a:xfrm flipV="1">
                <a:off x="5193" y="2976"/>
                <a:ext cx="0" cy="113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8449" name="Oval 14"/>
            <p:cNvSpPr/>
            <p:nvPr/>
          </p:nvSpPr>
          <p:spPr>
            <a:xfrm>
              <a:off x="4921" y="2112"/>
              <a:ext cx="23" cy="27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50" name="Oval 15"/>
            <p:cNvSpPr/>
            <p:nvPr/>
          </p:nvSpPr>
          <p:spPr>
            <a:xfrm>
              <a:off x="5076" y="1946"/>
              <a:ext cx="24" cy="27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51" name="Oval 16"/>
            <p:cNvSpPr/>
            <p:nvPr/>
          </p:nvSpPr>
          <p:spPr>
            <a:xfrm>
              <a:off x="5253" y="2256"/>
              <a:ext cx="23" cy="26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52" name="Oval 17"/>
            <p:cNvSpPr/>
            <p:nvPr/>
          </p:nvSpPr>
          <p:spPr>
            <a:xfrm>
              <a:off x="4982" y="2222"/>
              <a:ext cx="23" cy="34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53" name="Oval 18"/>
            <p:cNvSpPr/>
            <p:nvPr/>
          </p:nvSpPr>
          <p:spPr>
            <a:xfrm>
              <a:off x="5170" y="2064"/>
              <a:ext cx="24" cy="34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54" name="Freeform 19"/>
            <p:cNvSpPr/>
            <p:nvPr/>
          </p:nvSpPr>
          <p:spPr>
            <a:xfrm>
              <a:off x="5007" y="1651"/>
              <a:ext cx="105" cy="223"/>
            </a:xfrm>
            <a:custGeom>
              <a:avLst/>
              <a:gdLst>
                <a:gd name="txL" fmla="*/ 0 w 179"/>
                <a:gd name="txT" fmla="*/ 0 h 522"/>
                <a:gd name="txR" fmla="*/ 179 w 179"/>
                <a:gd name="txB" fmla="*/ 522 h 522"/>
              </a:gdLst>
              <a:ahLst/>
              <a:cxnLst>
                <a:cxn ang="0">
                  <a:pos x="0" y="391920769"/>
                </a:cxn>
                <a:cxn ang="0">
                  <a:pos x="738928045" y="391920769"/>
                </a:cxn>
                <a:cxn ang="0">
                  <a:pos x="738928045" y="391920769"/>
                </a:cxn>
                <a:cxn ang="0">
                  <a:pos x="738928045" y="391920769"/>
                </a:cxn>
                <a:cxn ang="0">
                  <a:pos x="738928045" y="391920769"/>
                </a:cxn>
                <a:cxn ang="0">
                  <a:pos x="738928045" y="391920769"/>
                </a:cxn>
                <a:cxn ang="0">
                  <a:pos x="738928045" y="391920769"/>
                </a:cxn>
              </a:cxnLst>
              <a:rect l="txL" t="txT" r="txR" b="txB"/>
              <a:pathLst>
                <a:path w="179" h="522">
                  <a:moveTo>
                    <a:pt x="0" y="522"/>
                  </a:moveTo>
                  <a:cubicBezTo>
                    <a:pt x="19" y="470"/>
                    <a:pt x="10" y="449"/>
                    <a:pt x="56" y="420"/>
                  </a:cubicBezTo>
                  <a:cubicBezTo>
                    <a:pt x="69" y="380"/>
                    <a:pt x="89" y="349"/>
                    <a:pt x="103" y="308"/>
                  </a:cubicBezTo>
                  <a:cubicBezTo>
                    <a:pt x="106" y="299"/>
                    <a:pt x="112" y="281"/>
                    <a:pt x="112" y="281"/>
                  </a:cubicBezTo>
                  <a:cubicBezTo>
                    <a:pt x="117" y="190"/>
                    <a:pt x="110" y="162"/>
                    <a:pt x="130" y="95"/>
                  </a:cubicBezTo>
                  <a:cubicBezTo>
                    <a:pt x="136" y="76"/>
                    <a:pt x="137" y="54"/>
                    <a:pt x="149" y="39"/>
                  </a:cubicBezTo>
                  <a:cubicBezTo>
                    <a:pt x="179" y="0"/>
                    <a:pt x="177" y="36"/>
                    <a:pt x="177" y="11"/>
                  </a:cubicBezTo>
                </a:path>
              </a:pathLst>
            </a:custGeom>
            <a:noFill/>
            <a:ln w="28575" cap="flat" cmpd="sng">
              <a:solidFill>
                <a:schemeClr val="bg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18455" name="Freeform 20"/>
            <p:cNvSpPr/>
            <p:nvPr/>
          </p:nvSpPr>
          <p:spPr>
            <a:xfrm>
              <a:off x="5135" y="1663"/>
              <a:ext cx="104" cy="221"/>
            </a:xfrm>
            <a:custGeom>
              <a:avLst/>
              <a:gdLst>
                <a:gd name="txL" fmla="*/ 0 w 179"/>
                <a:gd name="txT" fmla="*/ 0 h 522"/>
                <a:gd name="txR" fmla="*/ 179 w 179"/>
                <a:gd name="txB" fmla="*/ 522 h 522"/>
              </a:gdLst>
              <a:ahLst/>
              <a:cxnLst>
                <a:cxn ang="0">
                  <a:pos x="0" y="384922325"/>
                </a:cxn>
                <a:cxn ang="0">
                  <a:pos x="724920249" y="384922325"/>
                </a:cxn>
                <a:cxn ang="0">
                  <a:pos x="724920249" y="384922325"/>
                </a:cxn>
                <a:cxn ang="0">
                  <a:pos x="724920249" y="384922325"/>
                </a:cxn>
                <a:cxn ang="0">
                  <a:pos x="724920249" y="384922325"/>
                </a:cxn>
                <a:cxn ang="0">
                  <a:pos x="724920249" y="384922325"/>
                </a:cxn>
                <a:cxn ang="0">
                  <a:pos x="724920249" y="384922325"/>
                </a:cxn>
              </a:cxnLst>
              <a:rect l="txL" t="txT" r="txR" b="txB"/>
              <a:pathLst>
                <a:path w="179" h="522">
                  <a:moveTo>
                    <a:pt x="0" y="522"/>
                  </a:moveTo>
                  <a:cubicBezTo>
                    <a:pt x="19" y="470"/>
                    <a:pt x="10" y="449"/>
                    <a:pt x="56" y="420"/>
                  </a:cubicBezTo>
                  <a:cubicBezTo>
                    <a:pt x="69" y="380"/>
                    <a:pt x="89" y="349"/>
                    <a:pt x="103" y="308"/>
                  </a:cubicBezTo>
                  <a:cubicBezTo>
                    <a:pt x="106" y="299"/>
                    <a:pt x="112" y="281"/>
                    <a:pt x="112" y="281"/>
                  </a:cubicBezTo>
                  <a:cubicBezTo>
                    <a:pt x="117" y="190"/>
                    <a:pt x="110" y="162"/>
                    <a:pt x="130" y="95"/>
                  </a:cubicBezTo>
                  <a:cubicBezTo>
                    <a:pt x="136" y="76"/>
                    <a:pt x="137" y="54"/>
                    <a:pt x="149" y="39"/>
                  </a:cubicBezTo>
                  <a:cubicBezTo>
                    <a:pt x="179" y="0"/>
                    <a:pt x="177" y="36"/>
                    <a:pt x="177" y="11"/>
                  </a:cubicBezTo>
                </a:path>
              </a:pathLst>
            </a:custGeom>
            <a:noFill/>
            <a:ln w="28575" cap="flat" cmpd="sng">
              <a:solidFill>
                <a:schemeClr val="bg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18456" name="Freeform 21"/>
            <p:cNvSpPr/>
            <p:nvPr/>
          </p:nvSpPr>
          <p:spPr>
            <a:xfrm>
              <a:off x="5241" y="1649"/>
              <a:ext cx="105" cy="221"/>
            </a:xfrm>
            <a:custGeom>
              <a:avLst/>
              <a:gdLst>
                <a:gd name="txL" fmla="*/ 0 w 179"/>
                <a:gd name="txT" fmla="*/ 0 h 522"/>
                <a:gd name="txR" fmla="*/ 179 w 179"/>
                <a:gd name="txB" fmla="*/ 522 h 522"/>
              </a:gdLst>
              <a:ahLst/>
              <a:cxnLst>
                <a:cxn ang="0">
                  <a:pos x="0" y="384922325"/>
                </a:cxn>
                <a:cxn ang="0">
                  <a:pos x="738928045" y="384922325"/>
                </a:cxn>
                <a:cxn ang="0">
                  <a:pos x="738928045" y="384922325"/>
                </a:cxn>
                <a:cxn ang="0">
                  <a:pos x="738928045" y="384922325"/>
                </a:cxn>
                <a:cxn ang="0">
                  <a:pos x="738928045" y="384922325"/>
                </a:cxn>
                <a:cxn ang="0">
                  <a:pos x="738928045" y="384922325"/>
                </a:cxn>
                <a:cxn ang="0">
                  <a:pos x="738928045" y="384922325"/>
                </a:cxn>
              </a:cxnLst>
              <a:rect l="txL" t="txT" r="txR" b="txB"/>
              <a:pathLst>
                <a:path w="179" h="522">
                  <a:moveTo>
                    <a:pt x="0" y="522"/>
                  </a:moveTo>
                  <a:cubicBezTo>
                    <a:pt x="19" y="470"/>
                    <a:pt x="10" y="449"/>
                    <a:pt x="56" y="420"/>
                  </a:cubicBezTo>
                  <a:cubicBezTo>
                    <a:pt x="69" y="380"/>
                    <a:pt x="89" y="349"/>
                    <a:pt x="103" y="308"/>
                  </a:cubicBezTo>
                  <a:cubicBezTo>
                    <a:pt x="106" y="299"/>
                    <a:pt x="112" y="281"/>
                    <a:pt x="112" y="281"/>
                  </a:cubicBezTo>
                  <a:cubicBezTo>
                    <a:pt x="117" y="190"/>
                    <a:pt x="110" y="162"/>
                    <a:pt x="130" y="95"/>
                  </a:cubicBezTo>
                  <a:cubicBezTo>
                    <a:pt x="136" y="76"/>
                    <a:pt x="137" y="54"/>
                    <a:pt x="149" y="39"/>
                  </a:cubicBezTo>
                  <a:cubicBezTo>
                    <a:pt x="179" y="0"/>
                    <a:pt x="177" y="36"/>
                    <a:pt x="177" y="11"/>
                  </a:cubicBezTo>
                </a:path>
              </a:pathLst>
            </a:custGeom>
            <a:noFill/>
            <a:ln w="28575" cap="flat" cmpd="sng">
              <a:solidFill>
                <a:schemeClr val="bg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18457" name="Freeform 22"/>
            <p:cNvSpPr/>
            <p:nvPr/>
          </p:nvSpPr>
          <p:spPr>
            <a:xfrm>
              <a:off x="4888" y="1676"/>
              <a:ext cx="105" cy="222"/>
            </a:xfrm>
            <a:custGeom>
              <a:avLst/>
              <a:gdLst>
                <a:gd name="txL" fmla="*/ 0 w 179"/>
                <a:gd name="txT" fmla="*/ 0 h 522"/>
                <a:gd name="txR" fmla="*/ 179 w 179"/>
                <a:gd name="txB" fmla="*/ 522 h 522"/>
              </a:gdLst>
              <a:ahLst/>
              <a:cxnLst>
                <a:cxn ang="0">
                  <a:pos x="0" y="388413666"/>
                </a:cxn>
                <a:cxn ang="0">
                  <a:pos x="738928045" y="388413666"/>
                </a:cxn>
                <a:cxn ang="0">
                  <a:pos x="738928045" y="388413666"/>
                </a:cxn>
                <a:cxn ang="0">
                  <a:pos x="738928045" y="388413666"/>
                </a:cxn>
                <a:cxn ang="0">
                  <a:pos x="738928045" y="388413666"/>
                </a:cxn>
                <a:cxn ang="0">
                  <a:pos x="738928045" y="388413666"/>
                </a:cxn>
                <a:cxn ang="0">
                  <a:pos x="738928045" y="388413666"/>
                </a:cxn>
              </a:cxnLst>
              <a:rect l="txL" t="txT" r="txR" b="txB"/>
              <a:pathLst>
                <a:path w="179" h="522">
                  <a:moveTo>
                    <a:pt x="0" y="522"/>
                  </a:moveTo>
                  <a:cubicBezTo>
                    <a:pt x="19" y="470"/>
                    <a:pt x="10" y="449"/>
                    <a:pt x="56" y="420"/>
                  </a:cubicBezTo>
                  <a:cubicBezTo>
                    <a:pt x="69" y="380"/>
                    <a:pt x="89" y="349"/>
                    <a:pt x="103" y="308"/>
                  </a:cubicBezTo>
                  <a:cubicBezTo>
                    <a:pt x="106" y="299"/>
                    <a:pt x="112" y="281"/>
                    <a:pt x="112" y="281"/>
                  </a:cubicBezTo>
                  <a:cubicBezTo>
                    <a:pt x="117" y="190"/>
                    <a:pt x="110" y="162"/>
                    <a:pt x="130" y="95"/>
                  </a:cubicBezTo>
                  <a:cubicBezTo>
                    <a:pt x="136" y="76"/>
                    <a:pt x="137" y="54"/>
                    <a:pt x="149" y="39"/>
                  </a:cubicBezTo>
                  <a:cubicBezTo>
                    <a:pt x="179" y="0"/>
                    <a:pt x="177" y="36"/>
                    <a:pt x="177" y="11"/>
                  </a:cubicBezTo>
                </a:path>
              </a:pathLst>
            </a:custGeom>
            <a:noFill/>
            <a:ln w="28575" cap="flat" cmpd="sng">
              <a:solidFill>
                <a:schemeClr val="bg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400"/>
            </a:p>
          </p:txBody>
        </p:sp>
        <p:grpSp>
          <p:nvGrpSpPr>
            <p:cNvPr id="18458" name="Group 23"/>
            <p:cNvGrpSpPr/>
            <p:nvPr/>
          </p:nvGrpSpPr>
          <p:grpSpPr>
            <a:xfrm>
              <a:off x="4923" y="2312"/>
              <a:ext cx="412" cy="573"/>
              <a:chOff x="5225" y="948"/>
              <a:chExt cx="1605" cy="2238"/>
            </a:xfrm>
          </p:grpSpPr>
          <p:grpSp>
            <p:nvGrpSpPr>
              <p:cNvPr id="18538" name="Group 24"/>
              <p:cNvGrpSpPr/>
              <p:nvPr/>
            </p:nvGrpSpPr>
            <p:grpSpPr>
              <a:xfrm>
                <a:off x="5225" y="1730"/>
                <a:ext cx="1605" cy="1456"/>
                <a:chOff x="8408" y="2532"/>
                <a:chExt cx="1994" cy="1812"/>
              </a:xfrm>
            </p:grpSpPr>
            <p:grpSp>
              <p:nvGrpSpPr>
                <p:cNvPr id="18542" name="Group 25"/>
                <p:cNvGrpSpPr/>
                <p:nvPr/>
              </p:nvGrpSpPr>
              <p:grpSpPr>
                <a:xfrm>
                  <a:off x="8497" y="3528"/>
                  <a:ext cx="1810" cy="676"/>
                  <a:chOff x="8497" y="3468"/>
                  <a:chExt cx="1810" cy="676"/>
                </a:xfrm>
              </p:grpSpPr>
              <p:sp>
                <p:nvSpPr>
                  <p:cNvPr id="18554" name="AutoShape 26" descr="横虚线"/>
                  <p:cNvSpPr/>
                  <p:nvPr/>
                </p:nvSpPr>
                <p:spPr>
                  <a:xfrm>
                    <a:off x="8537" y="3528"/>
                    <a:ext cx="1754" cy="616"/>
                  </a:xfrm>
                  <a:custGeom>
                    <a:avLst/>
                    <a:gdLst>
                      <a:gd name="txL" fmla="*/ 4680 w 21600"/>
                      <a:gd name="txT" fmla="*/ 4664 h 21600"/>
                      <a:gd name="txR" fmla="*/ 16920 w 21600"/>
                      <a:gd name="txB" fmla="*/ 16936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txL" t="txT" r="txR" b="txB"/>
                    <a:pathLst>
                      <a:path w="21600" h="21600">
                        <a:moveTo>
                          <a:pt x="0" y="0"/>
                        </a:moveTo>
                        <a:lnTo>
                          <a:pt x="5760" y="21600"/>
                        </a:lnTo>
                        <a:lnTo>
                          <a:pt x="1584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ashHorz">
                    <a:fgClr>
                      <a:srgbClr val="000000">
                        <a:alpha val="100000"/>
                      </a:srgbClr>
                    </a:fgClr>
                    <a:bgClr>
                      <a:srgbClr val="FFFFFF">
                        <a:alpha val="100000"/>
                      </a:srgbClr>
                    </a:bgClr>
                  </a:pattFill>
                  <a:ln w="9525">
                    <a:noFill/>
                  </a:ln>
                </p:spPr>
                <p:txBody>
                  <a:bodyPr/>
                  <a:p>
                    <a:endParaRPr lang="zh-CN" altLang="en-US" sz="2400"/>
                  </a:p>
                </p:txBody>
              </p:sp>
              <p:sp>
                <p:nvSpPr>
                  <p:cNvPr id="18555" name="Line 27" descr="横虚线"/>
                  <p:cNvSpPr/>
                  <p:nvPr/>
                </p:nvSpPr>
                <p:spPr>
                  <a:xfrm>
                    <a:off x="8497" y="3468"/>
                    <a:ext cx="1810" cy="0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18543" name="Freeform 28"/>
                <p:cNvSpPr/>
                <p:nvPr/>
              </p:nvSpPr>
              <p:spPr>
                <a:xfrm>
                  <a:off x="8408" y="2844"/>
                  <a:ext cx="1994" cy="1404"/>
                </a:xfrm>
                <a:custGeom>
                  <a:avLst/>
                  <a:gdLst>
                    <a:gd name="txL" fmla="*/ 0 w 1994"/>
                    <a:gd name="txT" fmla="*/ 0 h 1404"/>
                    <a:gd name="txR" fmla="*/ 1994 w 1994"/>
                    <a:gd name="txB" fmla="*/ 1404 h 1404"/>
                  </a:gdLst>
                  <a:ahLst/>
                  <a:cxnLst>
                    <a:cxn ang="0">
                      <a:pos x="543" y="1404"/>
                    </a:cxn>
                    <a:cxn ang="0">
                      <a:pos x="0" y="624"/>
                    </a:cxn>
                    <a:cxn ang="0">
                      <a:pos x="724" y="312"/>
                    </a:cxn>
                    <a:cxn ang="0">
                      <a:pos x="724" y="0"/>
                    </a:cxn>
                    <a:cxn ang="0">
                      <a:pos x="1267" y="0"/>
                    </a:cxn>
                    <a:cxn ang="0">
                      <a:pos x="1265" y="330"/>
                    </a:cxn>
                    <a:cxn ang="0">
                      <a:pos x="1994" y="624"/>
                    </a:cxn>
                    <a:cxn ang="0">
                      <a:pos x="1448" y="1404"/>
                    </a:cxn>
                    <a:cxn ang="0">
                      <a:pos x="543" y="1404"/>
                    </a:cxn>
                  </a:cxnLst>
                  <a:rect l="txL" t="txT" r="txR" b="txB"/>
                  <a:pathLst>
                    <a:path w="1994" h="1404">
                      <a:moveTo>
                        <a:pt x="543" y="1404"/>
                      </a:moveTo>
                      <a:lnTo>
                        <a:pt x="0" y="624"/>
                      </a:lnTo>
                      <a:lnTo>
                        <a:pt x="724" y="312"/>
                      </a:lnTo>
                      <a:lnTo>
                        <a:pt x="724" y="0"/>
                      </a:lnTo>
                      <a:lnTo>
                        <a:pt x="1267" y="0"/>
                      </a:lnTo>
                      <a:lnTo>
                        <a:pt x="1265" y="330"/>
                      </a:lnTo>
                      <a:lnTo>
                        <a:pt x="1994" y="624"/>
                      </a:lnTo>
                      <a:lnTo>
                        <a:pt x="1448" y="1404"/>
                      </a:lnTo>
                      <a:lnTo>
                        <a:pt x="543" y="1404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000000">
                      <a:alpha val="10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 sz="2400"/>
                </a:p>
              </p:txBody>
            </p:sp>
            <p:grpSp>
              <p:nvGrpSpPr>
                <p:cNvPr id="18544" name="Group 29"/>
                <p:cNvGrpSpPr/>
                <p:nvPr/>
              </p:nvGrpSpPr>
              <p:grpSpPr>
                <a:xfrm>
                  <a:off x="9040" y="2532"/>
                  <a:ext cx="882" cy="1634"/>
                  <a:chOff x="6325" y="2376"/>
                  <a:chExt cx="882" cy="1634"/>
                </a:xfrm>
              </p:grpSpPr>
              <p:sp>
                <p:nvSpPr>
                  <p:cNvPr id="18547" name="AutoShape 30"/>
                  <p:cNvSpPr/>
                  <p:nvPr/>
                </p:nvSpPr>
                <p:spPr>
                  <a:xfrm>
                    <a:off x="6486" y="2648"/>
                    <a:ext cx="393" cy="295"/>
                  </a:xfrm>
                  <a:custGeom>
                    <a:avLst/>
                    <a:gdLst>
                      <a:gd name="txL" fmla="*/ 4507 w 21600"/>
                      <a:gd name="txT" fmla="*/ 4466 h 21600"/>
                      <a:gd name="txR" fmla="*/ 17093 w 21600"/>
                      <a:gd name="txB" fmla="*/ 17134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txL" t="txT" r="txR" b="txB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000000">
                        <a:alpha val="100000"/>
                      </a:srgb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sz="2400"/>
                  </a:p>
                </p:txBody>
              </p:sp>
              <p:sp>
                <p:nvSpPr>
                  <p:cNvPr id="18548" name="hx30Oval 20"/>
                  <p:cNvSpPr/>
                  <p:nvPr/>
                </p:nvSpPr>
                <p:spPr>
                  <a:xfrm>
                    <a:off x="6526" y="2492"/>
                    <a:ext cx="331" cy="5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342900" indent="-3429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kumimoji="1"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spcBef>
                        <a:spcPct val="50000"/>
                      </a:spcBef>
                      <a:buClrTx/>
                      <a:buSzTx/>
                      <a:buFontTx/>
                      <a:buNone/>
                    </a:pPr>
                    <a:endParaRPr lang="zh-CN" altLang="zh-CN" sz="4000" b="1" dirty="0">
                      <a:solidFill>
                        <a:srgbClr val="CC0000"/>
                      </a:solidFill>
                      <a:latin typeface="华文行楷" pitchFamily="2" charset="-122"/>
                      <a:ea typeface="华文行楷" pitchFamily="2" charset="-122"/>
                    </a:endParaRPr>
                  </a:p>
                </p:txBody>
              </p:sp>
              <p:sp>
                <p:nvSpPr>
                  <p:cNvPr id="18549" name="hx30Rectangle 21"/>
                  <p:cNvSpPr/>
                  <p:nvPr/>
                </p:nvSpPr>
                <p:spPr>
                  <a:xfrm>
                    <a:off x="6606" y="2376"/>
                    <a:ext cx="165" cy="111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342900" indent="-3429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kumimoji="1"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spcBef>
                        <a:spcPct val="50000"/>
                      </a:spcBef>
                      <a:buClrTx/>
                      <a:buSzTx/>
                      <a:buFontTx/>
                      <a:buNone/>
                    </a:pPr>
                    <a:endParaRPr lang="zh-CN" altLang="zh-CN" sz="4000" b="1" dirty="0">
                      <a:solidFill>
                        <a:srgbClr val="CC0000"/>
                      </a:solidFill>
                      <a:latin typeface="华文行楷" pitchFamily="2" charset="-122"/>
                      <a:ea typeface="华文行楷" pitchFamily="2" charset="-122"/>
                    </a:endParaRPr>
                  </a:p>
                </p:txBody>
              </p:sp>
              <p:sp>
                <p:nvSpPr>
                  <p:cNvPr id="18550" name="hx30Freeform 72" descr="之字形"/>
                  <p:cNvSpPr/>
                  <p:nvPr/>
                </p:nvSpPr>
                <p:spPr>
                  <a:xfrm>
                    <a:off x="6365" y="2920"/>
                    <a:ext cx="842" cy="1090"/>
                  </a:xfrm>
                  <a:custGeom>
                    <a:avLst/>
                    <a:gdLst>
                      <a:gd name="txL" fmla="*/ 0 w 1830"/>
                      <a:gd name="txT" fmla="*/ 0 h 3302"/>
                      <a:gd name="txR" fmla="*/ 1830 w 1830"/>
                      <a:gd name="txB" fmla="*/ 3302 h 3302"/>
                    </a:gdLst>
                    <a:ahLst/>
                    <a:cxnLst>
                      <a:cxn ang="0">
                        <a:pos x="17" y="0"/>
                      </a:cxn>
                      <a:cxn ang="0">
                        <a:pos x="10" y="6"/>
                      </a:cxn>
                      <a:cxn ang="0">
                        <a:pos x="29" y="6"/>
                      </a:cxn>
                      <a:cxn ang="0">
                        <a:pos x="36" y="8"/>
                      </a:cxn>
                      <a:cxn ang="0">
                        <a:pos x="17" y="10"/>
                      </a:cxn>
                      <a:cxn ang="0">
                        <a:pos x="32" y="11"/>
                      </a:cxn>
                      <a:cxn ang="0">
                        <a:pos x="36" y="12"/>
                      </a:cxn>
                      <a:cxn ang="0">
                        <a:pos x="32" y="13"/>
                      </a:cxn>
                      <a:cxn ang="0">
                        <a:pos x="21" y="11"/>
                      </a:cxn>
                      <a:cxn ang="0">
                        <a:pos x="13" y="10"/>
                      </a:cxn>
                      <a:cxn ang="0">
                        <a:pos x="13" y="9"/>
                      </a:cxn>
                      <a:cxn ang="0">
                        <a:pos x="29" y="7"/>
                      </a:cxn>
                      <a:cxn ang="0">
                        <a:pos x="3" y="7"/>
                      </a:cxn>
                      <a:cxn ang="0">
                        <a:pos x="13" y="0"/>
                      </a:cxn>
                    </a:cxnLst>
                    <a:rect l="txL" t="txT" r="txR" b="txB"/>
                    <a:pathLst>
                      <a:path w="1830" h="3302">
                        <a:moveTo>
                          <a:pt x="840" y="0"/>
                        </a:moveTo>
                        <a:cubicBezTo>
                          <a:pt x="615" y="572"/>
                          <a:pt x="390" y="1144"/>
                          <a:pt x="480" y="1404"/>
                        </a:cubicBezTo>
                        <a:cubicBezTo>
                          <a:pt x="570" y="1664"/>
                          <a:pt x="1170" y="1456"/>
                          <a:pt x="1380" y="1560"/>
                        </a:cubicBezTo>
                        <a:cubicBezTo>
                          <a:pt x="1590" y="1664"/>
                          <a:pt x="1830" y="1872"/>
                          <a:pt x="1740" y="2028"/>
                        </a:cubicBezTo>
                        <a:cubicBezTo>
                          <a:pt x="1650" y="2184"/>
                          <a:pt x="870" y="2366"/>
                          <a:pt x="840" y="2496"/>
                        </a:cubicBezTo>
                        <a:cubicBezTo>
                          <a:pt x="810" y="2626"/>
                          <a:pt x="1410" y="2730"/>
                          <a:pt x="1560" y="2808"/>
                        </a:cubicBezTo>
                        <a:cubicBezTo>
                          <a:pt x="1710" y="2886"/>
                          <a:pt x="1740" y="2886"/>
                          <a:pt x="1740" y="2964"/>
                        </a:cubicBezTo>
                        <a:cubicBezTo>
                          <a:pt x="1740" y="3042"/>
                          <a:pt x="1680" y="3302"/>
                          <a:pt x="1560" y="3276"/>
                        </a:cubicBezTo>
                        <a:cubicBezTo>
                          <a:pt x="1440" y="3250"/>
                          <a:pt x="1170" y="2912"/>
                          <a:pt x="1020" y="2808"/>
                        </a:cubicBezTo>
                        <a:cubicBezTo>
                          <a:pt x="870" y="2704"/>
                          <a:pt x="720" y="2730"/>
                          <a:pt x="660" y="2652"/>
                        </a:cubicBezTo>
                        <a:cubicBezTo>
                          <a:pt x="600" y="2574"/>
                          <a:pt x="540" y="2470"/>
                          <a:pt x="660" y="2340"/>
                        </a:cubicBezTo>
                        <a:cubicBezTo>
                          <a:pt x="780" y="2210"/>
                          <a:pt x="1470" y="1976"/>
                          <a:pt x="1380" y="1872"/>
                        </a:cubicBezTo>
                        <a:cubicBezTo>
                          <a:pt x="1290" y="1768"/>
                          <a:pt x="240" y="2028"/>
                          <a:pt x="120" y="1716"/>
                        </a:cubicBezTo>
                        <a:cubicBezTo>
                          <a:pt x="0" y="1404"/>
                          <a:pt x="330" y="702"/>
                          <a:pt x="660" y="0"/>
                        </a:cubicBezTo>
                      </a:path>
                    </a:pathLst>
                  </a:custGeom>
                  <a:pattFill prst="zigZag">
                    <a:fgClr>
                      <a:srgbClr val="000000">
                        <a:alpha val="100000"/>
                      </a:srgbClr>
                    </a:fgClr>
                    <a:bgClr>
                      <a:srgbClr val="FFFFFF">
                        <a:alpha val="100000"/>
                      </a:srgbClr>
                    </a:bgClr>
                  </a:pattFill>
                  <a:ln w="9525" cap="flat" cmpd="sng">
                    <a:solidFill>
                      <a:srgbClr val="000000">
                        <a:alpha val="10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sz="2400"/>
                  </a:p>
                </p:txBody>
              </p:sp>
              <p:grpSp>
                <p:nvGrpSpPr>
                  <p:cNvPr id="18551" name="Group 34"/>
                  <p:cNvGrpSpPr/>
                  <p:nvPr/>
                </p:nvGrpSpPr>
                <p:grpSpPr>
                  <a:xfrm>
                    <a:off x="6325" y="2552"/>
                    <a:ext cx="712" cy="157"/>
                    <a:chOff x="7391" y="2748"/>
                    <a:chExt cx="712" cy="157"/>
                  </a:xfrm>
                </p:grpSpPr>
                <p:sp>
                  <p:nvSpPr>
                    <p:cNvPr id="18552" name="Rectangle 35"/>
                    <p:cNvSpPr>
                      <a:spLocks noChangeAspect="1"/>
                    </p:cNvSpPr>
                    <p:nvPr/>
                  </p:nvSpPr>
                  <p:spPr>
                    <a:xfrm>
                      <a:off x="7538" y="2748"/>
                      <a:ext cx="418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34290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kumimoji="1"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kumimoji="1"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kumimoji="1"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kumimoji="1"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kumimoji="1"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50000"/>
                        </a:spcBef>
                        <a:buClrTx/>
                        <a:buSzTx/>
                        <a:buFontTx/>
                        <a:buNone/>
                      </a:pPr>
                      <a:endParaRPr lang="zh-CN" altLang="zh-CN" sz="4000" b="1" dirty="0">
                        <a:solidFill>
                          <a:srgbClr val="CC0000"/>
                        </a:solidFill>
                        <a:latin typeface="华文行楷" pitchFamily="2" charset="-122"/>
                        <a:ea typeface="华文行楷" pitchFamily="2" charset="-122"/>
                      </a:endParaRPr>
                    </a:p>
                  </p:txBody>
                </p:sp>
                <p:sp>
                  <p:nvSpPr>
                    <p:cNvPr id="18553" name="Rectangle 36"/>
                    <p:cNvSpPr>
                      <a:spLocks noChangeAspect="1"/>
                    </p:cNvSpPr>
                    <p:nvPr/>
                  </p:nvSpPr>
                  <p:spPr>
                    <a:xfrm>
                      <a:off x="7391" y="2819"/>
                      <a:ext cx="712" cy="8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34290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kumimoji="1"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kumimoji="1"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kumimoji="1"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kumimoji="1"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kumimoji="1"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50000"/>
                        </a:spcBef>
                        <a:buClrTx/>
                        <a:buSzTx/>
                        <a:buFontTx/>
                        <a:buNone/>
                      </a:pPr>
                      <a:endParaRPr lang="zh-CN" altLang="zh-CN" sz="4000" b="1" dirty="0">
                        <a:solidFill>
                          <a:srgbClr val="CC0000"/>
                        </a:solidFill>
                        <a:latin typeface="华文行楷" pitchFamily="2" charset="-122"/>
                        <a:ea typeface="华文行楷" pitchFamily="2" charset="-122"/>
                      </a:endParaRPr>
                    </a:p>
                  </p:txBody>
                </p:sp>
              </p:grpSp>
            </p:grpSp>
            <p:sp>
              <p:nvSpPr>
                <p:cNvPr id="18545" name="AutoShape 37"/>
                <p:cNvSpPr/>
                <p:nvPr/>
              </p:nvSpPr>
              <p:spPr>
                <a:xfrm flipV="1">
                  <a:off x="8779" y="4248"/>
                  <a:ext cx="1255" cy="96"/>
                </a:xfrm>
                <a:custGeom>
                  <a:avLst/>
                  <a:gdLst>
                    <a:gd name="txL" fmla="*/ 3855 w 21600"/>
                    <a:gd name="txT" fmla="*/ 3825 h 21600"/>
                    <a:gd name="txR" fmla="*/ 17745 w 21600"/>
                    <a:gd name="txB" fmla="*/ 17775 h 21600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21600" h="21600">
                      <a:moveTo>
                        <a:pt x="0" y="0"/>
                      </a:moveTo>
                      <a:lnTo>
                        <a:pt x="4096" y="21600"/>
                      </a:lnTo>
                      <a:lnTo>
                        <a:pt x="1750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100000"/>
                  </a:srgbClr>
                </a:solidFill>
                <a:ln w="9525" cap="flat" cmpd="sng">
                  <a:solidFill>
                    <a:srgbClr val="000000">
                      <a:alpha val="10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 sz="2400"/>
                </a:p>
              </p:txBody>
            </p:sp>
            <p:sp>
              <p:nvSpPr>
                <p:cNvPr id="18546" name="Rectangle 38"/>
                <p:cNvSpPr/>
                <p:nvPr/>
              </p:nvSpPr>
              <p:spPr>
                <a:xfrm>
                  <a:off x="8939" y="4228"/>
                  <a:ext cx="944" cy="56"/>
                </a:xfrm>
                <a:prstGeom prst="rect">
                  <a:avLst/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342900" indent="-342900" algn="l" rtl="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buChar char="n"/>
                    <a:defRPr kumimoji="1"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55000"/>
                    <a:buFont typeface="Wingdings" panose="05000000000000000000" pitchFamily="2" charset="2"/>
                    <a:buChar char="n"/>
                    <a:defRPr kumimoji="1"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50000"/>
                    <a:buFont typeface="Wingdings" panose="05000000000000000000" pitchFamily="2" charset="2"/>
                    <a:buChar char="n"/>
                    <a:defRPr kumimoji="1"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55000"/>
                    <a:buFont typeface="Wingdings" panose="05000000000000000000" pitchFamily="2" charset="2"/>
                    <a:buChar char="n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endParaRPr lang="zh-CN" altLang="zh-CN" sz="4000" b="1" dirty="0">
                    <a:solidFill>
                      <a:srgbClr val="CC0000"/>
                    </a:solidFill>
                    <a:latin typeface="华文行楷" pitchFamily="2" charset="-122"/>
                    <a:ea typeface="华文行楷" pitchFamily="2" charset="-122"/>
                  </a:endParaRPr>
                </a:p>
              </p:txBody>
            </p:sp>
          </p:grpSp>
          <p:grpSp>
            <p:nvGrpSpPr>
              <p:cNvPr id="18539" name="Group 39"/>
              <p:cNvGrpSpPr>
                <a:grpSpLocks noChangeAspect="1"/>
              </p:cNvGrpSpPr>
              <p:nvPr/>
            </p:nvGrpSpPr>
            <p:grpSpPr>
              <a:xfrm>
                <a:off x="5862" y="948"/>
                <a:ext cx="327" cy="837"/>
                <a:chOff x="5760" y="1488"/>
                <a:chExt cx="811" cy="2081"/>
              </a:xfrm>
            </p:grpSpPr>
            <p:sp>
              <p:nvSpPr>
                <p:cNvPr id="18540" name="Freeform 40"/>
                <p:cNvSpPr>
                  <a:spLocks noChangeAspect="1"/>
                </p:cNvSpPr>
                <p:nvPr/>
              </p:nvSpPr>
              <p:spPr>
                <a:xfrm rot="5700000">
                  <a:off x="5125" y="2123"/>
                  <a:ext cx="2081" cy="811"/>
                </a:xfrm>
                <a:custGeom>
                  <a:avLst/>
                  <a:gdLst>
                    <a:gd name="txL" fmla="*/ 0 w 8000"/>
                    <a:gd name="txT" fmla="*/ 0 h 3154"/>
                    <a:gd name="txR" fmla="*/ 8000 w 8000"/>
                    <a:gd name="txB" fmla="*/ 3154 h 3154"/>
                  </a:gdLst>
                  <a:ahLst/>
                  <a:cxnLst>
                    <a:cxn ang="0">
                      <a:pos x="10" y="2"/>
                    </a:cxn>
                    <a:cxn ang="0">
                      <a:pos x="9" y="3"/>
                    </a:cxn>
                    <a:cxn ang="0">
                      <a:pos x="9" y="3"/>
                    </a:cxn>
                    <a:cxn ang="0">
                      <a:pos x="8" y="4"/>
                    </a:cxn>
                    <a:cxn ang="0">
                      <a:pos x="6" y="3"/>
                    </a:cxn>
                    <a:cxn ang="0">
                      <a:pos x="5" y="3"/>
                    </a:cxn>
                    <a:cxn ang="0">
                      <a:pos x="3" y="3"/>
                    </a:cxn>
                    <a:cxn ang="0">
                      <a:pos x="2" y="2"/>
                    </a:cxn>
                    <a:cxn ang="0">
                      <a:pos x="1" y="2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1" y="2"/>
                    </a:cxn>
                    <a:cxn ang="0">
                      <a:pos x="2" y="1"/>
                    </a:cxn>
                    <a:cxn ang="0">
                      <a:pos x="3" y="1"/>
                    </a:cxn>
                    <a:cxn ang="0">
                      <a:pos x="5" y="1"/>
                    </a:cxn>
                    <a:cxn ang="0">
                      <a:pos x="6" y="0"/>
                    </a:cxn>
                    <a:cxn ang="0">
                      <a:pos x="8" y="0"/>
                    </a:cxn>
                    <a:cxn ang="0">
                      <a:pos x="9" y="0"/>
                    </a:cxn>
                    <a:cxn ang="0">
                      <a:pos x="9" y="1"/>
                    </a:cxn>
                    <a:cxn ang="0">
                      <a:pos x="10" y="2"/>
                    </a:cxn>
                  </a:cxnLst>
                  <a:rect l="txL" t="txT" r="txR" b="txB"/>
                  <a:pathLst>
                    <a:path w="8000" h="3154">
                      <a:moveTo>
                        <a:pt x="8000" y="1577"/>
                      </a:moveTo>
                      <a:cubicBezTo>
                        <a:pt x="8000" y="1818"/>
                        <a:pt x="7931" y="2087"/>
                        <a:pt x="7804" y="2300"/>
                      </a:cubicBezTo>
                      <a:cubicBezTo>
                        <a:pt x="7677" y="2513"/>
                        <a:pt x="7478" y="2717"/>
                        <a:pt x="7236" y="2853"/>
                      </a:cubicBezTo>
                      <a:cubicBezTo>
                        <a:pt x="6994" y="2989"/>
                        <a:pt x="6684" y="3082"/>
                        <a:pt x="6351" y="3118"/>
                      </a:cubicBezTo>
                      <a:cubicBezTo>
                        <a:pt x="6018" y="3154"/>
                        <a:pt x="5628" y="3128"/>
                        <a:pt x="5236" y="3071"/>
                      </a:cubicBezTo>
                      <a:cubicBezTo>
                        <a:pt x="4844" y="3014"/>
                        <a:pt x="4412" y="2895"/>
                        <a:pt x="4000" y="2777"/>
                      </a:cubicBezTo>
                      <a:cubicBezTo>
                        <a:pt x="3588" y="2659"/>
                        <a:pt x="3156" y="2499"/>
                        <a:pt x="2764" y="2366"/>
                      </a:cubicBezTo>
                      <a:cubicBezTo>
                        <a:pt x="2372" y="2233"/>
                        <a:pt x="1982" y="2086"/>
                        <a:pt x="1649" y="1977"/>
                      </a:cubicBezTo>
                      <a:cubicBezTo>
                        <a:pt x="1316" y="1868"/>
                        <a:pt x="1006" y="1776"/>
                        <a:pt x="764" y="1712"/>
                      </a:cubicBezTo>
                      <a:cubicBezTo>
                        <a:pt x="522" y="1648"/>
                        <a:pt x="323" y="1617"/>
                        <a:pt x="196" y="1595"/>
                      </a:cubicBezTo>
                      <a:cubicBezTo>
                        <a:pt x="69" y="1573"/>
                        <a:pt x="0" y="1571"/>
                        <a:pt x="0" y="1577"/>
                      </a:cubicBezTo>
                      <a:cubicBezTo>
                        <a:pt x="0" y="1583"/>
                        <a:pt x="69" y="1581"/>
                        <a:pt x="196" y="1559"/>
                      </a:cubicBezTo>
                      <a:cubicBezTo>
                        <a:pt x="323" y="1537"/>
                        <a:pt x="522" y="1506"/>
                        <a:pt x="764" y="1442"/>
                      </a:cubicBezTo>
                      <a:cubicBezTo>
                        <a:pt x="1006" y="1378"/>
                        <a:pt x="1316" y="1286"/>
                        <a:pt x="1649" y="1177"/>
                      </a:cubicBezTo>
                      <a:cubicBezTo>
                        <a:pt x="1982" y="1068"/>
                        <a:pt x="2372" y="921"/>
                        <a:pt x="2764" y="788"/>
                      </a:cubicBezTo>
                      <a:cubicBezTo>
                        <a:pt x="3156" y="655"/>
                        <a:pt x="3588" y="495"/>
                        <a:pt x="4000" y="377"/>
                      </a:cubicBezTo>
                      <a:cubicBezTo>
                        <a:pt x="4412" y="259"/>
                        <a:pt x="4844" y="140"/>
                        <a:pt x="5236" y="83"/>
                      </a:cubicBezTo>
                      <a:cubicBezTo>
                        <a:pt x="5628" y="26"/>
                        <a:pt x="6018" y="0"/>
                        <a:pt x="6351" y="36"/>
                      </a:cubicBezTo>
                      <a:cubicBezTo>
                        <a:pt x="6684" y="72"/>
                        <a:pt x="6994" y="165"/>
                        <a:pt x="7236" y="301"/>
                      </a:cubicBezTo>
                      <a:cubicBezTo>
                        <a:pt x="7478" y="437"/>
                        <a:pt x="7677" y="641"/>
                        <a:pt x="7804" y="854"/>
                      </a:cubicBezTo>
                      <a:cubicBezTo>
                        <a:pt x="7931" y="1067"/>
                        <a:pt x="8000" y="1336"/>
                        <a:pt x="8000" y="1577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EBF02E">
                        <a:alpha val="100000"/>
                      </a:srgbClr>
                    </a:gs>
                    <a:gs pos="100000">
                      <a:srgbClr val="FF9900">
                        <a:alpha val="100000"/>
                      </a:srgbClr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sz="2400"/>
                </a:p>
              </p:txBody>
            </p:sp>
            <p:sp>
              <p:nvSpPr>
                <p:cNvPr id="18541" name="Freeform 41"/>
                <p:cNvSpPr>
                  <a:spLocks noChangeAspect="1"/>
                </p:cNvSpPr>
                <p:nvPr/>
              </p:nvSpPr>
              <p:spPr>
                <a:xfrm rot="5700000">
                  <a:off x="5604" y="2792"/>
                  <a:ext cx="1102" cy="430"/>
                </a:xfrm>
                <a:custGeom>
                  <a:avLst/>
                  <a:gdLst>
                    <a:gd name="txL" fmla="*/ 0 w 8000"/>
                    <a:gd name="txT" fmla="*/ 0 h 3154"/>
                    <a:gd name="txR" fmla="*/ 8000 w 8000"/>
                    <a:gd name="txB" fmla="*/ 3154 h 3154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8000" h="3154">
                      <a:moveTo>
                        <a:pt x="8000" y="1577"/>
                      </a:moveTo>
                      <a:cubicBezTo>
                        <a:pt x="8000" y="1818"/>
                        <a:pt x="7931" y="2087"/>
                        <a:pt x="7804" y="2300"/>
                      </a:cubicBezTo>
                      <a:cubicBezTo>
                        <a:pt x="7677" y="2513"/>
                        <a:pt x="7478" y="2717"/>
                        <a:pt x="7236" y="2853"/>
                      </a:cubicBezTo>
                      <a:cubicBezTo>
                        <a:pt x="6994" y="2989"/>
                        <a:pt x="6684" y="3082"/>
                        <a:pt x="6351" y="3118"/>
                      </a:cubicBezTo>
                      <a:cubicBezTo>
                        <a:pt x="6018" y="3154"/>
                        <a:pt x="5628" y="3128"/>
                        <a:pt x="5236" y="3071"/>
                      </a:cubicBezTo>
                      <a:cubicBezTo>
                        <a:pt x="4844" y="3014"/>
                        <a:pt x="4412" y="2895"/>
                        <a:pt x="4000" y="2777"/>
                      </a:cubicBezTo>
                      <a:cubicBezTo>
                        <a:pt x="3588" y="2659"/>
                        <a:pt x="3156" y="2499"/>
                        <a:pt x="2764" y="2366"/>
                      </a:cubicBezTo>
                      <a:cubicBezTo>
                        <a:pt x="2372" y="2233"/>
                        <a:pt x="1982" y="2086"/>
                        <a:pt x="1649" y="1977"/>
                      </a:cubicBezTo>
                      <a:cubicBezTo>
                        <a:pt x="1316" y="1868"/>
                        <a:pt x="1006" y="1776"/>
                        <a:pt x="764" y="1712"/>
                      </a:cubicBezTo>
                      <a:cubicBezTo>
                        <a:pt x="522" y="1648"/>
                        <a:pt x="323" y="1617"/>
                        <a:pt x="196" y="1595"/>
                      </a:cubicBezTo>
                      <a:cubicBezTo>
                        <a:pt x="69" y="1573"/>
                        <a:pt x="0" y="1571"/>
                        <a:pt x="0" y="1577"/>
                      </a:cubicBezTo>
                      <a:cubicBezTo>
                        <a:pt x="0" y="1583"/>
                        <a:pt x="69" y="1581"/>
                        <a:pt x="196" y="1559"/>
                      </a:cubicBezTo>
                      <a:cubicBezTo>
                        <a:pt x="323" y="1537"/>
                        <a:pt x="522" y="1506"/>
                        <a:pt x="764" y="1442"/>
                      </a:cubicBezTo>
                      <a:cubicBezTo>
                        <a:pt x="1006" y="1378"/>
                        <a:pt x="1316" y="1286"/>
                        <a:pt x="1649" y="1177"/>
                      </a:cubicBezTo>
                      <a:cubicBezTo>
                        <a:pt x="1982" y="1068"/>
                        <a:pt x="2372" y="921"/>
                        <a:pt x="2764" y="788"/>
                      </a:cubicBezTo>
                      <a:cubicBezTo>
                        <a:pt x="3156" y="655"/>
                        <a:pt x="3588" y="495"/>
                        <a:pt x="4000" y="377"/>
                      </a:cubicBezTo>
                      <a:cubicBezTo>
                        <a:pt x="4412" y="259"/>
                        <a:pt x="4844" y="140"/>
                        <a:pt x="5236" y="83"/>
                      </a:cubicBezTo>
                      <a:cubicBezTo>
                        <a:pt x="5628" y="26"/>
                        <a:pt x="6018" y="0"/>
                        <a:pt x="6351" y="36"/>
                      </a:cubicBezTo>
                      <a:cubicBezTo>
                        <a:pt x="6684" y="72"/>
                        <a:pt x="6994" y="165"/>
                        <a:pt x="7236" y="301"/>
                      </a:cubicBezTo>
                      <a:cubicBezTo>
                        <a:pt x="7478" y="437"/>
                        <a:pt x="7677" y="641"/>
                        <a:pt x="7804" y="854"/>
                      </a:cubicBezTo>
                      <a:cubicBezTo>
                        <a:pt x="7931" y="1067"/>
                        <a:pt x="8000" y="1336"/>
                        <a:pt x="8000" y="1577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FF9900">
                        <a:alpha val="100000"/>
                      </a:srgbClr>
                    </a:gs>
                    <a:gs pos="100000">
                      <a:srgbClr val="993300">
                        <a:alpha val="100000"/>
                      </a:srgbClr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/>
                <a:p>
                  <a:endParaRPr lang="zh-CN" altLang="en-US" sz="2400"/>
                </a:p>
              </p:txBody>
            </p:sp>
          </p:grpSp>
        </p:grpSp>
        <p:sp>
          <p:nvSpPr>
            <p:cNvPr id="18459" name="Rectangle 42"/>
            <p:cNvSpPr/>
            <p:nvPr/>
          </p:nvSpPr>
          <p:spPr>
            <a:xfrm>
              <a:off x="4670" y="2381"/>
              <a:ext cx="812" cy="35"/>
            </a:xfrm>
            <a:prstGeom prst="rect">
              <a:avLst/>
            </a:prstGeom>
            <a:solidFill>
              <a:schemeClr val="bg2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grpSp>
          <p:nvGrpSpPr>
            <p:cNvPr id="18460" name="Group 43"/>
            <p:cNvGrpSpPr/>
            <p:nvPr/>
          </p:nvGrpSpPr>
          <p:grpSpPr>
            <a:xfrm>
              <a:off x="4724" y="2346"/>
              <a:ext cx="768" cy="38"/>
              <a:chOff x="748" y="1979"/>
              <a:chExt cx="988" cy="48"/>
            </a:xfrm>
          </p:grpSpPr>
          <p:grpSp>
            <p:nvGrpSpPr>
              <p:cNvPr id="18505" name="Group 44"/>
              <p:cNvGrpSpPr/>
              <p:nvPr/>
            </p:nvGrpSpPr>
            <p:grpSpPr>
              <a:xfrm>
                <a:off x="748" y="1979"/>
                <a:ext cx="362" cy="48"/>
                <a:chOff x="839" y="2278"/>
                <a:chExt cx="362" cy="48"/>
              </a:xfrm>
            </p:grpSpPr>
            <p:grpSp>
              <p:nvGrpSpPr>
                <p:cNvPr id="18528" name="Group 45"/>
                <p:cNvGrpSpPr/>
                <p:nvPr/>
              </p:nvGrpSpPr>
              <p:grpSpPr>
                <a:xfrm>
                  <a:off x="839" y="2279"/>
                  <a:ext cx="181" cy="47"/>
                  <a:chOff x="158" y="1706"/>
                  <a:chExt cx="908" cy="454"/>
                </a:xfrm>
              </p:grpSpPr>
              <p:sp>
                <p:nvSpPr>
                  <p:cNvPr id="18534" name="Line 46"/>
                  <p:cNvSpPr/>
                  <p:nvPr/>
                </p:nvSpPr>
                <p:spPr>
                  <a:xfrm flipV="1">
                    <a:off x="158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35" name="Line 47"/>
                  <p:cNvSpPr/>
                  <p:nvPr/>
                </p:nvSpPr>
                <p:spPr>
                  <a:xfrm>
                    <a:off x="385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36" name="Line 48"/>
                  <p:cNvSpPr/>
                  <p:nvPr/>
                </p:nvSpPr>
                <p:spPr>
                  <a:xfrm flipV="1">
                    <a:off x="612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37" name="Line 49"/>
                  <p:cNvSpPr/>
                  <p:nvPr/>
                </p:nvSpPr>
                <p:spPr>
                  <a:xfrm>
                    <a:off x="839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18529" name="Group 50"/>
                <p:cNvGrpSpPr/>
                <p:nvPr/>
              </p:nvGrpSpPr>
              <p:grpSpPr>
                <a:xfrm>
                  <a:off x="1020" y="2278"/>
                  <a:ext cx="181" cy="47"/>
                  <a:chOff x="158" y="1706"/>
                  <a:chExt cx="908" cy="454"/>
                </a:xfrm>
              </p:grpSpPr>
              <p:sp>
                <p:nvSpPr>
                  <p:cNvPr id="18530" name="Line 51"/>
                  <p:cNvSpPr/>
                  <p:nvPr/>
                </p:nvSpPr>
                <p:spPr>
                  <a:xfrm flipV="1">
                    <a:off x="158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31" name="Line 52"/>
                  <p:cNvSpPr/>
                  <p:nvPr/>
                </p:nvSpPr>
                <p:spPr>
                  <a:xfrm>
                    <a:off x="385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32" name="Line 53"/>
                  <p:cNvSpPr/>
                  <p:nvPr/>
                </p:nvSpPr>
                <p:spPr>
                  <a:xfrm flipV="1">
                    <a:off x="612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33" name="Line 54"/>
                  <p:cNvSpPr/>
                  <p:nvPr/>
                </p:nvSpPr>
                <p:spPr>
                  <a:xfrm>
                    <a:off x="839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18506" name="Group 55"/>
              <p:cNvGrpSpPr/>
              <p:nvPr/>
            </p:nvGrpSpPr>
            <p:grpSpPr>
              <a:xfrm>
                <a:off x="1111" y="1979"/>
                <a:ext cx="362" cy="48"/>
                <a:chOff x="839" y="2278"/>
                <a:chExt cx="362" cy="48"/>
              </a:xfrm>
            </p:grpSpPr>
            <p:grpSp>
              <p:nvGrpSpPr>
                <p:cNvPr id="18518" name="Group 56"/>
                <p:cNvGrpSpPr/>
                <p:nvPr/>
              </p:nvGrpSpPr>
              <p:grpSpPr>
                <a:xfrm>
                  <a:off x="839" y="2279"/>
                  <a:ext cx="181" cy="47"/>
                  <a:chOff x="158" y="1706"/>
                  <a:chExt cx="908" cy="454"/>
                </a:xfrm>
              </p:grpSpPr>
              <p:sp>
                <p:nvSpPr>
                  <p:cNvPr id="18524" name="Line 57"/>
                  <p:cNvSpPr/>
                  <p:nvPr/>
                </p:nvSpPr>
                <p:spPr>
                  <a:xfrm flipV="1">
                    <a:off x="158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25" name="Line 58"/>
                  <p:cNvSpPr/>
                  <p:nvPr/>
                </p:nvSpPr>
                <p:spPr>
                  <a:xfrm>
                    <a:off x="385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26" name="Line 59"/>
                  <p:cNvSpPr/>
                  <p:nvPr/>
                </p:nvSpPr>
                <p:spPr>
                  <a:xfrm flipV="1">
                    <a:off x="612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27" name="Line 60"/>
                  <p:cNvSpPr/>
                  <p:nvPr/>
                </p:nvSpPr>
                <p:spPr>
                  <a:xfrm>
                    <a:off x="839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18519" name="Group 61"/>
                <p:cNvGrpSpPr/>
                <p:nvPr/>
              </p:nvGrpSpPr>
              <p:grpSpPr>
                <a:xfrm>
                  <a:off x="1020" y="2278"/>
                  <a:ext cx="181" cy="47"/>
                  <a:chOff x="158" y="1706"/>
                  <a:chExt cx="908" cy="454"/>
                </a:xfrm>
              </p:grpSpPr>
              <p:sp>
                <p:nvSpPr>
                  <p:cNvPr id="18520" name="Line 62"/>
                  <p:cNvSpPr/>
                  <p:nvPr/>
                </p:nvSpPr>
                <p:spPr>
                  <a:xfrm flipV="1">
                    <a:off x="158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21" name="Line 63"/>
                  <p:cNvSpPr/>
                  <p:nvPr/>
                </p:nvSpPr>
                <p:spPr>
                  <a:xfrm>
                    <a:off x="385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22" name="Line 64"/>
                  <p:cNvSpPr/>
                  <p:nvPr/>
                </p:nvSpPr>
                <p:spPr>
                  <a:xfrm flipV="1">
                    <a:off x="612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23" name="Line 65"/>
                  <p:cNvSpPr/>
                  <p:nvPr/>
                </p:nvSpPr>
                <p:spPr>
                  <a:xfrm>
                    <a:off x="839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18507" name="Group 66"/>
              <p:cNvGrpSpPr/>
              <p:nvPr/>
            </p:nvGrpSpPr>
            <p:grpSpPr>
              <a:xfrm>
                <a:off x="1374" y="1979"/>
                <a:ext cx="362" cy="48"/>
                <a:chOff x="839" y="2278"/>
                <a:chExt cx="362" cy="48"/>
              </a:xfrm>
            </p:grpSpPr>
            <p:grpSp>
              <p:nvGrpSpPr>
                <p:cNvPr id="18508" name="Group 67"/>
                <p:cNvGrpSpPr/>
                <p:nvPr/>
              </p:nvGrpSpPr>
              <p:grpSpPr>
                <a:xfrm>
                  <a:off x="839" y="2279"/>
                  <a:ext cx="181" cy="47"/>
                  <a:chOff x="158" y="1706"/>
                  <a:chExt cx="908" cy="454"/>
                </a:xfrm>
              </p:grpSpPr>
              <p:sp>
                <p:nvSpPr>
                  <p:cNvPr id="18514" name="Line 68"/>
                  <p:cNvSpPr/>
                  <p:nvPr/>
                </p:nvSpPr>
                <p:spPr>
                  <a:xfrm flipV="1">
                    <a:off x="158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15" name="Line 69"/>
                  <p:cNvSpPr/>
                  <p:nvPr/>
                </p:nvSpPr>
                <p:spPr>
                  <a:xfrm>
                    <a:off x="385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16" name="Line 70"/>
                  <p:cNvSpPr/>
                  <p:nvPr/>
                </p:nvSpPr>
                <p:spPr>
                  <a:xfrm flipV="1">
                    <a:off x="612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17" name="Line 71"/>
                  <p:cNvSpPr/>
                  <p:nvPr/>
                </p:nvSpPr>
                <p:spPr>
                  <a:xfrm>
                    <a:off x="839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18509" name="Group 72"/>
                <p:cNvGrpSpPr/>
                <p:nvPr/>
              </p:nvGrpSpPr>
              <p:grpSpPr>
                <a:xfrm>
                  <a:off x="1020" y="2278"/>
                  <a:ext cx="181" cy="47"/>
                  <a:chOff x="158" y="1706"/>
                  <a:chExt cx="908" cy="454"/>
                </a:xfrm>
              </p:grpSpPr>
              <p:sp>
                <p:nvSpPr>
                  <p:cNvPr id="18510" name="Line 73"/>
                  <p:cNvSpPr/>
                  <p:nvPr/>
                </p:nvSpPr>
                <p:spPr>
                  <a:xfrm flipV="1">
                    <a:off x="158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11" name="Line 74"/>
                  <p:cNvSpPr/>
                  <p:nvPr/>
                </p:nvSpPr>
                <p:spPr>
                  <a:xfrm>
                    <a:off x="385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12" name="Line 75"/>
                  <p:cNvSpPr/>
                  <p:nvPr/>
                </p:nvSpPr>
                <p:spPr>
                  <a:xfrm flipV="1">
                    <a:off x="612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8513" name="Line 76"/>
                  <p:cNvSpPr/>
                  <p:nvPr/>
                </p:nvSpPr>
                <p:spPr>
                  <a:xfrm>
                    <a:off x="839" y="1706"/>
                    <a:ext cx="227" cy="454"/>
                  </a:xfrm>
                  <a:prstGeom prst="line">
                    <a:avLst/>
                  </a:prstGeom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</p:grpSp>
        <p:sp>
          <p:nvSpPr>
            <p:cNvPr id="18461" name="Line 77"/>
            <p:cNvSpPr/>
            <p:nvPr/>
          </p:nvSpPr>
          <p:spPr>
            <a:xfrm>
              <a:off x="4706" y="794"/>
              <a:ext cx="0" cy="2081"/>
            </a:xfrm>
            <a:prstGeom prst="line">
              <a:avLst/>
            </a:prstGeom>
            <a:ln w="76200" cap="flat" cmpd="sng">
              <a:solidFill>
                <a:srgbClr val="4D4D4D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8462" name="Rectangle 78">
              <a:hlinkClick r:id="rId1" action="ppaction://hlinkfile"/>
            </p:cNvPr>
            <p:cNvSpPr/>
            <p:nvPr/>
          </p:nvSpPr>
          <p:spPr>
            <a:xfrm>
              <a:off x="4635" y="2875"/>
              <a:ext cx="777" cy="70"/>
            </a:xfrm>
            <a:prstGeom prst="rect">
              <a:avLst/>
            </a:prstGeom>
            <a:solidFill>
              <a:srgbClr val="4D4D4D"/>
            </a:solidFill>
            <a:ln w="9525" cap="flat" cmpd="sng">
              <a:solidFill>
                <a:srgbClr val="3333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63" name="Rectangle 79"/>
            <p:cNvSpPr/>
            <p:nvPr/>
          </p:nvSpPr>
          <p:spPr>
            <a:xfrm>
              <a:off x="4635" y="828"/>
              <a:ext cx="599" cy="36"/>
            </a:xfrm>
            <a:prstGeom prst="rect">
              <a:avLst/>
            </a:prstGeom>
            <a:solidFill>
              <a:srgbClr val="4D4D4D"/>
            </a:solidFill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grpSp>
          <p:nvGrpSpPr>
            <p:cNvPr id="18464" name="Group 80"/>
            <p:cNvGrpSpPr/>
            <p:nvPr/>
          </p:nvGrpSpPr>
          <p:grpSpPr>
            <a:xfrm>
              <a:off x="5064" y="1056"/>
              <a:ext cx="46" cy="1200"/>
              <a:chOff x="3198" y="1026"/>
              <a:chExt cx="59" cy="1542"/>
            </a:xfrm>
          </p:grpSpPr>
          <p:grpSp>
            <p:nvGrpSpPr>
              <p:cNvPr id="18469" name="Group 81"/>
              <p:cNvGrpSpPr/>
              <p:nvPr/>
            </p:nvGrpSpPr>
            <p:grpSpPr>
              <a:xfrm flipH="1">
                <a:off x="3198" y="1026"/>
                <a:ext cx="59" cy="1542"/>
                <a:chOff x="1550" y="506"/>
                <a:chExt cx="248" cy="3587"/>
              </a:xfrm>
            </p:grpSpPr>
            <p:grpSp>
              <p:nvGrpSpPr>
                <p:cNvPr id="18472" name="Group 82"/>
                <p:cNvGrpSpPr/>
                <p:nvPr/>
              </p:nvGrpSpPr>
              <p:grpSpPr>
                <a:xfrm>
                  <a:off x="1550" y="506"/>
                  <a:ext cx="248" cy="3587"/>
                  <a:chOff x="4521" y="359"/>
                  <a:chExt cx="248" cy="3587"/>
                </a:xfrm>
              </p:grpSpPr>
              <p:grpSp>
                <p:nvGrpSpPr>
                  <p:cNvPr id="18475" name="Group 83"/>
                  <p:cNvGrpSpPr/>
                  <p:nvPr/>
                </p:nvGrpSpPr>
                <p:grpSpPr>
                  <a:xfrm>
                    <a:off x="4566" y="893"/>
                    <a:ext cx="149" cy="2630"/>
                    <a:chOff x="5012" y="845"/>
                    <a:chExt cx="195" cy="2630"/>
                  </a:xfrm>
                </p:grpSpPr>
                <p:sp>
                  <p:nvSpPr>
                    <p:cNvPr id="18480" name="Rectangle 84"/>
                    <p:cNvSpPr/>
                    <p:nvPr/>
                  </p:nvSpPr>
                  <p:spPr>
                    <a:xfrm>
                      <a:off x="5083" y="845"/>
                      <a:ext cx="44" cy="263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34290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kumimoji="1"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kumimoji="1"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kumimoji="1"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kumimoji="1"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kumimoji="1"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50000"/>
                        </a:spcBef>
                        <a:buClrTx/>
                        <a:buSzTx/>
                        <a:buFontTx/>
                        <a:buNone/>
                      </a:pPr>
                      <a:endParaRPr lang="zh-CN" altLang="zh-CN" sz="4000" b="1" dirty="0">
                        <a:solidFill>
                          <a:srgbClr val="CC0000"/>
                        </a:solidFill>
                        <a:latin typeface="华文行楷" pitchFamily="2" charset="-122"/>
                        <a:ea typeface="华文行楷" pitchFamily="2" charset="-122"/>
                      </a:endParaRPr>
                    </a:p>
                  </p:txBody>
                </p:sp>
                <p:grpSp>
                  <p:nvGrpSpPr>
                    <p:cNvPr id="18481" name="Group 85"/>
                    <p:cNvGrpSpPr/>
                    <p:nvPr/>
                  </p:nvGrpSpPr>
                  <p:grpSpPr>
                    <a:xfrm rot="5400000">
                      <a:off x="4008" y="1984"/>
                      <a:ext cx="2321" cy="76"/>
                      <a:chOff x="2400" y="2160"/>
                      <a:chExt cx="1600" cy="240"/>
                    </a:xfrm>
                  </p:grpSpPr>
                  <p:sp>
                    <p:nvSpPr>
                      <p:cNvPr id="18494" name="Line 86"/>
                      <p:cNvSpPr/>
                      <p:nvPr/>
                    </p:nvSpPr>
                    <p:spPr>
                      <a:xfrm>
                        <a:off x="2400" y="2160"/>
                        <a:ext cx="0" cy="240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5" name="Line 87"/>
                      <p:cNvSpPr/>
                      <p:nvPr/>
                    </p:nvSpPr>
                    <p:spPr>
                      <a:xfrm>
                        <a:off x="256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6" name="Line 88"/>
                      <p:cNvSpPr/>
                      <p:nvPr/>
                    </p:nvSpPr>
                    <p:spPr>
                      <a:xfrm>
                        <a:off x="272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7" name="Line 89"/>
                      <p:cNvSpPr/>
                      <p:nvPr/>
                    </p:nvSpPr>
                    <p:spPr>
                      <a:xfrm>
                        <a:off x="288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8" name="Line 90"/>
                      <p:cNvSpPr/>
                      <p:nvPr/>
                    </p:nvSpPr>
                    <p:spPr>
                      <a:xfrm>
                        <a:off x="304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9" name="Line 91"/>
                      <p:cNvSpPr/>
                      <p:nvPr/>
                    </p:nvSpPr>
                    <p:spPr>
                      <a:xfrm>
                        <a:off x="3200" y="2220"/>
                        <a:ext cx="0" cy="180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500" name="Line 92"/>
                      <p:cNvSpPr/>
                      <p:nvPr/>
                    </p:nvSpPr>
                    <p:spPr>
                      <a:xfrm>
                        <a:off x="336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501" name="Line 93"/>
                      <p:cNvSpPr/>
                      <p:nvPr/>
                    </p:nvSpPr>
                    <p:spPr>
                      <a:xfrm>
                        <a:off x="352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502" name="Line 94"/>
                      <p:cNvSpPr/>
                      <p:nvPr/>
                    </p:nvSpPr>
                    <p:spPr>
                      <a:xfrm>
                        <a:off x="368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503" name="Line 95"/>
                      <p:cNvSpPr/>
                      <p:nvPr/>
                    </p:nvSpPr>
                    <p:spPr>
                      <a:xfrm>
                        <a:off x="384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504" name="Line 96"/>
                      <p:cNvSpPr/>
                      <p:nvPr/>
                    </p:nvSpPr>
                    <p:spPr>
                      <a:xfrm>
                        <a:off x="4000" y="2160"/>
                        <a:ext cx="0" cy="240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18482" name="Group 97"/>
                    <p:cNvGrpSpPr/>
                    <p:nvPr/>
                  </p:nvGrpSpPr>
                  <p:grpSpPr>
                    <a:xfrm rot="-5400000" flipH="1">
                      <a:off x="3889" y="1984"/>
                      <a:ext cx="2321" cy="76"/>
                      <a:chOff x="2400" y="2160"/>
                      <a:chExt cx="1600" cy="240"/>
                    </a:xfrm>
                  </p:grpSpPr>
                  <p:sp>
                    <p:nvSpPr>
                      <p:cNvPr id="18483" name="Line 98"/>
                      <p:cNvSpPr/>
                      <p:nvPr/>
                    </p:nvSpPr>
                    <p:spPr>
                      <a:xfrm>
                        <a:off x="2400" y="2160"/>
                        <a:ext cx="0" cy="240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84" name="Line 99"/>
                      <p:cNvSpPr/>
                      <p:nvPr/>
                    </p:nvSpPr>
                    <p:spPr>
                      <a:xfrm>
                        <a:off x="256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85" name="Line 100"/>
                      <p:cNvSpPr/>
                      <p:nvPr/>
                    </p:nvSpPr>
                    <p:spPr>
                      <a:xfrm>
                        <a:off x="272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86" name="Line 101"/>
                      <p:cNvSpPr/>
                      <p:nvPr/>
                    </p:nvSpPr>
                    <p:spPr>
                      <a:xfrm>
                        <a:off x="288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87" name="Line 102"/>
                      <p:cNvSpPr/>
                      <p:nvPr/>
                    </p:nvSpPr>
                    <p:spPr>
                      <a:xfrm>
                        <a:off x="304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88" name="Line 103"/>
                      <p:cNvSpPr/>
                      <p:nvPr/>
                    </p:nvSpPr>
                    <p:spPr>
                      <a:xfrm>
                        <a:off x="3200" y="2220"/>
                        <a:ext cx="0" cy="180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89" name="Line 104"/>
                      <p:cNvSpPr/>
                      <p:nvPr/>
                    </p:nvSpPr>
                    <p:spPr>
                      <a:xfrm>
                        <a:off x="336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0" name="Line 105"/>
                      <p:cNvSpPr/>
                      <p:nvPr/>
                    </p:nvSpPr>
                    <p:spPr>
                      <a:xfrm>
                        <a:off x="352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1" name="Line 106"/>
                      <p:cNvSpPr/>
                      <p:nvPr/>
                    </p:nvSpPr>
                    <p:spPr>
                      <a:xfrm>
                        <a:off x="368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2" name="Line 107"/>
                      <p:cNvSpPr/>
                      <p:nvPr/>
                    </p:nvSpPr>
                    <p:spPr>
                      <a:xfrm>
                        <a:off x="3840" y="2280"/>
                        <a:ext cx="0" cy="12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8493" name="Line 108"/>
                      <p:cNvSpPr/>
                      <p:nvPr/>
                    </p:nvSpPr>
                    <p:spPr>
                      <a:xfrm>
                        <a:off x="4000" y="2160"/>
                        <a:ext cx="0" cy="240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sp>
                <p:nvSpPr>
                  <p:cNvPr id="18476" name="AutoShape 109">
                    <a:hlinkClick r:id="rId2" action="ppaction://hlinkfile"/>
                  </p:cNvPr>
                  <p:cNvSpPr/>
                  <p:nvPr/>
                </p:nvSpPr>
                <p:spPr>
                  <a:xfrm rot="-5400000">
                    <a:off x="3072" y="1951"/>
                    <a:ext cx="3129" cy="227"/>
                  </a:xfrm>
                  <a:prstGeom prst="flowChartTerminator">
                    <a:avLst/>
                  </a:prstGeom>
                  <a:noFill/>
                  <a:ln w="9525" cap="flat" cmpd="sng">
                    <a:solidFill>
                      <a:srgbClr val="00000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rot="10800000" vert="eaVert"/>
                  <a:lstStyle>
                    <a:lvl1pPr marL="342900" indent="-3429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kumimoji="1"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spcBef>
                        <a:spcPct val="50000"/>
                      </a:spcBef>
                      <a:buClrTx/>
                      <a:buSzTx/>
                      <a:buFontTx/>
                      <a:buNone/>
                    </a:pPr>
                    <a:endParaRPr lang="zh-CN" altLang="zh-CN" sz="4000" b="1" dirty="0">
                      <a:solidFill>
                        <a:srgbClr val="CC0000"/>
                      </a:solidFill>
                      <a:latin typeface="华文行楷" pitchFamily="2" charset="-122"/>
                      <a:ea typeface="华文行楷" pitchFamily="2" charset="-122"/>
                    </a:endParaRPr>
                  </a:p>
                </p:txBody>
              </p:sp>
              <p:sp>
                <p:nvSpPr>
                  <p:cNvPr id="18477" name="Oval 110"/>
                  <p:cNvSpPr/>
                  <p:nvPr/>
                </p:nvSpPr>
                <p:spPr>
                  <a:xfrm>
                    <a:off x="4546" y="359"/>
                    <a:ext cx="195" cy="21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ap="flat" cmpd="dbl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342900" indent="-3429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kumimoji="1"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spcBef>
                        <a:spcPct val="50000"/>
                      </a:spcBef>
                      <a:buClrTx/>
                      <a:buSzTx/>
                      <a:buFontTx/>
                      <a:buNone/>
                    </a:pPr>
                    <a:endParaRPr lang="zh-CN" altLang="zh-CN" sz="4000" b="1" dirty="0">
                      <a:solidFill>
                        <a:srgbClr val="CC0000"/>
                      </a:solidFill>
                      <a:latin typeface="华文行楷" pitchFamily="2" charset="-122"/>
                      <a:ea typeface="华文行楷" pitchFamily="2" charset="-122"/>
                    </a:endParaRPr>
                  </a:p>
                </p:txBody>
              </p:sp>
              <p:sp>
                <p:nvSpPr>
                  <p:cNvPr id="18478" name="Oval 111"/>
                  <p:cNvSpPr/>
                  <p:nvPr/>
                </p:nvSpPr>
                <p:spPr>
                  <a:xfrm>
                    <a:off x="4521" y="3475"/>
                    <a:ext cx="248" cy="471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342900" indent="-3429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kumimoji="1"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spcBef>
                        <a:spcPct val="50000"/>
                      </a:spcBef>
                      <a:buClrTx/>
                      <a:buSzTx/>
                      <a:buFontTx/>
                      <a:buNone/>
                    </a:pPr>
                    <a:endParaRPr lang="zh-CN" altLang="zh-CN" sz="4000" b="1" dirty="0">
                      <a:solidFill>
                        <a:srgbClr val="CC0000"/>
                      </a:solidFill>
                      <a:latin typeface="华文行楷" pitchFamily="2" charset="-122"/>
                      <a:ea typeface="华文行楷" pitchFamily="2" charset="-122"/>
                    </a:endParaRPr>
                  </a:p>
                </p:txBody>
              </p:sp>
              <p:sp>
                <p:nvSpPr>
                  <p:cNvPr id="18479" name="Rectangle 112"/>
                  <p:cNvSpPr/>
                  <p:nvPr/>
                </p:nvSpPr>
                <p:spPr>
                  <a:xfrm>
                    <a:off x="4574" y="3470"/>
                    <a:ext cx="136" cy="2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</a:ln>
                </p:spPr>
                <p:txBody>
                  <a:bodyPr wrap="none" anchor="ctr" anchorCtr="0"/>
                  <a:lstStyle>
                    <a:lvl1pPr marL="342900" indent="-3429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kumimoji="1"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kumimoji="1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spcBef>
                        <a:spcPct val="50000"/>
                      </a:spcBef>
                      <a:buClrTx/>
                      <a:buSzTx/>
                      <a:buFontTx/>
                      <a:buNone/>
                    </a:pPr>
                    <a:endParaRPr lang="zh-CN" altLang="zh-CN" sz="4000" b="1" dirty="0">
                      <a:solidFill>
                        <a:srgbClr val="CC0000"/>
                      </a:solidFill>
                      <a:latin typeface="华文行楷" pitchFamily="2" charset="-122"/>
                      <a:ea typeface="华文行楷" pitchFamily="2" charset="-122"/>
                    </a:endParaRPr>
                  </a:p>
                </p:txBody>
              </p:sp>
            </p:grpSp>
            <p:sp>
              <p:nvSpPr>
                <p:cNvPr id="18473" name="Freeform 113"/>
                <p:cNvSpPr/>
                <p:nvPr/>
              </p:nvSpPr>
              <p:spPr>
                <a:xfrm>
                  <a:off x="1600" y="3586"/>
                  <a:ext cx="64" cy="83"/>
                </a:xfrm>
                <a:custGeom>
                  <a:avLst/>
                  <a:gdLst>
                    <a:gd name="txL" fmla="*/ 0 w 64"/>
                    <a:gd name="txT" fmla="*/ 0 h 83"/>
                    <a:gd name="txR" fmla="*/ 64 w 64"/>
                    <a:gd name="txB" fmla="*/ 83 h 83"/>
                  </a:gdLst>
                  <a:ahLst/>
                  <a:cxnLst>
                    <a:cxn ang="0">
                      <a:pos x="0" y="80"/>
                    </a:cxn>
                    <a:cxn ang="0">
                      <a:pos x="9" y="53"/>
                    </a:cxn>
                    <a:cxn ang="0">
                      <a:pos x="46" y="25"/>
                    </a:cxn>
                  </a:cxnLst>
                  <a:rect l="txL" t="txT" r="txR" b="txB"/>
                  <a:pathLst>
                    <a:path w="64" h="83">
                      <a:moveTo>
                        <a:pt x="0" y="80"/>
                      </a:moveTo>
                      <a:cubicBezTo>
                        <a:pt x="3" y="71"/>
                        <a:pt x="2" y="60"/>
                        <a:pt x="9" y="53"/>
                      </a:cubicBezTo>
                      <a:cubicBezTo>
                        <a:pt x="64" y="0"/>
                        <a:pt x="19" y="83"/>
                        <a:pt x="46" y="25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 sz="2400"/>
                </a:p>
              </p:txBody>
            </p:sp>
            <p:sp>
              <p:nvSpPr>
                <p:cNvPr id="18474" name="Freeform 114"/>
                <p:cNvSpPr/>
                <p:nvPr/>
              </p:nvSpPr>
              <p:spPr>
                <a:xfrm>
                  <a:off x="1682" y="3611"/>
                  <a:ext cx="55" cy="55"/>
                </a:xfrm>
                <a:custGeom>
                  <a:avLst/>
                  <a:gdLst>
                    <a:gd name="txL" fmla="*/ 0 w 55"/>
                    <a:gd name="txT" fmla="*/ 0 h 55"/>
                    <a:gd name="txR" fmla="*/ 55 w 55"/>
                    <a:gd name="txB" fmla="*/ 55 h 55"/>
                  </a:gdLst>
                  <a:ahLst/>
                  <a:cxnLst>
                    <a:cxn ang="0">
                      <a:pos x="0" y="0"/>
                    </a:cxn>
                    <a:cxn ang="0">
                      <a:pos x="37" y="19"/>
                    </a:cxn>
                    <a:cxn ang="0">
                      <a:pos x="55" y="55"/>
                    </a:cxn>
                  </a:cxnLst>
                  <a:rect l="txL" t="txT" r="txR" b="txB"/>
                  <a:pathLst>
                    <a:path w="55" h="55">
                      <a:moveTo>
                        <a:pt x="0" y="0"/>
                      </a:moveTo>
                      <a:cubicBezTo>
                        <a:pt x="12" y="6"/>
                        <a:pt x="27" y="9"/>
                        <a:pt x="37" y="19"/>
                      </a:cubicBezTo>
                      <a:cubicBezTo>
                        <a:pt x="46" y="28"/>
                        <a:pt x="46" y="46"/>
                        <a:pt x="55" y="55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 sz="2400"/>
                </a:p>
              </p:txBody>
            </p:sp>
          </p:grpSp>
          <p:sp>
            <p:nvSpPr>
              <p:cNvPr id="18470" name="Oval 115"/>
              <p:cNvSpPr/>
              <p:nvPr/>
            </p:nvSpPr>
            <p:spPr>
              <a:xfrm flipH="1">
                <a:off x="3198" y="2366"/>
                <a:ext cx="59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zh-CN" altLang="zh-CN" sz="4000" b="1" dirty="0">
                  <a:solidFill>
                    <a:srgbClr val="CC0000"/>
                  </a:solidFill>
                  <a:latin typeface="华文行楷" pitchFamily="2" charset="-122"/>
                  <a:ea typeface="华文行楷" pitchFamily="2" charset="-122"/>
                </a:endParaRPr>
              </a:p>
            </p:txBody>
          </p:sp>
          <p:sp>
            <p:nvSpPr>
              <p:cNvPr id="18471" name="Line 116"/>
              <p:cNvSpPr/>
              <p:nvPr/>
            </p:nvSpPr>
            <p:spPr>
              <a:xfrm>
                <a:off x="3226" y="1616"/>
                <a:ext cx="0" cy="792"/>
              </a:xfrm>
              <a:prstGeom prst="line">
                <a:avLst/>
              </a:prstGeom>
              <a:ln w="2857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8465" name="Line 117"/>
            <p:cNvSpPr/>
            <p:nvPr/>
          </p:nvSpPr>
          <p:spPr>
            <a:xfrm>
              <a:off x="5086" y="831"/>
              <a:ext cx="0" cy="234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8466" name="Oval 118"/>
            <p:cNvSpPr/>
            <p:nvPr/>
          </p:nvSpPr>
          <p:spPr>
            <a:xfrm>
              <a:off x="5070" y="2310"/>
              <a:ext cx="24" cy="34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4000" b="1" dirty="0">
                <a:solidFill>
                  <a:srgbClr val="CC0000"/>
                </a:solidFill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8467" name="Line 119"/>
            <p:cNvSpPr/>
            <p:nvPr/>
          </p:nvSpPr>
          <p:spPr>
            <a:xfrm>
              <a:off x="4808" y="1928"/>
              <a:ext cx="586" cy="0"/>
            </a:xfrm>
            <a:prstGeom prst="line">
              <a:avLst/>
            </a:prstGeom>
            <a:ln w="28575" cap="flat" cmpd="sng">
              <a:solidFill>
                <a:srgbClr val="0066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8468" name="Line 129"/>
            <p:cNvSpPr/>
            <p:nvPr/>
          </p:nvSpPr>
          <p:spPr>
            <a:xfrm>
              <a:off x="4746" y="1650"/>
              <a:ext cx="708" cy="0"/>
            </a:xfrm>
            <a:prstGeom prst="line">
              <a:avLst/>
            </a:prstGeom>
            <a:ln w="38100" cap="flat" cmpd="sng">
              <a:solidFill>
                <a:srgbClr val="C0C0C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97201" name="Text Box 241"/>
          <p:cNvSpPr txBox="1">
            <a:spLocks noChangeArrowheads="1"/>
          </p:cNvSpPr>
          <p:nvPr/>
        </p:nvSpPr>
        <p:spPr bwMode="auto">
          <a:xfrm>
            <a:off x="4800600" y="1325563"/>
            <a:ext cx="180022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由大变小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202" name="Text Box 242"/>
          <p:cNvSpPr txBox="1">
            <a:spLocks noChangeArrowheads="1"/>
          </p:cNvSpPr>
          <p:nvPr/>
        </p:nvSpPr>
        <p:spPr bwMode="auto">
          <a:xfrm>
            <a:off x="2895600" y="1771650"/>
            <a:ext cx="173513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由小变大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97207" name="Picture 247" descr="u=3491597936,3361159422&amp;fm=23&amp;gp=0"/>
          <p:cNvPicPr>
            <a:picLocks noChangeAspect="1"/>
          </p:cNvPicPr>
          <p:nvPr/>
        </p:nvPicPr>
        <p:blipFill>
          <a:blip r:embed="rId3">
            <a:lum bright="-29999" contrast="42000"/>
          </a:blip>
          <a:srcRect l="56187" t="52928" b="13193"/>
          <a:stretch>
            <a:fillRect/>
          </a:stretch>
        </p:blipFill>
        <p:spPr>
          <a:xfrm>
            <a:off x="3533775" y="3008313"/>
            <a:ext cx="3138488" cy="189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205" name="Text Box 245"/>
          <p:cNvSpPr txBox="1">
            <a:spLocks noChangeArrowheads="1"/>
          </p:cNvSpPr>
          <p:nvPr/>
        </p:nvSpPr>
        <p:spPr bwMode="auto">
          <a:xfrm>
            <a:off x="3000375" y="5070475"/>
            <a:ext cx="143986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沸腾时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 Box 245"/>
          <p:cNvSpPr txBox="1">
            <a:spLocks noChangeArrowheads="1"/>
          </p:cNvSpPr>
          <p:nvPr/>
        </p:nvSpPr>
        <p:spPr bwMode="auto">
          <a:xfrm>
            <a:off x="5519738" y="5084763"/>
            <a:ext cx="136842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沸腾前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 Box 245"/>
          <p:cNvSpPr txBox="1">
            <a:spLocks noChangeArrowheads="1"/>
          </p:cNvSpPr>
          <p:nvPr/>
        </p:nvSpPr>
        <p:spPr bwMode="auto">
          <a:xfrm>
            <a:off x="7824788" y="5789613"/>
            <a:ext cx="143986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停止</a:t>
            </a:r>
            <a:endParaRPr kumimoji="0" lang="zh-CN" altLang="en-US" sz="28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9" grpId="0"/>
      <p:bldP spid="297081" grpId="0"/>
      <p:bldP spid="297201" grpId="0" bldLvl="0" animBg="1"/>
      <p:bldP spid="297202" grpId="0" bldLvl="0" animBg="1"/>
      <p:bldP spid="297205" grpId="0" bldLvl="0" animBg="1"/>
      <p:bldP spid="3" grpId="0" bldLvl="0" animBg="1"/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1828800" y="304800"/>
            <a:ext cx="2133600" cy="58356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1F1F7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沸腾实验</a:t>
            </a:r>
            <a:endParaRPr kumimoji="0" lang="zh-CN" altLang="en-US" sz="3200" b="1" kern="1200" cap="none" spc="0" normalizeH="0" baseline="0" noProof="0">
              <a:solidFill>
                <a:srgbClr val="1F1F7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59" name="Text Box 5"/>
          <p:cNvSpPr txBox="1"/>
          <p:nvPr/>
        </p:nvSpPr>
        <p:spPr>
          <a:xfrm>
            <a:off x="4191000" y="381000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latin typeface="Arial" panose="020B0604020202020204" pitchFamily="34" charset="0"/>
              </a:rPr>
              <a:t>数据处理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graphicFrame>
        <p:nvGraphicFramePr>
          <p:cNvPr id="204890" name="Group 90"/>
          <p:cNvGraphicFramePr>
            <a:graphicFrameLocks noGrp="1"/>
          </p:cNvGraphicFramePr>
          <p:nvPr/>
        </p:nvGraphicFramePr>
        <p:xfrm>
          <a:off x="2190750" y="1438275"/>
          <a:ext cx="8534400" cy="1066800"/>
        </p:xfrm>
        <a:graphic>
          <a:graphicData uri="http://schemas.openxmlformats.org/drawingml/2006/table">
            <a:tbl>
              <a:tblPr/>
              <a:tblGrid>
                <a:gridCol w="1397000"/>
                <a:gridCol w="663575"/>
                <a:gridCol w="661670"/>
                <a:gridCol w="589280"/>
                <a:gridCol w="587375"/>
                <a:gridCol w="588645"/>
                <a:gridCol w="589280"/>
                <a:gridCol w="588645"/>
                <a:gridCol w="587375"/>
                <a:gridCol w="516255"/>
                <a:gridCol w="587375"/>
                <a:gridCol w="588645"/>
                <a:gridCol w="589280"/>
              </a:tblGrid>
              <a:tr h="5334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时间／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min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 </a:t>
                      </a:r>
                      <a:endParaRPr kumimoji="1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0.5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1.5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kumimoji="1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2.5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3.5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4.5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5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…</a:t>
                      </a: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温度／℃</a:t>
                      </a: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 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9504" name="Group 50"/>
          <p:cNvGrpSpPr>
            <a:grpSpLocks noChangeAspect="1"/>
          </p:cNvGrpSpPr>
          <p:nvPr/>
        </p:nvGrpSpPr>
        <p:grpSpPr>
          <a:xfrm>
            <a:off x="5664200" y="2349500"/>
            <a:ext cx="5537200" cy="4271963"/>
            <a:chOff x="2272" y="1629"/>
            <a:chExt cx="3488" cy="2691"/>
          </a:xfrm>
        </p:grpSpPr>
        <p:sp>
          <p:nvSpPr>
            <p:cNvPr id="19506" name="AutoShape 51"/>
            <p:cNvSpPr>
              <a:spLocks noChangeAspect="1" noTextEdit="1"/>
            </p:cNvSpPr>
            <p:nvPr/>
          </p:nvSpPr>
          <p:spPr>
            <a:xfrm>
              <a:off x="2272" y="1629"/>
              <a:ext cx="3488" cy="2691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19507" name="Line 52"/>
            <p:cNvSpPr/>
            <p:nvPr/>
          </p:nvSpPr>
          <p:spPr>
            <a:xfrm>
              <a:off x="2584" y="1974"/>
              <a:ext cx="2304" cy="1"/>
            </a:xfrm>
            <a:prstGeom prst="line">
              <a:avLst/>
            </a:prstGeom>
            <a:ln w="12700" cap="sq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08" name="Line 53"/>
            <p:cNvSpPr/>
            <p:nvPr/>
          </p:nvSpPr>
          <p:spPr>
            <a:xfrm>
              <a:off x="2584" y="4007"/>
              <a:ext cx="2304" cy="1"/>
            </a:xfrm>
            <a:prstGeom prst="line">
              <a:avLst/>
            </a:prstGeom>
            <a:ln w="12700" cap="sq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09" name="Line 54"/>
            <p:cNvSpPr/>
            <p:nvPr/>
          </p:nvSpPr>
          <p:spPr>
            <a:xfrm>
              <a:off x="2584" y="1974"/>
              <a:ext cx="1" cy="2033"/>
            </a:xfrm>
            <a:prstGeom prst="line">
              <a:avLst/>
            </a:prstGeom>
            <a:ln w="12700" cap="sq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0" name="Line 55"/>
            <p:cNvSpPr/>
            <p:nvPr/>
          </p:nvSpPr>
          <p:spPr>
            <a:xfrm>
              <a:off x="4888" y="1974"/>
              <a:ext cx="1" cy="2033"/>
            </a:xfrm>
            <a:prstGeom prst="line">
              <a:avLst/>
            </a:prstGeom>
            <a:ln w="12700" cap="sq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1" name="Line 56"/>
            <p:cNvSpPr/>
            <p:nvPr/>
          </p:nvSpPr>
          <p:spPr>
            <a:xfrm>
              <a:off x="2738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2" name="Line 57"/>
            <p:cNvSpPr/>
            <p:nvPr/>
          </p:nvSpPr>
          <p:spPr>
            <a:xfrm>
              <a:off x="2892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3" name="Line 58"/>
            <p:cNvSpPr/>
            <p:nvPr/>
          </p:nvSpPr>
          <p:spPr>
            <a:xfrm>
              <a:off x="3056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4" name="Line 59"/>
            <p:cNvSpPr/>
            <p:nvPr/>
          </p:nvSpPr>
          <p:spPr>
            <a:xfrm>
              <a:off x="3198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5" name="Line 60"/>
            <p:cNvSpPr/>
            <p:nvPr/>
          </p:nvSpPr>
          <p:spPr>
            <a:xfrm>
              <a:off x="3352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6" name="Line 61"/>
            <p:cNvSpPr/>
            <p:nvPr/>
          </p:nvSpPr>
          <p:spPr>
            <a:xfrm>
              <a:off x="3506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7" name="Line 62"/>
            <p:cNvSpPr/>
            <p:nvPr/>
          </p:nvSpPr>
          <p:spPr>
            <a:xfrm>
              <a:off x="3660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8" name="Line 63"/>
            <p:cNvSpPr/>
            <p:nvPr/>
          </p:nvSpPr>
          <p:spPr>
            <a:xfrm>
              <a:off x="3812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19" name="Line 64"/>
            <p:cNvSpPr/>
            <p:nvPr/>
          </p:nvSpPr>
          <p:spPr>
            <a:xfrm>
              <a:off x="3966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0" name="Line 65"/>
            <p:cNvSpPr/>
            <p:nvPr/>
          </p:nvSpPr>
          <p:spPr>
            <a:xfrm>
              <a:off x="4099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1" name="Line 66"/>
            <p:cNvSpPr/>
            <p:nvPr/>
          </p:nvSpPr>
          <p:spPr>
            <a:xfrm>
              <a:off x="4274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2" name="Line 67"/>
            <p:cNvSpPr/>
            <p:nvPr/>
          </p:nvSpPr>
          <p:spPr>
            <a:xfrm>
              <a:off x="4428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3" name="Line 68"/>
            <p:cNvSpPr/>
            <p:nvPr/>
          </p:nvSpPr>
          <p:spPr>
            <a:xfrm>
              <a:off x="4600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4" name="Line 69"/>
            <p:cNvSpPr/>
            <p:nvPr/>
          </p:nvSpPr>
          <p:spPr>
            <a:xfrm>
              <a:off x="4734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5" name="Line 70"/>
            <p:cNvSpPr/>
            <p:nvPr/>
          </p:nvSpPr>
          <p:spPr>
            <a:xfrm>
              <a:off x="2584" y="2108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6" name="Line 71"/>
            <p:cNvSpPr/>
            <p:nvPr/>
          </p:nvSpPr>
          <p:spPr>
            <a:xfrm>
              <a:off x="2584" y="2244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7" name="Line 72"/>
            <p:cNvSpPr/>
            <p:nvPr/>
          </p:nvSpPr>
          <p:spPr>
            <a:xfrm>
              <a:off x="2584" y="2380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8" name="Line 73"/>
            <p:cNvSpPr/>
            <p:nvPr/>
          </p:nvSpPr>
          <p:spPr>
            <a:xfrm>
              <a:off x="2584" y="2516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29" name="Line 74"/>
            <p:cNvSpPr/>
            <p:nvPr/>
          </p:nvSpPr>
          <p:spPr>
            <a:xfrm>
              <a:off x="2584" y="2652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0" name="Line 75"/>
            <p:cNvSpPr/>
            <p:nvPr/>
          </p:nvSpPr>
          <p:spPr>
            <a:xfrm>
              <a:off x="2584" y="2788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1" name="Line 76"/>
            <p:cNvSpPr/>
            <p:nvPr/>
          </p:nvSpPr>
          <p:spPr>
            <a:xfrm>
              <a:off x="2584" y="2924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2" name="Line 77"/>
            <p:cNvSpPr/>
            <p:nvPr/>
          </p:nvSpPr>
          <p:spPr>
            <a:xfrm>
              <a:off x="2584" y="3058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3" name="Line 78"/>
            <p:cNvSpPr/>
            <p:nvPr/>
          </p:nvSpPr>
          <p:spPr>
            <a:xfrm>
              <a:off x="2584" y="3194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4" name="Line 79"/>
            <p:cNvSpPr/>
            <p:nvPr/>
          </p:nvSpPr>
          <p:spPr>
            <a:xfrm>
              <a:off x="2584" y="3329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5" name="Line 80"/>
            <p:cNvSpPr/>
            <p:nvPr/>
          </p:nvSpPr>
          <p:spPr>
            <a:xfrm>
              <a:off x="2584" y="3465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6" name="Line 81"/>
            <p:cNvSpPr/>
            <p:nvPr/>
          </p:nvSpPr>
          <p:spPr>
            <a:xfrm>
              <a:off x="2584" y="3601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7" name="Line 82"/>
            <p:cNvSpPr/>
            <p:nvPr/>
          </p:nvSpPr>
          <p:spPr>
            <a:xfrm>
              <a:off x="2584" y="3737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8" name="Line 83"/>
            <p:cNvSpPr/>
            <p:nvPr/>
          </p:nvSpPr>
          <p:spPr>
            <a:xfrm>
              <a:off x="2584" y="3873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39" name="Line 84"/>
            <p:cNvSpPr/>
            <p:nvPr/>
          </p:nvSpPr>
          <p:spPr>
            <a:xfrm>
              <a:off x="2584" y="1974"/>
              <a:ext cx="2304" cy="1"/>
            </a:xfrm>
            <a:prstGeom prst="line">
              <a:avLst/>
            </a:prstGeom>
            <a:ln w="12700" cap="sq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0" name="Line 85"/>
            <p:cNvSpPr/>
            <p:nvPr/>
          </p:nvSpPr>
          <p:spPr>
            <a:xfrm>
              <a:off x="2584" y="4007"/>
              <a:ext cx="2304" cy="1"/>
            </a:xfrm>
            <a:prstGeom prst="line">
              <a:avLst/>
            </a:prstGeom>
            <a:ln w="12700" cap="sq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1" name="Line 86"/>
            <p:cNvSpPr/>
            <p:nvPr/>
          </p:nvSpPr>
          <p:spPr>
            <a:xfrm>
              <a:off x="2584" y="1974"/>
              <a:ext cx="1" cy="2033"/>
            </a:xfrm>
            <a:prstGeom prst="line">
              <a:avLst/>
            </a:prstGeom>
            <a:ln w="12700" cap="sq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2" name="Line 87"/>
            <p:cNvSpPr/>
            <p:nvPr/>
          </p:nvSpPr>
          <p:spPr>
            <a:xfrm>
              <a:off x="4888" y="1974"/>
              <a:ext cx="1" cy="2033"/>
            </a:xfrm>
            <a:prstGeom prst="line">
              <a:avLst/>
            </a:prstGeom>
            <a:ln w="12700" cap="sq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3" name="Line 88"/>
            <p:cNvSpPr/>
            <p:nvPr/>
          </p:nvSpPr>
          <p:spPr>
            <a:xfrm>
              <a:off x="2738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4" name="Line 89"/>
            <p:cNvSpPr/>
            <p:nvPr/>
          </p:nvSpPr>
          <p:spPr>
            <a:xfrm>
              <a:off x="2892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5" name="Line 90"/>
            <p:cNvSpPr/>
            <p:nvPr/>
          </p:nvSpPr>
          <p:spPr>
            <a:xfrm>
              <a:off x="3056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6" name="Line 91"/>
            <p:cNvSpPr/>
            <p:nvPr/>
          </p:nvSpPr>
          <p:spPr>
            <a:xfrm>
              <a:off x="3198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7" name="Line 92"/>
            <p:cNvSpPr/>
            <p:nvPr/>
          </p:nvSpPr>
          <p:spPr>
            <a:xfrm>
              <a:off x="3352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8" name="Line 93"/>
            <p:cNvSpPr/>
            <p:nvPr/>
          </p:nvSpPr>
          <p:spPr>
            <a:xfrm>
              <a:off x="3506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49" name="Line 94"/>
            <p:cNvSpPr/>
            <p:nvPr/>
          </p:nvSpPr>
          <p:spPr>
            <a:xfrm>
              <a:off x="3660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0" name="Line 95"/>
            <p:cNvSpPr/>
            <p:nvPr/>
          </p:nvSpPr>
          <p:spPr>
            <a:xfrm>
              <a:off x="3812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1" name="Line 96"/>
            <p:cNvSpPr/>
            <p:nvPr/>
          </p:nvSpPr>
          <p:spPr>
            <a:xfrm>
              <a:off x="3966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2" name="Line 97"/>
            <p:cNvSpPr/>
            <p:nvPr/>
          </p:nvSpPr>
          <p:spPr>
            <a:xfrm>
              <a:off x="4099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3" name="Line 98"/>
            <p:cNvSpPr/>
            <p:nvPr/>
          </p:nvSpPr>
          <p:spPr>
            <a:xfrm>
              <a:off x="4274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4" name="Line 99"/>
            <p:cNvSpPr/>
            <p:nvPr/>
          </p:nvSpPr>
          <p:spPr>
            <a:xfrm>
              <a:off x="4428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5" name="Line 100"/>
            <p:cNvSpPr/>
            <p:nvPr/>
          </p:nvSpPr>
          <p:spPr>
            <a:xfrm>
              <a:off x="4600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6" name="Line 101"/>
            <p:cNvSpPr/>
            <p:nvPr/>
          </p:nvSpPr>
          <p:spPr>
            <a:xfrm>
              <a:off x="4734" y="1974"/>
              <a:ext cx="1" cy="2033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7" name="Line 102"/>
            <p:cNvSpPr/>
            <p:nvPr/>
          </p:nvSpPr>
          <p:spPr>
            <a:xfrm>
              <a:off x="2584" y="2108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8" name="Line 103"/>
            <p:cNvSpPr/>
            <p:nvPr/>
          </p:nvSpPr>
          <p:spPr>
            <a:xfrm>
              <a:off x="2584" y="2244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59" name="Line 104"/>
            <p:cNvSpPr/>
            <p:nvPr/>
          </p:nvSpPr>
          <p:spPr>
            <a:xfrm>
              <a:off x="2584" y="2380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0" name="Line 105"/>
            <p:cNvSpPr/>
            <p:nvPr/>
          </p:nvSpPr>
          <p:spPr>
            <a:xfrm>
              <a:off x="2584" y="2516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1" name="Line 106"/>
            <p:cNvSpPr/>
            <p:nvPr/>
          </p:nvSpPr>
          <p:spPr>
            <a:xfrm>
              <a:off x="2584" y="2652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2" name="Line 107"/>
            <p:cNvSpPr/>
            <p:nvPr/>
          </p:nvSpPr>
          <p:spPr>
            <a:xfrm>
              <a:off x="2584" y="2788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3" name="Line 108"/>
            <p:cNvSpPr/>
            <p:nvPr/>
          </p:nvSpPr>
          <p:spPr>
            <a:xfrm>
              <a:off x="2584" y="2924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4" name="Line 109"/>
            <p:cNvSpPr/>
            <p:nvPr/>
          </p:nvSpPr>
          <p:spPr>
            <a:xfrm>
              <a:off x="2584" y="3058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5" name="Line 110"/>
            <p:cNvSpPr/>
            <p:nvPr/>
          </p:nvSpPr>
          <p:spPr>
            <a:xfrm>
              <a:off x="2584" y="3194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6" name="Line 111"/>
            <p:cNvSpPr/>
            <p:nvPr/>
          </p:nvSpPr>
          <p:spPr>
            <a:xfrm>
              <a:off x="2584" y="3329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7" name="Line 112"/>
            <p:cNvSpPr/>
            <p:nvPr/>
          </p:nvSpPr>
          <p:spPr>
            <a:xfrm>
              <a:off x="2584" y="3465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8" name="Line 113"/>
            <p:cNvSpPr/>
            <p:nvPr/>
          </p:nvSpPr>
          <p:spPr>
            <a:xfrm>
              <a:off x="2584" y="3601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69" name="Line 114"/>
            <p:cNvSpPr/>
            <p:nvPr/>
          </p:nvSpPr>
          <p:spPr>
            <a:xfrm>
              <a:off x="2584" y="3737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70" name="Line 115"/>
            <p:cNvSpPr/>
            <p:nvPr/>
          </p:nvSpPr>
          <p:spPr>
            <a:xfrm>
              <a:off x="2584" y="3873"/>
              <a:ext cx="2304" cy="1"/>
            </a:xfrm>
            <a:prstGeom prst="line">
              <a:avLst/>
            </a:prstGeom>
            <a:ln w="12700" cap="flat" cmpd="sng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9571" name="Rectangle 116"/>
            <p:cNvSpPr/>
            <p:nvPr/>
          </p:nvSpPr>
          <p:spPr>
            <a:xfrm>
              <a:off x="2882" y="4076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72" name="Freeform 117"/>
            <p:cNvSpPr>
              <a:spLocks noEditPoints="1"/>
            </p:cNvSpPr>
            <p:nvPr/>
          </p:nvSpPr>
          <p:spPr>
            <a:xfrm>
              <a:off x="2554" y="1661"/>
              <a:ext cx="60" cy="2352"/>
            </a:xfrm>
            <a:custGeom>
              <a:avLst/>
              <a:gdLst/>
              <a:ahLst/>
              <a:cxnLst>
                <a:cxn ang="0">
                  <a:pos x="20" y="2352"/>
                </a:cxn>
                <a:cxn ang="0">
                  <a:pos x="20" y="50"/>
                </a:cxn>
                <a:cxn ang="0">
                  <a:pos x="40" y="50"/>
                </a:cxn>
                <a:cxn ang="0">
                  <a:pos x="40" y="2352"/>
                </a:cxn>
                <a:cxn ang="0">
                  <a:pos x="20" y="2352"/>
                </a:cxn>
                <a:cxn ang="0">
                  <a:pos x="0" y="60"/>
                </a:cxn>
                <a:cxn ang="0">
                  <a:pos x="30" y="0"/>
                </a:cxn>
                <a:cxn ang="0">
                  <a:pos x="60" y="60"/>
                </a:cxn>
                <a:cxn ang="0">
                  <a:pos x="0" y="60"/>
                </a:cxn>
              </a:cxnLst>
              <a:pathLst>
                <a:path w="60" h="2352">
                  <a:moveTo>
                    <a:pt x="20" y="2352"/>
                  </a:moveTo>
                  <a:lnTo>
                    <a:pt x="20" y="50"/>
                  </a:lnTo>
                  <a:lnTo>
                    <a:pt x="40" y="50"/>
                  </a:lnTo>
                  <a:lnTo>
                    <a:pt x="40" y="2352"/>
                  </a:lnTo>
                  <a:lnTo>
                    <a:pt x="20" y="2352"/>
                  </a:lnTo>
                  <a:close/>
                  <a:moveTo>
                    <a:pt x="0" y="60"/>
                  </a:moveTo>
                  <a:lnTo>
                    <a:pt x="30" y="0"/>
                  </a:lnTo>
                  <a:lnTo>
                    <a:pt x="6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1588" cap="flat" cmpd="sng">
              <a:solidFill>
                <a:srgbClr val="000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19573" name="Freeform 118"/>
            <p:cNvSpPr>
              <a:spLocks noEditPoints="1"/>
            </p:cNvSpPr>
            <p:nvPr/>
          </p:nvSpPr>
          <p:spPr>
            <a:xfrm>
              <a:off x="2584" y="3983"/>
              <a:ext cx="2784" cy="6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2734" y="20"/>
                </a:cxn>
                <a:cxn ang="0">
                  <a:pos x="2734" y="40"/>
                </a:cxn>
                <a:cxn ang="0">
                  <a:pos x="0" y="40"/>
                </a:cxn>
                <a:cxn ang="0">
                  <a:pos x="0" y="20"/>
                </a:cxn>
                <a:cxn ang="0">
                  <a:pos x="2724" y="0"/>
                </a:cxn>
                <a:cxn ang="0">
                  <a:pos x="2784" y="30"/>
                </a:cxn>
                <a:cxn ang="0">
                  <a:pos x="2724" y="60"/>
                </a:cxn>
                <a:cxn ang="0">
                  <a:pos x="2724" y="0"/>
                </a:cxn>
              </a:cxnLst>
              <a:pathLst>
                <a:path w="2784" h="60">
                  <a:moveTo>
                    <a:pt x="0" y="20"/>
                  </a:moveTo>
                  <a:lnTo>
                    <a:pt x="2734" y="20"/>
                  </a:lnTo>
                  <a:lnTo>
                    <a:pt x="2734" y="40"/>
                  </a:lnTo>
                  <a:lnTo>
                    <a:pt x="0" y="40"/>
                  </a:lnTo>
                  <a:lnTo>
                    <a:pt x="0" y="20"/>
                  </a:lnTo>
                  <a:close/>
                  <a:moveTo>
                    <a:pt x="2724" y="0"/>
                  </a:moveTo>
                  <a:lnTo>
                    <a:pt x="2784" y="30"/>
                  </a:lnTo>
                  <a:lnTo>
                    <a:pt x="2724" y="60"/>
                  </a:lnTo>
                  <a:lnTo>
                    <a:pt x="2724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1588" cap="flat" cmpd="sng">
              <a:solidFill>
                <a:srgbClr val="000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19574" name="Rectangle 119"/>
            <p:cNvSpPr/>
            <p:nvPr/>
          </p:nvSpPr>
          <p:spPr>
            <a:xfrm>
              <a:off x="2338" y="1931"/>
              <a:ext cx="216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105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75" name="Rectangle 120"/>
            <p:cNvSpPr/>
            <p:nvPr/>
          </p:nvSpPr>
          <p:spPr>
            <a:xfrm>
              <a:off x="2330" y="2588"/>
              <a:ext cx="216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100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76" name="Rectangle 121"/>
            <p:cNvSpPr/>
            <p:nvPr/>
          </p:nvSpPr>
          <p:spPr>
            <a:xfrm>
              <a:off x="2394" y="3283"/>
              <a:ext cx="144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95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77" name="Rectangle 122"/>
            <p:cNvSpPr/>
            <p:nvPr/>
          </p:nvSpPr>
          <p:spPr>
            <a:xfrm>
              <a:off x="2386" y="3916"/>
              <a:ext cx="144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90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78" name="Rectangle 123"/>
            <p:cNvSpPr/>
            <p:nvPr/>
          </p:nvSpPr>
          <p:spPr>
            <a:xfrm>
              <a:off x="2642" y="1673"/>
              <a:ext cx="322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温度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9579" name="Rectangle 124"/>
            <p:cNvSpPr/>
            <p:nvPr/>
          </p:nvSpPr>
          <p:spPr>
            <a:xfrm>
              <a:off x="2964" y="1666"/>
              <a:ext cx="44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20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/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0" name="Rectangle 125"/>
            <p:cNvSpPr/>
            <p:nvPr/>
          </p:nvSpPr>
          <p:spPr>
            <a:xfrm>
              <a:off x="3008" y="1673"/>
              <a:ext cx="161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20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℃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1" name="Rectangle 126"/>
            <p:cNvSpPr/>
            <p:nvPr/>
          </p:nvSpPr>
          <p:spPr>
            <a:xfrm>
              <a:off x="4706" y="4106"/>
              <a:ext cx="322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时间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9582" name="Rectangle 127"/>
            <p:cNvSpPr/>
            <p:nvPr/>
          </p:nvSpPr>
          <p:spPr>
            <a:xfrm>
              <a:off x="5028" y="4099"/>
              <a:ext cx="311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20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/min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3" name="Rectangle 128"/>
            <p:cNvSpPr/>
            <p:nvPr/>
          </p:nvSpPr>
          <p:spPr>
            <a:xfrm>
              <a:off x="2546" y="4076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0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4" name="Rectangle 129"/>
            <p:cNvSpPr/>
            <p:nvPr/>
          </p:nvSpPr>
          <p:spPr>
            <a:xfrm>
              <a:off x="4082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5" name="Rectangle 130"/>
            <p:cNvSpPr/>
            <p:nvPr/>
          </p:nvSpPr>
          <p:spPr>
            <a:xfrm>
              <a:off x="3170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6" name="Rectangle 131"/>
            <p:cNvSpPr/>
            <p:nvPr/>
          </p:nvSpPr>
          <p:spPr>
            <a:xfrm>
              <a:off x="3506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7" name="Rectangle 132"/>
            <p:cNvSpPr/>
            <p:nvPr/>
          </p:nvSpPr>
          <p:spPr>
            <a:xfrm>
              <a:off x="3794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8" name="Rectangle 133"/>
            <p:cNvSpPr/>
            <p:nvPr/>
          </p:nvSpPr>
          <p:spPr>
            <a:xfrm>
              <a:off x="4370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6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89" name="Rectangle 134"/>
            <p:cNvSpPr/>
            <p:nvPr/>
          </p:nvSpPr>
          <p:spPr>
            <a:xfrm>
              <a:off x="2882" y="4076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90" name="Freeform 135"/>
            <p:cNvSpPr>
              <a:spLocks noEditPoints="1"/>
            </p:cNvSpPr>
            <p:nvPr/>
          </p:nvSpPr>
          <p:spPr>
            <a:xfrm>
              <a:off x="2554" y="1661"/>
              <a:ext cx="60" cy="2352"/>
            </a:xfrm>
            <a:custGeom>
              <a:avLst/>
              <a:gdLst/>
              <a:ahLst/>
              <a:cxnLst>
                <a:cxn ang="0">
                  <a:pos x="20" y="2352"/>
                </a:cxn>
                <a:cxn ang="0">
                  <a:pos x="20" y="50"/>
                </a:cxn>
                <a:cxn ang="0">
                  <a:pos x="40" y="50"/>
                </a:cxn>
                <a:cxn ang="0">
                  <a:pos x="40" y="2352"/>
                </a:cxn>
                <a:cxn ang="0">
                  <a:pos x="20" y="2352"/>
                </a:cxn>
                <a:cxn ang="0">
                  <a:pos x="0" y="60"/>
                </a:cxn>
                <a:cxn ang="0">
                  <a:pos x="30" y="0"/>
                </a:cxn>
                <a:cxn ang="0">
                  <a:pos x="60" y="60"/>
                </a:cxn>
                <a:cxn ang="0">
                  <a:pos x="0" y="60"/>
                </a:cxn>
              </a:cxnLst>
              <a:pathLst>
                <a:path w="60" h="2352">
                  <a:moveTo>
                    <a:pt x="20" y="2352"/>
                  </a:moveTo>
                  <a:lnTo>
                    <a:pt x="20" y="50"/>
                  </a:lnTo>
                  <a:lnTo>
                    <a:pt x="40" y="50"/>
                  </a:lnTo>
                  <a:lnTo>
                    <a:pt x="40" y="2352"/>
                  </a:lnTo>
                  <a:lnTo>
                    <a:pt x="20" y="2352"/>
                  </a:lnTo>
                  <a:close/>
                  <a:moveTo>
                    <a:pt x="0" y="60"/>
                  </a:moveTo>
                  <a:lnTo>
                    <a:pt x="30" y="0"/>
                  </a:lnTo>
                  <a:lnTo>
                    <a:pt x="6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1588" cap="flat" cmpd="sng">
              <a:solidFill>
                <a:srgbClr val="000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19591" name="Freeform 136"/>
            <p:cNvSpPr>
              <a:spLocks noEditPoints="1"/>
            </p:cNvSpPr>
            <p:nvPr/>
          </p:nvSpPr>
          <p:spPr>
            <a:xfrm>
              <a:off x="2584" y="3983"/>
              <a:ext cx="2784" cy="6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2734" y="20"/>
                </a:cxn>
                <a:cxn ang="0">
                  <a:pos x="2734" y="40"/>
                </a:cxn>
                <a:cxn ang="0">
                  <a:pos x="0" y="40"/>
                </a:cxn>
                <a:cxn ang="0">
                  <a:pos x="0" y="20"/>
                </a:cxn>
                <a:cxn ang="0">
                  <a:pos x="2724" y="0"/>
                </a:cxn>
                <a:cxn ang="0">
                  <a:pos x="2784" y="30"/>
                </a:cxn>
                <a:cxn ang="0">
                  <a:pos x="2724" y="60"/>
                </a:cxn>
                <a:cxn ang="0">
                  <a:pos x="2724" y="0"/>
                </a:cxn>
              </a:cxnLst>
              <a:pathLst>
                <a:path w="2784" h="60">
                  <a:moveTo>
                    <a:pt x="0" y="20"/>
                  </a:moveTo>
                  <a:lnTo>
                    <a:pt x="2734" y="20"/>
                  </a:lnTo>
                  <a:lnTo>
                    <a:pt x="2734" y="40"/>
                  </a:lnTo>
                  <a:lnTo>
                    <a:pt x="0" y="40"/>
                  </a:lnTo>
                  <a:lnTo>
                    <a:pt x="0" y="20"/>
                  </a:lnTo>
                  <a:close/>
                  <a:moveTo>
                    <a:pt x="2724" y="0"/>
                  </a:moveTo>
                  <a:lnTo>
                    <a:pt x="2784" y="30"/>
                  </a:lnTo>
                  <a:lnTo>
                    <a:pt x="2724" y="60"/>
                  </a:lnTo>
                  <a:lnTo>
                    <a:pt x="2724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1588" cap="flat" cmpd="sng">
              <a:solidFill>
                <a:srgbClr val="000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19592" name="Rectangle 137"/>
            <p:cNvSpPr/>
            <p:nvPr/>
          </p:nvSpPr>
          <p:spPr>
            <a:xfrm>
              <a:off x="2338" y="1931"/>
              <a:ext cx="216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105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93" name="Rectangle 138"/>
            <p:cNvSpPr/>
            <p:nvPr/>
          </p:nvSpPr>
          <p:spPr>
            <a:xfrm>
              <a:off x="2330" y="2588"/>
              <a:ext cx="216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100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94" name="Rectangle 139"/>
            <p:cNvSpPr/>
            <p:nvPr/>
          </p:nvSpPr>
          <p:spPr>
            <a:xfrm>
              <a:off x="2394" y="3283"/>
              <a:ext cx="144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95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95" name="Rectangle 140"/>
            <p:cNvSpPr/>
            <p:nvPr/>
          </p:nvSpPr>
          <p:spPr>
            <a:xfrm>
              <a:off x="2386" y="3916"/>
              <a:ext cx="144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90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96" name="Rectangle 141"/>
            <p:cNvSpPr/>
            <p:nvPr/>
          </p:nvSpPr>
          <p:spPr>
            <a:xfrm>
              <a:off x="2642" y="1673"/>
              <a:ext cx="322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温度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9597" name="Rectangle 142"/>
            <p:cNvSpPr/>
            <p:nvPr/>
          </p:nvSpPr>
          <p:spPr>
            <a:xfrm>
              <a:off x="2964" y="1666"/>
              <a:ext cx="44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20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/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98" name="Rectangle 143"/>
            <p:cNvSpPr/>
            <p:nvPr/>
          </p:nvSpPr>
          <p:spPr>
            <a:xfrm>
              <a:off x="3008" y="1673"/>
              <a:ext cx="161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20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℃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599" name="Rectangle 144"/>
            <p:cNvSpPr/>
            <p:nvPr/>
          </p:nvSpPr>
          <p:spPr>
            <a:xfrm>
              <a:off x="4706" y="4106"/>
              <a:ext cx="322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时间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9600" name="Rectangle 145"/>
            <p:cNvSpPr/>
            <p:nvPr/>
          </p:nvSpPr>
          <p:spPr>
            <a:xfrm>
              <a:off x="5028" y="4099"/>
              <a:ext cx="311" cy="1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20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/min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601" name="Rectangle 146"/>
            <p:cNvSpPr/>
            <p:nvPr/>
          </p:nvSpPr>
          <p:spPr>
            <a:xfrm>
              <a:off x="2546" y="4076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0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602" name="Rectangle 147"/>
            <p:cNvSpPr/>
            <p:nvPr/>
          </p:nvSpPr>
          <p:spPr>
            <a:xfrm>
              <a:off x="4082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603" name="Rectangle 148"/>
            <p:cNvSpPr/>
            <p:nvPr/>
          </p:nvSpPr>
          <p:spPr>
            <a:xfrm>
              <a:off x="3170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604" name="Rectangle 149"/>
            <p:cNvSpPr/>
            <p:nvPr/>
          </p:nvSpPr>
          <p:spPr>
            <a:xfrm>
              <a:off x="3506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605" name="Rectangle 150"/>
            <p:cNvSpPr/>
            <p:nvPr/>
          </p:nvSpPr>
          <p:spPr>
            <a:xfrm>
              <a:off x="3794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9606" name="Rectangle 151"/>
            <p:cNvSpPr/>
            <p:nvPr/>
          </p:nvSpPr>
          <p:spPr>
            <a:xfrm>
              <a:off x="4370" y="4085"/>
              <a:ext cx="72" cy="1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eaLnBrk="1" hangingPunct="1"/>
              <a:r>
                <a:rPr lang="en-US" altLang="zh-CN" sz="18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6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1919288" y="2492375"/>
            <a:ext cx="3505200" cy="3106420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A00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水沸腾前，</a:t>
            </a:r>
            <a:endParaRPr kumimoji="1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A00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吸收热量，</a:t>
            </a:r>
            <a:endParaRPr kumimoji="1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A00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温度不断上升，</a:t>
            </a:r>
            <a:endParaRPr kumimoji="1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A00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水沸腾时，</a:t>
            </a:r>
            <a:endParaRPr kumimoji="1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A00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吸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收</a:t>
            </a:r>
            <a:r>
              <a:rPr kumimoji="1" lang="zh-CN" altLang="en-US" sz="28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热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量，</a:t>
            </a:r>
            <a:endParaRPr kumimoji="1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A00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28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温度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保持</a:t>
            </a:r>
            <a:r>
              <a:rPr kumimoji="1" lang="zh-CN" altLang="en-US" sz="28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不变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1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9938" name="Group 2"/>
          <p:cNvGraphicFramePr>
            <a:graphicFrameLocks noGrp="1"/>
          </p:cNvGraphicFramePr>
          <p:nvPr/>
        </p:nvGraphicFramePr>
        <p:xfrm>
          <a:off x="2424113" y="1700213"/>
          <a:ext cx="7239000" cy="2155825"/>
        </p:xfrm>
        <a:graphic>
          <a:graphicData uri="http://schemas.openxmlformats.org/drawingml/2006/table">
            <a:tbl>
              <a:tblPr/>
              <a:tblGrid>
                <a:gridCol w="2413000"/>
                <a:gridCol w="2413000"/>
                <a:gridCol w="2413000"/>
              </a:tblGrid>
              <a:tr h="21558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液态铁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2750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液态铅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1740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水银   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357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亚麻仁油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287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甲苯   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111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水      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100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酒精    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78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液态氨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-33.4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液态氧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-183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液态氮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-196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液态氢   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-253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液态氦  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-268.9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90" name="Text Box 12"/>
          <p:cNvSpPr txBox="1"/>
          <p:nvPr/>
        </p:nvSpPr>
        <p:spPr>
          <a:xfrm>
            <a:off x="3071813" y="1196975"/>
            <a:ext cx="5867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几种液体的沸点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/℃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在标准大气压下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0491" name="Line 13"/>
          <p:cNvSpPr/>
          <p:nvPr/>
        </p:nvSpPr>
        <p:spPr>
          <a:xfrm>
            <a:off x="2279650" y="1052513"/>
            <a:ext cx="7543800" cy="0"/>
          </a:xfrm>
          <a:prstGeom prst="line">
            <a:avLst/>
          </a:prstGeom>
          <a:ln w="139700" cap="rnd" cmpd="sng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20492" name="AutoShape 14"/>
          <p:cNvSpPr/>
          <p:nvPr/>
        </p:nvSpPr>
        <p:spPr>
          <a:xfrm rot="-10768933">
            <a:off x="2279650" y="549275"/>
            <a:ext cx="1828800" cy="7620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rot="10800000" wrap="none" anchor="ctr" anchorCtr="0"/>
          <a:p>
            <a:pPr algn="ctr" eaLnBrk="1" hangingPunct="1"/>
            <a:endParaRPr lang="zh-CN" altLang="zh-CN" sz="28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0493" name="WordArt 15"/>
          <p:cNvSpPr>
            <a:spLocks noTextEdit="1"/>
          </p:cNvSpPr>
          <p:nvPr/>
        </p:nvSpPr>
        <p:spPr>
          <a:xfrm>
            <a:off x="2566988" y="188913"/>
            <a:ext cx="11049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50000"/>
          </a:bodyPr>
          <a:p>
            <a:pPr algn="ctr"/>
            <a:r>
              <a:rPr lang="zh-CN" altLang="en-US" sz="3600" b="1">
                <a:ln w="222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小数据</a:t>
            </a:r>
            <a:endParaRPr lang="zh-CN" altLang="en-US" sz="3600" b="1"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52" name="Rectangle 16"/>
          <p:cNvSpPr/>
          <p:nvPr/>
        </p:nvSpPr>
        <p:spPr>
          <a:xfrm>
            <a:off x="3143250" y="4724400"/>
            <a:ext cx="69135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Verdana" panose="020B0604030504040204" pitchFamily="34" charset="0"/>
              </a:rPr>
              <a:t>用酒精温度计能否测沸水的温度？</a:t>
            </a:r>
            <a:r>
              <a:rPr lang="zh-CN" altLang="en-US" sz="2800" b="1" dirty="0">
                <a:solidFill>
                  <a:srgbClr val="0000FF"/>
                </a:solidFill>
                <a:latin typeface="Verdana" panose="020B0604030504040204" pitchFamily="34" charset="0"/>
              </a:rPr>
              <a:t>      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39953" name="Rectangle 17"/>
          <p:cNvSpPr/>
          <p:nvPr/>
        </p:nvSpPr>
        <p:spPr>
          <a:xfrm>
            <a:off x="1703388" y="4070350"/>
            <a:ext cx="1655762" cy="768350"/>
          </a:xfrm>
          <a:prstGeom prst="rect">
            <a:avLst/>
          </a:prstGeom>
          <a:noFill/>
          <a:ln w="9525">
            <a:noFill/>
          </a:ln>
        </p:spPr>
        <p:txBody>
          <a:bodyPr anchor="b" anchorCtr="0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chemeClr val="tx2"/>
                </a:solidFill>
              </a:rPr>
              <a:t>思考</a:t>
            </a:r>
            <a:r>
              <a:rPr lang="en-US" altLang="zh-CN" sz="4400" b="1" dirty="0">
                <a:solidFill>
                  <a:schemeClr val="tx2"/>
                </a:solidFill>
              </a:rPr>
              <a:t>:</a:t>
            </a:r>
            <a:endParaRPr lang="en-US" altLang="zh-CN" sz="4400" b="1" dirty="0">
              <a:solidFill>
                <a:schemeClr val="tx2"/>
              </a:solidFill>
            </a:endParaRPr>
          </a:p>
        </p:txBody>
      </p:sp>
      <p:sp>
        <p:nvSpPr>
          <p:cNvPr id="39955" name="Text Box 19"/>
          <p:cNvSpPr txBox="1"/>
          <p:nvPr/>
        </p:nvSpPr>
        <p:spPr>
          <a:xfrm>
            <a:off x="3216275" y="5589588"/>
            <a:ext cx="61198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Tahoma" panose="020B0604030504040204" pitchFamily="34" charset="0"/>
              </a:rPr>
              <a:t>用水银温度计呢？</a:t>
            </a:r>
            <a:endParaRPr lang="zh-CN" altLang="en-US" sz="2400" b="1" dirty="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2" grpId="0"/>
      <p:bldP spid="39953" grpId="0"/>
      <p:bldP spid="399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3000375" y="836613"/>
            <a:ext cx="2519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folHlink"/>
                </a:solidFill>
                <a:latin typeface="Tahoma" panose="020B0604030504040204" pitchFamily="34" charset="0"/>
              </a:rPr>
              <a:t>总结：</a:t>
            </a:r>
            <a:endParaRPr lang="zh-CN" altLang="en-US" sz="3600" b="1" dirty="0">
              <a:solidFill>
                <a:schemeClr val="folHlink"/>
              </a:solidFill>
              <a:latin typeface="Tahoma" panose="020B0604030504040204" pitchFamily="34" charset="0"/>
            </a:endParaRPr>
          </a:p>
        </p:txBody>
      </p:sp>
      <p:sp>
        <p:nvSpPr>
          <p:cNvPr id="62467" name="Text Box 3"/>
          <p:cNvSpPr txBox="1"/>
          <p:nvPr/>
        </p:nvSpPr>
        <p:spPr>
          <a:xfrm>
            <a:off x="2424113" y="1844675"/>
            <a:ext cx="7343775" cy="11677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Tahoma" panose="020B0604030504040204" pitchFamily="34" charset="0"/>
              </a:rPr>
              <a:t>1</a:t>
            </a:r>
            <a:r>
              <a:rPr lang="zh-CN" altLang="en-US" sz="2800" b="1" dirty="0">
                <a:latin typeface="Tahoma" panose="020B0604030504040204" pitchFamily="34" charset="0"/>
              </a:rPr>
              <a:t>、沸腾特点：</a:t>
            </a:r>
            <a:endParaRPr lang="zh-CN" altLang="en-US" sz="2800" b="1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ahoma" panose="020B0604030504040204" pitchFamily="34" charset="0"/>
              </a:rPr>
              <a:t>    液体沸腾时，温度</a:t>
            </a:r>
            <a:r>
              <a:rPr lang="zh-CN" altLang="en-US" sz="2800" b="1" u="sng" dirty="0">
                <a:latin typeface="Tahoma" panose="020B0604030504040204" pitchFamily="34" charset="0"/>
              </a:rPr>
              <a:t>              </a:t>
            </a:r>
            <a:r>
              <a:rPr lang="zh-CN" altLang="en-US" sz="2800" b="1" dirty="0">
                <a:latin typeface="Tahoma" panose="020B0604030504040204" pitchFamily="34" charset="0"/>
              </a:rPr>
              <a:t>，继续</a:t>
            </a:r>
            <a:r>
              <a:rPr lang="zh-CN" altLang="en-US" sz="2800" b="1" u="sng" dirty="0">
                <a:latin typeface="Tahoma" panose="020B0604030504040204" pitchFamily="34" charset="0"/>
              </a:rPr>
              <a:t>      </a:t>
            </a:r>
            <a:r>
              <a:rPr lang="zh-CN" altLang="en-US" sz="2800" b="1" dirty="0">
                <a:latin typeface="Tahoma" panose="020B0604030504040204" pitchFamily="34" charset="0"/>
              </a:rPr>
              <a:t>热。</a:t>
            </a:r>
            <a:endParaRPr lang="zh-CN" altLang="en-US" sz="28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62468" name="Text Box 4"/>
          <p:cNvSpPr txBox="1"/>
          <p:nvPr/>
        </p:nvSpPr>
        <p:spPr>
          <a:xfrm>
            <a:off x="2351088" y="4149725"/>
            <a:ext cx="7343775" cy="1813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Tahoma" panose="020B0604030504040204" pitchFamily="34" charset="0"/>
              </a:rPr>
              <a:t>2</a:t>
            </a:r>
            <a:r>
              <a:rPr lang="zh-CN" altLang="en-US" sz="2800" b="1" dirty="0">
                <a:latin typeface="Tahoma" panose="020B0604030504040204" pitchFamily="34" charset="0"/>
              </a:rPr>
              <a:t>、沸腾条件：</a:t>
            </a:r>
            <a:endParaRPr lang="zh-CN" altLang="en-US" sz="2800" b="1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ahoma" panose="020B0604030504040204" pitchFamily="34" charset="0"/>
              </a:rPr>
              <a:t>      ①达到</a:t>
            </a:r>
            <a:r>
              <a:rPr lang="zh-CN" altLang="en-US" sz="2800" b="1" u="sng" dirty="0">
                <a:latin typeface="Tahoma" panose="020B0604030504040204" pitchFamily="34" charset="0"/>
              </a:rPr>
              <a:t>           </a:t>
            </a:r>
            <a:r>
              <a:rPr lang="zh-CN" altLang="en-US" sz="2800" b="1" dirty="0">
                <a:latin typeface="Tahoma" panose="020B0604030504040204" pitchFamily="34" charset="0"/>
              </a:rPr>
              <a:t>；</a:t>
            </a:r>
            <a:endParaRPr lang="zh-CN" altLang="en-US" sz="2800" b="1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ahoma" panose="020B0604030504040204" pitchFamily="34" charset="0"/>
              </a:rPr>
              <a:t>      ②继续</a:t>
            </a:r>
            <a:r>
              <a:rPr lang="zh-CN" altLang="en-US" sz="2800" b="1" u="sng" dirty="0">
                <a:latin typeface="Tahoma" panose="020B0604030504040204" pitchFamily="34" charset="0"/>
              </a:rPr>
              <a:t>      </a:t>
            </a:r>
            <a:r>
              <a:rPr lang="zh-CN" altLang="en-US" sz="2800" b="1" dirty="0">
                <a:latin typeface="Tahoma" panose="020B0604030504040204" pitchFamily="34" charset="0"/>
              </a:rPr>
              <a:t>热</a:t>
            </a:r>
            <a:endParaRPr lang="zh-CN" altLang="en-US" sz="2800" b="1" dirty="0">
              <a:latin typeface="Tahoma" panose="020B0604030504040204" pitchFamily="34" charset="0"/>
            </a:endParaRPr>
          </a:p>
        </p:txBody>
      </p:sp>
      <p:sp>
        <p:nvSpPr>
          <p:cNvPr id="62470" name="Text Box 6"/>
          <p:cNvSpPr txBox="1"/>
          <p:nvPr/>
        </p:nvSpPr>
        <p:spPr>
          <a:xfrm>
            <a:off x="5710238" y="2405063"/>
            <a:ext cx="161290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2800" b="1" dirty="0">
                <a:solidFill>
                  <a:schemeClr val="hlink"/>
                </a:solidFill>
                <a:latin typeface="Tahoma" panose="020B0604030504040204" pitchFamily="34" charset="0"/>
              </a:rPr>
              <a:t>保持不变</a:t>
            </a:r>
            <a:endParaRPr lang="zh-CN" altLang="en-US" sz="28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62471" name="Text Box 7"/>
          <p:cNvSpPr txBox="1"/>
          <p:nvPr/>
        </p:nvSpPr>
        <p:spPr>
          <a:xfrm>
            <a:off x="8327708" y="2405063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2800" b="1" dirty="0">
                <a:solidFill>
                  <a:schemeClr val="hlink"/>
                </a:solidFill>
                <a:latin typeface="Tahoma" panose="020B0604030504040204" pitchFamily="34" charset="0"/>
              </a:rPr>
              <a:t>吸</a:t>
            </a:r>
            <a:endParaRPr lang="zh-CN" altLang="en-US" sz="28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62472" name="Text Box 8"/>
          <p:cNvSpPr txBox="1"/>
          <p:nvPr/>
        </p:nvSpPr>
        <p:spPr>
          <a:xfrm>
            <a:off x="4294505" y="4724400"/>
            <a:ext cx="8978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2800" b="1" dirty="0">
                <a:solidFill>
                  <a:schemeClr val="hlink"/>
                </a:solidFill>
                <a:latin typeface="Tahoma" panose="020B0604030504040204" pitchFamily="34" charset="0"/>
              </a:rPr>
              <a:t>沸点</a:t>
            </a:r>
            <a:endParaRPr lang="zh-CN" altLang="en-US" sz="28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62473" name="Text Box 9"/>
          <p:cNvSpPr txBox="1"/>
          <p:nvPr/>
        </p:nvSpPr>
        <p:spPr>
          <a:xfrm>
            <a:off x="4224021" y="5373688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2800" b="1" dirty="0">
                <a:solidFill>
                  <a:schemeClr val="hlink"/>
                </a:solidFill>
                <a:latin typeface="Tahoma" panose="020B0604030504040204" pitchFamily="34" charset="0"/>
              </a:rPr>
              <a:t>吸</a:t>
            </a:r>
            <a:endParaRPr lang="zh-CN" altLang="en-US" sz="28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7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47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247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247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  <p:bldP spid="624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2"/>
          <p:cNvSpPr txBox="1"/>
          <p:nvPr/>
        </p:nvSpPr>
        <p:spPr>
          <a:xfrm>
            <a:off x="1847850" y="0"/>
            <a:ext cx="20875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1800" dirty="0">
              <a:latin typeface="Tahoma" panose="020B0604030504040204" pitchFamily="34" charset="0"/>
            </a:endParaRPr>
          </a:p>
        </p:txBody>
      </p:sp>
      <p:sp>
        <p:nvSpPr>
          <p:cNvPr id="4099" name="Text Box 3"/>
          <p:cNvSpPr txBox="1"/>
          <p:nvPr/>
        </p:nvSpPr>
        <p:spPr>
          <a:xfrm>
            <a:off x="1668463" y="0"/>
            <a:ext cx="5435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i="1" u="sng" dirty="0">
                <a:solidFill>
                  <a:srgbClr val="FFCCFF"/>
                </a:solidFill>
                <a:latin typeface="Tahoma" panose="020B0604030504040204" pitchFamily="34" charset="0"/>
                <a:ea typeface="华文行楷" pitchFamily="2" charset="-122"/>
              </a:rPr>
              <a:t>生活中的物理</a:t>
            </a:r>
            <a:endParaRPr lang="zh-CN" altLang="en-US" sz="3200" b="1" i="1" u="sng" dirty="0">
              <a:solidFill>
                <a:srgbClr val="FFCCFF"/>
              </a:solidFill>
              <a:latin typeface="Tahoma" panose="020B0604030504040204" pitchFamily="34" charset="0"/>
              <a:ea typeface="华文行楷" pitchFamily="2" charset="-122"/>
            </a:endParaRPr>
          </a:p>
        </p:txBody>
      </p:sp>
      <p:sp>
        <p:nvSpPr>
          <p:cNvPr id="57348" name="Text Box 4"/>
          <p:cNvSpPr txBox="1"/>
          <p:nvPr/>
        </p:nvSpPr>
        <p:spPr>
          <a:xfrm>
            <a:off x="3071813" y="692150"/>
            <a:ext cx="6948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latin typeface="Tahoma" panose="020B0604030504040204" pitchFamily="34" charset="0"/>
              </a:rPr>
              <a:t>它们为什么全身都是刺？</a:t>
            </a:r>
            <a:endParaRPr lang="zh-CN" altLang="en-US" sz="4000" dirty="0">
              <a:latin typeface="Tahoma" panose="020B0604030504040204" pitchFamily="34" charset="0"/>
            </a:endParaRPr>
          </a:p>
        </p:txBody>
      </p:sp>
      <p:pic>
        <p:nvPicPr>
          <p:cNvPr id="4101" name="Picture 5" descr="XRZ088"/>
          <p:cNvPicPr>
            <a:picLocks noChangeAspect="1"/>
          </p:cNvPicPr>
          <p:nvPr>
            <p:ph/>
          </p:nvPr>
        </p:nvPicPr>
        <p:blipFill>
          <a:blip r:embed="rId1"/>
          <a:srcRect b="12065"/>
          <a:stretch>
            <a:fillRect/>
          </a:stretch>
        </p:blipFill>
        <p:spPr>
          <a:xfrm>
            <a:off x="2351088" y="1628775"/>
            <a:ext cx="6551612" cy="4321175"/>
          </a:xfrm>
        </p:spPr>
      </p:pic>
      <p:sp>
        <p:nvSpPr>
          <p:cNvPr id="57350" name="Text Box 6"/>
          <p:cNvSpPr txBox="1"/>
          <p:nvPr/>
        </p:nvSpPr>
        <p:spPr>
          <a:xfrm>
            <a:off x="9254490" y="908050"/>
            <a:ext cx="1413510" cy="52292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latin typeface="Tahoma" panose="020B0604030504040204" pitchFamily="34" charset="0"/>
              </a:rPr>
              <a:t>这样身体里的水分就不易跑出去了。</a:t>
            </a:r>
            <a:endParaRPr lang="zh-CN" altLang="en-US" sz="40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0962" name="Group 2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2208213" y="1700213"/>
          <a:ext cx="7921625" cy="4874260"/>
        </p:xfrm>
        <a:graphic>
          <a:graphicData uri="http://schemas.openxmlformats.org/drawingml/2006/table">
            <a:tbl>
              <a:tblPr/>
              <a:tblGrid>
                <a:gridCol w="784225"/>
                <a:gridCol w="1993900"/>
                <a:gridCol w="2593975"/>
                <a:gridCol w="2549525"/>
              </a:tblGrid>
              <a:tr h="566738">
                <a:tc gridSpan="2"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kumimoji="1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蒸发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沸腾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 gridSpan="2"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相同点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827088">
                <a:tc rowSpan="4"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发生部位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613">
                <a:tc vMerge="1">
                  <a:tcPr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剧烈程度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  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      </a:t>
                      </a:r>
                      <a:endParaRPr kumimoji="1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7105">
                <a:tc vMerge="1">
                  <a:tcPr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发生条件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 vMerge="1">
                  <a:tcPr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</a:rPr>
                        <a:t>温度变化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95" name="Text Box 35"/>
          <p:cNvSpPr txBox="1"/>
          <p:nvPr/>
        </p:nvSpPr>
        <p:spPr>
          <a:xfrm>
            <a:off x="5087938" y="2565400"/>
            <a:ext cx="51117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en-US" altLang="zh-CN" sz="2800" dirty="0">
                <a:latin typeface="Verdana" panose="020B0604030504040204" pitchFamily="34" charset="0"/>
              </a:rPr>
              <a:t>  </a:t>
            </a:r>
            <a:r>
              <a:rPr lang="zh-CN" altLang="en-US" sz="2800" b="1" dirty="0">
                <a:latin typeface="Verdana" panose="020B0604030504040204" pitchFamily="34" charset="0"/>
              </a:rPr>
              <a:t>都是</a:t>
            </a: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</a:rPr>
              <a:t>汽化</a:t>
            </a:r>
            <a:r>
              <a:rPr lang="zh-CN" altLang="en-US" sz="2800" b="1" dirty="0">
                <a:latin typeface="Verdana" panose="020B0604030504040204" pitchFamily="34" charset="0"/>
              </a:rPr>
              <a:t>现象，都需要</a:t>
            </a: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</a:rPr>
              <a:t>吸热</a:t>
            </a:r>
            <a:endParaRPr lang="zh-CN" altLang="en-US" sz="28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40996" name="Text Box 36"/>
          <p:cNvSpPr txBox="1"/>
          <p:nvPr/>
        </p:nvSpPr>
        <p:spPr>
          <a:xfrm>
            <a:off x="5159375" y="3284538"/>
            <a:ext cx="22320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sz="2800" b="1" dirty="0">
                <a:latin typeface="Verdana" panose="020B0604030504040204" pitchFamily="34" charset="0"/>
              </a:rPr>
              <a:t>液体的</a:t>
            </a: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</a:rPr>
              <a:t>表面</a:t>
            </a:r>
            <a:endParaRPr lang="zh-CN" altLang="en-US" sz="28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40997" name="Text Box 37"/>
          <p:cNvSpPr txBox="1"/>
          <p:nvPr/>
        </p:nvSpPr>
        <p:spPr>
          <a:xfrm>
            <a:off x="7535863" y="3284538"/>
            <a:ext cx="29876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sz="2800" b="1" dirty="0">
                <a:latin typeface="Verdana" panose="020B0604030504040204" pitchFamily="34" charset="0"/>
              </a:rPr>
              <a:t>液体</a:t>
            </a: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</a:rPr>
              <a:t>内部和表面</a:t>
            </a:r>
            <a:endParaRPr lang="zh-CN" altLang="en-US" sz="28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40998" name="Text Box 38"/>
          <p:cNvSpPr txBox="1"/>
          <p:nvPr/>
        </p:nvSpPr>
        <p:spPr>
          <a:xfrm>
            <a:off x="5664200" y="4076700"/>
            <a:ext cx="11525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</a:rPr>
              <a:t>缓慢</a:t>
            </a:r>
            <a:endParaRPr lang="zh-CN" altLang="en-US" sz="28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40999" name="Text Box 39"/>
          <p:cNvSpPr txBox="1"/>
          <p:nvPr/>
        </p:nvSpPr>
        <p:spPr>
          <a:xfrm>
            <a:off x="8183563" y="4076700"/>
            <a:ext cx="15843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</a:rPr>
              <a:t>剧烈</a:t>
            </a:r>
            <a:endParaRPr lang="zh-CN" altLang="en-US" sz="28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41000" name="Text Box 40"/>
          <p:cNvSpPr txBox="1"/>
          <p:nvPr/>
        </p:nvSpPr>
        <p:spPr>
          <a:xfrm>
            <a:off x="4871085" y="4780598"/>
            <a:ext cx="2808288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sz="2800" b="1" dirty="0">
                <a:latin typeface="Verdana" panose="020B0604030504040204" pitchFamily="34" charset="0"/>
              </a:rPr>
              <a:t>在</a:t>
            </a: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</a:rPr>
              <a:t>任何温度</a:t>
            </a:r>
            <a:r>
              <a:rPr lang="zh-CN" altLang="en-US" sz="2800" b="1" dirty="0">
                <a:latin typeface="Verdana" panose="020B0604030504040204" pitchFamily="34" charset="0"/>
              </a:rPr>
              <a:t>下均可发生</a:t>
            </a:r>
            <a:endParaRPr lang="zh-CN" altLang="en-US" sz="2800" b="1" dirty="0">
              <a:latin typeface="Verdana" panose="020B0604030504040204" pitchFamily="34" charset="0"/>
            </a:endParaRPr>
          </a:p>
        </p:txBody>
      </p:sp>
      <p:sp>
        <p:nvSpPr>
          <p:cNvPr id="41001" name="Text Box 41"/>
          <p:cNvSpPr txBox="1"/>
          <p:nvPr/>
        </p:nvSpPr>
        <p:spPr>
          <a:xfrm>
            <a:off x="7534593" y="4780598"/>
            <a:ext cx="2665412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sz="2800" b="1" dirty="0">
                <a:latin typeface="Verdana" panose="020B0604030504040204" pitchFamily="34" charset="0"/>
              </a:rPr>
              <a:t>达到</a:t>
            </a: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</a:rPr>
              <a:t>沸点</a:t>
            </a:r>
            <a:r>
              <a:rPr lang="zh-CN" altLang="en-US" sz="2800" b="1" dirty="0">
                <a:latin typeface="Verdana" panose="020B0604030504040204" pitchFamily="34" charset="0"/>
              </a:rPr>
              <a:t>时才能发生</a:t>
            </a:r>
            <a:endParaRPr lang="zh-CN" altLang="en-US" sz="2800" b="1" dirty="0">
              <a:latin typeface="Verdana" panose="020B0604030504040204" pitchFamily="34" charset="0"/>
            </a:endParaRPr>
          </a:p>
        </p:txBody>
      </p:sp>
      <p:sp>
        <p:nvSpPr>
          <p:cNvPr id="41002" name="Text Box 42"/>
          <p:cNvSpPr txBox="1"/>
          <p:nvPr/>
        </p:nvSpPr>
        <p:spPr>
          <a:xfrm>
            <a:off x="5159375" y="5734050"/>
            <a:ext cx="24479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b="1" dirty="0">
                <a:latin typeface="Verdana" panose="020B0604030504040204" pitchFamily="34" charset="0"/>
              </a:rPr>
              <a:t>温度</a:t>
            </a:r>
            <a:r>
              <a:rPr lang="zh-CN" altLang="en-US" b="1" dirty="0">
                <a:solidFill>
                  <a:srgbClr val="FF0000"/>
                </a:solidFill>
                <a:latin typeface="Verdana" panose="020B0604030504040204" pitchFamily="34" charset="0"/>
              </a:rPr>
              <a:t>下降</a:t>
            </a:r>
            <a:endParaRPr lang="zh-CN" altLang="en-US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41003" name="Text Box 43"/>
          <p:cNvSpPr txBox="1"/>
          <p:nvPr/>
        </p:nvSpPr>
        <p:spPr>
          <a:xfrm>
            <a:off x="7535863" y="5734050"/>
            <a:ext cx="28082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b="1" dirty="0">
                <a:latin typeface="Verdana" panose="020B0604030504040204" pitchFamily="34" charset="0"/>
              </a:rPr>
              <a:t>温度</a:t>
            </a:r>
            <a:r>
              <a:rPr lang="zh-CN" altLang="en-US" b="1" dirty="0">
                <a:solidFill>
                  <a:srgbClr val="FF0000"/>
                </a:solidFill>
                <a:latin typeface="Verdana" panose="020B0604030504040204" pitchFamily="34" charset="0"/>
              </a:rPr>
              <a:t>保持不变</a:t>
            </a:r>
            <a:endParaRPr lang="zh-CN" altLang="en-US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41004" name="Text Box 44"/>
          <p:cNvSpPr txBox="1"/>
          <p:nvPr/>
        </p:nvSpPr>
        <p:spPr>
          <a:xfrm>
            <a:off x="2351088" y="3716338"/>
            <a:ext cx="576262" cy="20599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b="1" dirty="0">
                <a:latin typeface="Verdana" panose="020B0604030504040204" pitchFamily="34" charset="0"/>
              </a:rPr>
              <a:t>不</a:t>
            </a:r>
            <a:endParaRPr lang="zh-CN" altLang="en-US" b="1" dirty="0">
              <a:latin typeface="Verdana" panose="020B0604030504040204" pitchFamily="34" charset="0"/>
            </a:endParaRPr>
          </a:p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b="1" dirty="0">
                <a:latin typeface="Verdana" panose="020B0604030504040204" pitchFamily="34" charset="0"/>
              </a:rPr>
              <a:t>同</a:t>
            </a:r>
            <a:endParaRPr lang="zh-CN" altLang="en-US" b="1" dirty="0">
              <a:latin typeface="Verdana" panose="020B0604030504040204" pitchFamily="34" charset="0"/>
            </a:endParaRPr>
          </a:p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b="1" dirty="0">
                <a:latin typeface="Verdana" panose="020B0604030504040204" pitchFamily="34" charset="0"/>
              </a:rPr>
              <a:t>点</a:t>
            </a:r>
            <a:endParaRPr lang="zh-CN" altLang="en-US" b="1" dirty="0">
              <a:latin typeface="Verdana" panose="020B0604030504040204" pitchFamily="34" charset="0"/>
            </a:endParaRPr>
          </a:p>
        </p:txBody>
      </p:sp>
      <p:sp>
        <p:nvSpPr>
          <p:cNvPr id="22572" name="Text Box 45"/>
          <p:cNvSpPr txBox="1"/>
          <p:nvPr/>
        </p:nvSpPr>
        <p:spPr>
          <a:xfrm>
            <a:off x="3935413" y="908050"/>
            <a:ext cx="43926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folHlink"/>
                </a:solidFill>
                <a:latin typeface="Tahoma" panose="020B0604030504040204" pitchFamily="34" charset="0"/>
              </a:rPr>
              <a:t>  </a:t>
            </a:r>
            <a:r>
              <a:rPr lang="zh-CN" altLang="en-US" sz="2800" b="1" dirty="0">
                <a:solidFill>
                  <a:schemeClr val="folHlink"/>
                </a:solidFill>
                <a:latin typeface="Tahoma" panose="020B0604030504040204" pitchFamily="34" charset="0"/>
              </a:rPr>
              <a:t>汽化两种方式的异同点</a:t>
            </a:r>
            <a:endParaRPr lang="zh-CN" altLang="en-US" sz="2800" b="1" dirty="0">
              <a:solidFill>
                <a:schemeClr val="folHlink"/>
              </a:solidFill>
              <a:latin typeface="Tahoma" panose="020B0604030504040204" pitchFamily="34" charset="0"/>
            </a:endParaRPr>
          </a:p>
        </p:txBody>
      </p:sp>
      <p:sp>
        <p:nvSpPr>
          <p:cNvPr id="22573" name="Text Box 46"/>
          <p:cNvSpPr txBox="1"/>
          <p:nvPr/>
        </p:nvSpPr>
        <p:spPr>
          <a:xfrm>
            <a:off x="2927350" y="333375"/>
            <a:ext cx="15843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Tahoma" panose="020B0604030504040204" pitchFamily="34" charset="0"/>
              </a:rPr>
              <a:t>课堂小结</a:t>
            </a:r>
            <a:endParaRPr lang="zh-CN" altLang="en-US" sz="24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6" grpId="0"/>
      <p:bldP spid="40997" grpId="0"/>
      <p:bldP spid="40998" grpId="0"/>
      <p:bldP spid="40999" grpId="0"/>
      <p:bldP spid="41000" grpId="0"/>
      <p:bldP spid="41001" grpId="0"/>
      <p:bldP spid="41002" grpId="0"/>
      <p:bldP spid="41003" grpId="0"/>
      <p:bldP spid="410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6" name="Picture 2" descr="0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9875" y="1916113"/>
            <a:ext cx="4251325" cy="307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935413" y="4652963"/>
            <a:ext cx="4876800" cy="110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6600" b="1" kern="1200" cap="none" spc="0" normalizeH="0" baseline="0" noProof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谢谢大家！</a:t>
            </a:r>
            <a:endParaRPr kumimoji="0" lang="zh-CN" altLang="en-US" sz="6600" b="1" kern="1200" cap="none" spc="0" normalizeH="0" baseline="0" noProof="0" smtClean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Text Box 2"/>
          <p:cNvSpPr txBox="1"/>
          <p:nvPr/>
        </p:nvSpPr>
        <p:spPr>
          <a:xfrm>
            <a:off x="5880100" y="2492375"/>
            <a:ext cx="4500563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latin typeface="Tahoma" panose="020B0604030504040204" pitchFamily="34" charset="0"/>
              </a:rPr>
              <a:t>     </a:t>
            </a:r>
            <a:r>
              <a:rPr lang="zh-CN" altLang="en-US" sz="4400" b="1" dirty="0">
                <a:latin typeface="Tahoma" panose="020B0604030504040204" pitchFamily="34" charset="0"/>
              </a:rPr>
              <a:t>河塘里的水哪儿去了呢</a:t>
            </a:r>
            <a:r>
              <a:rPr lang="en-US" altLang="zh-CN" sz="4400" b="1" dirty="0">
                <a:latin typeface="Tahoma" panose="020B0604030504040204" pitchFamily="34" charset="0"/>
              </a:rPr>
              <a:t>?</a:t>
            </a:r>
            <a:endParaRPr lang="en-US" altLang="zh-CN" sz="4400" b="1" dirty="0">
              <a:solidFill>
                <a:schemeClr val="bg2"/>
              </a:solidFill>
              <a:latin typeface="Tahoma" panose="020B060403050404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2855913" y="260350"/>
            <a:ext cx="5616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i="1" dirty="0">
                <a:solidFill>
                  <a:srgbClr val="FF3300"/>
                </a:solidFill>
                <a:latin typeface="Tahoma" panose="020B0604030504040204" pitchFamily="34" charset="0"/>
                <a:ea typeface="隶书" pitchFamily="49" charset="-122"/>
              </a:rPr>
              <a:t>想一想，你一定能行</a:t>
            </a:r>
            <a:endParaRPr lang="zh-CN" altLang="en-US" sz="4000" b="1" i="1" dirty="0">
              <a:solidFill>
                <a:srgbClr val="FF3300"/>
              </a:solidFill>
              <a:latin typeface="Tahoma" panose="020B0604030504040204" pitchFamily="34" charset="0"/>
              <a:ea typeface="隶书" pitchFamily="49" charset="-122"/>
            </a:endParaRPr>
          </a:p>
        </p:txBody>
      </p:sp>
      <p:pic>
        <p:nvPicPr>
          <p:cNvPr id="5124" name="Picture 4" descr="1_1-1-21_200201141112"/>
          <p:cNvPicPr>
            <a:picLocks noChangeAspect="1"/>
          </p:cNvPicPr>
          <p:nvPr/>
        </p:nvPicPr>
        <p:blipFill>
          <a:blip r:embed="rId1"/>
          <a:srcRect b="7150"/>
          <a:stretch>
            <a:fillRect/>
          </a:stretch>
        </p:blipFill>
        <p:spPr>
          <a:xfrm>
            <a:off x="1847850" y="981075"/>
            <a:ext cx="3833813" cy="5256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3" name="Text Box 5"/>
          <p:cNvSpPr txBox="1"/>
          <p:nvPr/>
        </p:nvSpPr>
        <p:spPr>
          <a:xfrm>
            <a:off x="6240463" y="4221163"/>
            <a:ext cx="4427537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latin typeface="Tahoma" panose="020B0604030504040204" pitchFamily="34" charset="0"/>
              </a:rPr>
              <a:t>   </a:t>
            </a:r>
            <a:r>
              <a:rPr lang="zh-CN" altLang="en-US" sz="4400" b="1" dirty="0">
                <a:latin typeface="Tahoma" panose="020B0604030504040204" pitchFamily="34" charset="0"/>
              </a:rPr>
              <a:t>黑板上的字哪儿去了呢</a:t>
            </a:r>
            <a:r>
              <a:rPr lang="en-US" altLang="zh-CN" sz="4400" b="1" dirty="0">
                <a:latin typeface="Tahoma" panose="020B0604030504040204" pitchFamily="34" charset="0"/>
              </a:rPr>
              <a:t>?</a:t>
            </a:r>
            <a:endParaRPr lang="en-US" altLang="zh-CN" sz="4400" b="1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1825625" y="1219200"/>
            <a:ext cx="9063355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5400" b="1" dirty="0">
                <a:solidFill>
                  <a:schemeClr val="folHlink"/>
                </a:solidFill>
                <a:latin typeface="华文中宋" pitchFamily="2" charset="-122"/>
                <a:ea typeface="华文中宋" pitchFamily="2" charset="-122"/>
              </a:rPr>
              <a:t>1.</a:t>
            </a:r>
            <a:r>
              <a:rPr lang="zh-CN" altLang="en-US" sz="5400" b="1" dirty="0">
                <a:solidFill>
                  <a:schemeClr val="folHlink"/>
                </a:solidFill>
                <a:latin typeface="华文中宋" pitchFamily="2" charset="-122"/>
                <a:ea typeface="华文中宋" pitchFamily="2" charset="-122"/>
              </a:rPr>
              <a:t>汽化：</a:t>
            </a:r>
            <a:r>
              <a:rPr lang="zh-CN" altLang="en-US" sz="4800" b="1" dirty="0">
                <a:latin typeface="Times New Roman" panose="02020603050405020304" pitchFamily="18" charset="0"/>
                <a:ea typeface="华文中宋" pitchFamily="2" charset="-122"/>
              </a:rPr>
              <a:t>物质从</a:t>
            </a:r>
            <a:r>
              <a:rPr lang="zh-CN" altLang="en-US" sz="4800" b="1" dirty="0">
                <a:solidFill>
                  <a:srgbClr val="3333FF"/>
                </a:solidFill>
                <a:latin typeface="Times New Roman" panose="02020603050405020304" pitchFamily="18" charset="0"/>
                <a:ea typeface="华文中宋" pitchFamily="2" charset="-122"/>
              </a:rPr>
              <a:t>液态</a:t>
            </a:r>
            <a:r>
              <a:rPr lang="zh-CN" altLang="en-US" sz="4800" b="1" dirty="0">
                <a:latin typeface="Times New Roman" panose="02020603050405020304" pitchFamily="18" charset="0"/>
                <a:ea typeface="华文中宋" pitchFamily="2" charset="-122"/>
              </a:rPr>
              <a:t>变成</a:t>
            </a:r>
            <a:r>
              <a:rPr lang="zh-CN" altLang="en-US" sz="4800" b="1" dirty="0">
                <a:solidFill>
                  <a:srgbClr val="3333FF"/>
                </a:solidFill>
                <a:latin typeface="Times New Roman" panose="02020603050405020304" pitchFamily="18" charset="0"/>
                <a:ea typeface="华文中宋" pitchFamily="2" charset="-122"/>
              </a:rPr>
              <a:t>气态</a:t>
            </a:r>
            <a:r>
              <a:rPr lang="zh-CN" altLang="en-US" sz="4800" b="1" dirty="0">
                <a:latin typeface="Times New Roman" panose="02020603050405020304" pitchFamily="18" charset="0"/>
                <a:ea typeface="华文中宋" pitchFamily="2" charset="-122"/>
              </a:rPr>
              <a:t>。</a:t>
            </a:r>
            <a:endParaRPr lang="zh-CN" altLang="en-US" sz="4800" b="1" dirty="0">
              <a:latin typeface="Times New Roman" panose="02020603050405020304" pitchFamily="18" charset="0"/>
              <a:ea typeface="华文中宋" pitchFamily="2" charset="-122"/>
            </a:endParaRPr>
          </a:p>
        </p:txBody>
      </p:sp>
      <p:sp>
        <p:nvSpPr>
          <p:cNvPr id="59395" name="Text Box 3"/>
          <p:cNvSpPr txBox="1"/>
          <p:nvPr/>
        </p:nvSpPr>
        <p:spPr>
          <a:xfrm>
            <a:off x="1822450" y="3797300"/>
            <a:ext cx="523748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4400" b="1" dirty="0">
                <a:solidFill>
                  <a:schemeClr val="folHlink"/>
                </a:solidFill>
                <a:latin typeface="华文中宋" pitchFamily="2" charset="-122"/>
                <a:ea typeface="华文中宋" pitchFamily="2" charset="-122"/>
              </a:rPr>
              <a:t>2.</a:t>
            </a:r>
            <a:r>
              <a:rPr lang="zh-CN" altLang="en-US" sz="4400" b="1" dirty="0">
                <a:solidFill>
                  <a:schemeClr val="folHlink"/>
                </a:solidFill>
                <a:latin typeface="华文中宋" pitchFamily="2" charset="-122"/>
                <a:ea typeface="华文中宋" pitchFamily="2" charset="-122"/>
              </a:rPr>
              <a:t>汽化的两种方式：</a:t>
            </a:r>
            <a:endParaRPr lang="zh-CN" altLang="en-US" sz="4400" b="1" dirty="0">
              <a:solidFill>
                <a:schemeClr val="folHlink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59396" name="Text Box 4"/>
          <p:cNvSpPr txBox="1"/>
          <p:nvPr/>
        </p:nvSpPr>
        <p:spPr>
          <a:xfrm>
            <a:off x="7299325" y="4899025"/>
            <a:ext cx="130556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400" b="1" dirty="0">
                <a:latin typeface="Times New Roman" panose="02020603050405020304" pitchFamily="18" charset="0"/>
                <a:ea typeface="华文中宋" pitchFamily="2" charset="-122"/>
              </a:rPr>
              <a:t>沸腾</a:t>
            </a:r>
            <a:endParaRPr lang="zh-CN" altLang="en-US" sz="4400" b="1" dirty="0">
              <a:latin typeface="Times New Roman" panose="02020603050405020304" pitchFamily="18" charset="0"/>
              <a:ea typeface="华文中宋" pitchFamily="2" charset="-122"/>
            </a:endParaRPr>
          </a:p>
        </p:txBody>
      </p:sp>
      <p:sp>
        <p:nvSpPr>
          <p:cNvPr id="59397" name="Text Box 5"/>
          <p:cNvSpPr txBox="1"/>
          <p:nvPr/>
        </p:nvSpPr>
        <p:spPr>
          <a:xfrm>
            <a:off x="7308850" y="2728913"/>
            <a:ext cx="1524000" cy="768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latin typeface="Times New Roman" panose="02020603050405020304" pitchFamily="18" charset="0"/>
                <a:ea typeface="华文中宋" pitchFamily="2" charset="-122"/>
              </a:rPr>
              <a:t>蒸发</a:t>
            </a:r>
            <a:endParaRPr lang="zh-CN" altLang="en-US" sz="4400" dirty="0">
              <a:latin typeface="Times New Roman" panose="02020603050405020304" pitchFamily="18" charset="0"/>
              <a:ea typeface="华文中宋" pitchFamily="2" charset="-122"/>
            </a:endParaRPr>
          </a:p>
        </p:txBody>
      </p:sp>
      <p:sp>
        <p:nvSpPr>
          <p:cNvPr id="59398" name="AutoShape 6"/>
          <p:cNvSpPr/>
          <p:nvPr/>
        </p:nvSpPr>
        <p:spPr>
          <a:xfrm>
            <a:off x="6546850" y="3109913"/>
            <a:ext cx="457200" cy="2286000"/>
          </a:xfrm>
          <a:prstGeom prst="leftBrace">
            <a:avLst>
              <a:gd name="adj1" fmla="val 41666"/>
              <a:gd name="adj2" fmla="val 50000"/>
            </a:avLst>
          </a:prstGeom>
          <a:noFill/>
          <a:ln w="25400" cap="sq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txBody>
          <a:bodyPr wrap="none" anchor="ctr" anchorCtr="0"/>
          <a:p>
            <a:pPr algn="ctr" eaLnBrk="1" hangingPunct="1"/>
            <a:endParaRPr lang="zh-CN" altLang="en-US" sz="24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59396" grpId="0"/>
      <p:bldP spid="59397" grpId="0"/>
      <p:bldP spid="5939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3"/>
          <p:cNvSpPr txBox="1"/>
          <p:nvPr/>
        </p:nvSpPr>
        <p:spPr>
          <a:xfrm>
            <a:off x="1631950" y="188913"/>
            <a:ext cx="30972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实例分析：</a:t>
            </a:r>
            <a:endParaRPr lang="zh-CN" altLang="en-US" sz="4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7171" name="Picture 4" descr="干瘪的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6988" y="2133600"/>
            <a:ext cx="2665412" cy="180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1" name="Text Box 5"/>
          <p:cNvSpPr txBox="1"/>
          <p:nvPr/>
        </p:nvSpPr>
        <p:spPr>
          <a:xfrm>
            <a:off x="1524000" y="4076700"/>
            <a:ext cx="8712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</a:rPr>
              <a:t>2</a:t>
            </a:r>
            <a:r>
              <a:rPr lang="zh-CN" altLang="en-US" sz="2400" b="1" dirty="0">
                <a:latin typeface="Tahoma" panose="020B0604030504040204" pitchFamily="34" charset="0"/>
              </a:rPr>
              <a:t>、杯子里的水在不停地蒸发，水里面有气泡产生吗？</a:t>
            </a:r>
            <a:endParaRPr lang="zh-CN" altLang="en-US" sz="2400" b="1" dirty="0">
              <a:latin typeface="Tahoma" panose="020B0604030504040204" pitchFamily="34" charset="0"/>
            </a:endParaRPr>
          </a:p>
        </p:txBody>
      </p:sp>
      <p:sp>
        <p:nvSpPr>
          <p:cNvPr id="29703" name="Text Box 7"/>
          <p:cNvSpPr txBox="1"/>
          <p:nvPr/>
        </p:nvSpPr>
        <p:spPr>
          <a:xfrm>
            <a:off x="2351088" y="5373688"/>
            <a:ext cx="67691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</a:rPr>
              <a:t>结论：蒸发只发生在液体的</a:t>
            </a:r>
            <a:r>
              <a:rPr lang="en-US" altLang="zh-CN" sz="2400" b="1" dirty="0">
                <a:latin typeface="Tahoma" panose="020B0604030504040204" pitchFamily="34" charset="0"/>
              </a:rPr>
              <a:t>________.</a:t>
            </a:r>
            <a:endParaRPr lang="en-US" altLang="zh-CN" sz="2400" b="1" dirty="0">
              <a:latin typeface="Tahoma" panose="020B0604030504040204" pitchFamily="34" charset="0"/>
            </a:endParaRPr>
          </a:p>
        </p:txBody>
      </p:sp>
      <p:sp>
        <p:nvSpPr>
          <p:cNvPr id="29704" name="Text Box 8"/>
          <p:cNvSpPr txBox="1"/>
          <p:nvPr/>
        </p:nvSpPr>
        <p:spPr>
          <a:xfrm>
            <a:off x="6672263" y="5300663"/>
            <a:ext cx="14398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表面</a:t>
            </a:r>
            <a:endParaRPr lang="zh-CN" altLang="en-US" sz="24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29707" name="Text Box 11"/>
          <p:cNvSpPr txBox="1"/>
          <p:nvPr/>
        </p:nvSpPr>
        <p:spPr>
          <a:xfrm>
            <a:off x="1847850" y="981075"/>
            <a:ext cx="8459788" cy="1087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en-US" altLang="zh-CN" sz="2400" b="1" dirty="0">
                <a:latin typeface="Tahoma" panose="020B0604030504040204" pitchFamily="34" charset="0"/>
              </a:rPr>
              <a:t>1</a:t>
            </a:r>
            <a:r>
              <a:rPr lang="zh-CN" altLang="en-US" sz="2400" b="1" dirty="0">
                <a:latin typeface="Tahoma" panose="020B0604030504040204" pitchFamily="34" charset="0"/>
              </a:rPr>
              <a:t>、图中苹果的表面已经干瘪，它表面的水分变成了</a:t>
            </a:r>
            <a:r>
              <a:rPr lang="en-US" altLang="zh-CN" sz="2400" b="1" dirty="0">
                <a:latin typeface="Tahoma" panose="020B0604030504040204" pitchFamily="34" charset="0"/>
              </a:rPr>
              <a:t>______,</a:t>
            </a:r>
            <a:r>
              <a:rPr lang="zh-CN" altLang="en-US" sz="2400" b="1" dirty="0">
                <a:latin typeface="Tahoma" panose="020B0604030504040204" pitchFamily="34" charset="0"/>
              </a:rPr>
              <a:t>这是一种</a:t>
            </a:r>
            <a:r>
              <a:rPr lang="en-US" altLang="zh-CN" sz="2400" b="1" dirty="0">
                <a:latin typeface="Tahoma" panose="020B0604030504040204" pitchFamily="34" charset="0"/>
              </a:rPr>
              <a:t>_______</a:t>
            </a:r>
            <a:r>
              <a:rPr lang="zh-CN" altLang="en-US" sz="2400" b="1" dirty="0">
                <a:latin typeface="Tahoma" panose="020B0604030504040204" pitchFamily="34" charset="0"/>
              </a:rPr>
              <a:t>现象。但这个苹果的内部并没有干瘪，这说明苹果中的水分是从</a:t>
            </a:r>
            <a:r>
              <a:rPr lang="en-US" altLang="zh-CN" sz="2400" b="1" dirty="0">
                <a:latin typeface="Tahoma" panose="020B0604030504040204" pitchFamily="34" charset="0"/>
              </a:rPr>
              <a:t>________</a:t>
            </a:r>
            <a:r>
              <a:rPr lang="zh-CN" altLang="en-US" sz="2400" b="1" dirty="0">
                <a:latin typeface="Tahoma" panose="020B0604030504040204" pitchFamily="34" charset="0"/>
              </a:rPr>
              <a:t>开始蒸发的。</a:t>
            </a:r>
            <a:endParaRPr lang="zh-CN" altLang="en-US" sz="2400" b="1" dirty="0">
              <a:latin typeface="Tahoma" panose="020B0604030504040204" pitchFamily="34" charset="0"/>
            </a:endParaRPr>
          </a:p>
        </p:txBody>
      </p:sp>
      <p:sp>
        <p:nvSpPr>
          <p:cNvPr id="29709" name="Text Box 13"/>
          <p:cNvSpPr txBox="1"/>
          <p:nvPr/>
        </p:nvSpPr>
        <p:spPr>
          <a:xfrm>
            <a:off x="8688388" y="884238"/>
            <a:ext cx="14398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水蒸气</a:t>
            </a:r>
            <a:endParaRPr lang="zh-CN" altLang="en-US" sz="24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29710" name="Text Box 14"/>
          <p:cNvSpPr txBox="1"/>
          <p:nvPr/>
        </p:nvSpPr>
        <p:spPr>
          <a:xfrm>
            <a:off x="3071813" y="1292225"/>
            <a:ext cx="14398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蒸发</a:t>
            </a:r>
            <a:endParaRPr lang="zh-CN" altLang="en-US" sz="24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29711" name="Text Box 15"/>
          <p:cNvSpPr txBox="1"/>
          <p:nvPr/>
        </p:nvSpPr>
        <p:spPr>
          <a:xfrm>
            <a:off x="5160010" y="1608138"/>
            <a:ext cx="14398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表面</a:t>
            </a:r>
            <a:endParaRPr lang="zh-CN" altLang="en-US" sz="24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pic>
        <p:nvPicPr>
          <p:cNvPr id="7179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063" y="2235200"/>
            <a:ext cx="1325562" cy="1833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3" grpId="0"/>
      <p:bldP spid="29704" grpId="0"/>
      <p:bldP spid="29707" grpId="0"/>
      <p:bldP spid="29709" grpId="0"/>
      <p:bldP spid="29710" grpId="0"/>
      <p:bldP spid="297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2711450" y="765175"/>
            <a:ext cx="4464050" cy="609600"/>
          </a:xfrm>
        </p:spPr>
        <p:txBody>
          <a:bodyPr vert="horz" wrap="square" lIns="91440" tIns="45720" rIns="91440" bIns="45720" anchor="b" anchorCtr="0"/>
          <a:p>
            <a:pPr eaLnBrk="1" hangingPunct="1"/>
            <a:r>
              <a:rPr lang="zh-CN" altLang="en-US" sz="4000" b="1" dirty="0">
                <a:solidFill>
                  <a:srgbClr val="FF0000"/>
                </a:solidFill>
                <a:ea typeface="方正舒体" pitchFamily="2" charset="-122"/>
              </a:rPr>
              <a:t>实例分析</a:t>
            </a:r>
            <a:endParaRPr lang="zh-CN" altLang="en-US" sz="4000" b="1" dirty="0">
              <a:solidFill>
                <a:srgbClr val="FF0000"/>
              </a:solidFill>
              <a:ea typeface="方正舒体" pitchFamily="2" charset="-122"/>
            </a:endParaRPr>
          </a:p>
        </p:txBody>
      </p:sp>
      <p:sp>
        <p:nvSpPr>
          <p:cNvPr id="8195" name="Text Box 4"/>
          <p:cNvSpPr txBox="1"/>
          <p:nvPr/>
        </p:nvSpPr>
        <p:spPr>
          <a:xfrm>
            <a:off x="5878513" y="1628775"/>
            <a:ext cx="24495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196" name="Text Box 9"/>
          <p:cNvSpPr txBox="1"/>
          <p:nvPr/>
        </p:nvSpPr>
        <p:spPr>
          <a:xfrm>
            <a:off x="1524000" y="1916113"/>
            <a:ext cx="9144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</a:rPr>
              <a:t>3</a:t>
            </a:r>
            <a:r>
              <a:rPr lang="zh-CN" altLang="en-US" sz="2400" b="1" dirty="0">
                <a:latin typeface="Tahoma" panose="020B0604030504040204" pitchFamily="34" charset="0"/>
              </a:rPr>
              <a:t>、夏天湿衣服能晾干，冬天的湿衣服也能晾干吗？</a:t>
            </a:r>
            <a:endParaRPr lang="zh-CN" altLang="en-US" sz="2400" b="1" dirty="0">
              <a:latin typeface="Tahoma" panose="020B0604030504040204" pitchFamily="34" charset="0"/>
            </a:endParaRPr>
          </a:p>
        </p:txBody>
      </p:sp>
      <p:sp>
        <p:nvSpPr>
          <p:cNvPr id="4106" name="Text Box 10"/>
          <p:cNvSpPr txBox="1"/>
          <p:nvPr/>
        </p:nvSpPr>
        <p:spPr>
          <a:xfrm>
            <a:off x="1882775" y="3141663"/>
            <a:ext cx="8785225" cy="1014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</a:rPr>
              <a:t>这说明蒸发可以在</a:t>
            </a:r>
            <a:r>
              <a:rPr lang="en-US" altLang="zh-CN" sz="2400" b="1" dirty="0">
                <a:latin typeface="Tahoma" panose="020B0604030504040204" pitchFamily="34" charset="0"/>
              </a:rPr>
              <a:t>______</a:t>
            </a:r>
            <a:r>
              <a:rPr lang="zh-CN" altLang="en-US" sz="2400" b="1" dirty="0">
                <a:latin typeface="Tahoma" panose="020B0604030504040204" pitchFamily="34" charset="0"/>
              </a:rPr>
              <a:t>（一定</a:t>
            </a:r>
            <a:r>
              <a:rPr lang="en-US" altLang="zh-CN" sz="2400" b="1" dirty="0">
                <a:latin typeface="Tahoma" panose="020B0604030504040204" pitchFamily="34" charset="0"/>
              </a:rPr>
              <a:t>/</a:t>
            </a:r>
            <a:r>
              <a:rPr lang="zh-CN" altLang="en-US" sz="2400" b="1" dirty="0">
                <a:latin typeface="Tahoma" panose="020B0604030504040204" pitchFamily="34" charset="0"/>
              </a:rPr>
              <a:t>任何）温度下进行。</a:t>
            </a:r>
            <a:endParaRPr lang="zh-CN" altLang="en-US" sz="2400" b="1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2400" b="1" dirty="0">
              <a:latin typeface="Tahoma" panose="020B0604030504040204" pitchFamily="34" charset="0"/>
            </a:endParaRPr>
          </a:p>
        </p:txBody>
      </p:sp>
      <p:sp>
        <p:nvSpPr>
          <p:cNvPr id="4107" name="Text Box 11"/>
          <p:cNvSpPr txBox="1"/>
          <p:nvPr/>
        </p:nvSpPr>
        <p:spPr>
          <a:xfrm>
            <a:off x="4872038" y="3068638"/>
            <a:ext cx="14398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任何</a:t>
            </a:r>
            <a:endParaRPr lang="zh-CN" altLang="en-US" sz="24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/>
      <p:bldP spid="4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2711450" y="620713"/>
            <a:ext cx="7391400" cy="768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做一做：</a:t>
            </a:r>
            <a:endParaRPr lang="zh-CN" altLang="en-US" sz="4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0723" name="Text Box 3"/>
          <p:cNvSpPr txBox="1"/>
          <p:nvPr/>
        </p:nvSpPr>
        <p:spPr>
          <a:xfrm>
            <a:off x="2279650" y="1052513"/>
            <a:ext cx="7848600" cy="353631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en-US" altLang="zh-CN" sz="3200" b="1" dirty="0">
              <a:latin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宋体" panose="02010600030101010101" pitchFamily="2" charset="-122"/>
              </a:rPr>
              <a:t>A.</a:t>
            </a:r>
            <a:r>
              <a:rPr lang="zh-CN" altLang="en-US" sz="2800" b="1" dirty="0">
                <a:latin typeface="宋体" panose="02010600030101010101" pitchFamily="2" charset="-122"/>
              </a:rPr>
              <a:t>在手背上涂些酒精，观察酒精的变化。手背上涂酒精的地方有何感觉？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200" b="1" dirty="0">
              <a:latin typeface="华文中宋" pitchFamily="2" charset="-122"/>
              <a:ea typeface="华文中宋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folHlink"/>
                </a:solidFill>
                <a:latin typeface="宋体" panose="02010600030101010101" pitchFamily="2" charset="-122"/>
              </a:rPr>
              <a:t>B.</a:t>
            </a:r>
            <a:r>
              <a:rPr lang="zh-CN" altLang="en-US" sz="2800" b="1" dirty="0">
                <a:solidFill>
                  <a:schemeClr val="folHlink"/>
                </a:solidFill>
                <a:latin typeface="宋体" panose="02010600030101010101" pitchFamily="2" charset="-122"/>
              </a:rPr>
              <a:t>在温度计的玻璃泡涂些酒精，观察温度计示数有什么变化？</a:t>
            </a:r>
            <a:r>
              <a:rPr lang="zh-CN" altLang="en-US" sz="3200" b="1" dirty="0">
                <a:solidFill>
                  <a:schemeClr val="bg2"/>
                </a:solidFill>
                <a:latin typeface="华文中宋" pitchFamily="2" charset="-122"/>
                <a:ea typeface="华文中宋" pitchFamily="2" charset="-122"/>
              </a:rPr>
              <a:t>             </a:t>
            </a:r>
            <a:endParaRPr lang="zh-CN" altLang="en-US" sz="3200" b="1" dirty="0">
              <a:solidFill>
                <a:schemeClr val="bg2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0724" name="Text Box 4"/>
          <p:cNvSpPr txBox="1"/>
          <p:nvPr/>
        </p:nvSpPr>
        <p:spPr>
          <a:xfrm>
            <a:off x="1631950" y="5013325"/>
            <a:ext cx="8712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</a:rPr>
              <a:t>结论：蒸发需要</a:t>
            </a:r>
            <a:r>
              <a:rPr lang="zh-CN" altLang="en-US" sz="2400" b="1" u="sng" dirty="0">
                <a:latin typeface="Tahoma" panose="020B0604030504040204" pitchFamily="34" charset="0"/>
              </a:rPr>
              <a:t>             </a:t>
            </a:r>
            <a:r>
              <a:rPr lang="zh-CN" altLang="en-US" sz="2400" b="1" dirty="0">
                <a:latin typeface="Tahoma" panose="020B0604030504040204" pitchFamily="34" charset="0"/>
              </a:rPr>
              <a:t>（吸热</a:t>
            </a:r>
            <a:r>
              <a:rPr lang="en-US" altLang="zh-CN" sz="2400" b="1" dirty="0">
                <a:latin typeface="Tahoma" panose="020B0604030504040204" pitchFamily="34" charset="0"/>
              </a:rPr>
              <a:t>/</a:t>
            </a:r>
            <a:r>
              <a:rPr lang="zh-CN" altLang="en-US" sz="2400" b="1" dirty="0">
                <a:latin typeface="Tahoma" panose="020B0604030504040204" pitchFamily="34" charset="0"/>
              </a:rPr>
              <a:t>放热），有</a:t>
            </a:r>
            <a:r>
              <a:rPr lang="zh-CN" altLang="en-US" sz="2400" b="1" u="sng" dirty="0">
                <a:latin typeface="Tahoma" panose="020B0604030504040204" pitchFamily="34" charset="0"/>
              </a:rPr>
              <a:t>            </a:t>
            </a:r>
            <a:r>
              <a:rPr lang="zh-CN" altLang="en-US" sz="2400" b="1" dirty="0">
                <a:latin typeface="Tahoma" panose="020B0604030504040204" pitchFamily="34" charset="0"/>
              </a:rPr>
              <a:t>的作用。</a:t>
            </a:r>
            <a:r>
              <a:rPr lang="zh-CN" altLang="en-US" sz="2400" dirty="0">
                <a:latin typeface="Tahoma" panose="020B0604030504040204" pitchFamily="34" charset="0"/>
              </a:rPr>
              <a:t> </a:t>
            </a: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30725" name="Text Box 5"/>
          <p:cNvSpPr txBox="1"/>
          <p:nvPr/>
        </p:nvSpPr>
        <p:spPr>
          <a:xfrm>
            <a:off x="4151313" y="4868863"/>
            <a:ext cx="10080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hlink"/>
                </a:solidFill>
                <a:latin typeface="Tahoma" panose="020B0604030504040204" pitchFamily="34" charset="0"/>
              </a:rPr>
              <a:t>吸热 </a:t>
            </a:r>
            <a:endParaRPr lang="zh-CN" altLang="en-US" sz="32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30726" name="Text Box 6"/>
          <p:cNvSpPr txBox="1"/>
          <p:nvPr/>
        </p:nvSpPr>
        <p:spPr>
          <a:xfrm>
            <a:off x="7824788" y="4868863"/>
            <a:ext cx="10080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hlink"/>
                </a:solidFill>
                <a:latin typeface="Tahoma" panose="020B0604030504040204" pitchFamily="34" charset="0"/>
              </a:rPr>
              <a:t>致冷</a:t>
            </a:r>
            <a:endParaRPr lang="zh-CN" altLang="en-US" sz="32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charRg st="1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charRg st="1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charRg st="1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charRg st="3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charRg st="3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charRg st="3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30724" grpId="0"/>
      <p:bldP spid="30725" grpId="0"/>
      <p:bldP spid="307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/>
          <p:nvPr/>
        </p:nvSpPr>
        <p:spPr>
          <a:xfrm>
            <a:off x="1703388" y="2205038"/>
            <a:ext cx="446405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800" b="1" dirty="0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4800" b="1" dirty="0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如何才能使湿衣服尽快晾干？</a:t>
            </a:r>
            <a:endParaRPr lang="zh-CN" altLang="en-US" sz="4800" b="1" dirty="0">
              <a:solidFill>
                <a:srgbClr val="333399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0243" name="Picture 3" descr="2004101318335424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67438" y="1557338"/>
            <a:ext cx="4176712" cy="4184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 Box 4"/>
          <p:cNvSpPr txBox="1"/>
          <p:nvPr/>
        </p:nvSpPr>
        <p:spPr>
          <a:xfrm>
            <a:off x="2279650" y="620713"/>
            <a:ext cx="42481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50000"/>
              </a:spcBef>
              <a:buSzPct val="75000"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说一说：</a:t>
            </a:r>
            <a:endParaRPr lang="zh-CN" altLang="en-US" sz="4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9"/>
          <p:cNvSpPr txBox="1"/>
          <p:nvPr/>
        </p:nvSpPr>
        <p:spPr>
          <a:xfrm>
            <a:off x="2782888" y="908050"/>
            <a:ext cx="49688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</a:rPr>
              <a:t>影响液体蒸发快慢的因素：</a:t>
            </a:r>
            <a:endParaRPr lang="zh-CN" altLang="en-US" sz="2400" b="1" dirty="0">
              <a:latin typeface="Tahoma" panose="020B0604030504040204" pitchFamily="34" charset="0"/>
            </a:endParaRPr>
          </a:p>
        </p:txBody>
      </p:sp>
      <p:sp>
        <p:nvSpPr>
          <p:cNvPr id="5130" name="Text Box 10"/>
          <p:cNvSpPr txBox="1"/>
          <p:nvPr/>
        </p:nvSpPr>
        <p:spPr>
          <a:xfrm>
            <a:off x="3503613" y="1628775"/>
            <a:ext cx="5472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chemeClr val="hlink"/>
                </a:solidFill>
                <a:latin typeface="Tahoma" panose="020B0604030504040204" pitchFamily="34" charset="0"/>
              </a:rPr>
              <a:t>1</a:t>
            </a:r>
            <a:r>
              <a:rPr lang="zh-CN" altLang="en-US" sz="2400" b="1" dirty="0">
                <a:solidFill>
                  <a:schemeClr val="hlink"/>
                </a:solidFill>
                <a:latin typeface="Tahoma" panose="020B0604030504040204" pitchFamily="34" charset="0"/>
              </a:rPr>
              <a:t>、液体温度的高低</a:t>
            </a:r>
            <a:endParaRPr lang="zh-CN" altLang="en-US" sz="24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5131" name="Text Box 11"/>
          <p:cNvSpPr txBox="1"/>
          <p:nvPr/>
        </p:nvSpPr>
        <p:spPr>
          <a:xfrm>
            <a:off x="3503613" y="2276475"/>
            <a:ext cx="5472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chemeClr val="hlink"/>
                </a:solidFill>
                <a:latin typeface="Tahoma" panose="020B0604030504040204" pitchFamily="34" charset="0"/>
              </a:rPr>
              <a:t>2</a:t>
            </a:r>
            <a:r>
              <a:rPr lang="zh-CN" altLang="en-US" sz="2400" b="1" dirty="0">
                <a:solidFill>
                  <a:schemeClr val="hlink"/>
                </a:solidFill>
                <a:latin typeface="Tahoma" panose="020B0604030504040204" pitchFamily="34" charset="0"/>
              </a:rPr>
              <a:t>、液体表面积的大小</a:t>
            </a:r>
            <a:endParaRPr lang="zh-CN" altLang="en-US" sz="24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  <p:sp>
        <p:nvSpPr>
          <p:cNvPr id="5132" name="Text Box 12"/>
          <p:cNvSpPr txBox="1"/>
          <p:nvPr/>
        </p:nvSpPr>
        <p:spPr>
          <a:xfrm>
            <a:off x="3503613" y="2924175"/>
            <a:ext cx="5472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chemeClr val="hlink"/>
                </a:solidFill>
                <a:latin typeface="Tahoma" panose="020B0604030504040204" pitchFamily="34" charset="0"/>
              </a:rPr>
              <a:t>3</a:t>
            </a:r>
            <a:r>
              <a:rPr lang="zh-CN" altLang="en-US" sz="2400" b="1" dirty="0">
                <a:solidFill>
                  <a:schemeClr val="hlink"/>
                </a:solidFill>
                <a:latin typeface="Tahoma" panose="020B0604030504040204" pitchFamily="34" charset="0"/>
              </a:rPr>
              <a:t>、液体表面空气流速的快慢</a:t>
            </a:r>
            <a:endParaRPr lang="zh-CN" altLang="en-US" sz="2400" b="1" dirty="0">
              <a:solidFill>
                <a:schemeClr val="hlink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1" grpId="0"/>
      <p:bldP spid="513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smartTable{501c604c-09bd-490f-99cf-48d463a58a3a}"/>
</p:tagLst>
</file>

<file path=ppt/tags/tag64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1663</Words>
  <Application>WPS 演示</Application>
  <PresentationFormat>宽屏</PresentationFormat>
  <Paragraphs>353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44" baseType="lpstr">
      <vt:lpstr>Arial</vt:lpstr>
      <vt:lpstr>宋体</vt:lpstr>
      <vt:lpstr>Wingdings</vt:lpstr>
      <vt:lpstr>Wingdings</vt:lpstr>
      <vt:lpstr>Tahoma</vt:lpstr>
      <vt:lpstr>华文新魏</vt:lpstr>
      <vt:lpstr>Segoe Print</vt:lpstr>
      <vt:lpstr>华文行楷</vt:lpstr>
      <vt:lpstr>微软雅黑</vt:lpstr>
      <vt:lpstr>楷体_GB2312</vt:lpstr>
      <vt:lpstr>隶书</vt:lpstr>
      <vt:lpstr>华文中宋</vt:lpstr>
      <vt:lpstr>Times New Roman</vt:lpstr>
      <vt:lpstr>方正舒体</vt:lpstr>
      <vt:lpstr>华文新魏</vt:lpstr>
      <vt:lpstr>Calibri</vt:lpstr>
      <vt:lpstr>Arial Unicode MS</vt:lpstr>
      <vt:lpstr>Verdana</vt:lpstr>
      <vt:lpstr>黑体</vt:lpstr>
      <vt:lpstr>华文楷体</vt:lpstr>
      <vt:lpstr>楷体</vt:lpstr>
      <vt:lpstr>Office 主题​​</vt:lpstr>
      <vt:lpstr>Blends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实例分析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2022-08-06T08:59:47Z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23508F2D3D524DD1ABFB79E9548B7418</vt:lpwstr>
  </property>
</Properties>
</file>