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4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2"/>
    <p:sldId id="294" r:id="rId43"/>
    <p:sldId id="295" r:id="rId44"/>
  </p:sldIdLst>
  <p:sldSz cx="12192000" cy="6858000"/>
  <p:notesSz cx="6858000" cy="9144000"/>
  <p:custDataLst>
    <p:tags r:id="rId4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7"/>
        <p:guide pos="386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8" Type="http://schemas.openxmlformats.org/officeDocument/2006/relationships/tags" Target="tags/tag64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notesMaster" Target="notesMasters/notesMaster1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419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2779184" y="296863"/>
            <a:ext cx="9097433" cy="5353050"/>
            <a:chOff x="0" y="0"/>
            <a:chExt cx="4298" cy="3372"/>
          </a:xfrm>
        </p:grpSpPr>
        <p:grpSp>
          <p:nvGrpSpPr>
            <p:cNvPr id="2055" name="Group 3"/>
            <p:cNvGrpSpPr/>
            <p:nvPr/>
          </p:nvGrpSpPr>
          <p:grpSpPr>
            <a:xfrm>
              <a:off x="881" y="414"/>
              <a:ext cx="596" cy="447"/>
              <a:chOff x="0" y="0"/>
              <a:chExt cx="768" cy="576"/>
            </a:xfrm>
          </p:grpSpPr>
          <p:sp>
            <p:nvSpPr>
              <p:cNvPr id="136" name="Oval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7" name="Oval 5"/>
              <p:cNvSpPr>
                <a:spLocks noChangeArrowheads="1"/>
              </p:cNvSpPr>
              <p:nvPr/>
            </p:nvSpPr>
            <p:spPr bwMode="auto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56" name="Group 6"/>
            <p:cNvGrpSpPr/>
            <p:nvPr/>
          </p:nvGrpSpPr>
          <p:grpSpPr>
            <a:xfrm>
              <a:off x="-1" y="-6"/>
              <a:ext cx="4299" cy="3369"/>
              <a:chOff x="0" y="-7"/>
              <a:chExt cx="5533" cy="4337"/>
            </a:xfrm>
          </p:grpSpPr>
          <p:grpSp>
            <p:nvGrpSpPr>
              <p:cNvPr id="2072" name="Group 7"/>
              <p:cNvGrpSpPr/>
              <p:nvPr/>
            </p:nvGrpSpPr>
            <p:grpSpPr>
              <a:xfrm>
                <a:off x="0" y="-7"/>
                <a:ext cx="5470" cy="4337"/>
                <a:chOff x="0" y="-7"/>
                <a:chExt cx="5470" cy="4337"/>
              </a:xfrm>
            </p:grpSpPr>
            <p:grpSp>
              <p:nvGrpSpPr>
                <p:cNvPr id="2083" name="Group 8"/>
                <p:cNvGrpSpPr/>
                <p:nvPr/>
              </p:nvGrpSpPr>
              <p:grpSpPr>
                <a:xfrm>
                  <a:off x="1339" y="786"/>
                  <a:ext cx="2919" cy="2151"/>
                  <a:chOff x="0" y="0"/>
                  <a:chExt cx="2919" cy="2151"/>
                </a:xfrm>
              </p:grpSpPr>
              <p:sp>
                <p:nvSpPr>
                  <p:cNvPr id="134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35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1114" y="787"/>
                    <a:ext cx="578" cy="40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2084" name="Group 11"/>
                <p:cNvGrpSpPr/>
                <p:nvPr/>
              </p:nvGrpSpPr>
              <p:grpSpPr>
                <a:xfrm>
                  <a:off x="0" y="-7"/>
                  <a:ext cx="5470" cy="4337"/>
                  <a:chOff x="0" y="-7"/>
                  <a:chExt cx="5470" cy="4337"/>
                </a:xfrm>
              </p:grpSpPr>
              <p:grpSp>
                <p:nvGrpSpPr>
                  <p:cNvPr id="2085" name="Group 12"/>
                  <p:cNvGrpSpPr/>
                  <p:nvPr/>
                </p:nvGrpSpPr>
                <p:grpSpPr>
                  <a:xfrm>
                    <a:off x="3544" y="1502"/>
                    <a:ext cx="1248" cy="2316"/>
                    <a:chOff x="-1" y="0"/>
                    <a:chExt cx="1248" cy="2316"/>
                  </a:xfrm>
                </p:grpSpPr>
                <p:sp>
                  <p:nvSpPr>
                    <p:cNvPr id="132" name="未知"/>
                    <p:cNvSpPr/>
                    <p:nvPr/>
                  </p:nvSpPr>
                  <p:spPr bwMode="auto">
                    <a:xfrm rot="2711884">
                      <a:off x="-707" y="708"/>
                      <a:ext cx="1724" cy="30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33" name="未知"/>
                    <p:cNvSpPr/>
                    <p:nvPr/>
                  </p:nvSpPr>
                  <p:spPr bwMode="auto">
                    <a:xfrm rot="2711884">
                      <a:off x="539" y="1609"/>
                      <a:ext cx="926" cy="4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86" name="Group 15"/>
                  <p:cNvGrpSpPr/>
                  <p:nvPr/>
                </p:nvGrpSpPr>
                <p:grpSpPr>
                  <a:xfrm>
                    <a:off x="2938" y="1991"/>
                    <a:ext cx="2462" cy="1333"/>
                    <a:chOff x="0" y="0"/>
                    <a:chExt cx="2462" cy="1333"/>
                  </a:xfrm>
                </p:grpSpPr>
                <p:sp>
                  <p:nvSpPr>
                    <p:cNvPr id="130" name="未知"/>
                    <p:cNvSpPr/>
                    <p:nvPr/>
                  </p:nvSpPr>
                  <p:spPr bwMode="auto">
                    <a:xfrm rot="2104081">
                      <a:off x="0" y="0"/>
                      <a:ext cx="1813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31" name="未知"/>
                    <p:cNvSpPr/>
                    <p:nvPr/>
                  </p:nvSpPr>
                  <p:spPr bwMode="auto">
                    <a:xfrm rot="2104081">
                      <a:off x="1488" y="788"/>
                      <a:ext cx="974" cy="54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87" name="Group 18"/>
                  <p:cNvGrpSpPr/>
                  <p:nvPr/>
                </p:nvGrpSpPr>
                <p:grpSpPr>
                  <a:xfrm>
                    <a:off x="2970" y="1804"/>
                    <a:ext cx="2478" cy="1063"/>
                    <a:chOff x="-1" y="0"/>
                    <a:chExt cx="2478" cy="1063"/>
                  </a:xfrm>
                </p:grpSpPr>
                <p:sp>
                  <p:nvSpPr>
                    <p:cNvPr id="128" name="未知"/>
                    <p:cNvSpPr/>
                    <p:nvPr/>
                  </p:nvSpPr>
                  <p:spPr bwMode="auto">
                    <a:xfrm rot="1582915">
                      <a:off x="-1" y="0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29" name="未知"/>
                    <p:cNvSpPr/>
                    <p:nvPr/>
                  </p:nvSpPr>
                  <p:spPr bwMode="auto">
                    <a:xfrm rot="1582915">
                      <a:off x="1545" y="58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88" name="Group 21"/>
                  <p:cNvGrpSpPr/>
                  <p:nvPr/>
                </p:nvGrpSpPr>
                <p:grpSpPr>
                  <a:xfrm>
                    <a:off x="2998" y="1609"/>
                    <a:ext cx="2472" cy="927"/>
                    <a:chOff x="0" y="1"/>
                    <a:chExt cx="2472" cy="927"/>
                  </a:xfrm>
                </p:grpSpPr>
                <p:sp>
                  <p:nvSpPr>
                    <p:cNvPr id="126" name="未知"/>
                    <p:cNvSpPr/>
                    <p:nvPr/>
                  </p:nvSpPr>
                  <p:spPr bwMode="auto">
                    <a:xfrm rot="1080363">
                      <a:off x="0" y="1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27" name="未知"/>
                    <p:cNvSpPr/>
                    <p:nvPr/>
                  </p:nvSpPr>
                  <p:spPr bwMode="auto">
                    <a:xfrm rot="1080363">
                      <a:off x="1571" y="401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89" name="Group 24"/>
                  <p:cNvGrpSpPr/>
                  <p:nvPr/>
                </p:nvGrpSpPr>
                <p:grpSpPr>
                  <a:xfrm>
                    <a:off x="3032" y="1386"/>
                    <a:ext cx="2341" cy="656"/>
                    <a:chOff x="0" y="0"/>
                    <a:chExt cx="2341" cy="656"/>
                  </a:xfrm>
                </p:grpSpPr>
                <p:sp>
                  <p:nvSpPr>
                    <p:cNvPr id="124" name="未知"/>
                    <p:cNvSpPr/>
                    <p:nvPr/>
                  </p:nvSpPr>
                  <p:spPr bwMode="auto">
                    <a:xfrm rot="463793">
                      <a:off x="0" y="0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25" name="未知"/>
                    <p:cNvSpPr/>
                    <p:nvPr/>
                  </p:nvSpPr>
                  <p:spPr bwMode="auto">
                    <a:xfrm rot="463793">
                      <a:off x="1511" y="167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0" name="Group 27"/>
                  <p:cNvGrpSpPr/>
                  <p:nvPr/>
                </p:nvGrpSpPr>
                <p:grpSpPr>
                  <a:xfrm>
                    <a:off x="3057" y="1240"/>
                    <a:ext cx="2150" cy="344"/>
                    <a:chOff x="0" y="-1"/>
                    <a:chExt cx="2150" cy="344"/>
                  </a:xfrm>
                </p:grpSpPr>
                <p:sp>
                  <p:nvSpPr>
                    <p:cNvPr id="122" name="未知"/>
                    <p:cNvSpPr/>
                    <p:nvPr/>
                  </p:nvSpPr>
                  <p:spPr bwMode="auto">
                    <a:xfrm rot="21515819">
                      <a:off x="0" y="20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23" name="未知"/>
                    <p:cNvSpPr/>
                    <p:nvPr/>
                  </p:nvSpPr>
                  <p:spPr bwMode="auto">
                    <a:xfrm rot="21515819">
                      <a:off x="1396" y="-1"/>
                      <a:ext cx="754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1" name="Group 30"/>
                  <p:cNvGrpSpPr/>
                  <p:nvPr/>
                </p:nvGrpSpPr>
                <p:grpSpPr>
                  <a:xfrm>
                    <a:off x="3012" y="889"/>
                    <a:ext cx="1879" cy="427"/>
                    <a:chOff x="0" y="0"/>
                    <a:chExt cx="1879" cy="427"/>
                  </a:xfrm>
                </p:grpSpPr>
                <p:sp>
                  <p:nvSpPr>
                    <p:cNvPr id="120" name="未知"/>
                    <p:cNvSpPr/>
                    <p:nvPr/>
                  </p:nvSpPr>
                  <p:spPr bwMode="auto">
                    <a:xfrm rot="20797423">
                      <a:off x="0" y="212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21" name="未知"/>
                    <p:cNvSpPr/>
                    <p:nvPr/>
                  </p:nvSpPr>
                  <p:spPr bwMode="auto">
                    <a:xfrm rot="20797423">
                      <a:off x="1217" y="0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2" name="Group 33"/>
                  <p:cNvGrpSpPr/>
                  <p:nvPr/>
                </p:nvGrpSpPr>
                <p:grpSpPr>
                  <a:xfrm>
                    <a:off x="710" y="1626"/>
                    <a:ext cx="1258" cy="2314"/>
                    <a:chOff x="-1" y="1"/>
                    <a:chExt cx="1258" cy="2314"/>
                  </a:xfrm>
                </p:grpSpPr>
                <p:sp>
                  <p:nvSpPr>
                    <p:cNvPr id="118" name="未知"/>
                    <p:cNvSpPr/>
                    <p:nvPr/>
                  </p:nvSpPr>
                  <p:spPr bwMode="auto">
                    <a:xfrm rot="18888116" flipH="1">
                      <a:off x="239" y="710"/>
                      <a:ext cx="1722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19" name="未知"/>
                    <p:cNvSpPr/>
                    <p:nvPr/>
                  </p:nvSpPr>
                  <p:spPr bwMode="auto">
                    <a:xfrm rot="18888116" flipH="1">
                      <a:off x="-218" y="1608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3" name="Group 36"/>
                  <p:cNvGrpSpPr/>
                  <p:nvPr/>
                </p:nvGrpSpPr>
                <p:grpSpPr>
                  <a:xfrm>
                    <a:off x="69" y="2169"/>
                    <a:ext cx="2462" cy="1331"/>
                    <a:chOff x="0" y="1"/>
                    <a:chExt cx="2462" cy="1331"/>
                  </a:xfrm>
                </p:grpSpPr>
                <p:sp>
                  <p:nvSpPr>
                    <p:cNvPr id="116" name="未知"/>
                    <p:cNvSpPr/>
                    <p:nvPr/>
                  </p:nvSpPr>
                  <p:spPr bwMode="auto">
                    <a:xfrm rot="19495919" flipH="1">
                      <a:off x="649" y="1"/>
                      <a:ext cx="1810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17" name="未知"/>
                    <p:cNvSpPr/>
                    <p:nvPr/>
                  </p:nvSpPr>
                  <p:spPr bwMode="auto">
                    <a:xfrm rot="19495919" flipH="1">
                      <a:off x="0" y="787"/>
                      <a:ext cx="973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4" name="Group 39"/>
                  <p:cNvGrpSpPr/>
                  <p:nvPr/>
                </p:nvGrpSpPr>
                <p:grpSpPr>
                  <a:xfrm>
                    <a:off x="22" y="1981"/>
                    <a:ext cx="2477" cy="1064"/>
                    <a:chOff x="0" y="0"/>
                    <a:chExt cx="2477" cy="1064"/>
                  </a:xfrm>
                </p:grpSpPr>
                <p:sp>
                  <p:nvSpPr>
                    <p:cNvPr id="114" name="未知"/>
                    <p:cNvSpPr/>
                    <p:nvPr/>
                  </p:nvSpPr>
                  <p:spPr bwMode="auto">
                    <a:xfrm rot="20017085" flipH="1">
                      <a:off x="741" y="0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15" name="未知"/>
                    <p:cNvSpPr/>
                    <p:nvPr/>
                  </p:nvSpPr>
                  <p:spPr bwMode="auto">
                    <a:xfrm rot="20017085" flipH="1">
                      <a:off x="0" y="588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5" name="Group 42"/>
                  <p:cNvGrpSpPr/>
                  <p:nvPr/>
                </p:nvGrpSpPr>
                <p:grpSpPr>
                  <a:xfrm>
                    <a:off x="0" y="1785"/>
                    <a:ext cx="2472" cy="927"/>
                    <a:chOff x="0" y="0"/>
                    <a:chExt cx="2472" cy="927"/>
                  </a:xfrm>
                </p:grpSpPr>
                <p:sp>
                  <p:nvSpPr>
                    <p:cNvPr id="112" name="未知"/>
                    <p:cNvSpPr/>
                    <p:nvPr/>
                  </p:nvSpPr>
                  <p:spPr bwMode="auto">
                    <a:xfrm rot="20519637" flipH="1">
                      <a:off x="795" y="0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13" name="未知"/>
                    <p:cNvSpPr/>
                    <p:nvPr/>
                  </p:nvSpPr>
                  <p:spPr bwMode="auto">
                    <a:xfrm rot="20519637" flipH="1">
                      <a:off x="0" y="400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6" name="Group 45"/>
                  <p:cNvGrpSpPr/>
                  <p:nvPr/>
                </p:nvGrpSpPr>
                <p:grpSpPr>
                  <a:xfrm>
                    <a:off x="97" y="1564"/>
                    <a:ext cx="2340" cy="656"/>
                    <a:chOff x="1" y="1"/>
                    <a:chExt cx="2340" cy="656"/>
                  </a:xfrm>
                </p:grpSpPr>
                <p:sp>
                  <p:nvSpPr>
                    <p:cNvPr id="110" name="未知"/>
                    <p:cNvSpPr/>
                    <p:nvPr/>
                  </p:nvSpPr>
                  <p:spPr bwMode="auto">
                    <a:xfrm rot="21136207" flipH="1">
                      <a:off x="796" y="1"/>
                      <a:ext cx="1542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11" name="未知"/>
                    <p:cNvSpPr/>
                    <p:nvPr/>
                  </p:nvSpPr>
                  <p:spPr bwMode="auto">
                    <a:xfrm rot="21136207" flipH="1">
                      <a:off x="1" y="168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7" name="Group 48"/>
                  <p:cNvGrpSpPr/>
                  <p:nvPr/>
                </p:nvGrpSpPr>
                <p:grpSpPr>
                  <a:xfrm>
                    <a:off x="263" y="1418"/>
                    <a:ext cx="2150" cy="342"/>
                    <a:chOff x="0" y="0"/>
                    <a:chExt cx="2150" cy="342"/>
                  </a:xfrm>
                </p:grpSpPr>
                <p:sp>
                  <p:nvSpPr>
                    <p:cNvPr id="108" name="未知"/>
                    <p:cNvSpPr/>
                    <p:nvPr/>
                  </p:nvSpPr>
                  <p:spPr bwMode="auto">
                    <a:xfrm rot="84181" flipH="1">
                      <a:off x="746" y="21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09" name="未知"/>
                    <p:cNvSpPr/>
                    <p:nvPr/>
                  </p:nvSpPr>
                  <p:spPr bwMode="auto">
                    <a:xfrm rot="84181" flipH="1">
                      <a:off x="0" y="0"/>
                      <a:ext cx="754" cy="34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8" name="Group 51"/>
                  <p:cNvGrpSpPr/>
                  <p:nvPr/>
                </p:nvGrpSpPr>
                <p:grpSpPr>
                  <a:xfrm>
                    <a:off x="579" y="1067"/>
                    <a:ext cx="1879" cy="426"/>
                    <a:chOff x="0" y="1"/>
                    <a:chExt cx="1879" cy="426"/>
                  </a:xfrm>
                </p:grpSpPr>
                <p:sp>
                  <p:nvSpPr>
                    <p:cNvPr id="106" name="未知"/>
                    <p:cNvSpPr/>
                    <p:nvPr/>
                  </p:nvSpPr>
                  <p:spPr bwMode="auto">
                    <a:xfrm rot="802577" flipH="1">
                      <a:off x="646" y="212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07" name="未知"/>
                    <p:cNvSpPr/>
                    <p:nvPr/>
                  </p:nvSpPr>
                  <p:spPr bwMode="auto">
                    <a:xfrm rot="802577" flipH="1">
                      <a:off x="0" y="1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9" name="Group 54"/>
                  <p:cNvGrpSpPr/>
                  <p:nvPr/>
                </p:nvGrpSpPr>
                <p:grpSpPr>
                  <a:xfrm>
                    <a:off x="690" y="871"/>
                    <a:ext cx="1849" cy="554"/>
                    <a:chOff x="0" y="0"/>
                    <a:chExt cx="1849" cy="554"/>
                  </a:xfrm>
                </p:grpSpPr>
                <p:sp>
                  <p:nvSpPr>
                    <p:cNvPr id="104" name="未知"/>
                    <p:cNvSpPr/>
                    <p:nvPr/>
                  </p:nvSpPr>
                  <p:spPr bwMode="auto">
                    <a:xfrm rot="1277472" flipH="1">
                      <a:off x="616" y="33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05" name="未知"/>
                    <p:cNvSpPr/>
                    <p:nvPr/>
                  </p:nvSpPr>
                  <p:spPr bwMode="auto">
                    <a:xfrm rot="1277472" flipH="1">
                      <a:off x="0" y="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00" name="Group 57"/>
                  <p:cNvGrpSpPr/>
                  <p:nvPr/>
                </p:nvGrpSpPr>
                <p:grpSpPr>
                  <a:xfrm>
                    <a:off x="911" y="589"/>
                    <a:ext cx="1767" cy="743"/>
                    <a:chOff x="0" y="0"/>
                    <a:chExt cx="1767" cy="743"/>
                  </a:xfrm>
                </p:grpSpPr>
                <p:sp>
                  <p:nvSpPr>
                    <p:cNvPr id="102" name="未知"/>
                    <p:cNvSpPr/>
                    <p:nvPr/>
                  </p:nvSpPr>
                  <p:spPr bwMode="auto">
                    <a:xfrm rot="2028409" flipH="1">
                      <a:off x="534" y="52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03" name="未知"/>
                    <p:cNvSpPr/>
                    <p:nvPr/>
                  </p:nvSpPr>
                  <p:spPr bwMode="auto">
                    <a:xfrm rot="2028409" flipH="1">
                      <a:off x="0" y="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01" name="Group 60"/>
                  <p:cNvGrpSpPr/>
                  <p:nvPr/>
                </p:nvGrpSpPr>
                <p:grpSpPr>
                  <a:xfrm>
                    <a:off x="1120" y="299"/>
                    <a:ext cx="1693" cy="893"/>
                    <a:chOff x="0" y="-1"/>
                    <a:chExt cx="1693" cy="893"/>
                  </a:xfrm>
                </p:grpSpPr>
                <p:sp>
                  <p:nvSpPr>
                    <p:cNvPr id="100" name="未知"/>
                    <p:cNvSpPr/>
                    <p:nvPr/>
                  </p:nvSpPr>
                  <p:spPr bwMode="auto">
                    <a:xfrm rot="2664423" flipH="1">
                      <a:off x="442" y="6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01" name="未知"/>
                    <p:cNvSpPr/>
                    <p:nvPr/>
                  </p:nvSpPr>
                  <p:spPr bwMode="auto">
                    <a:xfrm rot="2664423" flipH="1">
                      <a:off x="0" y="-1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02" name="Group 63"/>
                  <p:cNvGrpSpPr/>
                  <p:nvPr/>
                </p:nvGrpSpPr>
                <p:grpSpPr>
                  <a:xfrm>
                    <a:off x="1707" y="75"/>
                    <a:ext cx="767" cy="1501"/>
                    <a:chOff x="0" y="-1"/>
                    <a:chExt cx="767" cy="1501"/>
                  </a:xfrm>
                </p:grpSpPr>
                <p:sp>
                  <p:nvSpPr>
                    <p:cNvPr id="98" name="未知"/>
                    <p:cNvSpPr/>
                    <p:nvPr/>
                  </p:nvSpPr>
                  <p:spPr bwMode="auto">
                    <a:xfrm rot="3473776" flipH="1">
                      <a:off x="110" y="843"/>
                      <a:ext cx="1099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99" name="未知"/>
                    <p:cNvSpPr/>
                    <p:nvPr/>
                  </p:nvSpPr>
                  <p:spPr bwMode="auto">
                    <a:xfrm rot="3473776" flipH="1">
                      <a:off x="-126" y="126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03" name="Group 66"/>
                  <p:cNvGrpSpPr/>
                  <p:nvPr/>
                </p:nvGrpSpPr>
                <p:grpSpPr>
                  <a:xfrm>
                    <a:off x="2009" y="-1"/>
                    <a:ext cx="623" cy="1525"/>
                    <a:chOff x="0" y="-1"/>
                    <a:chExt cx="623" cy="1525"/>
                  </a:xfrm>
                </p:grpSpPr>
                <p:sp>
                  <p:nvSpPr>
                    <p:cNvPr id="96" name="未知"/>
                    <p:cNvSpPr/>
                    <p:nvPr/>
                  </p:nvSpPr>
                  <p:spPr bwMode="auto">
                    <a:xfrm rot="4126479" flipH="1">
                      <a:off x="-15" y="886"/>
                      <a:ext cx="106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97" name="未知"/>
                    <p:cNvSpPr/>
                    <p:nvPr/>
                  </p:nvSpPr>
                  <p:spPr bwMode="auto">
                    <a:xfrm rot="4126479" flipH="1">
                      <a:off x="-116" y="115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04" name="Group 69"/>
                  <p:cNvGrpSpPr/>
                  <p:nvPr/>
                </p:nvGrpSpPr>
                <p:grpSpPr>
                  <a:xfrm>
                    <a:off x="2896" y="644"/>
                    <a:ext cx="1846" cy="566"/>
                    <a:chOff x="0" y="0"/>
                    <a:chExt cx="1846" cy="566"/>
                  </a:xfrm>
                </p:grpSpPr>
                <p:sp>
                  <p:nvSpPr>
                    <p:cNvPr id="94" name="未知"/>
                    <p:cNvSpPr/>
                    <p:nvPr/>
                  </p:nvSpPr>
                  <p:spPr bwMode="auto">
                    <a:xfrm rot="20274565">
                      <a:off x="0" y="351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95" name="未知"/>
                    <p:cNvSpPr/>
                    <p:nvPr/>
                  </p:nvSpPr>
                  <p:spPr bwMode="auto">
                    <a:xfrm rot="20274565">
                      <a:off x="1183" y="0"/>
                      <a:ext cx="663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05" name="Group 72"/>
                  <p:cNvGrpSpPr/>
                  <p:nvPr/>
                </p:nvGrpSpPr>
                <p:grpSpPr>
                  <a:xfrm>
                    <a:off x="2757" y="417"/>
                    <a:ext cx="1782" cy="717"/>
                    <a:chOff x="0" y="0"/>
                    <a:chExt cx="1782" cy="717"/>
                  </a:xfrm>
                </p:grpSpPr>
                <p:sp>
                  <p:nvSpPr>
                    <p:cNvPr id="92" name="未知"/>
                    <p:cNvSpPr/>
                    <p:nvPr/>
                  </p:nvSpPr>
                  <p:spPr bwMode="auto">
                    <a:xfrm rot="19678936">
                      <a:off x="0" y="502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93" name="未知"/>
                    <p:cNvSpPr/>
                    <p:nvPr/>
                  </p:nvSpPr>
                  <p:spPr bwMode="auto">
                    <a:xfrm rot="19678936">
                      <a:off x="1120" y="0"/>
                      <a:ext cx="665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sp>
                <p:nvSpPr>
                  <p:cNvPr id="57" name="未知"/>
                  <p:cNvSpPr/>
                  <p:nvPr/>
                </p:nvSpPr>
                <p:spPr bwMode="auto">
                  <a:xfrm rot="4578754" flipH="1">
                    <a:off x="2165" y="939"/>
                    <a:ext cx="1026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58" name="未知"/>
                  <p:cNvSpPr/>
                  <p:nvPr/>
                </p:nvSpPr>
                <p:spPr bwMode="auto">
                  <a:xfrm rot="4578754" flipH="1">
                    <a:off x="2185" y="186"/>
                    <a:ext cx="552" cy="22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grpSp>
                <p:nvGrpSpPr>
                  <p:cNvPr id="2108" name="Group 77"/>
                  <p:cNvGrpSpPr/>
                  <p:nvPr/>
                </p:nvGrpSpPr>
                <p:grpSpPr>
                  <a:xfrm>
                    <a:off x="2874" y="2"/>
                    <a:ext cx="629" cy="1531"/>
                    <a:chOff x="0" y="-11"/>
                    <a:chExt cx="629" cy="1531"/>
                  </a:xfrm>
                </p:grpSpPr>
                <p:sp>
                  <p:nvSpPr>
                    <p:cNvPr id="90" name="未知"/>
                    <p:cNvSpPr/>
                    <p:nvPr/>
                  </p:nvSpPr>
                  <p:spPr bwMode="auto">
                    <a:xfrm rot="17742246">
                      <a:off x="-439" y="897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91" name="未知"/>
                    <p:cNvSpPr/>
                    <p:nvPr/>
                  </p:nvSpPr>
                  <p:spPr bwMode="auto">
                    <a:xfrm rot="17742246">
                      <a:off x="199" y="129"/>
                      <a:ext cx="570" cy="2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09" name="Group 80"/>
                  <p:cNvGrpSpPr/>
                  <p:nvPr/>
                </p:nvGrpSpPr>
                <p:grpSpPr>
                  <a:xfrm>
                    <a:off x="3009" y="125"/>
                    <a:ext cx="1004" cy="1462"/>
                    <a:chOff x="1" y="-10"/>
                    <a:chExt cx="1004" cy="1462"/>
                  </a:xfrm>
                </p:grpSpPr>
                <p:sp>
                  <p:nvSpPr>
                    <p:cNvPr id="88" name="未知"/>
                    <p:cNvSpPr/>
                    <p:nvPr/>
                  </p:nvSpPr>
                  <p:spPr bwMode="auto">
                    <a:xfrm rot="18822740">
                      <a:off x="-438" y="740"/>
                      <a:ext cx="1152" cy="26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89" name="未知"/>
                    <p:cNvSpPr/>
                    <p:nvPr/>
                  </p:nvSpPr>
                  <p:spPr bwMode="auto">
                    <a:xfrm rot="18822740">
                      <a:off x="484" y="88"/>
                      <a:ext cx="619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10" name="Group 83"/>
                  <p:cNvGrpSpPr/>
                  <p:nvPr/>
                </p:nvGrpSpPr>
                <p:grpSpPr>
                  <a:xfrm>
                    <a:off x="2805" y="-7"/>
                    <a:ext cx="241" cy="1458"/>
                    <a:chOff x="1" y="-11"/>
                    <a:chExt cx="241" cy="1458"/>
                  </a:xfrm>
                </p:grpSpPr>
                <p:sp>
                  <p:nvSpPr>
                    <p:cNvPr id="86" name="未知"/>
                    <p:cNvSpPr/>
                    <p:nvPr/>
                  </p:nvSpPr>
                  <p:spPr bwMode="auto">
                    <a:xfrm rot="16696252">
                      <a:off x="-433" y="927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87" name="未知"/>
                    <p:cNvSpPr/>
                    <p:nvPr/>
                  </p:nvSpPr>
                  <p:spPr bwMode="auto">
                    <a:xfrm rot="16696252">
                      <a:off x="-81" y="180"/>
                      <a:ext cx="511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11" name="Group 86"/>
                  <p:cNvGrpSpPr/>
                  <p:nvPr/>
                </p:nvGrpSpPr>
                <p:grpSpPr>
                  <a:xfrm>
                    <a:off x="1017" y="1741"/>
                    <a:ext cx="1084" cy="2438"/>
                    <a:chOff x="0" y="0"/>
                    <a:chExt cx="1084" cy="2438"/>
                  </a:xfrm>
                </p:grpSpPr>
                <p:sp>
                  <p:nvSpPr>
                    <p:cNvPr id="84" name="未知"/>
                    <p:cNvSpPr/>
                    <p:nvPr/>
                  </p:nvSpPr>
                  <p:spPr bwMode="auto">
                    <a:xfrm rot="18335692" flipH="1">
                      <a:off x="65" y="709"/>
                      <a:ext cx="1724" cy="30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85" name="未知"/>
                    <p:cNvSpPr/>
                    <p:nvPr/>
                  </p:nvSpPr>
                  <p:spPr bwMode="auto">
                    <a:xfrm rot="18335692" flipH="1">
                      <a:off x="-217" y="173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12" name="Group 89"/>
                  <p:cNvGrpSpPr/>
                  <p:nvPr/>
                </p:nvGrpSpPr>
                <p:grpSpPr>
                  <a:xfrm>
                    <a:off x="1529" y="1908"/>
                    <a:ext cx="766" cy="2373"/>
                    <a:chOff x="0" y="0"/>
                    <a:chExt cx="766" cy="2373"/>
                  </a:xfrm>
                </p:grpSpPr>
                <p:sp>
                  <p:nvSpPr>
                    <p:cNvPr id="82" name="未知"/>
                    <p:cNvSpPr/>
                    <p:nvPr/>
                  </p:nvSpPr>
                  <p:spPr bwMode="auto">
                    <a:xfrm rot="17542885" flipH="1">
                      <a:off x="-187" y="642"/>
                      <a:ext cx="159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83" name="未知"/>
                    <p:cNvSpPr/>
                    <p:nvPr/>
                  </p:nvSpPr>
                  <p:spPr bwMode="auto">
                    <a:xfrm rot="17542885" flipH="1">
                      <a:off x="-183" y="1700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13" name="Group 92"/>
                  <p:cNvGrpSpPr/>
                  <p:nvPr/>
                </p:nvGrpSpPr>
                <p:grpSpPr>
                  <a:xfrm rot="88588">
                    <a:off x="2060" y="1962"/>
                    <a:ext cx="448" cy="2318"/>
                    <a:chOff x="-1" y="0"/>
                    <a:chExt cx="480" cy="2592"/>
                  </a:xfrm>
                </p:grpSpPr>
                <p:sp>
                  <p:nvSpPr>
                    <p:cNvPr id="80" name="未知"/>
                    <p:cNvSpPr/>
                    <p:nvPr/>
                  </p:nvSpPr>
                  <p:spPr bwMode="auto">
                    <a:xfrm rot="16782062" flipH="1">
                      <a:off x="-529" y="704"/>
                      <a:ext cx="1710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81" name="未知"/>
                    <p:cNvSpPr/>
                    <p:nvPr/>
                  </p:nvSpPr>
                  <p:spPr bwMode="auto">
                    <a:xfrm rot="16782062" flipH="1">
                      <a:off x="-220" y="1896"/>
                      <a:ext cx="916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14" name="Group 95"/>
                  <p:cNvGrpSpPr/>
                  <p:nvPr/>
                </p:nvGrpSpPr>
                <p:grpSpPr>
                  <a:xfrm>
                    <a:off x="3408" y="1689"/>
                    <a:ext cx="1113" cy="2415"/>
                    <a:chOff x="0" y="0"/>
                    <a:chExt cx="1113" cy="2415"/>
                  </a:xfrm>
                </p:grpSpPr>
                <p:sp>
                  <p:nvSpPr>
                    <p:cNvPr id="78" name="未知"/>
                    <p:cNvSpPr/>
                    <p:nvPr/>
                  </p:nvSpPr>
                  <p:spPr bwMode="auto">
                    <a:xfrm rot="3144576">
                      <a:off x="-706" y="707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79" name="未知"/>
                    <p:cNvSpPr/>
                    <p:nvPr/>
                  </p:nvSpPr>
                  <p:spPr bwMode="auto">
                    <a:xfrm rot="3144576">
                      <a:off x="406" y="1708"/>
                      <a:ext cx="926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15" name="Group 98"/>
                  <p:cNvGrpSpPr/>
                  <p:nvPr/>
                </p:nvGrpSpPr>
                <p:grpSpPr>
                  <a:xfrm>
                    <a:off x="3255" y="1828"/>
                    <a:ext cx="872" cy="2425"/>
                    <a:chOff x="0" y="-10"/>
                    <a:chExt cx="872" cy="2425"/>
                  </a:xfrm>
                </p:grpSpPr>
                <p:sp>
                  <p:nvSpPr>
                    <p:cNvPr id="76" name="未知"/>
                    <p:cNvSpPr/>
                    <p:nvPr/>
                  </p:nvSpPr>
                  <p:spPr bwMode="auto">
                    <a:xfrm rot="3745735">
                      <a:off x="-675" y="665"/>
                      <a:ext cx="1649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77" name="未知"/>
                    <p:cNvSpPr/>
                    <p:nvPr/>
                  </p:nvSpPr>
                  <p:spPr bwMode="auto">
                    <a:xfrm rot="3745735">
                      <a:off x="195" y="1738"/>
                      <a:ext cx="884" cy="47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16" name="Group 101"/>
                  <p:cNvGrpSpPr/>
                  <p:nvPr/>
                </p:nvGrpSpPr>
                <p:grpSpPr>
                  <a:xfrm>
                    <a:off x="3080" y="1955"/>
                    <a:ext cx="620" cy="2375"/>
                    <a:chOff x="0" y="0"/>
                    <a:chExt cx="620" cy="2375"/>
                  </a:xfrm>
                </p:grpSpPr>
                <p:sp>
                  <p:nvSpPr>
                    <p:cNvPr id="74" name="未知"/>
                    <p:cNvSpPr/>
                    <p:nvPr/>
                  </p:nvSpPr>
                  <p:spPr bwMode="auto">
                    <a:xfrm rot="4286818">
                      <a:off x="-677" y="678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75" name="未知"/>
                    <p:cNvSpPr/>
                    <p:nvPr/>
                  </p:nvSpPr>
                  <p:spPr bwMode="auto">
                    <a:xfrm rot="4286818">
                      <a:off x="0" y="1752"/>
                      <a:ext cx="859" cy="38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17" name="Group 104"/>
                  <p:cNvGrpSpPr/>
                  <p:nvPr/>
                </p:nvGrpSpPr>
                <p:grpSpPr>
                  <a:xfrm>
                    <a:off x="2893" y="2073"/>
                    <a:ext cx="404" cy="2218"/>
                    <a:chOff x="0" y="0"/>
                    <a:chExt cx="404" cy="2218"/>
                  </a:xfrm>
                </p:grpSpPr>
                <p:sp>
                  <p:nvSpPr>
                    <p:cNvPr id="72" name="未知"/>
                    <p:cNvSpPr/>
                    <p:nvPr/>
                  </p:nvSpPr>
                  <p:spPr bwMode="auto">
                    <a:xfrm rot="4898956">
                      <a:off x="-612" y="612"/>
                      <a:ext cx="147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73" name="未知"/>
                    <p:cNvSpPr/>
                    <p:nvPr/>
                  </p:nvSpPr>
                  <p:spPr bwMode="auto">
                    <a:xfrm rot="4898956">
                      <a:off x="-183" y="1631"/>
                      <a:ext cx="789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18" name="Group 107"/>
                  <p:cNvGrpSpPr/>
                  <p:nvPr/>
                </p:nvGrpSpPr>
                <p:grpSpPr>
                  <a:xfrm>
                    <a:off x="2372" y="2106"/>
                    <a:ext cx="427" cy="2175"/>
                    <a:chOff x="0" y="-1"/>
                    <a:chExt cx="427" cy="2175"/>
                  </a:xfrm>
                </p:grpSpPr>
                <p:sp>
                  <p:nvSpPr>
                    <p:cNvPr id="70" name="未知"/>
                    <p:cNvSpPr/>
                    <p:nvPr/>
                  </p:nvSpPr>
                  <p:spPr bwMode="auto">
                    <a:xfrm rot="5755659">
                      <a:off x="-386" y="624"/>
                      <a:ext cx="1438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71" name="未知"/>
                    <p:cNvSpPr/>
                    <p:nvPr/>
                  </p:nvSpPr>
                  <p:spPr bwMode="auto">
                    <a:xfrm rot="5755659">
                      <a:off x="-238" y="1641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073" name="Group 110"/>
              <p:cNvGrpSpPr/>
              <p:nvPr/>
            </p:nvGrpSpPr>
            <p:grpSpPr>
              <a:xfrm>
                <a:off x="73" y="314"/>
                <a:ext cx="5460" cy="3666"/>
                <a:chOff x="-1" y="1"/>
                <a:chExt cx="5460" cy="3666"/>
              </a:xfrm>
            </p:grpSpPr>
            <p:grpSp>
              <p:nvGrpSpPr>
                <p:cNvPr id="2074" name="Group 111"/>
                <p:cNvGrpSpPr/>
                <p:nvPr/>
              </p:nvGrpSpPr>
              <p:grpSpPr>
                <a:xfrm>
                  <a:off x="-1" y="1"/>
                  <a:ext cx="5460" cy="3666"/>
                  <a:chOff x="-1" y="1"/>
                  <a:chExt cx="5460" cy="3666"/>
                </a:xfrm>
              </p:grpSpPr>
              <p:sp>
                <p:nvSpPr>
                  <p:cNvPr id="27" name="Arc 112"/>
                  <p:cNvSpPr/>
                  <p:nvPr/>
                </p:nvSpPr>
                <p:spPr bwMode="auto">
                  <a:xfrm flipV="1">
                    <a:off x="2891" y="142"/>
                    <a:ext cx="2568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28" name="Arc 113"/>
                  <p:cNvSpPr/>
                  <p:nvPr/>
                </p:nvSpPr>
                <p:spPr bwMode="auto">
                  <a:xfrm flipH="1">
                    <a:off x="313" y="1288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29" name="Arc 114"/>
                  <p:cNvSpPr/>
                  <p:nvPr/>
                </p:nvSpPr>
                <p:spPr bwMode="auto">
                  <a:xfrm>
                    <a:off x="2954" y="868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30" name="Arc 115"/>
                  <p:cNvSpPr/>
                  <p:nvPr/>
                </p:nvSpPr>
                <p:spPr bwMode="auto">
                  <a:xfrm flipH="1">
                    <a:off x="-1" y="500"/>
                    <a:ext cx="2541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31" name="Arc 116"/>
                  <p:cNvSpPr/>
                  <p:nvPr/>
                </p:nvSpPr>
                <p:spPr bwMode="auto">
                  <a:xfrm flipH="1">
                    <a:off x="715" y="1"/>
                    <a:ext cx="1851" cy="2303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32" name="Arc 117"/>
                  <p:cNvSpPr/>
                  <p:nvPr/>
                </p:nvSpPr>
                <p:spPr bwMode="auto">
                  <a:xfrm>
                    <a:off x="2689" y="969"/>
                    <a:ext cx="763" cy="2303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33" name="未知"/>
                  <p:cNvSpPr/>
                  <p:nvPr/>
                </p:nvSpPr>
                <p:spPr bwMode="auto">
                  <a:xfrm flipH="1">
                    <a:off x="1725" y="124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 cmpd="sng">
                    <a:solidFill>
                      <a:schemeClr val="folHlink"/>
                    </a:solidFill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sp>
              <p:nvSpPr>
                <p:cNvPr id="26" name="未知"/>
                <p:cNvSpPr/>
                <p:nvPr/>
              </p:nvSpPr>
              <p:spPr bwMode="auto">
                <a:xfrm rot="20253369">
                  <a:off x="3205" y="1216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 cmpd="sng">
                  <a:solidFill>
                    <a:schemeClr val="accent2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2057" name="Group 120"/>
            <p:cNvGrpSpPr/>
            <p:nvPr/>
          </p:nvGrpSpPr>
          <p:grpSpPr>
            <a:xfrm>
              <a:off x="163" y="265"/>
              <a:ext cx="4040" cy="2966"/>
              <a:chOff x="0" y="0"/>
              <a:chExt cx="5198" cy="3818"/>
            </a:xfrm>
          </p:grpSpPr>
          <p:sp>
            <p:nvSpPr>
              <p:cNvPr id="9" name="未知"/>
              <p:cNvSpPr/>
              <p:nvPr/>
            </p:nvSpPr>
            <p:spPr bwMode="auto">
              <a:xfrm flipH="1">
                <a:off x="1724" y="204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mpd="sng">
                <a:solidFill>
                  <a:schemeClr val="accent1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" name="Arc 122"/>
              <p:cNvSpPr/>
              <p:nvPr/>
            </p:nvSpPr>
            <p:spPr bwMode="auto">
              <a:xfrm flipH="1">
                <a:off x="844" y="1514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" name="Arc 123"/>
              <p:cNvSpPr/>
              <p:nvPr/>
            </p:nvSpPr>
            <p:spPr bwMode="auto">
              <a:xfrm flipH="1">
                <a:off x="1056" y="1143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Arc 124"/>
              <p:cNvSpPr/>
              <p:nvPr/>
            </p:nvSpPr>
            <p:spPr bwMode="auto">
              <a:xfrm flipH="1">
                <a:off x="0" y="832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Arc 125"/>
              <p:cNvSpPr/>
              <p:nvPr/>
            </p:nvSpPr>
            <p:spPr bwMode="auto">
              <a:xfrm>
                <a:off x="2630" y="1166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Arc 126"/>
              <p:cNvSpPr/>
              <p:nvPr/>
            </p:nvSpPr>
            <p:spPr bwMode="auto">
              <a:xfrm>
                <a:off x="2730" y="1155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未知"/>
              <p:cNvSpPr/>
              <p:nvPr/>
            </p:nvSpPr>
            <p:spPr bwMode="auto">
              <a:xfrm>
                <a:off x="3090" y="2298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mpd="sng">
                <a:solidFill>
                  <a:schemeClr val="accent1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未知"/>
              <p:cNvSpPr/>
              <p:nvPr/>
            </p:nvSpPr>
            <p:spPr bwMode="auto">
              <a:xfrm rot="19660755" flipV="1">
                <a:off x="2337" y="1812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mpd="sng">
                <a:solidFill>
                  <a:schemeClr val="accent2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未知"/>
              <p:cNvSpPr/>
              <p:nvPr/>
            </p:nvSpPr>
            <p:spPr bwMode="auto">
              <a:xfrm flipH="1">
                <a:off x="279" y="2166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mpd="sng">
                <a:solidFill>
                  <a:schemeClr val="folHlink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未知"/>
              <p:cNvSpPr/>
              <p:nvPr/>
            </p:nvSpPr>
            <p:spPr bwMode="auto">
              <a:xfrm flipH="1">
                <a:off x="790" y="556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mpd="sng">
                <a:solidFill>
                  <a:schemeClr val="folHlink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" name="未知"/>
              <p:cNvSpPr/>
              <p:nvPr/>
            </p:nvSpPr>
            <p:spPr bwMode="auto">
              <a:xfrm>
                <a:off x="4191" y="1942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mpd="sng">
                <a:solidFill>
                  <a:schemeClr val="accent1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" name="未知"/>
              <p:cNvSpPr/>
              <p:nvPr/>
            </p:nvSpPr>
            <p:spPr bwMode="auto">
              <a:xfrm>
                <a:off x="3668" y="1133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mpd="sng">
                <a:solidFill>
                  <a:schemeClr val="folHlink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未知"/>
              <p:cNvSpPr/>
              <p:nvPr/>
            </p:nvSpPr>
            <p:spPr bwMode="auto">
              <a:xfrm>
                <a:off x="3724" y="0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mpd="sng">
                <a:solidFill>
                  <a:schemeClr val="folHlink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" name="未知"/>
              <p:cNvSpPr/>
              <p:nvPr/>
            </p:nvSpPr>
            <p:spPr bwMode="auto">
              <a:xfrm rot="1346631" flipH="1">
                <a:off x="1492" y="1169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mpd="sng">
                <a:solidFill>
                  <a:schemeClr val="accent2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2183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827213"/>
            <a:ext cx="10363200" cy="16271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184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38" name="Rectangle 13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39CE0F-D490-4A11-ACA9-A3BDA530DB35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9" name="Rectangle 1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0" name="Rectangle 1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7E6FEB-3ABB-4D2E-BD06-EDB392D3EB5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301625"/>
            <a:ext cx="10363200" cy="146208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301625"/>
            <a:ext cx="10363200" cy="146208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301625"/>
            <a:ext cx="10363200" cy="146208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301625"/>
            <a:ext cx="10363200" cy="146208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301625"/>
            <a:ext cx="2590800" cy="579437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301625"/>
            <a:ext cx="7569200" cy="57943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301625"/>
            <a:ext cx="10363200" cy="146208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138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64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ffectLst/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65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smtClean="0">
                <a:effectLst/>
                <a:latin typeface="Arial Black" panose="020B0A040201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31849A-E20E-432B-B10B-3D405C7F7A1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anose="02020603050405020304" pitchFamily="18" charset="0"/>
        <a:buChar char="−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6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1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NULL" TargetMode="External"/><Relationship Id="rId1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WordArt 2" descr="weave"/>
          <p:cNvSpPr>
            <a:spLocks noChangeArrowheads="1" noChangeShapeType="1"/>
          </p:cNvSpPr>
          <p:nvPr/>
        </p:nvSpPr>
        <p:spPr bwMode="auto">
          <a:xfrm>
            <a:off x="3238480" y="2428868"/>
            <a:ext cx="5761037" cy="25654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Flat1" dir="r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物态变化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--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综合实践活动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 dirty="0">
              <a:ln w="9525">
                <a:round/>
              </a:ln>
              <a:blipFill dpi="0" rotWithShape="0">
                <a:blip r:embed="rId1"/>
                <a:srcRect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/>
          <p:nvPr>
            <p:ph idx="1"/>
          </p:nvPr>
        </p:nvSpPr>
        <p:spPr>
          <a:xfrm>
            <a:off x="1524000" y="620713"/>
            <a:ext cx="8316913" cy="5184775"/>
          </a:xfrm>
        </p:spPr>
        <p:txBody>
          <a:bodyPr vert="horz" wrap="square" lIns="91440" tIns="45720" rIns="91440" bIns="45720" anchor="t" anchorCtr="0"/>
          <a:p>
            <a:pPr eaLnBrk="1" hangingPunct="1">
              <a:spcBef>
                <a:spcPct val="50000"/>
              </a:spcBef>
              <a:buClrTx/>
              <a:buNone/>
            </a:pPr>
            <a:r>
              <a:rPr lang="zh-CN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）在观察水的沸腾过程中，这位同学观察到沸腾前和沸腾时水中气泡上升过程中的两种情况，如图所示，则图</a:t>
            </a:r>
            <a:r>
              <a:rPr lang="zh-CN" altLang="zh-CN" u="sng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是水在沸腾前的情况，图</a:t>
            </a:r>
            <a:r>
              <a:rPr lang="zh-CN" altLang="zh-CN" u="sng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则是水沸腾时的图象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5" name="Rectangle 3"/>
          <p:cNvSpPr>
            <a:spLocks noGrp="1" noRot="1"/>
          </p:cNvSpPr>
          <p:nvPr>
            <p:ph type="title"/>
          </p:nvPr>
        </p:nvSpPr>
        <p:spPr>
          <a:xfrm>
            <a:off x="1774825" y="0"/>
            <a:ext cx="7705725" cy="752475"/>
          </a:xfrm>
          <a:noFill/>
          <a:ln>
            <a:noFill/>
          </a:ln>
        </p:spPr>
        <p:txBody>
          <a:bodyPr/>
          <a:p>
            <a:pPr eaLnBrk="1" hangingPunct="1"/>
            <a:r>
              <a:rPr lang="zh-CN" altLang="zh-CN" dirty="0">
                <a:ea typeface="华文行楷" pitchFamily="2" charset="-122"/>
              </a:rPr>
              <a:t>练一练</a:t>
            </a:r>
            <a:r>
              <a:rPr lang="zh-CN" altLang="en-US" dirty="0">
                <a:ea typeface="华文行楷" pitchFamily="2" charset="-122"/>
              </a:rPr>
              <a:t>  水的沸腾实验      </a:t>
            </a:r>
            <a:endParaRPr lang="zh-CN" altLang="zh-CN" dirty="0">
              <a:ea typeface="华文行楷" pitchFamily="2" charset="-122"/>
            </a:endParaRPr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3975" y="3067050"/>
            <a:ext cx="3960813" cy="300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527800" y="1493838"/>
            <a:ext cx="792163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</a:t>
            </a:r>
            <a:endParaRPr kumimoji="0" lang="en-US" altLang="zh-CN" sz="44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511675" y="1973263"/>
            <a:ext cx="719138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 animBg="1"/>
      <p:bldP spid="1434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 noRot="1"/>
          </p:cNvSpPr>
          <p:nvPr>
            <p:ph idx="1"/>
          </p:nvPr>
        </p:nvSpPr>
        <p:spPr>
          <a:xfrm>
            <a:off x="2209800" y="1981200"/>
            <a:ext cx="7772400" cy="3121025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20000"/>
              </a:lnSpc>
            </a:pP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)水的声音在沸腾前</a:t>
            </a:r>
            <a:r>
              <a:rPr lang="zh-CN" altLang="zh-CN" sz="44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,沸腾时</a:t>
            </a:r>
            <a:r>
              <a:rPr lang="zh-CN" altLang="zh-CN" sz="44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(选较大或较小),这就是</a:t>
            </a:r>
            <a:r>
              <a:rPr lang="zh-CN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响水不开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，开水不响</a:t>
            </a: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2209800" y="301625"/>
            <a:ext cx="2590800" cy="10556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uLnTx/>
                <a:uFillTx/>
                <a:latin typeface="+mj-lt"/>
                <a:ea typeface="华文行楷" pitchFamily="2" charset="-122"/>
                <a:cs typeface="+mj-cs"/>
              </a:rPr>
              <a:t>练一练</a:t>
            </a: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uLnTx/>
              <a:uFillTx/>
              <a:latin typeface="+mj-lt"/>
              <a:ea typeface="华文行楷" pitchFamily="2" charset="-122"/>
              <a:cs typeface="+mj-cs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185150" y="1916113"/>
            <a:ext cx="172720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华文琥珀" pitchFamily="2" charset="-122"/>
                <a:cs typeface="+mn-cs"/>
              </a:rPr>
              <a:t>较大</a:t>
            </a:r>
            <a:endParaRPr kumimoji="0" lang="zh-CN" altLang="en-US" sz="44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华文琥珀" pitchFamily="2" charset="-122"/>
              <a:cs typeface="+mn-cs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729163" y="2738438"/>
            <a:ext cx="172720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华文琥珀" pitchFamily="2" charset="-122"/>
                <a:cs typeface="+mn-cs"/>
              </a:rPr>
              <a:t>较小</a:t>
            </a:r>
            <a:endParaRPr kumimoji="0" lang="zh-CN" altLang="en-US" sz="44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华文琥珀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ldLvl="0" animBg="1"/>
      <p:bldP spid="1536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 noRot="1"/>
          </p:cNvSpPr>
          <p:nvPr>
            <p:ph type="title"/>
          </p:nvPr>
        </p:nvSpPr>
        <p:spPr>
          <a:xfrm>
            <a:off x="1524000" y="0"/>
            <a:ext cx="8540750" cy="823913"/>
          </a:xfrm>
          <a:noFill/>
          <a:ln>
            <a:noFill/>
          </a:ln>
        </p:spPr>
        <p:txBody>
          <a:bodyPr/>
          <a:p>
            <a:pPr eaLnBrk="1" hangingPunct="1"/>
            <a:r>
              <a:rPr lang="zh-CN" altLang="en-US" dirty="0">
                <a:ea typeface="华文行楷" pitchFamily="2" charset="-122"/>
              </a:rPr>
              <a:t>练一练</a:t>
            </a:r>
            <a:endParaRPr lang="zh-CN" altLang="en-US" dirty="0">
              <a:ea typeface="华文行楷" pitchFamily="2" charset="-122"/>
            </a:endParaRPr>
          </a:p>
        </p:txBody>
      </p:sp>
      <p:sp>
        <p:nvSpPr>
          <p:cNvPr id="16387" name="Rectangle 3"/>
          <p:cNvSpPr>
            <a:spLocks noGrp="1" noRot="1"/>
          </p:cNvSpPr>
          <p:nvPr>
            <p:ph type="body" sz="half" idx="1"/>
          </p:nvPr>
        </p:nvSpPr>
        <p:spPr>
          <a:xfrm>
            <a:off x="1524000" y="620713"/>
            <a:ext cx="9144000" cy="3600450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20000"/>
              </a:lnSpc>
              <a:buClr>
                <a:schemeClr val="hlink"/>
              </a:buClr>
              <a:buSzTx/>
              <a:buFontTx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)当水温升到90℃时，每隔1min记录一次水温，得到下表的数据，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有一处错误时第</a:t>
            </a:r>
            <a:r>
              <a:rPr lang="zh-CN" altLang="en-US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分钟。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根据数据分析可得水沸腾时的温度是</a:t>
            </a:r>
            <a:r>
              <a:rPr lang="zh-CN" altLang="zh-CN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℃，当时的气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Clr>
                <a:schemeClr val="hlink"/>
              </a:buClr>
              <a:buSzTx/>
              <a:buFontTx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压</a:t>
            </a:r>
            <a:r>
              <a:rPr lang="zh-CN" altLang="zh-CN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选填</a:t>
            </a:r>
            <a:r>
              <a:rPr lang="zh-CN" altLang="zh-CN" sz="4000" b="1" dirty="0"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大于</a:t>
            </a:r>
            <a:r>
              <a:rPr lang="zh-CN" altLang="zh-CN" sz="4000" b="1" dirty="0"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4000" b="1" dirty="0"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小于</a:t>
            </a:r>
            <a:r>
              <a:rPr lang="zh-CN" altLang="zh-CN" sz="4000" b="1" dirty="0"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4000" b="1" dirty="0"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等于</a:t>
            </a:r>
            <a:r>
              <a:rPr lang="zh-CN" altLang="zh-CN" sz="4000" b="1" dirty="0"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)标准大气压。  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6388" name="Group 4"/>
          <p:cNvGraphicFramePr>
            <a:graphicFrameLocks noGrp="1"/>
          </p:cNvGraphicFramePr>
          <p:nvPr>
            <p:ph sz="half" idx="1"/>
          </p:nvPr>
        </p:nvGraphicFramePr>
        <p:xfrm>
          <a:off x="1703388" y="5229225"/>
          <a:ext cx="8875395" cy="1537970"/>
        </p:xfrm>
        <a:graphic>
          <a:graphicData uri="http://schemas.openxmlformats.org/drawingml/2006/table">
            <a:tbl>
              <a:tblPr/>
              <a:tblGrid>
                <a:gridCol w="1479550"/>
                <a:gridCol w="762000"/>
                <a:gridCol w="718820"/>
                <a:gridCol w="706755"/>
                <a:gridCol w="781050"/>
                <a:gridCol w="739775"/>
                <a:gridCol w="739775"/>
                <a:gridCol w="744220"/>
                <a:gridCol w="742950"/>
                <a:gridCol w="739775"/>
                <a:gridCol w="720725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时间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/min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5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/℃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97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36" name="Text Box 52"/>
          <p:cNvSpPr txBox="1">
            <a:spLocks noChangeArrowheads="1"/>
          </p:cNvSpPr>
          <p:nvPr/>
        </p:nvSpPr>
        <p:spPr bwMode="auto">
          <a:xfrm>
            <a:off x="6600825" y="2852738"/>
            <a:ext cx="790575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40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98</a:t>
            </a:r>
            <a:endParaRPr kumimoji="0" lang="en-US" altLang="zh-CN" sz="40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37" name="Text Box 53"/>
          <p:cNvSpPr txBox="1">
            <a:spLocks noChangeArrowheads="1"/>
          </p:cNvSpPr>
          <p:nvPr/>
        </p:nvSpPr>
        <p:spPr bwMode="auto">
          <a:xfrm>
            <a:off x="2495550" y="3717925"/>
            <a:ext cx="1728788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小于</a:t>
            </a:r>
            <a:endParaRPr kumimoji="0" lang="zh-CN" altLang="en-US" sz="40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438" name="Text Box 54"/>
          <p:cNvSpPr txBox="1">
            <a:spLocks noChangeArrowheads="1"/>
          </p:cNvSpPr>
          <p:nvPr/>
        </p:nvSpPr>
        <p:spPr bwMode="auto">
          <a:xfrm>
            <a:off x="4224338" y="2133600"/>
            <a:ext cx="111125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</a:t>
            </a:r>
            <a:endParaRPr kumimoji="0" lang="zh-CN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0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charRg st="0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74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charRg st="74" end="1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36" grpId="0" bldLvl="0" animBg="1"/>
      <p:bldP spid="16437" grpId="0" bldLvl="0" animBg="1"/>
      <p:bldP spid="1643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Grp="1" noRot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pPr eaLnBrk="1" hangingPunct="1"/>
            <a:r>
              <a:rPr lang="zh-CN" altLang="en-US" sz="4000" dirty="0">
                <a:ea typeface="华文行楷" pitchFamily="2" charset="-122"/>
              </a:rPr>
              <a:t>练一练</a:t>
            </a:r>
            <a:endParaRPr lang="zh-CN" altLang="en-US" sz="4000" dirty="0">
              <a:ea typeface="华文行楷" pitchFamily="2" charset="-122"/>
            </a:endParaRPr>
          </a:p>
        </p:txBody>
      </p:sp>
      <p:sp>
        <p:nvSpPr>
          <p:cNvPr id="17411" name="Rectangle 3"/>
          <p:cNvSpPr>
            <a:spLocks noGrp="1" noRot="1"/>
          </p:cNvSpPr>
          <p:nvPr>
            <p:ph type="body" sz="half" idx="1"/>
          </p:nvPr>
        </p:nvSpPr>
        <p:spPr>
          <a:xfrm>
            <a:off x="1992313" y="1917700"/>
            <a:ext cx="8637587" cy="4114800"/>
          </a:xfrm>
        </p:spPr>
        <p:txBody>
          <a:bodyPr vert="horz" wrap="square" lIns="91440" tIns="45720" rIns="91440" bIns="45720" anchor="t" anchorCtr="0"/>
          <a:p>
            <a:pPr eaLnBrk="1" hangingPunct="1">
              <a:buClr>
                <a:schemeClr val="hlink"/>
              </a:buClr>
              <a:buSzTx/>
              <a:buFontTx/>
            </a:pP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）该同学根据观察现象，分析数据得出如下结论：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Clr>
                <a:schemeClr val="hlink"/>
              </a:buClr>
              <a:buSzTx/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沸腾前</a:t>
            </a:r>
            <a:r>
              <a:rPr lang="zh-CN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水吸收热量，温度升高。</a:t>
            </a:r>
            <a:endParaRPr lang="zh-CN" altLang="zh-CN" sz="40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Clr>
                <a:schemeClr val="hlink"/>
              </a:buClr>
              <a:buSzTx/>
              <a:buFontTx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你还可以总结出的结论有：______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Clr>
                <a:schemeClr val="hlink"/>
              </a:buClr>
              <a:buSzTx/>
              <a:buFontTx/>
              <a:buNone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（一条即可）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524000" y="4187825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4" name="Text Box 6"/>
          <p:cNvSpPr txBox="1"/>
          <p:nvPr/>
        </p:nvSpPr>
        <p:spPr>
          <a:xfrm>
            <a:off x="2424113" y="4724400"/>
            <a:ext cx="615124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沸腾时水吸热，温度保持不变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4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5" end="4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42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411">
                                            <p:txEl>
                                              <p:charRg st="42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61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411">
                                            <p:txEl>
                                              <p:charRg st="61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 noRot="1"/>
          </p:cNvSpPr>
          <p:nvPr>
            <p:ph type="title"/>
          </p:nvPr>
        </p:nvSpPr>
        <p:spPr>
          <a:xfrm>
            <a:off x="1524000" y="0"/>
            <a:ext cx="1897063" cy="823913"/>
          </a:xfrm>
          <a:noFill/>
          <a:ln>
            <a:noFill/>
          </a:ln>
        </p:spPr>
        <p:txBody>
          <a:bodyPr/>
          <a:p>
            <a:pPr eaLnBrk="1" hangingPunct="1"/>
            <a:r>
              <a:rPr lang="zh-CN" altLang="en-US" dirty="0">
                <a:ea typeface="华文行楷" pitchFamily="2" charset="-122"/>
              </a:rPr>
              <a:t>练一练</a:t>
            </a:r>
            <a:endParaRPr lang="zh-CN" altLang="en-US" dirty="0">
              <a:ea typeface="华文行楷" pitchFamily="2" charset="-122"/>
            </a:endParaRPr>
          </a:p>
        </p:txBody>
      </p:sp>
      <p:sp>
        <p:nvSpPr>
          <p:cNvPr id="17411" name="Rectangle 3"/>
          <p:cNvSpPr>
            <a:spLocks noGrp="1" noRot="1"/>
          </p:cNvSpPr>
          <p:nvPr>
            <p:ph idx="1"/>
          </p:nvPr>
        </p:nvSpPr>
        <p:spPr>
          <a:xfrm>
            <a:off x="1774825" y="908050"/>
            <a:ext cx="8893175" cy="5191125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40000"/>
              </a:lnSpc>
            </a:pP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）水沸腾后如果停止对水加热，水</a:t>
            </a:r>
            <a:r>
              <a:rPr lang="zh-CN" altLang="zh-CN" sz="44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(选填</a:t>
            </a:r>
            <a:r>
              <a:rPr lang="zh-CN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能</a:t>
            </a:r>
            <a:r>
              <a:rPr lang="zh-CN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不能</a:t>
            </a:r>
            <a:r>
              <a:rPr lang="zh-CN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)继续沸腾，结合上面的实验现象可知水沸腾的条件是</a:t>
            </a:r>
            <a:r>
              <a:rPr lang="zh-CN" altLang="zh-CN" sz="44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___</a:t>
            </a:r>
            <a:endParaRPr lang="zh-CN" altLang="zh-CN" sz="4400" b="1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40000"/>
              </a:lnSpc>
              <a:buNone/>
            </a:pPr>
            <a:r>
              <a:rPr lang="zh-CN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 ___________。</a:t>
            </a:r>
            <a:endParaRPr lang="zh-CN" altLang="zh-CN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2809875" y="1857375"/>
            <a:ext cx="17272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4400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不能</a:t>
            </a:r>
            <a:endParaRPr lang="zh-CN" altLang="en-US" sz="4400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8437" name="Text Box 5"/>
          <p:cNvSpPr txBox="1"/>
          <p:nvPr/>
        </p:nvSpPr>
        <p:spPr>
          <a:xfrm>
            <a:off x="2136775" y="3789363"/>
            <a:ext cx="81375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4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</a:t>
            </a:r>
            <a:r>
              <a:rPr lang="zh-CN" altLang="en-US" sz="44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达到沸点，</a:t>
            </a:r>
            <a:endParaRPr lang="zh-CN" altLang="en-US" sz="440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640013" y="4941888"/>
            <a:ext cx="242824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继续吸热</a:t>
            </a:r>
            <a:endParaRPr kumimoji="0" lang="zh-CN" altLang="en-US" sz="44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 noRot="1"/>
          </p:cNvSpPr>
          <p:nvPr>
            <p:ph idx="1"/>
          </p:nvPr>
        </p:nvSpPr>
        <p:spPr>
          <a:xfrm>
            <a:off x="1524000" y="836613"/>
            <a:ext cx="9144000" cy="6021387"/>
          </a:xfrm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(6)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.如果要适当缩短实验时间，</a:t>
            </a:r>
            <a:endParaRPr lang="zh-CN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可以采用的办法有：</a:t>
            </a:r>
            <a:endParaRPr lang="zh-CN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①.__________________</a:t>
            </a:r>
            <a:endParaRPr lang="zh-CN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②.__________________</a:t>
            </a:r>
            <a:endParaRPr lang="zh-CN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③.__________________</a:t>
            </a:r>
            <a:endParaRPr lang="zh-CN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524000" y="26971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8436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75500" y="2205038"/>
            <a:ext cx="2994025" cy="4105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Text Box 5"/>
          <p:cNvSpPr txBox="1"/>
          <p:nvPr/>
        </p:nvSpPr>
        <p:spPr>
          <a:xfrm>
            <a:off x="2640013" y="3644900"/>
            <a:ext cx="36004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华文琥珀" pitchFamily="2" charset="-122"/>
              </a:rPr>
              <a:t>给烧杯加盖</a:t>
            </a: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华文琥珀" pitchFamily="2" charset="-122"/>
            </a:endParaRPr>
          </a:p>
        </p:txBody>
      </p:sp>
      <p:sp>
        <p:nvSpPr>
          <p:cNvPr id="19462" name="Text Box 6"/>
          <p:cNvSpPr txBox="1"/>
          <p:nvPr/>
        </p:nvSpPr>
        <p:spPr>
          <a:xfrm>
            <a:off x="2424113" y="2852738"/>
            <a:ext cx="36718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华文琥珀" pitchFamily="2" charset="-122"/>
              </a:rPr>
              <a:t>适当减小水量</a:t>
            </a: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华文琥珀" pitchFamily="2" charset="-122"/>
            </a:endParaRPr>
          </a:p>
        </p:txBody>
      </p:sp>
      <p:sp>
        <p:nvSpPr>
          <p:cNvPr id="19463" name="Text Box 7"/>
          <p:cNvSpPr txBox="1"/>
          <p:nvPr/>
        </p:nvSpPr>
        <p:spPr>
          <a:xfrm>
            <a:off x="2495550" y="2133600"/>
            <a:ext cx="42529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4000" b="1" dirty="0">
                <a:solidFill>
                  <a:schemeClr val="tx2"/>
                </a:solidFill>
                <a:latin typeface="Arial" panose="020B0604020202020204" pitchFamily="34" charset="0"/>
                <a:ea typeface="华文琥珀" pitchFamily="2" charset="-122"/>
              </a:rPr>
              <a:t>提高水的初温</a:t>
            </a:r>
            <a:endParaRPr lang="zh-CN" altLang="zh-CN" sz="4000" b="1" dirty="0">
              <a:solidFill>
                <a:schemeClr val="tx2"/>
              </a:solidFill>
              <a:latin typeface="Arial" panose="020B0604020202020204" pitchFamily="34" charset="0"/>
              <a:ea typeface="华文琥珀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17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58">
                                            <p:txEl>
                                              <p:charRg st="17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31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58">
                                            <p:txEl>
                                              <p:charRg st="31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52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458">
                                            <p:txEl>
                                              <p:charRg st="52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73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458">
                                            <p:txEl>
                                              <p:charRg st="73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  <p:bldP spid="194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776413" y="765175"/>
            <a:ext cx="7704138" cy="3046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（7）在探究结束后，四位同学分别交流展示了自己所绘制的水的温度和时间关系的曲线，如下图所示。其中能正确反映研究水沸腾时温度随时间变化关系的是（     ）</a:t>
            </a:r>
            <a:endParaRPr kumimoji="0" lang="zh-CN" sz="3200" b="1" kern="1200" cap="none" spc="0" normalizeH="0" baseline="0" noProof="0"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       </a:t>
            </a:r>
            <a:endParaRPr kumimoji="0" lang="zh-CN" sz="32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19459" name="图片 119" descr="21世纪教育网 -- 中国最大型、最专业的中小学教育资源门户网站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5550" y="3860800"/>
            <a:ext cx="7273925" cy="1989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495233" y="2686050"/>
            <a:ext cx="121285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</a:t>
            </a:r>
            <a:endParaRPr kumimoji="0" lang="zh-CN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 noRot="1"/>
          </p:cNvSpPr>
          <p:nvPr>
            <p:ph idx="1"/>
          </p:nvPr>
        </p:nvSpPr>
        <p:spPr>
          <a:xfrm>
            <a:off x="1376363" y="0"/>
            <a:ext cx="8912225" cy="612775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）实验中给一定质量的水加热，其温度与时间的关系如下图中a图线所示，若其他条件不变，仅将水的质量增加，则温度与时间的关系图线正确的是（   ）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A. a图线        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B. b图线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C. c图线        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D. d图线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56138" y="2587625"/>
            <a:ext cx="5040312" cy="427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8278813" y="1604645"/>
            <a:ext cx="8636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</a:t>
            </a:r>
            <a:endParaRPr kumimoji="0" lang="en-US" altLang="zh-CN" sz="40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"/>
          <p:cNvSpPr txBox="1"/>
          <p:nvPr/>
        </p:nvSpPr>
        <p:spPr>
          <a:xfrm>
            <a:off x="1524000" y="3098800"/>
            <a:ext cx="39227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（1）液化方法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1" name="AutoShape 3"/>
          <p:cNvSpPr/>
          <p:nvPr/>
        </p:nvSpPr>
        <p:spPr bwMode="auto">
          <a:xfrm>
            <a:off x="5232400" y="2954338"/>
            <a:ext cx="358775" cy="1081088"/>
          </a:xfrm>
          <a:prstGeom prst="leftBrace">
            <a:avLst>
              <a:gd name="adj1" fmla="val 25111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5808663" y="2667000"/>
            <a:ext cx="25923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降低温度</a:t>
            </a:r>
            <a:endParaRPr lang="zh-CN" altLang="en-US" sz="36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3" name="Text Box 5"/>
          <p:cNvSpPr txBox="1"/>
          <p:nvPr/>
        </p:nvSpPr>
        <p:spPr>
          <a:xfrm>
            <a:off x="5808663" y="3602038"/>
            <a:ext cx="27352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压缩体积</a:t>
            </a:r>
            <a:endParaRPr lang="zh-CN" altLang="en-US" sz="36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0" name="Rectangle 6"/>
          <p:cNvSpPr/>
          <p:nvPr/>
        </p:nvSpPr>
        <p:spPr>
          <a:xfrm>
            <a:off x="1631950" y="1358900"/>
            <a:ext cx="88931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2．液化：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1" name="Text Box 7"/>
          <p:cNvSpPr txBox="1"/>
          <p:nvPr/>
        </p:nvSpPr>
        <p:spPr>
          <a:xfrm>
            <a:off x="1919288" y="188913"/>
            <a:ext cx="2305050" cy="7067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华文行楷" pitchFamily="2" charset="-122"/>
              </a:rPr>
              <a:t>基础知识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22536" name="Text Box 8"/>
          <p:cNvSpPr txBox="1"/>
          <p:nvPr/>
        </p:nvSpPr>
        <p:spPr>
          <a:xfrm>
            <a:off x="1558925" y="4827588"/>
            <a:ext cx="683260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（2）液化需要 </a:t>
            </a:r>
            <a:r>
              <a:rPr lang="zh-CN" altLang="zh-CN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热。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807075" y="4754563"/>
            <a:ext cx="69342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40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放</a:t>
            </a:r>
            <a:endParaRPr kumimoji="0" lang="zh-CN" sz="40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4224338" y="1358900"/>
            <a:ext cx="1296988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气态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6745288" y="1358900"/>
            <a:ext cx="222250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液态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5375275" y="1719263"/>
            <a:ext cx="12985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ldLvl="0" animBg="1"/>
      <p:bldP spid="22532" grpId="0"/>
      <p:bldP spid="22533" grpId="0"/>
      <p:bldP spid="22536" grpId="0" bldLvl="0"/>
      <p:bldP spid="2253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8616950" y="1052513"/>
            <a:ext cx="1727200" cy="3170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847850" y="406400"/>
            <a:ext cx="5759450" cy="4523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如图</a:t>
            </a:r>
            <a:r>
              <a:rPr kumimoji="0" lang="zh-CN" sz="36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在</a:t>
            </a:r>
            <a:r>
              <a:rPr kumimoji="0" lang="zh-CN" sz="3600" b="1" kern="1200" cap="none" spc="0" normalizeH="0" baseline="0" noProof="0">
                <a:latin typeface="Arial" panose="020B0604020202020204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“</a:t>
            </a:r>
            <a:r>
              <a:rPr kumimoji="0" lang="zh-CN" sz="36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模拟雨的形成</a:t>
            </a:r>
            <a:r>
              <a:rPr kumimoji="0" lang="zh-CN" sz="3600" b="1" kern="1200" cap="none" spc="0" normalizeH="0" baseline="0" noProof="0">
                <a:latin typeface="Arial" panose="020B0604020202020204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”</a:t>
            </a:r>
            <a:r>
              <a:rPr kumimoji="0" lang="zh-CN" sz="36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实验中，凉铁片上出现了大量的小水滴，水经历的物态变化是先 </a:t>
            </a:r>
            <a:r>
              <a:rPr kumimoji="0" lang="zh-CN" sz="3600" b="1" u="sng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    </a:t>
            </a:r>
            <a:r>
              <a:rPr kumimoji="0" lang="zh-CN" sz="36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后</a:t>
            </a:r>
            <a:r>
              <a:rPr kumimoji="0" lang="zh-CN" sz="3600" b="1" u="sng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        </a:t>
            </a:r>
            <a:r>
              <a:rPr kumimoji="0" lang="zh-CN" sz="36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。要在铁片上产生更多的水珠，采取的措施有</a:t>
            </a:r>
            <a:r>
              <a:rPr kumimoji="0" lang="zh-CN" altLang="en-US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</a:t>
            </a:r>
            <a:r>
              <a:rPr kumimoji="0" lang="zh-CN" sz="3600" b="1" u="sng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</a:t>
            </a:r>
            <a:r>
              <a:rPr kumimoji="0" lang="en-US" altLang="zh-CN" sz="3600" b="1" u="sng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      </a:t>
            </a:r>
            <a:r>
              <a:rPr kumimoji="0" lang="zh-CN" altLang="en-US" sz="3600" b="1" u="sng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  </a:t>
            </a:r>
            <a:r>
              <a:rPr kumimoji="0" lang="zh-CN" sz="36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，这样做的</a:t>
            </a:r>
            <a:r>
              <a:rPr kumimoji="0" lang="zh-CN" altLang="en-US" sz="36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目的是</a:t>
            </a:r>
            <a:r>
              <a:rPr kumimoji="0" lang="zh-CN" altLang="en-US" sz="3600" b="1" u="sng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</a:t>
            </a:r>
            <a:r>
              <a:rPr kumimoji="0" lang="en-US" altLang="zh-CN" sz="3600" b="1" u="sng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  </a:t>
            </a:r>
            <a:r>
              <a:rPr kumimoji="0" lang="zh-CN" altLang="en-US" sz="3600" b="1" u="sng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                 </a:t>
            </a:r>
            <a:r>
              <a:rPr kumimoji="0" lang="zh-CN" altLang="en-US" sz="36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。        </a:t>
            </a:r>
            <a:r>
              <a:rPr kumimoji="0" lang="zh-CN" sz="3600" b="1" u="sng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                          </a:t>
            </a:r>
            <a:r>
              <a:rPr kumimoji="0" lang="zh-CN" sz="36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    </a:t>
            </a:r>
            <a:endParaRPr kumimoji="0" lang="zh-CN" sz="3600" b="1" kern="1200" cap="none" spc="0" normalizeH="0" baseline="0" noProof="0"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3556" name="Text Box 4"/>
          <p:cNvSpPr txBox="1"/>
          <p:nvPr/>
        </p:nvSpPr>
        <p:spPr>
          <a:xfrm>
            <a:off x="3441700" y="2130425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</a:rPr>
              <a:t>汽化</a:t>
            </a:r>
            <a:endParaRPr lang="zh-CN" altLang="en-US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3557" name="Text Box 5"/>
          <p:cNvSpPr txBox="1"/>
          <p:nvPr/>
        </p:nvSpPr>
        <p:spPr>
          <a:xfrm>
            <a:off x="5448300" y="1986915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</a:rPr>
              <a:t>液化</a:t>
            </a:r>
            <a:endParaRPr lang="zh-CN" altLang="en-US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3558" name="Text Box 6"/>
          <p:cNvSpPr txBox="1"/>
          <p:nvPr/>
        </p:nvSpPr>
        <p:spPr>
          <a:xfrm>
            <a:off x="4719955" y="3034030"/>
            <a:ext cx="304101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</a:rPr>
              <a:t>在铁片上加冰块</a:t>
            </a:r>
            <a:endParaRPr lang="zh-CN" altLang="en-US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3559" name="Text Box 7"/>
          <p:cNvSpPr txBox="1"/>
          <p:nvPr/>
        </p:nvSpPr>
        <p:spPr>
          <a:xfrm>
            <a:off x="2500948" y="4222750"/>
            <a:ext cx="589915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</a:rPr>
              <a:t>降低温度，使水蒸气更容易液化</a:t>
            </a:r>
            <a:endParaRPr lang="zh-CN" altLang="en-US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/>
      <p:bldP spid="23557" grpId="0" bldLvl="0"/>
      <p:bldP spid="23558" grpId="0" bldLvl="0"/>
      <p:bldP spid="23559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2136775" y="117475"/>
            <a:ext cx="19431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知识框架</a:t>
            </a:r>
            <a:endParaRPr lang="zh-CN" altLang="en-US" b="1" dirty="0">
              <a:solidFill>
                <a:schemeClr val="tx2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6147" name="Text Box 3"/>
          <p:cNvSpPr txBox="1"/>
          <p:nvPr/>
        </p:nvSpPr>
        <p:spPr>
          <a:xfrm>
            <a:off x="3792538" y="1268413"/>
            <a:ext cx="4464050" cy="4235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60000"/>
              </a:lnSpc>
              <a:spcBef>
                <a:spcPct val="5000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物质三态、温度测量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148" name="Text Box 4"/>
          <p:cNvSpPr txBox="1"/>
          <p:nvPr/>
        </p:nvSpPr>
        <p:spPr>
          <a:xfrm>
            <a:off x="4152900" y="2274888"/>
            <a:ext cx="29511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汽化和液化</a:t>
            </a:r>
            <a:endParaRPr lang="zh-CN" altLang="en-US" sz="36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149" name="Text Box 5"/>
          <p:cNvSpPr txBox="1"/>
          <p:nvPr/>
        </p:nvSpPr>
        <p:spPr>
          <a:xfrm>
            <a:off x="3863975" y="3429000"/>
            <a:ext cx="35274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熔化和凝固</a:t>
            </a:r>
            <a:endParaRPr lang="zh-CN" altLang="en-US" sz="36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150" name="Text Box 6"/>
          <p:cNvSpPr txBox="1"/>
          <p:nvPr/>
        </p:nvSpPr>
        <p:spPr>
          <a:xfrm>
            <a:off x="4008438" y="4437063"/>
            <a:ext cx="32400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升华和凝华</a:t>
            </a:r>
            <a:endParaRPr lang="zh-CN" altLang="en-US" sz="36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151" name="Text Box 7"/>
          <p:cNvSpPr txBox="1"/>
          <p:nvPr/>
        </p:nvSpPr>
        <p:spPr>
          <a:xfrm>
            <a:off x="4008438" y="5445125"/>
            <a:ext cx="23034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水循环</a:t>
            </a:r>
            <a:endParaRPr lang="zh-CN" altLang="en-US" sz="36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152" name="AutoShape 8"/>
          <p:cNvSpPr/>
          <p:nvPr/>
        </p:nvSpPr>
        <p:spPr bwMode="auto">
          <a:xfrm>
            <a:off x="3216275" y="1125538"/>
            <a:ext cx="504825" cy="4824413"/>
          </a:xfrm>
          <a:prstGeom prst="leftBrace">
            <a:avLst>
              <a:gd name="adj1" fmla="val 79638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3" name="Text Box 9"/>
          <p:cNvSpPr txBox="1"/>
          <p:nvPr/>
        </p:nvSpPr>
        <p:spPr>
          <a:xfrm>
            <a:off x="2244090" y="2133600"/>
            <a:ext cx="921385" cy="280828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None/>
            </a:pPr>
            <a:r>
              <a:rPr lang="zh-CN" altLang="en-US" sz="4800" b="1" dirty="0">
                <a:latin typeface="Arial" panose="020B0604020202020204" pitchFamily="34" charset="0"/>
                <a:ea typeface="华文行楷" pitchFamily="2" charset="-122"/>
              </a:rPr>
              <a:t>物态变化</a:t>
            </a:r>
            <a:endParaRPr lang="zh-CN" altLang="en-US" sz="4800" b="1" dirty="0">
              <a:latin typeface="Arial" panose="020B0604020202020204" pitchFamily="34" charset="0"/>
              <a:ea typeface="华文行楷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/>
      <p:bldP spid="6148" grpId="0"/>
      <p:bldP spid="6149" grpId="0" bldLvl="0"/>
      <p:bldP spid="6150" grpId="0"/>
      <p:bldP spid="6151" grpId="0"/>
      <p:bldP spid="6152" grpId="0" bldLvl="0" animBg="1"/>
      <p:bldP spid="615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2" descr="乙醚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45288" y="4745038"/>
            <a:ext cx="3744912" cy="2036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Text Box 3"/>
          <p:cNvSpPr txBox="1"/>
          <p:nvPr/>
        </p:nvSpPr>
        <p:spPr>
          <a:xfrm>
            <a:off x="1524000" y="260350"/>
            <a:ext cx="6846570" cy="452310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取一支大注射器，拉动活塞使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注射器吸入少量乙醚，用橡皮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帽把注射器的小孔堵住，向外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拉动活塞，注射器中的乙醚消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失，这是</a:t>
            </a:r>
            <a:r>
              <a:rPr lang="zh-CN" altLang="zh-CN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（填物态变化）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现象。然后推压活塞，观察又有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液态乙醚出现，这是用</a:t>
            </a:r>
            <a:r>
              <a:rPr lang="zh-CN" altLang="zh-CN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方法使气体</a:t>
            </a:r>
            <a:r>
              <a:rPr lang="zh-CN" altLang="zh-CN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0" name="Text Box 4"/>
          <p:cNvSpPr txBox="1"/>
          <p:nvPr/>
        </p:nvSpPr>
        <p:spPr>
          <a:xfrm>
            <a:off x="3503613" y="2420938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汽化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4581" name="Text Box 5"/>
          <p:cNvSpPr txBox="1"/>
          <p:nvPr/>
        </p:nvSpPr>
        <p:spPr>
          <a:xfrm>
            <a:off x="6024563" y="3573463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压缩体积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4582" name="Text Box 6"/>
          <p:cNvSpPr txBox="1"/>
          <p:nvPr/>
        </p:nvSpPr>
        <p:spPr>
          <a:xfrm>
            <a:off x="4151313" y="4076700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液化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/>
      <p:bldP spid="24581" grpId="0" bldLvl="0"/>
      <p:bldP spid="24582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847850" y="0"/>
            <a:ext cx="2879725" cy="768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华文行楷" pitchFamily="2" charset="-122"/>
                <a:cs typeface="+mn-cs"/>
              </a:rPr>
              <a:t>基础知识</a:t>
            </a:r>
            <a:endParaRPr kumimoji="0" lang="zh-CN" altLang="en-US" sz="4400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79" name="Rectangle 3"/>
          <p:cNvSpPr>
            <a:spLocks noRot="1"/>
          </p:cNvSpPr>
          <p:nvPr/>
        </p:nvSpPr>
        <p:spPr>
          <a:xfrm>
            <a:off x="1524000" y="1628775"/>
            <a:ext cx="8893175" cy="15113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342900" lvl="0" indent="-342900" eaLnBrk="1" hangingPunct="1">
              <a:lnSpc>
                <a:spcPct val="90000"/>
              </a:lnSpc>
              <a:buNone/>
            </a:pP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．熔化：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0" name="Rectangle 4"/>
          <p:cNvSpPr/>
          <p:nvPr/>
        </p:nvSpPr>
        <p:spPr>
          <a:xfrm>
            <a:off x="1703388" y="692150"/>
            <a:ext cx="43926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4000" b="1" dirty="0">
                <a:latin typeface="Arial" panose="020B0604020202020204" pitchFamily="34" charset="0"/>
              </a:rPr>
              <a:t>二</a:t>
            </a:r>
            <a:r>
              <a:rPr lang="en-US" altLang="zh-CN" sz="4000" b="1" dirty="0">
                <a:latin typeface="Arial" panose="020B0604020202020204" pitchFamily="34" charset="0"/>
              </a:rPr>
              <a:t>.</a:t>
            </a:r>
            <a:r>
              <a:rPr lang="zh-CN" altLang="en-US" sz="4000" b="1" dirty="0">
                <a:latin typeface="Arial" panose="020B0604020202020204" pitchFamily="34" charset="0"/>
              </a:rPr>
              <a:t>熔化和凝固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351088" y="2276475"/>
            <a:ext cx="7058025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sz="40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熔化需要</a:t>
            </a:r>
            <a:r>
              <a:rPr kumimoji="0" lang="zh-CN" sz="4000" b="1" u="sng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  </a:t>
            </a:r>
            <a:r>
              <a:rPr kumimoji="0" lang="zh-CN" sz="40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热</a:t>
            </a:r>
            <a:endParaRPr kumimoji="0" lang="zh-CN" sz="4000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4582" name="Text Box 6"/>
          <p:cNvSpPr txBox="1"/>
          <p:nvPr/>
        </p:nvSpPr>
        <p:spPr>
          <a:xfrm>
            <a:off x="4151313" y="1628775"/>
            <a:ext cx="5905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4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固态      液态</a:t>
            </a:r>
            <a:endParaRPr lang="zh-CN" altLang="zh-CN" sz="4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943475" y="2349500"/>
            <a:ext cx="64135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吸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5448300" y="1987550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609" name="Rectangle 9"/>
          <p:cNvSpPr>
            <a:spLocks noGrp="1" noRot="1"/>
          </p:cNvSpPr>
          <p:nvPr/>
        </p:nvSpPr>
        <p:spPr>
          <a:xfrm>
            <a:off x="1631950" y="3357563"/>
            <a:ext cx="8966200" cy="2951162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342900" lvl="0" indent="-342900" eaLnBrk="1" hangingPunct="1">
              <a:buNone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2．凝固：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 eaLnBrk="1" hangingPunct="1"/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（1） 凝固需要</a:t>
            </a:r>
            <a:r>
              <a:rPr lang="zh-CN" altLang="zh-CN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热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 eaLnBrk="1" hangingPunct="1"/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（2） 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同一种晶体的凝固点跟它的熔点</a:t>
            </a:r>
            <a:r>
              <a:rPr lang="zh-CN" altLang="zh-CN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10" name="Rectangle 10"/>
          <p:cNvSpPr/>
          <p:nvPr/>
        </p:nvSpPr>
        <p:spPr>
          <a:xfrm>
            <a:off x="2855913" y="5373688"/>
            <a:ext cx="14398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华文琥珀" pitchFamily="2" charset="-122"/>
                <a:ea typeface="华文琥珀" pitchFamily="2" charset="-122"/>
              </a:rPr>
              <a:t>相同</a:t>
            </a:r>
            <a:endParaRPr lang="zh-CN" altLang="en-US" sz="4000" b="1" dirty="0">
              <a:solidFill>
                <a:schemeClr val="tx2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6096000" y="4076700"/>
            <a:ext cx="64198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放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612" name="Text Box 12"/>
          <p:cNvSpPr txBox="1"/>
          <p:nvPr/>
        </p:nvSpPr>
        <p:spPr>
          <a:xfrm>
            <a:off x="3863975" y="3357563"/>
            <a:ext cx="64817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4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液态      固态</a:t>
            </a:r>
            <a:endParaRPr lang="zh-CN" altLang="zh-CN" sz="4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5232400" y="3789363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bldLvl="0" animBg="1"/>
      <p:bldP spid="25609" grpId="0" bldLvl="0" animBg="1"/>
      <p:bldP spid="25610" grpId="0"/>
      <p:bldP spid="25611" grpId="0" bldLvl="0" animBg="1"/>
      <p:bldP spid="25612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 Box 2"/>
          <p:cNvSpPr txBox="1"/>
          <p:nvPr/>
        </p:nvSpPr>
        <p:spPr>
          <a:xfrm>
            <a:off x="1882775" y="1795463"/>
            <a:ext cx="20177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固体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7" name="AutoShape 3"/>
          <p:cNvSpPr/>
          <p:nvPr/>
        </p:nvSpPr>
        <p:spPr bwMode="auto">
          <a:xfrm>
            <a:off x="3756025" y="1360488"/>
            <a:ext cx="152400" cy="1752600"/>
          </a:xfrm>
          <a:prstGeom prst="leftBrace">
            <a:avLst>
              <a:gd name="adj1" fmla="val 95833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28" name="Text Box 4"/>
          <p:cNvSpPr txBox="1"/>
          <p:nvPr/>
        </p:nvSpPr>
        <p:spPr>
          <a:xfrm>
            <a:off x="3900488" y="1223963"/>
            <a:ext cx="651668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晶体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:_____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熔点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凝固点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en-US" altLang="zh-CN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9" name="Text Box 5"/>
          <p:cNvSpPr txBox="1"/>
          <p:nvPr/>
        </p:nvSpPr>
        <p:spPr>
          <a:xfrm>
            <a:off x="3900488" y="2633663"/>
            <a:ext cx="65881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非晶体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:____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熔点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凝固点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en-US" altLang="zh-CN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30" name="Text Box 6"/>
          <p:cNvSpPr txBox="1"/>
          <p:nvPr/>
        </p:nvSpPr>
        <p:spPr>
          <a:xfrm>
            <a:off x="1538288" y="3959225"/>
            <a:ext cx="89503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晶体熔化的条件：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_____________________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627688" y="1223963"/>
            <a:ext cx="1081088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华文新魏" pitchFamily="2" charset="-122"/>
                <a:cs typeface="+mn-cs"/>
              </a:rPr>
              <a:t>有</a:t>
            </a:r>
            <a:endParaRPr kumimoji="0" lang="zh-CN" altLang="en-US" sz="44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华文新魏" pitchFamily="2" charset="-122"/>
              <a:cs typeface="+mn-cs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6059488" y="2519363"/>
            <a:ext cx="792163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华文新魏" pitchFamily="2" charset="-122"/>
                <a:cs typeface="+mn-cs"/>
              </a:rPr>
              <a:t>无</a:t>
            </a:r>
            <a:endParaRPr kumimoji="0" lang="zh-CN" altLang="en-US" sz="44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华文新魏" pitchFamily="2" charset="-122"/>
              <a:cs typeface="+mn-cs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1631950" y="242888"/>
            <a:ext cx="2484438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华文行楷" pitchFamily="2" charset="-122"/>
                <a:cs typeface="+mn-cs"/>
              </a:rPr>
              <a:t>基础知识</a:t>
            </a:r>
            <a:endParaRPr kumimoji="0" lang="zh-CN" altLang="en-US" sz="4400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华文行楷" pitchFamily="2" charset="-122"/>
              <a:cs typeface="+mn-cs"/>
            </a:endParaRPr>
          </a:p>
        </p:txBody>
      </p:sp>
      <p:sp>
        <p:nvSpPr>
          <p:cNvPr id="26634" name="Text Box 10"/>
          <p:cNvSpPr txBox="1"/>
          <p:nvPr/>
        </p:nvSpPr>
        <p:spPr>
          <a:xfrm>
            <a:off x="4979988" y="3816350"/>
            <a:ext cx="554513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4000" b="1" dirty="0">
                <a:solidFill>
                  <a:schemeClr val="tx2"/>
                </a:solidFill>
                <a:latin typeface="华文琥珀" pitchFamily="2" charset="-122"/>
                <a:ea typeface="华文琥珀" pitchFamily="2" charset="-122"/>
              </a:rPr>
              <a:t>温度达到熔点,继续吸热</a:t>
            </a:r>
            <a:endParaRPr lang="zh-CN" altLang="zh-CN" sz="4000" b="1" dirty="0">
              <a:solidFill>
                <a:schemeClr val="tx2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538288" y="4875213"/>
            <a:ext cx="869950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晶体凝固的条件：</a:t>
            </a:r>
            <a:r>
              <a:rPr kumimoji="0" lang="en-US" altLang="zh-CN" sz="36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_____________________</a:t>
            </a:r>
            <a:endParaRPr kumimoji="0" lang="en-US" altLang="zh-CN" sz="36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6636" name="Text Box 12"/>
          <p:cNvSpPr txBox="1"/>
          <p:nvPr/>
        </p:nvSpPr>
        <p:spPr>
          <a:xfrm>
            <a:off x="4908550" y="4679950"/>
            <a:ext cx="54721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华文琥珀" pitchFamily="2" charset="-122"/>
                <a:ea typeface="华文琥珀" pitchFamily="2" charset="-122"/>
              </a:rPr>
              <a:t>温度达到凝固点,继续放热</a:t>
            </a:r>
            <a:endParaRPr lang="zh-CN" altLang="zh-CN" sz="3600" b="1" dirty="0">
              <a:solidFill>
                <a:schemeClr val="tx2"/>
              </a:solidFill>
              <a:latin typeface="华文琥珀" pitchFamily="2" charset="-122"/>
              <a:ea typeface="华文琥珀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2663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63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63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2663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663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663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29" grpId="0"/>
      <p:bldP spid="26630" grpId="0"/>
      <p:bldP spid="26634" grpId="0"/>
      <p:bldP spid="26635" grpId="0" bldLvl="0" animBg="1"/>
      <p:bldP spid="266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/>
          <p:nvPr/>
        </p:nvSpPr>
        <p:spPr>
          <a:xfrm>
            <a:off x="4667250" y="5848350"/>
            <a:ext cx="1600200" cy="46037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时间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 flipV="1">
            <a:off x="2495550" y="3213100"/>
            <a:ext cx="0" cy="25098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2457450" y="5695950"/>
            <a:ext cx="2667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29" name="Rectangle 5"/>
          <p:cNvSpPr/>
          <p:nvPr/>
        </p:nvSpPr>
        <p:spPr>
          <a:xfrm>
            <a:off x="1704975" y="3429000"/>
            <a:ext cx="574675" cy="82994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温度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0" name="Text Box 6"/>
          <p:cNvSpPr txBox="1"/>
          <p:nvPr/>
        </p:nvSpPr>
        <p:spPr>
          <a:xfrm>
            <a:off x="2305050" y="5924550"/>
            <a:ext cx="2590800" cy="46037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                C</a:t>
            </a:r>
            <a:endParaRPr lang="zh-CN" altLang="zh-CN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6631" name="Group 7"/>
          <p:cNvGrpSpPr/>
          <p:nvPr/>
        </p:nvGrpSpPr>
        <p:grpSpPr>
          <a:xfrm>
            <a:off x="3143250" y="3490913"/>
            <a:ext cx="1981200" cy="1444625"/>
            <a:chOff x="0" y="0"/>
            <a:chExt cx="1248" cy="912"/>
          </a:xfrm>
        </p:grpSpPr>
        <p:grpSp>
          <p:nvGrpSpPr>
            <p:cNvPr id="26653" name="Group 8"/>
            <p:cNvGrpSpPr/>
            <p:nvPr/>
          </p:nvGrpSpPr>
          <p:grpSpPr>
            <a:xfrm>
              <a:off x="336" y="0"/>
              <a:ext cx="912" cy="432"/>
              <a:chOff x="0" y="0"/>
              <a:chExt cx="912" cy="432"/>
            </a:xfrm>
          </p:grpSpPr>
          <p:sp>
            <p:nvSpPr>
              <p:cNvPr id="27657" name="Line 9"/>
              <p:cNvSpPr>
                <a:spLocks noChangeShapeType="1"/>
              </p:cNvSpPr>
              <p:nvPr/>
            </p:nvSpPr>
            <p:spPr bwMode="auto">
              <a:xfrm>
                <a:off x="0" y="432"/>
                <a:ext cx="5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658" name="Line 10"/>
              <p:cNvSpPr>
                <a:spLocks noChangeShapeType="1"/>
              </p:cNvSpPr>
              <p:nvPr/>
            </p:nvSpPr>
            <p:spPr bwMode="auto">
              <a:xfrm flipV="1">
                <a:off x="576" y="0"/>
                <a:ext cx="336" cy="4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7659" name="Line 11"/>
            <p:cNvSpPr>
              <a:spLocks noChangeShapeType="1"/>
            </p:cNvSpPr>
            <p:nvPr/>
          </p:nvSpPr>
          <p:spPr bwMode="auto">
            <a:xfrm flipH="1">
              <a:off x="0" y="432"/>
              <a:ext cx="336" cy="48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6632" name="Text Box 12"/>
          <p:cNvSpPr txBox="1"/>
          <p:nvPr/>
        </p:nvSpPr>
        <p:spPr>
          <a:xfrm>
            <a:off x="9440863" y="2619375"/>
            <a:ext cx="1066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时间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 flipH="1" flipV="1">
            <a:off x="7002463" y="257175"/>
            <a:ext cx="0" cy="23066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7002463" y="2565400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35" name="Rectangle 15"/>
          <p:cNvSpPr/>
          <p:nvPr/>
        </p:nvSpPr>
        <p:spPr>
          <a:xfrm>
            <a:off x="1919288" y="333375"/>
            <a:ext cx="488950" cy="82994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温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度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6" name="Rectangle 16"/>
          <p:cNvSpPr/>
          <p:nvPr/>
        </p:nvSpPr>
        <p:spPr>
          <a:xfrm>
            <a:off x="6850063" y="2898775"/>
            <a:ext cx="14528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              B</a:t>
            </a:r>
            <a:endParaRPr lang="zh-CN" altLang="zh-CN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6637" name="Group 17"/>
          <p:cNvGrpSpPr/>
          <p:nvPr/>
        </p:nvGrpSpPr>
        <p:grpSpPr>
          <a:xfrm>
            <a:off x="2424113" y="333375"/>
            <a:ext cx="2592387" cy="2159000"/>
            <a:chOff x="0" y="0"/>
            <a:chExt cx="4082" cy="3400"/>
          </a:xfrm>
        </p:grpSpPr>
        <p:sp>
          <p:nvSpPr>
            <p:cNvPr id="27666" name="Line 18"/>
            <p:cNvSpPr>
              <a:spLocks noChangeShapeType="1"/>
            </p:cNvSpPr>
            <p:nvPr/>
          </p:nvSpPr>
          <p:spPr bwMode="auto">
            <a:xfrm>
              <a:off x="0" y="3400"/>
              <a:ext cx="408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tailEnd type="triangle" w="med" len="med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667" name="Line 19"/>
            <p:cNvSpPr>
              <a:spLocks noChangeShapeType="1"/>
            </p:cNvSpPr>
            <p:nvPr/>
          </p:nvSpPr>
          <p:spPr bwMode="auto">
            <a:xfrm flipV="1">
              <a:off x="0" y="0"/>
              <a:ext cx="0" cy="34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tailEnd type="triangle" w="med" len="med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668" name="Line 20"/>
            <p:cNvSpPr>
              <a:spLocks noChangeShapeType="1"/>
            </p:cNvSpPr>
            <p:nvPr/>
          </p:nvSpPr>
          <p:spPr bwMode="auto">
            <a:xfrm>
              <a:off x="452" y="113"/>
              <a:ext cx="795" cy="113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669" name="Line 21"/>
            <p:cNvSpPr>
              <a:spLocks noChangeShapeType="1"/>
            </p:cNvSpPr>
            <p:nvPr/>
          </p:nvSpPr>
          <p:spPr bwMode="auto">
            <a:xfrm>
              <a:off x="1247" y="1248"/>
              <a:ext cx="1360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670" name="Line 22"/>
            <p:cNvSpPr>
              <a:spLocks noChangeShapeType="1"/>
            </p:cNvSpPr>
            <p:nvPr/>
          </p:nvSpPr>
          <p:spPr bwMode="auto">
            <a:xfrm>
              <a:off x="2607" y="1248"/>
              <a:ext cx="680" cy="102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7671" name="Line 23"/>
          <p:cNvSpPr>
            <a:spLocks noChangeShapeType="1"/>
          </p:cNvSpPr>
          <p:nvPr/>
        </p:nvSpPr>
        <p:spPr bwMode="auto">
          <a:xfrm>
            <a:off x="7175500" y="5805488"/>
            <a:ext cx="2665413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72" name="Line 24"/>
          <p:cNvSpPr>
            <a:spLocks noChangeShapeType="1"/>
          </p:cNvSpPr>
          <p:nvPr/>
        </p:nvSpPr>
        <p:spPr bwMode="auto">
          <a:xfrm flipV="1">
            <a:off x="7175500" y="3573463"/>
            <a:ext cx="0" cy="2232025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tailEnd type="triangle" w="med" len="med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40" name="Text Box 25"/>
          <p:cNvSpPr txBox="1"/>
          <p:nvPr/>
        </p:nvSpPr>
        <p:spPr>
          <a:xfrm>
            <a:off x="2711450" y="2781300"/>
            <a:ext cx="2163763" cy="46037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None/>
            </a:pPr>
            <a:r>
              <a:rPr lang="zh-CN" altLang="zh-CN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A</a:t>
            </a:r>
            <a:endParaRPr lang="zh-CN" altLang="zh-CN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1" name="Text Box 26"/>
          <p:cNvSpPr txBox="1"/>
          <p:nvPr/>
        </p:nvSpPr>
        <p:spPr>
          <a:xfrm>
            <a:off x="6959600" y="5876925"/>
            <a:ext cx="2530475" cy="46037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None/>
            </a:pPr>
            <a:r>
              <a:rPr lang="zh-CN" altLang="zh-CN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D</a:t>
            </a:r>
            <a:endParaRPr lang="zh-CN" altLang="zh-CN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2" name="Text Box 27"/>
          <p:cNvSpPr txBox="1"/>
          <p:nvPr/>
        </p:nvSpPr>
        <p:spPr>
          <a:xfrm>
            <a:off x="5087938" y="2276475"/>
            <a:ext cx="1014412" cy="46037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时间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3" name="Text Box 28"/>
          <p:cNvSpPr txBox="1"/>
          <p:nvPr/>
        </p:nvSpPr>
        <p:spPr>
          <a:xfrm>
            <a:off x="9120188" y="5959475"/>
            <a:ext cx="1301750" cy="46037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时间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4" name="Text Box 29"/>
          <p:cNvSpPr txBox="1"/>
          <p:nvPr/>
        </p:nvSpPr>
        <p:spPr>
          <a:xfrm>
            <a:off x="6455410" y="2852738"/>
            <a:ext cx="551815" cy="1943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温度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5" name="Text Box 30"/>
          <p:cNvSpPr txBox="1"/>
          <p:nvPr/>
        </p:nvSpPr>
        <p:spPr>
          <a:xfrm>
            <a:off x="6455410" y="401638"/>
            <a:ext cx="551815" cy="7112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温度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79" name="Arc 31"/>
          <p:cNvSpPr/>
          <p:nvPr/>
        </p:nvSpPr>
        <p:spPr bwMode="auto">
          <a:xfrm rot="10680000">
            <a:off x="7537450" y="3502025"/>
            <a:ext cx="1873250" cy="20161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80" name="Arc 32"/>
          <p:cNvSpPr/>
          <p:nvPr/>
        </p:nvSpPr>
        <p:spPr bwMode="auto">
          <a:xfrm rot="16320000">
            <a:off x="7463631" y="329406"/>
            <a:ext cx="1849438" cy="20161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339"/>
              <a:gd name="T1" fmla="*/ 0 h 21600"/>
              <a:gd name="T2" fmla="*/ 21600 w 21339"/>
              <a:gd name="T3" fmla="*/ 21600 h 21600"/>
              <a:gd name="T4" fmla="*/ 0 w 2133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39" h="21600" fill="none" extrusionOk="0">
                <a:moveTo>
                  <a:pt x="-1" y="0"/>
                </a:moveTo>
                <a:cubicBezTo>
                  <a:pt x="10637" y="0"/>
                  <a:pt x="19690" y="7744"/>
                  <a:pt x="21339" y="18252"/>
                </a:cubicBezTo>
              </a:path>
              <a:path w="21339" h="21600" stroke="0" extrusionOk="0">
                <a:moveTo>
                  <a:pt x="-1" y="0"/>
                </a:moveTo>
                <a:cubicBezTo>
                  <a:pt x="10637" y="0"/>
                  <a:pt x="19690" y="7744"/>
                  <a:pt x="21339" y="18252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768" name="Text Box 96"/>
          <p:cNvSpPr txBox="1"/>
          <p:nvPr/>
        </p:nvSpPr>
        <p:spPr>
          <a:xfrm>
            <a:off x="1420813" y="2922588"/>
            <a:ext cx="8458200" cy="2738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400" b="1" dirty="0">
                <a:latin typeface="Arial" panose="020B0604020202020204" pitchFamily="34" charset="0"/>
              </a:rPr>
              <a:t>（1）从数据可以看出，这种物质在第2min 是</a:t>
            </a:r>
            <a:r>
              <a:rPr lang="zh-CN" altLang="zh-CN" sz="2400" b="1" u="sng" dirty="0">
                <a:latin typeface="Arial" panose="020B0604020202020204" pitchFamily="34" charset="0"/>
              </a:rPr>
              <a:t>       </a:t>
            </a:r>
            <a:r>
              <a:rPr lang="zh-CN" altLang="zh-CN" sz="2400" b="1" dirty="0">
                <a:latin typeface="Arial" panose="020B0604020202020204" pitchFamily="34" charset="0"/>
              </a:rPr>
              <a:t>态   。</a:t>
            </a:r>
            <a:endParaRPr lang="zh-CN" altLang="zh-CN" sz="24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400" b="1" dirty="0">
                <a:latin typeface="Arial" panose="020B0604020202020204" pitchFamily="34" charset="0"/>
              </a:rPr>
              <a:t>（2）根据表中数据可以判断该物质是</a:t>
            </a:r>
            <a:r>
              <a:rPr lang="zh-CN" altLang="zh-CN" sz="2400" b="1" u="sng" dirty="0">
                <a:latin typeface="Arial" panose="020B0604020202020204" pitchFamily="34" charset="0"/>
              </a:rPr>
              <a:t>        </a:t>
            </a:r>
            <a:r>
              <a:rPr lang="zh-CN" altLang="zh-CN" sz="2400" b="1" dirty="0">
                <a:latin typeface="Arial" panose="020B0604020202020204" pitchFamily="34" charset="0"/>
              </a:rPr>
              <a:t>（晶体/非晶体）。</a:t>
            </a:r>
            <a:endParaRPr lang="zh-CN" altLang="zh-CN" sz="24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400" b="1" dirty="0">
                <a:latin typeface="Arial" panose="020B0604020202020204" pitchFamily="34" charset="0"/>
              </a:rPr>
              <a:t>（3）根据表中数据可以判断出熔点是</a:t>
            </a:r>
            <a:r>
              <a:rPr lang="zh-CN" altLang="zh-CN" sz="2400" b="1" u="sng" dirty="0">
                <a:latin typeface="Arial" panose="020B0604020202020204" pitchFamily="34" charset="0"/>
              </a:rPr>
              <a:t>          </a:t>
            </a:r>
            <a:r>
              <a:rPr lang="zh-CN" altLang="zh-CN" sz="2400" b="1" dirty="0">
                <a:latin typeface="Arial" panose="020B0604020202020204" pitchFamily="34" charset="0"/>
              </a:rPr>
              <a:t>。</a:t>
            </a:r>
            <a:endParaRPr lang="zh-CN" altLang="zh-CN" sz="24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400" b="1" dirty="0">
                <a:latin typeface="Arial" panose="020B0604020202020204" pitchFamily="34" charset="0"/>
              </a:rPr>
              <a:t>（4）该物质在熔化时 </a:t>
            </a:r>
            <a:r>
              <a:rPr lang="zh-CN" altLang="zh-CN" sz="2400" b="1" u="sng" dirty="0">
                <a:latin typeface="Arial" panose="020B0604020202020204" pitchFamily="34" charset="0"/>
              </a:rPr>
              <a:t>        </a:t>
            </a:r>
            <a:r>
              <a:rPr lang="zh-CN" altLang="zh-CN" sz="2400" b="1" dirty="0">
                <a:latin typeface="Arial" panose="020B0604020202020204" pitchFamily="34" charset="0"/>
              </a:rPr>
              <a:t>（需要/不需要）吸热，温度</a:t>
            </a:r>
            <a:endParaRPr lang="zh-CN" altLang="zh-CN" sz="24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400" b="1" dirty="0">
                <a:latin typeface="Arial" panose="020B0604020202020204" pitchFamily="34" charset="0"/>
              </a:rPr>
              <a:t>   </a:t>
            </a:r>
            <a:r>
              <a:rPr lang="zh-CN" altLang="zh-CN" sz="2400" b="1" u="sng" dirty="0">
                <a:latin typeface="Arial" panose="020B0604020202020204" pitchFamily="34" charset="0"/>
              </a:rPr>
              <a:t>         </a:t>
            </a:r>
            <a:r>
              <a:rPr lang="zh-CN" altLang="zh-CN" sz="2400" b="1" dirty="0">
                <a:latin typeface="Arial" panose="020B0604020202020204" pitchFamily="34" charset="0"/>
              </a:rPr>
              <a:t>（不变/改变）。</a:t>
            </a:r>
            <a:endParaRPr lang="zh-CN" altLang="zh-CN" sz="24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400" b="1" dirty="0">
                <a:latin typeface="Arial" panose="020B0604020202020204" pitchFamily="34" charset="0"/>
              </a:rPr>
              <a:t>（5）熔化过程经历了</a:t>
            </a:r>
            <a:r>
              <a:rPr lang="zh-CN" altLang="zh-CN" sz="2400" b="1" u="sng" dirty="0">
                <a:latin typeface="Arial" panose="020B0604020202020204" pitchFamily="34" charset="0"/>
              </a:rPr>
              <a:t>        </a:t>
            </a:r>
            <a:r>
              <a:rPr lang="zh-CN" altLang="zh-CN" sz="2400" b="1" dirty="0">
                <a:latin typeface="Arial" panose="020B0604020202020204" pitchFamily="34" charset="0"/>
              </a:rPr>
              <a:t>分钟。</a:t>
            </a:r>
            <a:endParaRPr lang="zh-CN" altLang="zh-CN" sz="24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sz="2800" dirty="0">
              <a:latin typeface="Arial" panose="020B0604020202020204" pitchFamily="34" charset="0"/>
            </a:endParaRPr>
          </a:p>
        </p:txBody>
      </p:sp>
      <p:graphicFrame>
        <p:nvGraphicFramePr>
          <p:cNvPr id="28674" name="Group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631950" y="962025"/>
          <a:ext cx="9001125" cy="1353820"/>
        </p:xfrm>
        <a:graphic>
          <a:graphicData uri="http://schemas.openxmlformats.org/drawingml/2006/table">
            <a:tbl>
              <a:tblPr/>
              <a:tblGrid>
                <a:gridCol w="739775"/>
                <a:gridCol w="767080"/>
                <a:gridCol w="736600"/>
                <a:gridCol w="817245"/>
                <a:gridCol w="748030"/>
                <a:gridCol w="690245"/>
                <a:gridCol w="752475"/>
                <a:gridCol w="749300"/>
                <a:gridCol w="749300"/>
                <a:gridCol w="749300"/>
                <a:gridCol w="749300"/>
                <a:gridCol w="752475"/>
              </a:tblGrid>
              <a:tr h="7137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时间/min</a:t>
                      </a: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1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1.5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2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2.5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3.5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4.5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5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5.5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6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温度/min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43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45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47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48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48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48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48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48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49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52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55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61" name="Text Box 89"/>
          <p:cNvSpPr txBox="1">
            <a:spLocks noChangeArrowheads="1"/>
          </p:cNvSpPr>
          <p:nvPr/>
        </p:nvSpPr>
        <p:spPr bwMode="auto">
          <a:xfrm>
            <a:off x="2279650" y="188913"/>
            <a:ext cx="704088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某同学做物质熔化实验记录的数据</a:t>
            </a:r>
            <a:endParaRPr kumimoji="0" lang="zh-CN" sz="3600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8762" name="Text Box 90"/>
          <p:cNvSpPr txBox="1">
            <a:spLocks noChangeArrowheads="1"/>
          </p:cNvSpPr>
          <p:nvPr/>
        </p:nvSpPr>
        <p:spPr bwMode="auto">
          <a:xfrm>
            <a:off x="7693025" y="2922905"/>
            <a:ext cx="995363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24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固</a:t>
            </a:r>
            <a:endParaRPr kumimoji="0" lang="zh-CN" sz="24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763" name="Text Box 91"/>
          <p:cNvSpPr txBox="1">
            <a:spLocks noChangeArrowheads="1"/>
          </p:cNvSpPr>
          <p:nvPr/>
        </p:nvSpPr>
        <p:spPr bwMode="auto">
          <a:xfrm>
            <a:off x="6456363" y="3209925"/>
            <a:ext cx="79502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24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晶体</a:t>
            </a:r>
            <a:endParaRPr kumimoji="0" lang="zh-CN" sz="24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764" name="Text Box 92"/>
          <p:cNvSpPr txBox="1">
            <a:spLocks noChangeArrowheads="1"/>
          </p:cNvSpPr>
          <p:nvPr/>
        </p:nvSpPr>
        <p:spPr bwMode="auto">
          <a:xfrm>
            <a:off x="6527800" y="3669983"/>
            <a:ext cx="82677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zh-CN" sz="24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48℃</a:t>
            </a:r>
            <a:endParaRPr kumimoji="0" lang="zh-CN" altLang="zh-CN" sz="24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765" name="Text Box 93"/>
          <p:cNvSpPr txBox="1">
            <a:spLocks noChangeArrowheads="1"/>
          </p:cNvSpPr>
          <p:nvPr/>
        </p:nvSpPr>
        <p:spPr bwMode="auto">
          <a:xfrm>
            <a:off x="4367213" y="4003675"/>
            <a:ext cx="79502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24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需要</a:t>
            </a:r>
            <a:endParaRPr kumimoji="0" lang="zh-CN" sz="24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766" name="Text Box 94"/>
          <p:cNvSpPr txBox="1">
            <a:spLocks noChangeArrowheads="1"/>
          </p:cNvSpPr>
          <p:nvPr/>
        </p:nvSpPr>
        <p:spPr bwMode="auto">
          <a:xfrm>
            <a:off x="1703388" y="4292600"/>
            <a:ext cx="79502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24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不变</a:t>
            </a:r>
            <a:endParaRPr kumimoji="0" lang="zh-CN" sz="24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767" name="Text Box 95"/>
          <p:cNvSpPr txBox="1">
            <a:spLocks noChangeArrowheads="1"/>
          </p:cNvSpPr>
          <p:nvPr/>
        </p:nvSpPr>
        <p:spPr bwMode="auto">
          <a:xfrm>
            <a:off x="4560253" y="4637405"/>
            <a:ext cx="40894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endParaRPr kumimoji="0" lang="zh-CN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8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68" grpId="0" bldLvl="0"/>
      <p:bldP spid="28762" grpId="0" bldLvl="0" animBg="1"/>
      <p:bldP spid="28763" grpId="0" bldLvl="0" animBg="1"/>
      <p:bldP spid="28764" grpId="0" bldLvl="0" animBg="1"/>
      <p:bldP spid="28765" grpId="0" bldLvl="0" animBg="1"/>
      <p:bldP spid="28766" grpId="0" bldLvl="0" animBg="1"/>
      <p:bldP spid="28767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2"/>
          <p:cNvSpPr txBox="1"/>
          <p:nvPr/>
        </p:nvSpPr>
        <p:spPr>
          <a:xfrm>
            <a:off x="1703388" y="1851025"/>
            <a:ext cx="896461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1.升华：</a:t>
            </a:r>
            <a:r>
              <a:rPr lang="zh-CN" altLang="zh-CN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固态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r>
              <a:rPr lang="zh-CN" altLang="zh-CN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气态</a:t>
            </a:r>
            <a:endParaRPr lang="zh-CN" altLang="zh-CN" sz="36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5" name="Text Box 3"/>
          <p:cNvSpPr txBox="1"/>
          <p:nvPr/>
        </p:nvSpPr>
        <p:spPr>
          <a:xfrm>
            <a:off x="1919288" y="333375"/>
            <a:ext cx="2305050" cy="64516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" panose="020B0604020202020204" pitchFamily="34" charset="0"/>
                <a:ea typeface="华文行楷" pitchFamily="2" charset="-122"/>
              </a:rPr>
              <a:t>基础知识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28676" name="Rectangle 4"/>
          <p:cNvSpPr/>
          <p:nvPr/>
        </p:nvSpPr>
        <p:spPr>
          <a:xfrm>
            <a:off x="1703388" y="1196975"/>
            <a:ext cx="31686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升华与凝华 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01" name="Text Box 5"/>
          <p:cNvSpPr txBox="1"/>
          <p:nvPr/>
        </p:nvSpPr>
        <p:spPr>
          <a:xfrm>
            <a:off x="1847850" y="5084763"/>
            <a:ext cx="86391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*放在衣橱里的樟脑丸变小甚至消失了。</a:t>
            </a:r>
            <a:endParaRPr lang="zh-CN" altLang="en-US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02" name="Text Box 6"/>
          <p:cNvSpPr txBox="1"/>
          <p:nvPr/>
        </p:nvSpPr>
        <p:spPr>
          <a:xfrm>
            <a:off x="1847850" y="4365625"/>
            <a:ext cx="8229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*冬天，放在室外冰冻的衣服也会干。</a:t>
            </a:r>
            <a:endParaRPr lang="zh-CN" altLang="en-US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03" name="Text Box 7"/>
          <p:cNvSpPr txBox="1"/>
          <p:nvPr/>
        </p:nvSpPr>
        <p:spPr>
          <a:xfrm>
            <a:off x="1774825" y="2708275"/>
            <a:ext cx="6400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2.升华</a:t>
            </a:r>
            <a:r>
              <a:rPr lang="zh-CN" altLang="zh-CN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热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04" name="Text Box 8"/>
          <p:cNvSpPr txBox="1"/>
          <p:nvPr/>
        </p:nvSpPr>
        <p:spPr>
          <a:xfrm>
            <a:off x="1774825" y="3716338"/>
            <a:ext cx="13319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例：</a:t>
            </a:r>
            <a:endParaRPr lang="zh-CN" altLang="en-US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4872038" y="2133600"/>
            <a:ext cx="1944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3359150" y="2636838"/>
            <a:ext cx="5911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吸</a:t>
            </a:r>
            <a:endParaRPr kumimoji="0" lang="zh-CN" altLang="en-US" sz="32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29702" grpId="0"/>
      <p:bldP spid="29703" grpId="0"/>
      <p:bldP spid="29704" grpId="0"/>
      <p:bldP spid="29706" grpId="0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Picture 2" descr="干冰"/>
          <p:cNvPicPr>
            <a:picLocks noChangeAspect="1"/>
          </p:cNvPicPr>
          <p:nvPr/>
        </p:nvPicPr>
        <p:blipFill>
          <a:blip r:embed="rId1">
            <a:lum contrast="6000"/>
          </a:blip>
          <a:stretch>
            <a:fillRect/>
          </a:stretch>
        </p:blipFill>
        <p:spPr>
          <a:xfrm>
            <a:off x="2667000" y="1357313"/>
            <a:ext cx="3286125" cy="445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Text Box 3"/>
          <p:cNvSpPr txBox="1"/>
          <p:nvPr/>
        </p:nvSpPr>
        <p:spPr>
          <a:xfrm>
            <a:off x="2819400" y="6021388"/>
            <a:ext cx="2844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舞台上的白雾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384925" y="2205038"/>
            <a:ext cx="3857625" cy="20612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干冰升华吸热，</a:t>
            </a:r>
            <a:endParaRPr kumimoji="0" lang="zh-CN" sz="32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使周围温度降低，</a:t>
            </a:r>
            <a:endParaRPr kumimoji="0" lang="zh-CN" sz="32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空气中的水蒸气遇冷</a:t>
            </a:r>
            <a:endParaRPr kumimoji="0" lang="zh-CN" sz="32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液化成小水珠。</a:t>
            </a:r>
            <a:endParaRPr kumimoji="0" lang="zh-CN" sz="32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2"/>
          <p:cNvSpPr txBox="1"/>
          <p:nvPr/>
        </p:nvSpPr>
        <p:spPr>
          <a:xfrm>
            <a:off x="1752600" y="981075"/>
            <a:ext cx="8915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凝华：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747" name="Text Box 3"/>
          <p:cNvSpPr txBox="1"/>
          <p:nvPr/>
        </p:nvSpPr>
        <p:spPr>
          <a:xfrm>
            <a:off x="2351088" y="3357563"/>
            <a:ext cx="3276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*</a:t>
            </a:r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霜的形成。</a:t>
            </a:r>
            <a:endParaRPr lang="zh-CN" altLang="en-US" sz="36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748" name="Text Box 4"/>
          <p:cNvSpPr txBox="1"/>
          <p:nvPr/>
        </p:nvSpPr>
        <p:spPr>
          <a:xfrm>
            <a:off x="1631950" y="4076700"/>
            <a:ext cx="8704263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48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*</a:t>
            </a:r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很冷的冬天，早晨在窗户玻璃的内表面上形成的</a:t>
            </a:r>
            <a:r>
              <a:rPr lang="zh-CN" altLang="en-US" sz="3600" b="1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冰花 </a:t>
            </a:r>
            <a:r>
              <a:rPr lang="zh-CN" altLang="en-US" sz="3600" b="1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749" name="Text Box 5"/>
          <p:cNvSpPr txBox="1"/>
          <p:nvPr/>
        </p:nvSpPr>
        <p:spPr>
          <a:xfrm>
            <a:off x="1774825" y="2420938"/>
            <a:ext cx="7391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4. 凝华</a:t>
            </a:r>
            <a:r>
              <a:rPr lang="zh-CN" altLang="zh-CN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热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750" name="Text Box 6"/>
          <p:cNvSpPr txBox="1"/>
          <p:nvPr/>
        </p:nvSpPr>
        <p:spPr>
          <a:xfrm>
            <a:off x="1631950" y="3354388"/>
            <a:ext cx="13319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例：</a:t>
            </a:r>
            <a:endParaRPr lang="zh-CN" altLang="en-US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524000" y="260350"/>
            <a:ext cx="2555875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华文行楷" pitchFamily="2" charset="-122"/>
                <a:cs typeface="+mn-cs"/>
              </a:rPr>
              <a:t>基础知识</a:t>
            </a:r>
            <a:endParaRPr kumimoji="0" lang="zh-CN" altLang="en-US" sz="4400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华文行楷" pitchFamily="2" charset="-122"/>
              <a:cs typeface="+mn-cs"/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4152900" y="1052513"/>
            <a:ext cx="379730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气态              固态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5232400" y="1339850"/>
            <a:ext cx="1584325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3863975" y="2349500"/>
            <a:ext cx="5911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放</a:t>
            </a:r>
            <a:endParaRPr kumimoji="0" lang="zh-CN" altLang="en-US" sz="32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ldLvl="0"/>
      <p:bldP spid="31749" grpId="0"/>
      <p:bldP spid="31750" grpId="0"/>
      <p:bldP spid="31754" grpId="0" bldLvl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 Box 2"/>
          <p:cNvSpPr txBox="1"/>
          <p:nvPr/>
        </p:nvSpPr>
        <p:spPr>
          <a:xfrm>
            <a:off x="1847850" y="1243013"/>
            <a:ext cx="8640763" cy="20612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latin typeface="Arial" panose="020B0604020202020204" pitchFamily="34" charset="0"/>
              </a:rPr>
              <a:t>如图所示是小红同学组装的“人工造雪”装</a:t>
            </a:r>
            <a:endParaRPr lang="zh-CN" altLang="zh-CN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latin typeface="Arial" panose="020B0604020202020204" pitchFamily="34" charset="0"/>
              </a:rPr>
              <a:t>置。所用的器材有铁架台（底座、铁圈、</a:t>
            </a:r>
            <a:endParaRPr lang="zh-CN" altLang="zh-CN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latin typeface="Arial" panose="020B0604020202020204" pitchFamily="34" charset="0"/>
              </a:rPr>
              <a:t>铁夹、横杆）、锥形瓶、酒精灯、棉线、</a:t>
            </a:r>
            <a:endParaRPr lang="zh-CN" altLang="zh-CN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latin typeface="Arial" panose="020B0604020202020204" pitchFamily="34" charset="0"/>
              </a:rPr>
              <a:t>碘粉等</a:t>
            </a:r>
            <a:endParaRPr lang="zh-CN" altLang="zh-CN" b="1" dirty="0">
              <a:latin typeface="Arial" panose="020B0604020202020204" pitchFamily="34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3071813" y="3933825"/>
            <a:ext cx="304101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酒精灯及其火焰</a:t>
            </a:r>
            <a:endParaRPr kumimoji="0" lang="zh-CN" sz="32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748" name="Text Box 4"/>
          <p:cNvSpPr txBox="1"/>
          <p:nvPr/>
        </p:nvSpPr>
        <p:spPr>
          <a:xfrm>
            <a:off x="1847850" y="3502025"/>
            <a:ext cx="6192838" cy="2553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latin typeface="Arial" panose="020B0604020202020204" pitchFamily="34" charset="0"/>
              </a:rPr>
              <a:t>1）器材组装过程中，铁圈的位置是根据</a:t>
            </a:r>
            <a:r>
              <a:rPr lang="zh-CN" altLang="zh-CN" b="1" u="sng" dirty="0">
                <a:latin typeface="Arial" panose="020B0604020202020204" pitchFamily="34" charset="0"/>
              </a:rPr>
              <a:t>                            </a:t>
            </a:r>
            <a:r>
              <a:rPr lang="zh-CN" altLang="zh-CN" b="1" dirty="0">
                <a:latin typeface="Arial" panose="020B0604020202020204" pitchFamily="34" charset="0"/>
              </a:rPr>
              <a:t>高度固定。（“酒精灯”“酒精灯及其火焰”“锥形瓶”或“铁架台”）</a:t>
            </a:r>
            <a:endParaRPr lang="zh-CN" altLang="zh-CN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31749" name="Picture 5" descr="3A110C0"/>
          <p:cNvPicPr>
            <a:picLocks noChangeAspect="1"/>
          </p:cNvPicPr>
          <p:nvPr/>
        </p:nvPicPr>
        <p:blipFill>
          <a:blip r:embed="rId1"/>
          <a:srcRect l="79320" t="60387" r="12332" b="27939"/>
          <a:stretch>
            <a:fillRect/>
          </a:stretch>
        </p:blipFill>
        <p:spPr>
          <a:xfrm>
            <a:off x="8616950" y="3284538"/>
            <a:ext cx="1368425" cy="3003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 Box 2"/>
          <p:cNvSpPr txBox="1"/>
          <p:nvPr/>
        </p:nvSpPr>
        <p:spPr>
          <a:xfrm>
            <a:off x="1558925" y="1844675"/>
            <a:ext cx="9109075" cy="45231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sz="3600" b="1" u="sng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</a:rPr>
              <a:t>2）实验时观察到的现象是</a:t>
            </a:r>
            <a:r>
              <a:rPr lang="zh-CN" altLang="zh-CN" sz="3600" b="1" u="sng" dirty="0">
                <a:latin typeface="Arial" panose="020B0604020202020204" pitchFamily="34" charset="0"/>
              </a:rPr>
              <a:t>                               </a:t>
            </a:r>
            <a:r>
              <a:rPr lang="zh-CN" altLang="zh-CN" sz="3600" b="1" dirty="0">
                <a:latin typeface="Arial" panose="020B0604020202020204" pitchFamily="34" charset="0"/>
              </a:rPr>
              <a:t>、</a:t>
            </a:r>
            <a:endParaRPr lang="zh-CN" altLang="zh-CN" sz="36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u="sng" dirty="0">
                <a:latin typeface="Arial" panose="020B0604020202020204" pitchFamily="34" charset="0"/>
              </a:rPr>
              <a:t>                                                      </a:t>
            </a:r>
            <a:r>
              <a:rPr lang="zh-CN" altLang="zh-CN" sz="3600" b="1" dirty="0">
                <a:latin typeface="Arial" panose="020B0604020202020204" pitchFamily="34" charset="0"/>
              </a:rPr>
              <a:t>。</a:t>
            </a:r>
            <a:endParaRPr lang="zh-CN" altLang="zh-CN" sz="36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sz="36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</a:rPr>
              <a:t>3）实验中碘发生的物态变化是</a:t>
            </a:r>
            <a:r>
              <a:rPr lang="zh-CN" altLang="zh-CN" sz="3600" b="1" u="sng" dirty="0">
                <a:latin typeface="Arial" panose="020B0604020202020204" pitchFamily="34" charset="0"/>
              </a:rPr>
              <a:t>                        </a:t>
            </a:r>
            <a:r>
              <a:rPr lang="zh-CN" altLang="zh-CN" sz="3600" b="1" dirty="0">
                <a:latin typeface="Arial" panose="020B0604020202020204" pitchFamily="34" charset="0"/>
              </a:rPr>
              <a:t>。</a:t>
            </a:r>
            <a:endParaRPr lang="zh-CN" altLang="zh-CN" sz="36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sz="3600" dirty="0">
              <a:latin typeface="Arial" panose="020B0604020202020204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024063" y="2928938"/>
            <a:ext cx="7620000" cy="1076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加热时瓶内出现紫色</a:t>
            </a:r>
            <a:endParaRPr kumimoji="0" lang="en-US" altLang="zh-CN" sz="32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气体，</a:t>
            </a:r>
            <a:endParaRPr kumimoji="0" lang="zh-CN" sz="32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166938" y="5143500"/>
            <a:ext cx="263271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先升华后凝华</a:t>
            </a:r>
            <a:endParaRPr kumimoji="0" lang="zh-CN" sz="32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810000" y="3500438"/>
            <a:ext cx="467423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冷却时棉线上出现固态碘</a:t>
            </a:r>
            <a:endParaRPr kumimoji="0" lang="zh-CN" sz="32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ldLvl="0" animBg="1"/>
      <p:bldP spid="33796" grpId="0" bldLvl="0" animBg="1"/>
      <p:bldP spid="33797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2"/>
          <p:cNvSpPr txBox="1"/>
          <p:nvPr/>
        </p:nvSpPr>
        <p:spPr>
          <a:xfrm>
            <a:off x="1524000" y="476250"/>
            <a:ext cx="8893175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* 实验用温度计的正确使用:</a:t>
            </a:r>
            <a:endParaRPr lang="zh-CN" altLang="zh-CN" sz="40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①测温前要观察_____，认清_______；</a:t>
            </a:r>
            <a:endParaRPr lang="zh-CN" altLang="zh-CN" sz="40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1" name="Rectangle 3"/>
          <p:cNvSpPr/>
          <p:nvPr/>
        </p:nvSpPr>
        <p:spPr>
          <a:xfrm>
            <a:off x="5160963" y="1054100"/>
            <a:ext cx="12969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49" charset="-122"/>
              </a:rPr>
              <a:t>量程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172" name="Rectangle 4"/>
          <p:cNvSpPr/>
          <p:nvPr/>
        </p:nvSpPr>
        <p:spPr>
          <a:xfrm>
            <a:off x="8183563" y="1054100"/>
            <a:ext cx="20891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49" charset="-122"/>
              </a:rPr>
              <a:t>分度值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173" name="Rectangle 5"/>
          <p:cNvSpPr/>
          <p:nvPr/>
        </p:nvSpPr>
        <p:spPr>
          <a:xfrm>
            <a:off x="5807075" y="1773238"/>
            <a:ext cx="19462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49" charset="-122"/>
              </a:rPr>
              <a:t>玻璃泡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174" name="Rectangle 6"/>
          <p:cNvSpPr/>
          <p:nvPr/>
        </p:nvSpPr>
        <p:spPr>
          <a:xfrm>
            <a:off x="7248525" y="5661025"/>
            <a:ext cx="27355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49" charset="-122"/>
              </a:rPr>
              <a:t>上表面相平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495425" y="1844675"/>
            <a:ext cx="9131300" cy="19380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4000" b="1" kern="1200" cap="none" spc="0" normalizeH="0" baseline="0" noProof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②测温时温度计的________要与被测物</a:t>
            </a:r>
            <a:endParaRPr kumimoji="0" lang="zh-CN" sz="4000" b="1" kern="1200" cap="none" spc="0" normalizeH="0" baseline="0" noProof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4000" b="1" kern="1200" cap="none" spc="0" normalizeH="0" baseline="0" noProof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体充分接触，但是不能碰到容器底和</a:t>
            </a:r>
            <a:endParaRPr kumimoji="0" lang="zh-CN" sz="4000" b="1" kern="1200" cap="none" spc="0" normalizeH="0" baseline="0" noProof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</a:t>
            </a:r>
            <a:r>
              <a:rPr kumimoji="0" lang="zh-CN" sz="4000" b="1" kern="1200" cap="none" spc="0" normalizeH="0" baseline="0" noProof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容器壁</a:t>
            </a:r>
            <a:endParaRPr kumimoji="0" lang="zh-CN" sz="4000" b="1" kern="1200" cap="none" spc="0" normalizeH="0" baseline="0" noProof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176" name="Text Box 8"/>
          <p:cNvSpPr txBox="1"/>
          <p:nvPr/>
        </p:nvSpPr>
        <p:spPr>
          <a:xfrm>
            <a:off x="1558925" y="5086350"/>
            <a:ext cx="907415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zh-CN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④</a:t>
            </a:r>
            <a:r>
              <a:rPr lang="zh-CN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读数时温度计的玻依然要和被测物体充分接触，视线要和液柱</a:t>
            </a:r>
            <a:r>
              <a:rPr lang="zh-CN" altLang="zh-CN" sz="4000" b="1" u="sng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zh-CN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zh-CN" sz="40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7" name="Text Box 9"/>
          <p:cNvSpPr txBox="1"/>
          <p:nvPr/>
        </p:nvSpPr>
        <p:spPr>
          <a:xfrm>
            <a:off x="1558925" y="3629025"/>
            <a:ext cx="8862060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③待示数稳定后再读数，读数时玻璃泡</a:t>
            </a:r>
            <a:endParaRPr lang="zh-CN" altLang="zh-CN" sz="40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依然要和被测物体充分接触</a:t>
            </a:r>
            <a:endParaRPr lang="zh-CN" altLang="zh-CN" sz="40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  <p:bldP spid="7172" grpId="0"/>
      <p:bldP spid="7173" grpId="0"/>
      <p:bldP spid="7174" grpId="0"/>
      <p:bldP spid="7175" grpId="0" bldLvl="0" animBg="1"/>
      <p:bldP spid="7176" grpId="0"/>
      <p:bldP spid="7177" grpId="0" bldLvl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Text Box 2"/>
          <p:cNvSpPr txBox="1"/>
          <p:nvPr/>
        </p:nvSpPr>
        <p:spPr>
          <a:xfrm>
            <a:off x="1631950" y="1111250"/>
            <a:ext cx="7981950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Arial" panose="020B0604020202020204" pitchFamily="34" charset="0"/>
              </a:rPr>
              <a:t>用久的灯泡壁发黑,发生的物体变化</a:t>
            </a:r>
            <a:endParaRPr lang="zh-CN" altLang="zh-CN" sz="40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Arial" panose="020B0604020202020204" pitchFamily="34" charset="0"/>
              </a:rPr>
              <a:t>是 </a:t>
            </a:r>
            <a:r>
              <a:rPr lang="zh-CN" altLang="zh-CN" sz="4000" b="1" u="sng" dirty="0">
                <a:latin typeface="Arial" panose="020B0604020202020204" pitchFamily="34" charset="0"/>
              </a:rPr>
              <a:t>                        </a:t>
            </a:r>
            <a:r>
              <a:rPr lang="zh-CN" altLang="zh-CN" sz="4000" b="1" dirty="0">
                <a:latin typeface="Arial" panose="020B0604020202020204" pitchFamily="34" charset="0"/>
              </a:rPr>
              <a:t>。</a:t>
            </a:r>
            <a:endParaRPr lang="zh-CN" altLang="zh-CN" sz="4000" b="1" dirty="0">
              <a:latin typeface="Arial" panose="020B0604020202020204" pitchFamily="34" charset="0"/>
            </a:endParaRPr>
          </a:p>
        </p:txBody>
      </p:sp>
      <p:sp>
        <p:nvSpPr>
          <p:cNvPr id="33795" name="Text Box 3"/>
          <p:cNvSpPr txBox="1"/>
          <p:nvPr/>
        </p:nvSpPr>
        <p:spPr>
          <a:xfrm>
            <a:off x="1558925" y="2624138"/>
            <a:ext cx="8351520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Arial" panose="020B0604020202020204" pitchFamily="34" charset="0"/>
              </a:rPr>
              <a:t>家电师傅用焊锡接电器元件时，焊锡</a:t>
            </a:r>
            <a:endParaRPr lang="zh-CN" altLang="zh-CN" sz="40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Arial" panose="020B0604020202020204" pitchFamily="34" charset="0"/>
              </a:rPr>
              <a:t>发生的物态变化是</a:t>
            </a:r>
            <a:r>
              <a:rPr lang="zh-CN" altLang="zh-CN" sz="4000" b="1" u="sng" dirty="0">
                <a:latin typeface="Arial" panose="020B0604020202020204" pitchFamily="34" charset="0"/>
              </a:rPr>
              <a:t>                         </a:t>
            </a:r>
            <a:r>
              <a:rPr lang="zh-CN" altLang="zh-CN" sz="4000" b="1" dirty="0">
                <a:latin typeface="Arial" panose="020B0604020202020204" pitchFamily="34" charset="0"/>
              </a:rPr>
              <a:t>。</a:t>
            </a:r>
            <a:endParaRPr lang="zh-CN" altLang="zh-CN" sz="4000" b="1" dirty="0">
              <a:latin typeface="Arial" panose="020B0604020202020204" pitchFamily="34" charset="0"/>
            </a:endParaRPr>
          </a:p>
        </p:txBody>
      </p:sp>
      <p:sp>
        <p:nvSpPr>
          <p:cNvPr id="33796" name="Text Box 4"/>
          <p:cNvSpPr txBox="1"/>
          <p:nvPr/>
        </p:nvSpPr>
        <p:spPr>
          <a:xfrm>
            <a:off x="1501775" y="4221163"/>
            <a:ext cx="8446770" cy="1260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</a:rPr>
              <a:t>冻豆腐上有很多小孔，水发生的物态变化</a:t>
            </a:r>
            <a:endParaRPr lang="zh-CN" altLang="zh-CN" sz="36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</a:rPr>
              <a:t>是 </a:t>
            </a:r>
            <a:r>
              <a:rPr lang="zh-CN" altLang="zh-CN" sz="3600" b="1" u="sng" dirty="0">
                <a:latin typeface="Arial" panose="020B0604020202020204" pitchFamily="34" charset="0"/>
              </a:rPr>
              <a:t>                        </a:t>
            </a:r>
            <a:r>
              <a:rPr lang="zh-CN" altLang="zh-CN" sz="4000" b="1" dirty="0">
                <a:latin typeface="Arial" panose="020B0604020202020204" pitchFamily="34" charset="0"/>
              </a:rPr>
              <a:t>。    </a:t>
            </a:r>
            <a:endParaRPr lang="zh-CN" altLang="zh-CN" sz="4000" b="1" dirty="0">
              <a:latin typeface="Arial" panose="020B0604020202020204" pitchFamily="34" charset="0"/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424113" y="1614488"/>
            <a:ext cx="542925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40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先升华后凝华</a:t>
            </a:r>
            <a:endParaRPr kumimoji="0" lang="zh-CN" sz="40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6024563" y="3160713"/>
            <a:ext cx="324612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40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先熔化后凝固</a:t>
            </a:r>
            <a:endParaRPr kumimoji="0" lang="zh-CN" sz="40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2424113" y="4797425"/>
            <a:ext cx="324612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40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先凝固后熔化</a:t>
            </a:r>
            <a:endParaRPr kumimoji="0" lang="zh-CN" sz="40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bldLvl="0" animBg="1"/>
      <p:bldP spid="34823" grpId="0" bldLvl="0" animBg="1"/>
      <p:bldP spid="34824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Rectangle 3"/>
          <p:cNvSpPr/>
          <p:nvPr/>
        </p:nvSpPr>
        <p:spPr>
          <a:xfrm>
            <a:off x="2468563" y="7099618"/>
            <a:ext cx="203835" cy="18351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600" dirty="0">
                <a:latin typeface="Arial" panose="020B0604020202020204" pitchFamily="34" charset="0"/>
              </a:rPr>
              <a:t> 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pic>
        <p:nvPicPr>
          <p:cNvPr id="34819" name="Picture 4" descr="180"/>
          <p:cNvPicPr>
            <a:picLocks noChangeAspect="1"/>
          </p:cNvPicPr>
          <p:nvPr/>
        </p:nvPicPr>
        <p:blipFill>
          <a:blip r:embed="rId1">
            <a:lum contrast="26000"/>
          </a:blip>
          <a:stretch>
            <a:fillRect/>
          </a:stretch>
        </p:blipFill>
        <p:spPr>
          <a:xfrm>
            <a:off x="2208213" y="1268413"/>
            <a:ext cx="7705725" cy="4752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0" name="Text Box 5"/>
          <p:cNvSpPr txBox="1"/>
          <p:nvPr/>
        </p:nvSpPr>
        <p:spPr>
          <a:xfrm>
            <a:off x="1703388" y="188913"/>
            <a:ext cx="2305050" cy="768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400" dirty="0">
                <a:solidFill>
                  <a:schemeClr val="tx2"/>
                </a:solidFill>
                <a:latin typeface="Arial" panose="020B0604020202020204" pitchFamily="34" charset="0"/>
              </a:rPr>
              <a:t>水循环</a:t>
            </a:r>
            <a:endParaRPr lang="zh-CN" altLang="zh-CN" sz="4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738313" y="115888"/>
            <a:ext cx="8856663" cy="4523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江河湖海、土壤、植物中的水不断蒸发变成水蒸气，当含有很多水蒸气的空气升入高空时，</a:t>
            </a:r>
            <a:endParaRPr kumimoji="0" lang="zh-CN" sz="32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宋体" panose="02010600030101010101" pitchFamily="2" charset="-122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    随着温度的降低，水蒸气变成了小水滴或变成了小冰晶，这就形成了云．当云中的小水滴和</a:t>
            </a:r>
            <a:endParaRPr kumimoji="0" lang="zh-CN" sz="32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宋体" panose="02010600030101010101" pitchFamily="2" charset="-122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    小冰晶长大到一定程度后，就会下落．在下落过程中，小冰晶又变成了小水滴，与原来的小</a:t>
            </a:r>
            <a:endParaRPr kumimoji="0" lang="zh-CN" sz="32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宋体" panose="02010600030101010101" pitchFamily="2" charset="-122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    水滴一起落到地面，这又形成了雨．</a:t>
            </a:r>
            <a:endParaRPr kumimoji="0" lang="zh-CN" sz="32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宋体" panose="02010600030101010101" pitchFamily="2" charset="-122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（</a:t>
            </a:r>
            <a:r>
              <a:rPr kumimoji="0" lang="zh-CN" altLang="zh-CN" sz="32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1</a:t>
            </a:r>
            <a:r>
              <a:rPr kumimoji="0" lang="zh-CN" sz="32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）请依次写出上文划线处涉及到的物态变化的___________、_______、___________。</a:t>
            </a:r>
            <a:endParaRPr kumimoji="0" lang="zh-CN" sz="3200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487488" y="4814888"/>
            <a:ext cx="91440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</a:t>
            </a:r>
            <a:r>
              <a:rPr kumimoji="0" lang="zh-CN" altLang="zh-CN" sz="32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sz="32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）</a:t>
            </a:r>
            <a:r>
              <a:rPr kumimoji="0" lang="zh-CN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上面三种物态变化中属于吸热的是</a:t>
            </a:r>
            <a:r>
              <a:rPr kumimoji="0" lang="zh-CN" sz="3200" b="1" u="sng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</a:t>
            </a:r>
            <a:r>
              <a:rPr kumimoji="0" lang="zh-CN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sz="32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890838" y="394970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液化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4979988" y="395922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凝华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6923088" y="394970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熔化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8939213" y="467042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熔化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5915025" y="1646238"/>
            <a:ext cx="3671888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10199688" y="1585913"/>
            <a:ext cx="431800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1811338" y="2078038"/>
            <a:ext cx="2016125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3898900" y="3086100"/>
            <a:ext cx="3960813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852" name="Text Box 12"/>
          <p:cNvSpPr txBox="1"/>
          <p:nvPr/>
        </p:nvSpPr>
        <p:spPr>
          <a:xfrm>
            <a:off x="1666875" y="5462588"/>
            <a:ext cx="7758430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latin typeface="Arial" panose="020B0604020202020204" pitchFamily="34" charset="0"/>
              </a:rPr>
              <a:t>（3）吸热的物质能量增加，放热的物质能</a:t>
            </a:r>
            <a:endParaRPr lang="zh-CN" altLang="zh-CN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latin typeface="Arial" panose="020B0604020202020204" pitchFamily="34" charset="0"/>
              </a:rPr>
              <a:t>量较少，物态变化伴随的能量的</a:t>
            </a:r>
            <a:r>
              <a:rPr lang="zh-CN" altLang="zh-CN" b="1" u="sng" dirty="0">
                <a:latin typeface="Arial" panose="020B0604020202020204" pitchFamily="34" charset="0"/>
              </a:rPr>
              <a:t>         </a:t>
            </a:r>
            <a:r>
              <a:rPr lang="zh-CN" altLang="zh-CN" b="1" dirty="0">
                <a:latin typeface="Arial" panose="020B0604020202020204" pitchFamily="34" charset="0"/>
              </a:rPr>
              <a:t>。</a:t>
            </a:r>
            <a:endParaRPr lang="zh-CN" altLang="zh-CN" b="1" dirty="0">
              <a:latin typeface="Arial" panose="020B0604020202020204" pitchFamily="34" charset="0"/>
            </a:endParaRPr>
          </a:p>
        </p:txBody>
      </p:sp>
      <p:sp>
        <p:nvSpPr>
          <p:cNvPr id="36877" name="Text Box 13"/>
          <p:cNvSpPr txBox="1"/>
          <p:nvPr/>
        </p:nvSpPr>
        <p:spPr>
          <a:xfrm>
            <a:off x="7427913" y="5894388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转移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ldLvl="0" animBg="1"/>
      <p:bldP spid="36869" grpId="0" bldLvl="0" animBg="1"/>
      <p:bldP spid="36870" grpId="0" bldLvl="0" animBg="1"/>
      <p:bldP spid="36871" grpId="0" bldLvl="0" animBg="1"/>
      <p:bldP spid="36877" grpId="0" bldLvl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Text Box 3"/>
          <p:cNvSpPr txBox="1"/>
          <p:nvPr/>
        </p:nvSpPr>
        <p:spPr>
          <a:xfrm>
            <a:off x="1524000" y="0"/>
            <a:ext cx="9144000" cy="72320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1.两支温度计的玻璃泡内装有同样多的水银，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但玻璃管内径粗细不同，若将它们放入同一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杯热水中测水温，则    （       ）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A.两支温度计内液柱上升高度相同，温度计示数相同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B.两支温度计内液柱上升高度相同，温度计示数不同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C.两支温度计内液柱上升高度不同，温度计示数相同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D.两支温度计内液柱上升高度不同，温度计示数不同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7892" name="Text Box 4"/>
          <p:cNvSpPr txBox="1"/>
          <p:nvPr/>
        </p:nvSpPr>
        <p:spPr>
          <a:xfrm>
            <a:off x="6881813" y="1143000"/>
            <a:ext cx="5130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</a:rPr>
              <a:t>C</a:t>
            </a:r>
            <a:endParaRPr lang="zh-CN" altLang="zh-CN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ldLvl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Text Box 2"/>
          <p:cNvSpPr txBox="1"/>
          <p:nvPr/>
        </p:nvSpPr>
        <p:spPr>
          <a:xfrm>
            <a:off x="1847850" y="1123950"/>
            <a:ext cx="8380413" cy="45231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2.通常情况下，液态氧的沸点是-183℃，液态氮的沸点是-196℃，液态氦的沸点是-268.9℃，利用液态空气提取气体时，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随着温度的升高，最先分离的是（     ）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A.氦气 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B.氧气 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C.氮气  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D.不要判断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8915" name="Text Box 3"/>
          <p:cNvSpPr txBox="1"/>
          <p:nvPr/>
        </p:nvSpPr>
        <p:spPr>
          <a:xfrm>
            <a:off x="8891270" y="2756853"/>
            <a:ext cx="5130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</a:rPr>
              <a:t>A</a:t>
            </a:r>
            <a:endParaRPr lang="zh-CN" altLang="zh-CN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ldLvl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Text Box 2"/>
          <p:cNvSpPr txBox="1"/>
          <p:nvPr/>
        </p:nvSpPr>
        <p:spPr>
          <a:xfrm>
            <a:off x="1668463" y="1333500"/>
            <a:ext cx="8891587" cy="4831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3.小方吃雪糕时，看到雪糕周围冒“冷气”，由此她</a:t>
            </a:r>
            <a:endParaRPr lang="zh-CN" altLang="zh-CN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想到吃面时冒“热气”的情景，以下是她对“冷气”</a:t>
            </a:r>
            <a:endParaRPr lang="zh-CN" altLang="zh-CN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和“热气”的思考，其中正确的是（</a:t>
            </a:r>
            <a:r>
              <a:rPr lang="en-US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       </a:t>
            </a: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）</a:t>
            </a:r>
            <a:endParaRPr lang="zh-CN" altLang="zh-CN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A.“冷气”和“热气”本质是相同的，他们都是汽化</a:t>
            </a:r>
            <a:endParaRPr lang="zh-CN" altLang="zh-CN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      形成的水蒸气 </a:t>
            </a:r>
            <a:endParaRPr lang="zh-CN" altLang="zh-CN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B.“冷气”和“热气”本质是不同的，前者是小水珠，</a:t>
            </a:r>
            <a:endParaRPr lang="zh-CN" altLang="zh-CN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      后者是水蒸气</a:t>
            </a:r>
            <a:endParaRPr lang="zh-CN" altLang="zh-CN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C.“冷气”和“热气”本质是不同的，前者是液化形</a:t>
            </a:r>
            <a:endParaRPr lang="zh-CN" altLang="zh-CN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      成的，后者是汽化形成</a:t>
            </a:r>
            <a:endParaRPr lang="zh-CN" altLang="zh-CN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D.“冷气”和“热气”本质是相同的，他们都是液化</a:t>
            </a:r>
            <a:endParaRPr lang="zh-CN" altLang="zh-CN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      成的小水珠</a:t>
            </a:r>
            <a:endParaRPr lang="zh-CN" altLang="zh-CN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7608888" y="2167255"/>
            <a:ext cx="47625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</a:t>
            </a:r>
            <a:endParaRPr kumimoji="0" lang="zh-CN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Text Box 2"/>
          <p:cNvSpPr txBox="1"/>
          <p:nvPr/>
        </p:nvSpPr>
        <p:spPr>
          <a:xfrm>
            <a:off x="1774825" y="1557338"/>
            <a:ext cx="8748713" cy="45231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4.以下几种情况下，戴眼镜的人的镜片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上不会“沾上水汽”而变模糊的是   （        ）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A.夏天，从开有空调的房内走出去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B.揭开饭锅的锅盖时眼镜太靠近“热气”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C.冬天，戴眼镜的人从室内到室外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D.戴着眼镜进入热气腾腾的浴室内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40963" name="Text Box 3"/>
          <p:cNvSpPr txBox="1"/>
          <p:nvPr/>
        </p:nvSpPr>
        <p:spPr>
          <a:xfrm>
            <a:off x="2593975" y="2643188"/>
            <a:ext cx="5130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</a:rPr>
              <a:t>C</a:t>
            </a:r>
            <a:endParaRPr lang="zh-CN" altLang="zh-CN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ldLvl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Text Box 2"/>
          <p:cNvSpPr txBox="1"/>
          <p:nvPr/>
        </p:nvSpPr>
        <p:spPr>
          <a:xfrm>
            <a:off x="1774825" y="260350"/>
            <a:ext cx="794321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l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5.根据下表中所列的几种物质的熔点可知，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algn="l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下列说法中正确的是</a:t>
            </a: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  <a:sym typeface="+mn-ea"/>
              </a:rPr>
              <a:t>（        ）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41987" name="Group 3"/>
          <p:cNvGraphicFramePr>
            <a:graphicFrameLocks noGrp="1"/>
          </p:cNvGraphicFramePr>
          <p:nvPr/>
        </p:nvGraphicFramePr>
        <p:xfrm>
          <a:off x="1703388" y="1371600"/>
          <a:ext cx="8786495" cy="2466975"/>
        </p:xfrm>
        <a:graphic>
          <a:graphicData uri="http://schemas.openxmlformats.org/drawingml/2006/table">
            <a:tbl>
              <a:tblPr/>
              <a:tblGrid>
                <a:gridCol w="1458595"/>
                <a:gridCol w="1459230"/>
                <a:gridCol w="1460500"/>
                <a:gridCol w="1460500"/>
                <a:gridCol w="1458595"/>
                <a:gridCol w="1489075"/>
              </a:tblGrid>
              <a:tr h="1209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物质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金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铜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钢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钨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固态氢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57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熔点</a:t>
                      </a: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/℃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1064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1083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1300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3410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-259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0986" name="Text Box 48"/>
          <p:cNvSpPr txBox="1"/>
          <p:nvPr/>
        </p:nvSpPr>
        <p:spPr>
          <a:xfrm>
            <a:off x="1919288" y="4267200"/>
            <a:ext cx="6769100" cy="20612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A.白炽灯丝应用铜丝来制成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B.在-265℃时，氢是液态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C.钢锅可以用来熔化金块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D.铜块掉入钢水中不会熔化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44578" y="752475"/>
            <a:ext cx="47625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Text Box 2"/>
          <p:cNvSpPr txBox="1"/>
          <p:nvPr/>
        </p:nvSpPr>
        <p:spPr>
          <a:xfrm>
            <a:off x="1847850" y="142875"/>
            <a:ext cx="8716963" cy="6000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6.刚从冰箱中取出的硬邦邦的冰棒上粘着白花花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的“粉”，剥去纸，冰棒冒“白雾”，若把冰棒放进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茶杯，不一会茶杯外壁会“出汗”，冰棒放在嘴里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变成“糖水”，这四种物态变化依次是     （    ）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A.凝华、汽化、液化、熔化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B.凝华、液化、液化、液化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C.凝华、汽化、液化、液化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D.凝华、液化、液化、熔化</a:t>
            </a: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zh-CN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9810750" y="2571750"/>
            <a:ext cx="51308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</a:t>
            </a:r>
            <a:endParaRPr kumimoji="0" lang="zh-CN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Rectangle 2"/>
          <p:cNvSpPr/>
          <p:nvPr/>
        </p:nvSpPr>
        <p:spPr>
          <a:xfrm>
            <a:off x="1774825" y="260350"/>
            <a:ext cx="4752975" cy="782638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US" altLang="zh-CN" sz="4400" b="1" dirty="0">
                <a:ea typeface="黑体" panose="02010609060101010101" pitchFamily="49" charset="-122"/>
              </a:rPr>
              <a:t>4.</a:t>
            </a:r>
            <a:r>
              <a:rPr lang="zh-CN" altLang="en-US" sz="4400" b="1" dirty="0">
                <a:ea typeface="黑体" panose="02010609060101010101" pitchFamily="49" charset="-122"/>
              </a:rPr>
              <a:t>熔化和凝固图像</a:t>
            </a:r>
            <a:endParaRPr lang="zh-CN" altLang="en-US" sz="4400" b="1" dirty="0">
              <a:ea typeface="黑体" panose="02010609060101010101" pitchFamily="49" charset="-122"/>
            </a:endParaRPr>
          </a:p>
        </p:txBody>
      </p:sp>
      <p:pic>
        <p:nvPicPr>
          <p:cNvPr id="44035" name="Picture 3" descr="../../../Program Files/shang7/OUTPUT/新编奥林匹克/136.files/1360.jpg"/>
          <p:cNvPicPr>
            <a:picLocks noChangeAspect="1"/>
          </p:cNvPicPr>
          <p:nvPr/>
        </p:nvPicPr>
        <p:blipFill>
          <a:blip r:embed="rId1" r:link="rId2">
            <a:lum bright="12000" contrast="10000"/>
          </a:blip>
          <a:stretch>
            <a:fillRect/>
          </a:stretch>
        </p:blipFill>
        <p:spPr>
          <a:xfrm>
            <a:off x="1774825" y="2492375"/>
            <a:ext cx="4249738" cy="36004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47108" name="Group 4"/>
          <p:cNvGraphicFramePr>
            <a:graphicFrameLocks noGrp="1"/>
          </p:cNvGraphicFramePr>
          <p:nvPr/>
        </p:nvGraphicFramePr>
        <p:xfrm>
          <a:off x="6024563" y="1600200"/>
          <a:ext cx="4319270" cy="2275205"/>
        </p:xfrm>
        <a:graphic>
          <a:graphicData uri="http://schemas.openxmlformats.org/drawingml/2006/table">
            <a:tbl>
              <a:tblPr/>
              <a:tblGrid>
                <a:gridCol w="1109345"/>
                <a:gridCol w="1860550"/>
                <a:gridCol w="1349375"/>
              </a:tblGrid>
              <a:tr h="822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熔化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海波的状态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吸热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放热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AB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段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BC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段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2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CD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段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7130" name="Group 26"/>
          <p:cNvGraphicFramePr>
            <a:graphicFrameLocks noGrp="1"/>
          </p:cNvGraphicFramePr>
          <p:nvPr/>
        </p:nvGraphicFramePr>
        <p:xfrm>
          <a:off x="6024563" y="3860800"/>
          <a:ext cx="4314825" cy="2519362"/>
        </p:xfrm>
        <a:graphic>
          <a:graphicData uri="http://schemas.openxmlformats.org/drawingml/2006/table">
            <a:tbl>
              <a:tblPr/>
              <a:tblGrid>
                <a:gridCol w="1104900"/>
                <a:gridCol w="1861820"/>
                <a:gridCol w="1348105"/>
              </a:tblGrid>
              <a:tr h="8228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凝固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海波的状态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吸热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放热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9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D</a:t>
                      </a: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E段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6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E</a:t>
                      </a: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F段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2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G段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080" name="Rectangle 48"/>
          <p:cNvSpPr/>
          <p:nvPr/>
        </p:nvSpPr>
        <p:spPr>
          <a:xfrm>
            <a:off x="1919288" y="1268413"/>
            <a:ext cx="223202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5400" b="1" dirty="0">
                <a:solidFill>
                  <a:schemeClr val="tx2"/>
                </a:solidFill>
                <a:latin typeface="Arial" panose="020B0604020202020204" pitchFamily="34" charset="0"/>
              </a:rPr>
              <a:t>晶体</a:t>
            </a:r>
            <a:endParaRPr lang="zh-CN" altLang="en-US" sz="5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47153" name="Rectangle 49"/>
          <p:cNvSpPr/>
          <p:nvPr/>
        </p:nvSpPr>
        <p:spPr>
          <a:xfrm>
            <a:off x="7678738" y="2395538"/>
            <a:ext cx="1154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固态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47154" name="Rectangle 50"/>
          <p:cNvSpPr/>
          <p:nvPr/>
        </p:nvSpPr>
        <p:spPr>
          <a:xfrm>
            <a:off x="9334500" y="2395538"/>
            <a:ext cx="93821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吸热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47155" name="Rectangle 51"/>
          <p:cNvSpPr/>
          <p:nvPr/>
        </p:nvSpPr>
        <p:spPr>
          <a:xfrm>
            <a:off x="7267575" y="2924175"/>
            <a:ext cx="206851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固、液共存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47156" name="Rectangle 52"/>
          <p:cNvSpPr/>
          <p:nvPr/>
        </p:nvSpPr>
        <p:spPr>
          <a:xfrm>
            <a:off x="9334500" y="2900363"/>
            <a:ext cx="10096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吸热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47157" name="Rectangle 53"/>
          <p:cNvSpPr/>
          <p:nvPr/>
        </p:nvSpPr>
        <p:spPr>
          <a:xfrm>
            <a:off x="9336088" y="3403600"/>
            <a:ext cx="9366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吸热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47158" name="Rectangle 54"/>
          <p:cNvSpPr/>
          <p:nvPr/>
        </p:nvSpPr>
        <p:spPr>
          <a:xfrm>
            <a:off x="7608888" y="3357563"/>
            <a:ext cx="10080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液态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47159" name="Rectangle 55"/>
          <p:cNvSpPr/>
          <p:nvPr/>
        </p:nvSpPr>
        <p:spPr>
          <a:xfrm>
            <a:off x="7680325" y="4652963"/>
            <a:ext cx="10080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液态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47160" name="Rectangle 56"/>
          <p:cNvSpPr/>
          <p:nvPr/>
        </p:nvSpPr>
        <p:spPr>
          <a:xfrm>
            <a:off x="9336088" y="4700588"/>
            <a:ext cx="10080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放热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47161" name="Rectangle 57"/>
          <p:cNvSpPr/>
          <p:nvPr/>
        </p:nvSpPr>
        <p:spPr>
          <a:xfrm>
            <a:off x="9334500" y="5276850"/>
            <a:ext cx="10096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放热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47162" name="Rectangle 58"/>
          <p:cNvSpPr/>
          <p:nvPr/>
        </p:nvSpPr>
        <p:spPr>
          <a:xfrm>
            <a:off x="9334500" y="5851525"/>
            <a:ext cx="93821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放热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47163" name="Rectangle 59"/>
          <p:cNvSpPr/>
          <p:nvPr/>
        </p:nvSpPr>
        <p:spPr>
          <a:xfrm>
            <a:off x="7175500" y="5229225"/>
            <a:ext cx="20161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固、液共存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47164" name="Rectangle 60"/>
          <p:cNvSpPr/>
          <p:nvPr/>
        </p:nvSpPr>
        <p:spPr>
          <a:xfrm>
            <a:off x="7680325" y="5780088"/>
            <a:ext cx="107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Verdana" panose="020B0604030504040204" pitchFamily="34" charset="0"/>
              </a:rPr>
              <a:t>固态</a:t>
            </a:r>
            <a:endParaRPr lang="zh-CN" altLang="en-US" sz="24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4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53" grpId="0"/>
      <p:bldP spid="47154" grpId="0"/>
      <p:bldP spid="47155" grpId="0"/>
      <p:bldP spid="47156" grpId="0"/>
      <p:bldP spid="47157" grpId="0"/>
      <p:bldP spid="47158" grpId="0"/>
      <p:bldP spid="47159" grpId="0"/>
      <p:bldP spid="47160" grpId="0"/>
      <p:bldP spid="47161" grpId="0"/>
      <p:bldP spid="47162" grpId="0"/>
      <p:bldP spid="47163" grpId="0"/>
      <p:bldP spid="471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/>
          <p:nvPr/>
        </p:nvSpPr>
        <p:spPr>
          <a:xfrm>
            <a:off x="1847850" y="1047115"/>
            <a:ext cx="8531225" cy="13220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</a:rPr>
              <a:t>用温度计测量烧杯中的温度，如图所示的几种做法中正确的是</a:t>
            </a: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</a:rPr>
              <a:t>           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</a:rPr>
              <a:t>(        )</a:t>
            </a:r>
            <a:endParaRPr lang="en-US" altLang="zh-CN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Text Box 3"/>
          <p:cNvSpPr txBox="1"/>
          <p:nvPr/>
        </p:nvSpPr>
        <p:spPr>
          <a:xfrm>
            <a:off x="8975725" y="1700213"/>
            <a:ext cx="9366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None/>
            </a:pPr>
            <a:r>
              <a:rPr lang="en-US" altLang="zh-CN" sz="4400" b="1" dirty="0">
                <a:latin typeface="Arial" panose="020B0604020202020204" pitchFamily="34" charset="0"/>
                <a:ea typeface="黑体" panose="02010609060101010101" pitchFamily="49" charset="-122"/>
              </a:rPr>
              <a:t>C</a:t>
            </a:r>
            <a:endParaRPr lang="en-US" altLang="zh-CN" sz="44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7172" name="Group 4"/>
          <p:cNvGrpSpPr/>
          <p:nvPr/>
        </p:nvGrpSpPr>
        <p:grpSpPr>
          <a:xfrm>
            <a:off x="1919288" y="3125788"/>
            <a:ext cx="8353425" cy="1958975"/>
            <a:chOff x="0" y="0"/>
            <a:chExt cx="13154" cy="3086"/>
          </a:xfrm>
        </p:grpSpPr>
        <p:pic>
          <p:nvPicPr>
            <p:cNvPr id="7174" name="Picture 5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3154" cy="30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5897" y="2268"/>
              <a:ext cx="1360" cy="793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173" name="Text Box 7"/>
          <p:cNvSpPr txBox="1"/>
          <p:nvPr/>
        </p:nvSpPr>
        <p:spPr>
          <a:xfrm>
            <a:off x="1990725" y="117475"/>
            <a:ext cx="171450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Arial" panose="020B0604020202020204" pitchFamily="34" charset="0"/>
              </a:rPr>
              <a:t>练一练</a:t>
            </a:r>
            <a:endParaRPr lang="zh-CN" altLang="zh-CN" sz="4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Text Box 2"/>
          <p:cNvSpPr txBox="1"/>
          <p:nvPr/>
        </p:nvSpPr>
        <p:spPr>
          <a:xfrm>
            <a:off x="1631950" y="692150"/>
            <a:ext cx="8675688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zh-CN" altLang="en-US" b="1" dirty="0">
                <a:latin typeface="Times New Roman" panose="02020603050405020304" pitchFamily="18" charset="0"/>
              </a:rPr>
              <a:t>写出下列物质状态发生变化的名称：                               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）草地上露水的形成                                                                     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）霜的形成                                                                           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）清晨江面上大雾的形成                                                   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）寒冷的冬季，室内窗户玻璃上结有冰花                           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）夏天晾晒的湿衣服逐渐变干                                           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6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）衣箱中的樟脑球日久变小了                                           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7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）打开冰棍纸，冰棍周围出现了“白气”                           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8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）灯泡的灯丝用久了会变细                                               （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）出炉的钢水变成钢锭</a:t>
            </a:r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004175" y="1125538"/>
            <a:ext cx="201612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（液化）</a:t>
            </a:r>
            <a:endParaRPr kumimoji="0" lang="zh-CN" altLang="en-US" sz="3200" b="1" kern="1200" cap="none" spc="0" normalizeH="0" baseline="0" noProof="0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8004175" y="1557338"/>
            <a:ext cx="2087563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（凝华）</a:t>
            </a:r>
            <a:endParaRPr kumimoji="0" lang="zh-CN" altLang="en-US" sz="3200" b="1" kern="1200" cap="none" spc="0" normalizeH="0" baseline="0" noProof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8075613" y="2060575"/>
            <a:ext cx="2087563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（液化）</a:t>
            </a:r>
            <a:endParaRPr kumimoji="0" lang="zh-CN" altLang="en-US" sz="3200" b="1" kern="1200" cap="none" spc="0" normalizeH="0" baseline="0" noProof="0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9631363" y="2636838"/>
            <a:ext cx="100012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凝华</a:t>
            </a:r>
            <a:endParaRPr kumimoji="0" lang="zh-CN" altLang="en-US" sz="3200" b="1" kern="1200" cap="none" spc="0" normalizeH="0" baseline="0" noProof="0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8435975" y="3141663"/>
            <a:ext cx="2195513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（蒸发）</a:t>
            </a:r>
            <a:endParaRPr kumimoji="0" lang="zh-CN" altLang="en-US" sz="3200" b="1" kern="1200" cap="none" spc="0" normalizeH="0" baseline="0" noProof="0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8435975" y="3573463"/>
            <a:ext cx="201612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（升华）</a:t>
            </a:r>
            <a:endParaRPr kumimoji="0" lang="zh-CN" altLang="en-US" sz="3200" b="1" kern="1200" cap="none" spc="0" normalizeH="0" baseline="0" noProof="0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9372600" y="4076700"/>
            <a:ext cx="1258888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液化</a:t>
            </a:r>
            <a:endParaRPr kumimoji="0" lang="zh-CN" altLang="en-US" sz="3200" b="1" kern="1200" cap="none" spc="0" normalizeH="0" baseline="0" noProof="0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7643813" y="4581525"/>
            <a:ext cx="2087563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</a:t>
            </a:r>
            <a:r>
              <a:rPr kumimoji="0" lang="zh-CN" altLang="en-US" sz="3200" b="1" kern="1200" cap="none" spc="0" normalizeH="0" baseline="0" noProof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升华）</a:t>
            </a:r>
            <a:endParaRPr kumimoji="0" lang="zh-CN" altLang="en-US" sz="3200" b="1" kern="1200" cap="none" spc="0" normalizeH="0" baseline="0" noProof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7643813" y="5084763"/>
            <a:ext cx="2087563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（凝固）</a:t>
            </a:r>
            <a:endParaRPr kumimoji="0" lang="zh-CN" altLang="en-US" sz="3200" b="1" kern="1200" cap="none" spc="0" normalizeH="0" baseline="0" noProof="0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813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813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ldLvl="0" animBg="1"/>
      <p:bldP spid="48132" grpId="0" bldLvl="0" animBg="1"/>
      <p:bldP spid="48133" grpId="0" bldLvl="0" animBg="1"/>
      <p:bldP spid="48134" grpId="0" bldLvl="0" animBg="1"/>
      <p:bldP spid="48135" grpId="0" bldLvl="0" animBg="1"/>
      <p:bldP spid="48136" grpId="0" bldLvl="0" animBg="1"/>
      <p:bldP spid="48139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3"/>
          <p:cNvSpPr txBox="1"/>
          <p:nvPr/>
        </p:nvSpPr>
        <p:spPr>
          <a:xfrm>
            <a:off x="1776413" y="188913"/>
            <a:ext cx="3960812" cy="82994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None/>
            </a:pPr>
            <a:r>
              <a:rPr lang="zh-CN" altLang="en-US" sz="4800" b="1" dirty="0">
                <a:solidFill>
                  <a:schemeClr val="tx2"/>
                </a:solidFill>
                <a:latin typeface="Arial" panose="020B0604020202020204" pitchFamily="34" charset="0"/>
                <a:ea typeface="华文行楷" pitchFamily="2" charset="-122"/>
              </a:rPr>
              <a:t>基础知识</a:t>
            </a:r>
            <a:endParaRPr lang="zh-CN" altLang="en-US" sz="4800" b="1" dirty="0">
              <a:solidFill>
                <a:schemeClr val="tx2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1524000" y="2563813"/>
            <a:ext cx="914400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ClrTx/>
              <a:buFont typeface="Wingdings" panose="05000000000000000000" pitchFamily="2" charset="2"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2.温度计上的字母C表示采用的是</a:t>
            </a:r>
            <a:r>
              <a:rPr lang="zh-CN" altLang="zh-CN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温标，它把____________的温度规定为0度,把____________________的温度规定为100度.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1" name="Rectangle 5"/>
          <p:cNvSpPr/>
          <p:nvPr/>
        </p:nvSpPr>
        <p:spPr>
          <a:xfrm>
            <a:off x="7392988" y="1196975"/>
            <a:ext cx="201930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测温液体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9222" name="Rectangle 6"/>
          <p:cNvSpPr/>
          <p:nvPr/>
        </p:nvSpPr>
        <p:spPr>
          <a:xfrm>
            <a:off x="8328025" y="2563813"/>
            <a:ext cx="14398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摄氏</a:t>
            </a:r>
            <a:endParaRPr lang="zh-CN" altLang="en-US" sz="36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9223" name="Rectangle 7"/>
          <p:cNvSpPr/>
          <p:nvPr/>
        </p:nvSpPr>
        <p:spPr>
          <a:xfrm>
            <a:off x="2667000" y="3143250"/>
            <a:ext cx="247840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冰水混合物</a:t>
            </a:r>
            <a:endParaRPr lang="zh-CN" altLang="en-US" sz="36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9224" name="Rectangle 8"/>
          <p:cNvSpPr/>
          <p:nvPr/>
        </p:nvSpPr>
        <p:spPr>
          <a:xfrm>
            <a:off x="1524000" y="3644900"/>
            <a:ext cx="49323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标准大气压下水沸腾时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524000" y="1231900"/>
            <a:ext cx="8894763" cy="1198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zh-CN" sz="3600" b="1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sz="3600" b="1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.常用温度计的工作原理是：</a:t>
            </a:r>
            <a:r>
              <a:rPr kumimoji="0" lang="zh-CN" sz="3600" b="1" u="sng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________</a:t>
            </a:r>
            <a:r>
              <a:rPr kumimoji="0" lang="zh-CN" altLang="zh-CN" sz="3600" b="1" u="sng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</a:t>
            </a:r>
            <a:r>
              <a:rPr kumimoji="0" lang="zh-CN" sz="3600" b="1" u="sng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_</a:t>
            </a:r>
            <a:r>
              <a:rPr kumimoji="0" lang="zh-CN" altLang="zh-CN" sz="3600" b="1" u="sng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</a:t>
            </a:r>
            <a:r>
              <a:rPr kumimoji="0" lang="zh-CN" sz="3600" b="1" u="sng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____</a:t>
            </a:r>
            <a:r>
              <a:rPr kumimoji="0" lang="zh-CN" altLang="zh-CN" sz="3600" b="1" u="sng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          </a:t>
            </a:r>
            <a:r>
              <a:rPr kumimoji="0" lang="zh-CN" sz="3600" b="1" kern="1200" cap="none" spc="0" normalizeH="0" baseline="0" noProof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。</a:t>
            </a:r>
            <a:endParaRPr kumimoji="0" lang="zh-CN" sz="3600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226" name="Text Box 10"/>
          <p:cNvSpPr txBox="1"/>
          <p:nvPr/>
        </p:nvSpPr>
        <p:spPr>
          <a:xfrm>
            <a:off x="1558925" y="4510088"/>
            <a:ext cx="9001125" cy="64516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3.人的正常体温是</a:t>
            </a:r>
            <a:r>
              <a:rPr lang="zh-CN" altLang="zh-CN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，读作</a:t>
            </a:r>
            <a:r>
              <a:rPr lang="zh-CN" altLang="zh-CN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7" name="Text Box 11"/>
          <p:cNvSpPr txBox="1"/>
          <p:nvPr/>
        </p:nvSpPr>
        <p:spPr>
          <a:xfrm>
            <a:off x="5448300" y="4437063"/>
            <a:ext cx="110299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37℃</a:t>
            </a:r>
            <a:endParaRPr lang="zh-CN" altLang="zh-CN" sz="36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8" name="Text Box 12"/>
          <p:cNvSpPr txBox="1"/>
          <p:nvPr/>
        </p:nvSpPr>
        <p:spPr>
          <a:xfrm>
            <a:off x="8112125" y="4437063"/>
            <a:ext cx="20621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37摄氏度</a:t>
            </a:r>
            <a:endParaRPr lang="zh-CN" altLang="zh-CN" sz="36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1776413" y="1773238"/>
            <a:ext cx="339661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热胀冷缩的性质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30" name="Text Box 14"/>
          <p:cNvSpPr txBox="1"/>
          <p:nvPr/>
        </p:nvSpPr>
        <p:spPr>
          <a:xfrm>
            <a:off x="1558925" y="5373688"/>
            <a:ext cx="7348220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4.体温计的量程是</a:t>
            </a:r>
            <a:r>
              <a:rPr lang="zh-CN" altLang="zh-CN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分度值是</a:t>
            </a:r>
            <a:r>
              <a:rPr lang="zh-CN" altLang="zh-CN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31" name="Text Box 15"/>
          <p:cNvSpPr txBox="1"/>
          <p:nvPr/>
        </p:nvSpPr>
        <p:spPr>
          <a:xfrm>
            <a:off x="5808663" y="5300663"/>
            <a:ext cx="21132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35—42℃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232" name="Text Box 16"/>
          <p:cNvSpPr txBox="1"/>
          <p:nvPr/>
        </p:nvSpPr>
        <p:spPr>
          <a:xfrm>
            <a:off x="4225925" y="6022975"/>
            <a:ext cx="2159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0.1℃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 bldLvl="0"/>
      <p:bldP spid="9222" grpId="0"/>
      <p:bldP spid="9223" grpId="0"/>
      <p:bldP spid="9224" grpId="0"/>
      <p:bldP spid="9225" grpId="0" bldLvl="0" animBg="1"/>
      <p:bldP spid="9226" grpId="0" bldLvl="0" animBg="1"/>
      <p:bldP spid="9227" grpId="0" bldLvl="0"/>
      <p:bldP spid="9228" grpId="0" bldLvl="0"/>
      <p:bldP spid="9229" grpId="0" bldLvl="0"/>
      <p:bldP spid="9230" grpId="0" bldLvl="0"/>
      <p:bldP spid="9231" grpId="0" bldLvl="0"/>
      <p:bldP spid="9232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4656138" y="5229225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  <a:ea typeface="黑体" panose="02010609060101010101" pitchFamily="49" charset="-122"/>
              </a:rPr>
              <a:t>固态</a:t>
            </a:r>
            <a:endParaRPr lang="zh-CN" altLang="zh-CN" sz="36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243" name="Text Box 3"/>
          <p:cNvSpPr txBox="1"/>
          <p:nvPr/>
        </p:nvSpPr>
        <p:spPr>
          <a:xfrm>
            <a:off x="4656138" y="3140075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  <a:ea typeface="黑体" panose="02010609060101010101" pitchFamily="49" charset="-122"/>
              </a:rPr>
              <a:t>液态</a:t>
            </a:r>
            <a:endParaRPr lang="zh-CN" altLang="zh-CN" sz="36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4656138" y="1123950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  <a:ea typeface="黑体" panose="02010609060101010101" pitchFamily="49" charset="-122"/>
              </a:rPr>
              <a:t>气态</a:t>
            </a:r>
            <a:endParaRPr lang="zh-CN" altLang="zh-CN" sz="36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V="1">
            <a:off x="4943475" y="3717925"/>
            <a:ext cx="0" cy="15843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5303838" y="1700213"/>
            <a:ext cx="1588" cy="15652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4943475" y="1628775"/>
            <a:ext cx="0" cy="15843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H="1">
            <a:off x="5303838" y="3787775"/>
            <a:ext cx="1588" cy="15446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9" name="Text Box 9"/>
          <p:cNvSpPr txBox="1"/>
          <p:nvPr/>
        </p:nvSpPr>
        <p:spPr>
          <a:xfrm>
            <a:off x="3719513" y="3933825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熔化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50" name="Text Box 10"/>
          <p:cNvSpPr txBox="1"/>
          <p:nvPr/>
        </p:nvSpPr>
        <p:spPr>
          <a:xfrm>
            <a:off x="5575300" y="3940175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凝固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51" name="Text Box 11"/>
          <p:cNvSpPr txBox="1"/>
          <p:nvPr/>
        </p:nvSpPr>
        <p:spPr>
          <a:xfrm>
            <a:off x="3648075" y="1917700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汽化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52" name="Text Box 12"/>
          <p:cNvSpPr txBox="1"/>
          <p:nvPr/>
        </p:nvSpPr>
        <p:spPr>
          <a:xfrm>
            <a:off x="5591175" y="1917700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液化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53" name="Text Box 13"/>
          <p:cNvSpPr txBox="1"/>
          <p:nvPr/>
        </p:nvSpPr>
        <p:spPr>
          <a:xfrm>
            <a:off x="2135188" y="3068638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升华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54" name="Text Box 14"/>
          <p:cNvSpPr txBox="1"/>
          <p:nvPr/>
        </p:nvSpPr>
        <p:spPr>
          <a:xfrm>
            <a:off x="7319963" y="3068638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凝华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55" name="Text Box 15"/>
          <p:cNvSpPr txBox="1"/>
          <p:nvPr/>
        </p:nvSpPr>
        <p:spPr>
          <a:xfrm>
            <a:off x="2135188" y="3500438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吸热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56" name="Text Box 16"/>
          <p:cNvSpPr txBox="1"/>
          <p:nvPr/>
        </p:nvSpPr>
        <p:spPr>
          <a:xfrm>
            <a:off x="5575300" y="4438650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放热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57" name="Text Box 17"/>
          <p:cNvSpPr txBox="1"/>
          <p:nvPr/>
        </p:nvSpPr>
        <p:spPr>
          <a:xfrm>
            <a:off x="3719513" y="4437063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吸热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58" name="Text Box 18"/>
          <p:cNvSpPr txBox="1"/>
          <p:nvPr/>
        </p:nvSpPr>
        <p:spPr>
          <a:xfrm>
            <a:off x="3648075" y="2420938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吸热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59" name="Text Box 19"/>
          <p:cNvSpPr txBox="1"/>
          <p:nvPr/>
        </p:nvSpPr>
        <p:spPr>
          <a:xfrm>
            <a:off x="7319963" y="3500438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放热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60" name="Text Box 20"/>
          <p:cNvSpPr txBox="1"/>
          <p:nvPr/>
        </p:nvSpPr>
        <p:spPr>
          <a:xfrm>
            <a:off x="5575300" y="2420938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放热</a:t>
            </a:r>
            <a:endParaRPr lang="zh-CN" altLang="zh-CN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61" name="AutoShape 21"/>
          <p:cNvSpPr/>
          <p:nvPr/>
        </p:nvSpPr>
        <p:spPr bwMode="auto">
          <a:xfrm>
            <a:off x="3503613" y="1412875"/>
            <a:ext cx="720725" cy="4248150"/>
          </a:xfrm>
          <a:prstGeom prst="leftBracket">
            <a:avLst>
              <a:gd name="adj" fmla="val 49119"/>
            </a:avLst>
          </a:prstGeom>
          <a:noFill/>
          <a:ln w="57150">
            <a:solidFill>
              <a:schemeClr val="tx1"/>
            </a:solidFill>
            <a:round/>
            <a:headEnd type="triangle" w="med" len="med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2" name="AutoShape 22"/>
          <p:cNvSpPr/>
          <p:nvPr/>
        </p:nvSpPr>
        <p:spPr bwMode="auto">
          <a:xfrm flipH="1">
            <a:off x="6024563" y="1412875"/>
            <a:ext cx="935038" cy="4248150"/>
          </a:xfrm>
          <a:prstGeom prst="leftBracket">
            <a:avLst>
              <a:gd name="adj" fmla="val 37861"/>
            </a:avLst>
          </a:prstGeom>
          <a:noFill/>
          <a:ln w="57150">
            <a:solidFill>
              <a:schemeClr val="tx1"/>
            </a:solidFill>
            <a:round/>
            <a:tailEnd type="triangle" w="med" len="med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ldLvl="0"/>
      <p:bldP spid="10243" grpId="0" bldLvl="0"/>
      <p:bldP spid="10244" grpId="0" bldLvl="0"/>
      <p:bldP spid="10249" grpId="0" bldLvl="0"/>
      <p:bldP spid="10250" grpId="0" bldLvl="0"/>
      <p:bldP spid="10251" grpId="0" bldLvl="0"/>
      <p:bldP spid="10252" grpId="0" bldLvl="0"/>
      <p:bldP spid="10253" grpId="0" bldLvl="0"/>
      <p:bldP spid="10254" grpId="0" bldLvl="0"/>
      <p:bldP spid="10255" grpId="0" bldLvl="0"/>
      <p:bldP spid="10256" grpId="0" bldLvl="0"/>
      <p:bldP spid="10257" grpId="0" bldLvl="0"/>
      <p:bldP spid="10258" grpId="0" bldLvl="0"/>
      <p:bldP spid="10259" grpId="0" bldLvl="0"/>
      <p:bldP spid="10260" grpId="0" bldLvl="0"/>
      <p:bldP spid="10261" grpId="0" bldLvl="0" animBg="1"/>
      <p:bldP spid="1026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1524000" y="0"/>
            <a:ext cx="2771775" cy="768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None/>
            </a:pPr>
            <a:r>
              <a:rPr lang="zh-CN" altLang="en-US" sz="4400" b="1" dirty="0">
                <a:solidFill>
                  <a:schemeClr val="tx2"/>
                </a:solidFill>
                <a:latin typeface="Arial" panose="020B0604020202020204" pitchFamily="34" charset="0"/>
                <a:ea typeface="华文行楷" pitchFamily="2" charset="-122"/>
              </a:rPr>
              <a:t>基础知识</a:t>
            </a:r>
            <a:endParaRPr lang="zh-CN" altLang="en-US" sz="4400" dirty="0">
              <a:latin typeface="Arial" panose="020B0604020202020204" pitchFamily="34" charset="0"/>
            </a:endParaRPr>
          </a:p>
        </p:txBody>
      </p:sp>
      <p:sp>
        <p:nvSpPr>
          <p:cNvPr id="10243" name="Rectangle 3"/>
          <p:cNvSpPr/>
          <p:nvPr/>
        </p:nvSpPr>
        <p:spPr>
          <a:xfrm>
            <a:off x="1524000" y="692150"/>
            <a:ext cx="31686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汽化与液化 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4" name="Rectangle 4"/>
          <p:cNvSpPr>
            <a:spLocks noRot="1"/>
          </p:cNvSpPr>
          <p:nvPr/>
        </p:nvSpPr>
        <p:spPr>
          <a:xfrm>
            <a:off x="1595438" y="1484313"/>
            <a:ext cx="9072562" cy="20891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609600" lvl="0" indent="-609600" eaLnBrk="1" hangingPunct="1">
              <a:buNone/>
            </a:pPr>
            <a:r>
              <a:rPr lang="zh-CN" altLang="en-US" b="1" dirty="0">
                <a:latin typeface="华文楷体" pitchFamily="2" charset="-122"/>
                <a:ea typeface="黑体" panose="02010609060101010101" pitchFamily="49" charset="-122"/>
              </a:rPr>
              <a:t> 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．汽化： 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703388" y="2708275"/>
            <a:ext cx="8640763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40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</a:t>
            </a:r>
            <a:r>
              <a:rPr kumimoji="0" lang="zh-CN" altLang="zh-CN" sz="40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sz="40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）汽化的方式</a:t>
            </a:r>
            <a:endParaRPr kumimoji="0" lang="zh-CN" sz="4000" b="1" kern="1200" cap="none" spc="0" normalizeH="0" baseline="0" noProof="0" dirty="0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0" name="Text Box 6"/>
          <p:cNvSpPr txBox="1"/>
          <p:nvPr/>
        </p:nvSpPr>
        <p:spPr>
          <a:xfrm>
            <a:off x="1703388" y="4581525"/>
            <a:ext cx="580644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（2）汽化需要 </a:t>
            </a:r>
            <a:r>
              <a:rPr lang="zh-CN" altLang="zh-CN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热。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592763" y="4518025"/>
            <a:ext cx="64198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吸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272" name="AutoShape 8"/>
          <p:cNvSpPr/>
          <p:nvPr/>
        </p:nvSpPr>
        <p:spPr bwMode="auto">
          <a:xfrm flipH="1">
            <a:off x="5735638" y="2349500"/>
            <a:ext cx="215900" cy="1943100"/>
          </a:xfrm>
          <a:prstGeom prst="rightBrace">
            <a:avLst>
              <a:gd name="adj1" fmla="val 75000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3" name="Text Box 9"/>
          <p:cNvSpPr txBox="1"/>
          <p:nvPr/>
        </p:nvSpPr>
        <p:spPr>
          <a:xfrm>
            <a:off x="6024563" y="2225675"/>
            <a:ext cx="120396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Arial" panose="020B0604020202020204" pitchFamily="34" charset="0"/>
              </a:rPr>
              <a:t>蒸发</a:t>
            </a:r>
            <a:endParaRPr lang="zh-CN" altLang="zh-CN" sz="4000" b="1" dirty="0">
              <a:latin typeface="Arial" panose="020B0604020202020204" pitchFamily="34" charset="0"/>
            </a:endParaRPr>
          </a:p>
        </p:txBody>
      </p:sp>
      <p:sp>
        <p:nvSpPr>
          <p:cNvPr id="11274" name="Text Box 10"/>
          <p:cNvSpPr txBox="1"/>
          <p:nvPr/>
        </p:nvSpPr>
        <p:spPr>
          <a:xfrm>
            <a:off x="6024563" y="3665538"/>
            <a:ext cx="120396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4000" b="1" dirty="0">
                <a:latin typeface="Arial" panose="020B0604020202020204" pitchFamily="34" charset="0"/>
              </a:rPr>
              <a:t>沸腾</a:t>
            </a:r>
            <a:endParaRPr lang="zh-CN" altLang="zh-CN" sz="4000" b="1" dirty="0">
              <a:latin typeface="Arial" panose="020B0604020202020204" pitchFamily="34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368800" y="1557338"/>
            <a:ext cx="379730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液态</a:t>
            </a:r>
            <a:r>
              <a:rPr kumimoji="0" lang="zh-CN" sz="36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气态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5519738" y="1844675"/>
            <a:ext cx="15128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26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27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bldLvl="0"/>
      <p:bldP spid="11272" grpId="0" bldLvl="0" animBg="1"/>
      <p:bldP spid="11273" grpId="0" bldLvl="0"/>
      <p:bldP spid="11274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1774825" y="2586038"/>
            <a:ext cx="8569325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19050" eaLnBrk="1" hangingPunct="1">
              <a:spcBef>
                <a:spcPct val="0"/>
              </a:spcBef>
              <a:buClrTx/>
              <a:buNone/>
            </a:pPr>
            <a:endParaRPr lang="zh-CN" altLang="zh-CN" sz="3600" b="1" dirty="0"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1905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宋体" panose="02010600030101010101" pitchFamily="2" charset="-122"/>
                <a:sym typeface="宋体" panose="02010600030101010101" pitchFamily="2" charset="-122"/>
              </a:rPr>
              <a:t>　      </a:t>
            </a:r>
            <a:endParaRPr lang="zh-CN" altLang="zh-CN" sz="3600" b="1" dirty="0"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1905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宋体" panose="02010600030101010101" pitchFamily="2" charset="-122"/>
                <a:sym typeface="宋体" panose="02010600030101010101" pitchFamily="2" charset="-122"/>
              </a:rPr>
              <a:t>1．用扫帚把地面的积水向周围扫开</a:t>
            </a:r>
            <a:endParaRPr lang="zh-CN" altLang="zh-CN" sz="3600" b="1" dirty="0"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1905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宋体" panose="02010600030101010101" pitchFamily="2" charset="-122"/>
                <a:sym typeface="宋体" panose="02010600030101010101" pitchFamily="2" charset="-122"/>
              </a:rPr>
              <a:t>2．将湿衣服晾到向阳、通风的地方　     </a:t>
            </a:r>
            <a:endParaRPr lang="zh-CN" altLang="zh-CN" sz="3600" b="1" dirty="0">
              <a:latin typeface="Arial" panose="020B0604020202020204" pitchFamily="34" charset="0"/>
              <a:sym typeface="宋体" panose="02010600030101010101" pitchFamily="2" charset="-122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503613" y="3738563"/>
            <a:ext cx="50800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endParaRPr kumimoji="0" lang="zh-CN" altLang="en-US" sz="1000" b="1" kern="1200" cap="none" spc="0" normalizeH="0" baseline="0" noProof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endParaRPr kumimoji="0" lang="zh-CN" altLang="en-US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1990725" y="1433513"/>
            <a:ext cx="7828280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</a:rPr>
              <a:t>影响蒸发快慢的因素有</a:t>
            </a:r>
            <a:r>
              <a:rPr lang="zh-CN" altLang="zh-CN" sz="3600" u="sng" dirty="0">
                <a:latin typeface="Arial" panose="020B0604020202020204" pitchFamily="34" charset="0"/>
              </a:rPr>
              <a:t>            </a:t>
            </a:r>
            <a:r>
              <a:rPr lang="en-US" altLang="zh-CN" sz="3600" u="sng" dirty="0">
                <a:latin typeface="Arial" panose="020B0604020202020204" pitchFamily="34" charset="0"/>
              </a:rPr>
              <a:t>        </a:t>
            </a:r>
            <a:r>
              <a:rPr lang="zh-CN" altLang="zh-CN" sz="3600" dirty="0">
                <a:latin typeface="Arial" panose="020B0604020202020204" pitchFamily="34" charset="0"/>
              </a:rPr>
              <a:t>、</a:t>
            </a:r>
            <a:endParaRPr lang="zh-CN" altLang="zh-CN" sz="36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u="sng" dirty="0">
                <a:latin typeface="Arial" panose="020B0604020202020204" pitchFamily="34" charset="0"/>
              </a:rPr>
              <a:t>                        </a:t>
            </a:r>
            <a:r>
              <a:rPr lang="zh-CN" altLang="zh-CN" sz="3600" dirty="0">
                <a:latin typeface="Arial" panose="020B0604020202020204" pitchFamily="34" charset="0"/>
              </a:rPr>
              <a:t>、</a:t>
            </a:r>
            <a:r>
              <a:rPr lang="zh-CN" altLang="zh-CN" sz="3600" u="sng" dirty="0">
                <a:latin typeface="Arial" panose="020B0604020202020204" pitchFamily="34" charset="0"/>
              </a:rPr>
              <a:t>                       </a:t>
            </a:r>
            <a:r>
              <a:rPr lang="en-US" altLang="zh-CN" sz="3600" u="sng" dirty="0">
                <a:latin typeface="Arial" panose="020B0604020202020204" pitchFamily="34" charset="0"/>
              </a:rPr>
              <a:t>   </a:t>
            </a:r>
            <a:r>
              <a:rPr lang="zh-CN" altLang="zh-CN" sz="3600" u="sng" dirty="0">
                <a:latin typeface="Arial" panose="020B0604020202020204" pitchFamily="34" charset="0"/>
              </a:rPr>
              <a:t>   </a:t>
            </a:r>
            <a:r>
              <a:rPr lang="zh-CN" altLang="zh-CN" sz="3600" dirty="0">
                <a:latin typeface="Arial" panose="020B0604020202020204" pitchFamily="34" charset="0"/>
              </a:rPr>
              <a:t>。</a:t>
            </a:r>
            <a:endParaRPr lang="zh-CN" altLang="zh-CN" sz="3600" dirty="0">
              <a:latin typeface="Arial" panose="020B0604020202020204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707505" y="1299528"/>
            <a:ext cx="247840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液体的温度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992313" y="1944688"/>
            <a:ext cx="293751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液体的表面积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329873" y="1940878"/>
            <a:ext cx="385572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sz="36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AF273E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液体上方空气流速</a:t>
            </a:r>
            <a:endParaRPr kumimoji="0" lang="zh-CN" sz="36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AF273E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/>
      <p:bldP spid="12292" grpId="0" bldLvl="0"/>
      <p:bldP spid="12293" grpId="0" bldLvl="0" animBg="1"/>
      <p:bldP spid="12294" grpId="0" bldLvl="0" animBg="1"/>
      <p:bldP spid="1229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48525" y="2492375"/>
            <a:ext cx="2663825" cy="3654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3"/>
          <p:cNvSpPr txBox="1"/>
          <p:nvPr/>
        </p:nvSpPr>
        <p:spPr>
          <a:xfrm>
            <a:off x="2424113" y="1700213"/>
            <a:ext cx="385572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3600" b="1" dirty="0">
                <a:latin typeface="Arial" panose="020B0604020202020204" pitchFamily="34" charset="0"/>
              </a:rPr>
              <a:t>水的沸腾实验装置</a:t>
            </a:r>
            <a:endParaRPr lang="zh-CN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6527800" y="4437063"/>
            <a:ext cx="7381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400" b="1" dirty="0">
                <a:latin typeface="Arial" panose="020B0604020202020204" pitchFamily="34" charset="0"/>
              </a:rPr>
              <a:t>A</a:t>
            </a:r>
            <a:endParaRPr lang="zh-CN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12293" name="Text Box 5"/>
          <p:cNvSpPr txBox="1"/>
          <p:nvPr/>
        </p:nvSpPr>
        <p:spPr>
          <a:xfrm>
            <a:off x="6527800" y="2781300"/>
            <a:ext cx="5524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zh-CN" altLang="zh-CN" sz="2400" b="1" dirty="0">
                <a:latin typeface="Arial" panose="020B0604020202020204" pitchFamily="34" charset="0"/>
              </a:rPr>
              <a:t>B</a:t>
            </a:r>
            <a:endParaRPr lang="zh-CN" altLang="zh-CN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TABLE_BEAUTIFY" val="smartTable{9ac8bddc-a233-46ce-88d2-a5da7f1b04af}"/>
</p:tagLst>
</file>

<file path=ppt/tags/tag64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ireworks">
  <a:themeElements>
    <a:clrScheme name="Fireworks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Fireworks">
      <a:majorFont>
        <a:latin typeface="Arial Black"/>
        <a:ea typeface="宋体"/>
        <a:cs typeface=""/>
      </a:majorFont>
      <a:minorFont>
        <a:latin typeface="Arial Blac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4983</Words>
  <Application>WPS 演示</Application>
  <PresentationFormat>宽屏</PresentationFormat>
  <Paragraphs>705</Paragraphs>
  <Slides>40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59" baseType="lpstr">
      <vt:lpstr>Arial</vt:lpstr>
      <vt:lpstr>宋体</vt:lpstr>
      <vt:lpstr>Wingdings</vt:lpstr>
      <vt:lpstr>Wingdings</vt:lpstr>
      <vt:lpstr>Arial Black</vt:lpstr>
      <vt:lpstr>Times New Roman</vt:lpstr>
      <vt:lpstr>楷体_GB2312</vt:lpstr>
      <vt:lpstr>黑体</vt:lpstr>
      <vt:lpstr>华文行楷</vt:lpstr>
      <vt:lpstr>微软雅黑</vt:lpstr>
      <vt:lpstr>华文楷体</vt:lpstr>
      <vt:lpstr>Arial Unicode MS</vt:lpstr>
      <vt:lpstr>Calibri</vt:lpstr>
      <vt:lpstr>华文琥珀</vt:lpstr>
      <vt:lpstr>Arial</vt:lpstr>
      <vt:lpstr>华文新魏</vt:lpstr>
      <vt:lpstr>Verdana</vt:lpstr>
      <vt:lpstr>Office 主题​​</vt:lpstr>
      <vt:lpstr>Fireworks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练一练  水的沸腾实验      </vt:lpstr>
      <vt:lpstr>练一练</vt:lpstr>
      <vt:lpstr>练一练</vt:lpstr>
      <vt:lpstr>练一练</vt:lpstr>
      <vt:lpstr>练一练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2022-07-27T01:18:09Z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2052-11.1.0.11875</vt:lpwstr>
  </property>
  <property fmtid="{D5CDD505-2E9C-101B-9397-08002B2CF9AE}" pid="3" name="ICV">
    <vt:lpwstr>1034A86BD6CD4D7FA6D57CF2B7194290</vt:lpwstr>
  </property>
</Properties>
</file>