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</p:sldIdLst>
  <p:sldSz cx="12192000" cy="6858000"/>
  <p:notesSz cx="6858000" cy="9144000"/>
  <p:custDataLst>
    <p:tags r:id="rId2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1" Type="http://schemas.openxmlformats.org/officeDocument/2006/relationships/tags" Target="tags/tag63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reeform 7"/>
          <p:cNvSpPr/>
          <p:nvPr/>
        </p:nvSpPr>
        <p:spPr>
          <a:xfrm>
            <a:off x="812800" y="1219200"/>
            <a:ext cx="10566400" cy="914400"/>
          </a:xfrm>
          <a:custGeom>
            <a:avLst/>
            <a:gdLst/>
            <a:ahLst/>
            <a:cxnLst>
              <a:cxn ang="0">
                <a:pos x="0" y="2147483646"/>
              </a:cxn>
              <a:cxn ang="0">
                <a:pos x="0" y="0"/>
              </a:cxn>
              <a:cxn ang="0">
                <a:pos x="2147483646" y="0"/>
              </a:cxn>
            </a:cxnLst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>
                <a:alpha val="10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051" name="Line 8"/>
          <p:cNvSpPr/>
          <p:nvPr/>
        </p:nvSpPr>
        <p:spPr>
          <a:xfrm>
            <a:off x="2641600" y="3962400"/>
            <a:ext cx="8682567" cy="0"/>
          </a:xfrm>
          <a:prstGeom prst="line">
            <a:avLst/>
          </a:prstGeom>
          <a:ln w="19050" cap="flat" cmpd="sng">
            <a:solidFill>
              <a:schemeClr val="accent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447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19200" y="1524000"/>
            <a:ext cx="10164233" cy="1752600"/>
          </a:xfrm>
        </p:spPr>
        <p:txBody>
          <a:bodyPr/>
          <a:lstStyle>
            <a:lvl1pPr>
              <a:defRPr sz="5000"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zh-CN" altLang="en-US" noProof="0" smtClean="0"/>
          </a:p>
        </p:txBody>
      </p:sp>
      <p:sp>
        <p:nvSpPr>
          <p:cNvPr id="2447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41600" y="3962400"/>
            <a:ext cx="8737600" cy="175260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 sz="2800"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zh-CN" altLang="en-US" noProof="0" smtClean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3638"/>
            <a:ext cx="28448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3638"/>
            <a:ext cx="38608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3638"/>
            <a:ext cx="28448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A5BD5D2-E35D-40F7-BC26-FB1D31F42D03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609600" y="6243638"/>
            <a:ext cx="28448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8737600" y="6243638"/>
            <a:ext cx="28448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A3643A6-9883-4F76-83BE-50EC2668AE16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609600" y="6243638"/>
            <a:ext cx="28448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8737600" y="6243638"/>
            <a:ext cx="28448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6DDEC4C-6B34-40F7-AADC-EEF6C253ED72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5307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5307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9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609600" y="6243638"/>
            <a:ext cx="28448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8737600" y="6243638"/>
            <a:ext cx="28448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D5D6D0A-5704-4DA5-B9F2-A82969C60364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9" name="日期占位符 6"/>
          <p:cNvSpPr>
            <a:spLocks noGrp="1"/>
          </p:cNvSpPr>
          <p:nvPr>
            <p:ph type="dt" sz="half" idx="12"/>
          </p:nvPr>
        </p:nvSpPr>
        <p:spPr bwMode="auto">
          <a:xfrm>
            <a:off x="609600" y="6243638"/>
            <a:ext cx="28448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7"/>
          <p:cNvSpPr>
            <a:spLocks noGrp="1"/>
          </p:cNvSpPr>
          <p:nvPr>
            <p:ph type="ftr" sz="quarter" idx="1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8"/>
          <p:cNvSpPr>
            <a:spLocks noGrp="1"/>
          </p:cNvSpPr>
          <p:nvPr>
            <p:ph type="sldNum" sz="quarter" idx="14"/>
          </p:nvPr>
        </p:nvSpPr>
        <p:spPr bwMode="auto">
          <a:xfrm>
            <a:off x="8737600" y="6243638"/>
            <a:ext cx="28448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39BEDAF-C140-473D-8E95-321AC2CCECDC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9" name="日期占位符 2"/>
          <p:cNvSpPr>
            <a:spLocks noGrp="1"/>
          </p:cNvSpPr>
          <p:nvPr>
            <p:ph type="dt" sz="half" idx="2"/>
          </p:nvPr>
        </p:nvSpPr>
        <p:spPr bwMode="auto">
          <a:xfrm>
            <a:off x="609600" y="6243638"/>
            <a:ext cx="28448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3"/>
          <p:cNvSpPr>
            <a:spLocks noGrp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4"/>
          <p:cNvSpPr>
            <a:spLocks noGrp="1"/>
          </p:cNvSpPr>
          <p:nvPr>
            <p:ph type="sldNum" sz="quarter" idx="4"/>
          </p:nvPr>
        </p:nvSpPr>
        <p:spPr bwMode="auto">
          <a:xfrm>
            <a:off x="8737600" y="6243638"/>
            <a:ext cx="28448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9320B2C-CC2F-44A5-AE7F-CAE3F3B25147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609600" y="6243638"/>
            <a:ext cx="28448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2"/>
          <p:cNvSpPr>
            <a:spLocks noGrp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3"/>
          <p:cNvSpPr>
            <a:spLocks noGrp="1"/>
          </p:cNvSpPr>
          <p:nvPr>
            <p:ph type="sldNum" sz="quarter" idx="4"/>
          </p:nvPr>
        </p:nvSpPr>
        <p:spPr bwMode="auto">
          <a:xfrm>
            <a:off x="8737600" y="6243638"/>
            <a:ext cx="28448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FA99FAD-9685-46B4-A710-E2530AB4AF17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9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609600" y="6243638"/>
            <a:ext cx="28448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8737600" y="6243638"/>
            <a:ext cx="28448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473D1E-C542-4736-BDAF-4118CA661EA5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9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609600" y="6243638"/>
            <a:ext cx="28448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8737600" y="6243638"/>
            <a:ext cx="28448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41DC9EC-C15D-4BB4-BAED-2D158BACB142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609600" y="6243638"/>
            <a:ext cx="28448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8737600" y="6243638"/>
            <a:ext cx="28448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B9A99EA-261B-484C-8913-53FE570D6169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7813"/>
            <a:ext cx="2743200" cy="585311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7813"/>
            <a:ext cx="8026400" cy="585311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609600" y="6243638"/>
            <a:ext cx="28448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8737600" y="6243638"/>
            <a:ext cx="28448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8DA78CC-30C4-4CB5-BB9C-42F2C059C939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62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090" algn="l"/>
          <a:tab pos="1609090" algn="l"/>
          <a:tab pos="1609090" algn="l"/>
          <a:tab pos="1609090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609600" y="277813"/>
            <a:ext cx="10972800" cy="11398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307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437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3638"/>
            <a:ext cx="2844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>
                <a:latin typeface="+mj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37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ctr" eaLnBrk="1" hangingPunct="1">
              <a:defRPr sz="1200">
                <a:latin typeface="+mj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37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3638"/>
            <a:ext cx="2844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>
                <a:latin typeface="+mj-lt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FA8B4D7-C120-4251-801D-E2396B0C03F7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1" name="Freeform 7"/>
          <p:cNvSpPr/>
          <p:nvPr/>
        </p:nvSpPr>
        <p:spPr>
          <a:xfrm>
            <a:off x="508000" y="228600"/>
            <a:ext cx="10972800" cy="609600"/>
          </a:xfrm>
          <a:custGeom>
            <a:avLst/>
            <a:gdLst/>
            <a:ahLst/>
            <a:cxnLst>
              <a:cxn ang="0">
                <a:pos x="0" y="2147483646"/>
              </a:cxn>
              <a:cxn ang="0">
                <a:pos x="0" y="0"/>
              </a:cxn>
              <a:cxn ang="0">
                <a:pos x="2147483646" y="0"/>
              </a:cxn>
            </a:cxnLst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>
                <a:alpha val="10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032" name="Line 8"/>
          <p:cNvSpPr/>
          <p:nvPr/>
        </p:nvSpPr>
        <p:spPr>
          <a:xfrm>
            <a:off x="609600" y="6172200"/>
            <a:ext cx="10972800" cy="0"/>
          </a:xfrm>
          <a:prstGeom prst="line">
            <a:avLst/>
          </a:prstGeom>
          <a:ln w="19050" cap="flat" cmpd="sng">
            <a:solidFill>
              <a:schemeClr val="accent1"/>
            </a:solidFill>
            <a:prstDash val="solid"/>
            <a:headEnd type="none" w="med" len="med"/>
            <a:tailEnd type="none" w="med" len="med"/>
          </a:ln>
        </p:spPr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  <a:ea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  <a:ea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  <a:ea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755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22350" indent="-35115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39850" indent="-31623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81480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8.png"/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4.png"/><Relationship Id="rId1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8" name="Picture 2" descr="晶莹的露珠1"/>
          <p:cNvPicPr>
            <a:picLocks noChangeAspect="1"/>
          </p:cNvPicPr>
          <p:nvPr/>
        </p:nvPicPr>
        <p:blipFill>
          <a:blip r:embed="rId1"/>
          <a:srcRect l="6558" r="15417" b="5682"/>
          <a:stretch>
            <a:fillRect/>
          </a:stretch>
        </p:blipFill>
        <p:spPr>
          <a:xfrm>
            <a:off x="1504950" y="-685800"/>
            <a:ext cx="9750425" cy="75723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9" name="WordArt 4"/>
          <p:cNvSpPr>
            <a:spLocks noTextEdit="1"/>
          </p:cNvSpPr>
          <p:nvPr/>
        </p:nvSpPr>
        <p:spPr>
          <a:xfrm>
            <a:off x="1752600" y="1981200"/>
            <a:ext cx="4724400" cy="2590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20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  <a:tileRect/>
                </a:gradFill>
                <a:effectLst>
                  <a:outerShdw dist="35921" dir="2699999" algn="ctr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光的折射</a:t>
            </a:r>
            <a:endParaRPr lang="zh-CN" altLang="en-US" sz="3200"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  <a:tileRect/>
              </a:gradFill>
              <a:effectLst>
                <a:outerShdw dist="35921" dir="2699999" algn="ctr" rotWithShape="0">
                  <a:srgbClr val="C0C0C0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3554" name="Picture 3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-657238">
            <a:off x="7620000" y="990600"/>
            <a:ext cx="1981200" cy="1851025"/>
          </a:xfrm>
          <a:prstGeom prst="rect">
            <a:avLst/>
          </a:prstGeom>
          <a:blipFill rotWithShape="1">
            <a:blip r:embed="rId2"/>
          </a:blipFill>
          <a:ln w="9525">
            <a:noFill/>
          </a:ln>
        </p:spPr>
      </p:pic>
      <p:sp>
        <p:nvSpPr>
          <p:cNvPr id="23555" name="AutoShape 2"/>
          <p:cNvSpPr/>
          <p:nvPr/>
        </p:nvSpPr>
        <p:spPr>
          <a:xfrm>
            <a:off x="3833813" y="3594100"/>
            <a:ext cx="3328987" cy="1485900"/>
          </a:xfrm>
          <a:custGeom>
            <a:avLst/>
            <a:gdLst>
              <a:gd name="txL" fmla="*/ 1800 w 21600"/>
              <a:gd name="txT" fmla="*/ 1800 h 21600"/>
              <a:gd name="txR" fmla="*/ 19800 w 21600"/>
              <a:gd name="txB" fmla="*/ 19800 h 2160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0"/>
              </a:cxn>
            </a:cxnLst>
            <a:rect l="txL" t="txT" r="txR" b="txB"/>
            <a:pathLst>
              <a:path w="21600" h="2160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FFFF">
              <a:alpha val="100000"/>
            </a:srgbClr>
          </a:solidFill>
          <a:ln w="9525" cap="flat" cmpd="sng">
            <a:solidFill>
              <a:srgbClr val="000000">
                <a:alpha val="100000"/>
              </a:srgbClr>
            </a:solidFill>
            <a:prstDash val="sysDot"/>
            <a:miter lim="800000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3556" name="Line 5"/>
          <p:cNvSpPr/>
          <p:nvPr/>
        </p:nvSpPr>
        <p:spPr>
          <a:xfrm>
            <a:off x="3810000" y="3259138"/>
            <a:ext cx="0" cy="1828800"/>
          </a:xfrm>
          <a:prstGeom prst="line">
            <a:avLst/>
          </a:prstGeom>
          <a:ln w="5715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3557" name="Line 6"/>
          <p:cNvSpPr/>
          <p:nvPr/>
        </p:nvSpPr>
        <p:spPr>
          <a:xfrm>
            <a:off x="7158038" y="3335338"/>
            <a:ext cx="4762" cy="1752600"/>
          </a:xfrm>
          <a:prstGeom prst="line">
            <a:avLst/>
          </a:prstGeom>
          <a:ln w="5715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3558" name="Line 7"/>
          <p:cNvSpPr/>
          <p:nvPr/>
        </p:nvSpPr>
        <p:spPr>
          <a:xfrm>
            <a:off x="3810000" y="5087938"/>
            <a:ext cx="3352800" cy="0"/>
          </a:xfrm>
          <a:prstGeom prst="line">
            <a:avLst/>
          </a:prstGeom>
          <a:ln w="5715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3559" name="Oval 8"/>
          <p:cNvSpPr/>
          <p:nvPr/>
        </p:nvSpPr>
        <p:spPr>
          <a:xfrm>
            <a:off x="4833938" y="4857750"/>
            <a:ext cx="107950" cy="107950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wrap="none" anchor="ctr" anchorCtr="0"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45098" name="Line 10"/>
          <p:cNvSpPr/>
          <p:nvPr/>
        </p:nvSpPr>
        <p:spPr>
          <a:xfrm>
            <a:off x="6400800" y="2954338"/>
            <a:ext cx="0" cy="1152525"/>
          </a:xfrm>
          <a:prstGeom prst="line">
            <a:avLst/>
          </a:prstGeom>
          <a:ln w="38100" cap="flat" cmpd="sng">
            <a:solidFill>
              <a:srgbClr val="010665"/>
            </a:solidFill>
            <a:prstDash val="dash"/>
            <a:headEnd type="none" w="med" len="med"/>
            <a:tailEnd type="none" w="med" len="med"/>
          </a:ln>
        </p:spPr>
      </p:sp>
      <p:grpSp>
        <p:nvGrpSpPr>
          <p:cNvPr id="345099" name="Group 11"/>
          <p:cNvGrpSpPr/>
          <p:nvPr/>
        </p:nvGrpSpPr>
        <p:grpSpPr>
          <a:xfrm rot="2503384">
            <a:off x="6991350" y="2111375"/>
            <a:ext cx="865188" cy="2016125"/>
            <a:chOff x="2245" y="2205"/>
            <a:chExt cx="544" cy="1270"/>
          </a:xfrm>
        </p:grpSpPr>
        <p:sp>
          <p:nvSpPr>
            <p:cNvPr id="23577" name="Line 12"/>
            <p:cNvSpPr/>
            <p:nvPr/>
          </p:nvSpPr>
          <p:spPr>
            <a:xfrm flipV="1">
              <a:off x="2245" y="2205"/>
              <a:ext cx="544" cy="1270"/>
            </a:xfrm>
            <a:prstGeom prst="line">
              <a:avLst/>
            </a:prstGeom>
            <a:ln w="38100" cap="flat" cmpd="sng">
              <a:solidFill>
                <a:srgbClr val="0000FF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3578" name="Line 13"/>
            <p:cNvSpPr/>
            <p:nvPr/>
          </p:nvSpPr>
          <p:spPr>
            <a:xfrm flipV="1">
              <a:off x="2245" y="2840"/>
              <a:ext cx="272" cy="635"/>
            </a:xfrm>
            <a:prstGeom prst="line">
              <a:avLst/>
            </a:prstGeom>
            <a:ln w="38100" cap="flat" cmpd="sng">
              <a:solidFill>
                <a:srgbClr val="0000FF"/>
              </a:solidFill>
              <a:prstDash val="solid"/>
              <a:headEnd type="none" w="med" len="med"/>
              <a:tailEnd type="stealth" w="lg" len="lg"/>
            </a:ln>
          </p:spPr>
        </p:sp>
      </p:grpSp>
      <p:sp>
        <p:nvSpPr>
          <p:cNvPr id="23562" name="Text Box 20"/>
          <p:cNvSpPr txBox="1"/>
          <p:nvPr/>
        </p:nvSpPr>
        <p:spPr>
          <a:xfrm>
            <a:off x="1828800" y="228600"/>
            <a:ext cx="82296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44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光折射现象的解释</a:t>
            </a:r>
            <a:endParaRPr lang="zh-CN" altLang="en-US" sz="44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345112" name="Line 24"/>
          <p:cNvSpPr/>
          <p:nvPr/>
        </p:nvSpPr>
        <p:spPr>
          <a:xfrm>
            <a:off x="5943600" y="2962275"/>
            <a:ext cx="0" cy="1152525"/>
          </a:xfrm>
          <a:prstGeom prst="line">
            <a:avLst/>
          </a:prstGeom>
          <a:ln w="38100" cap="flat" cmpd="sng">
            <a:solidFill>
              <a:srgbClr val="010665"/>
            </a:solidFill>
            <a:prstDash val="dash"/>
            <a:headEnd type="none" w="med" len="med"/>
            <a:tailEnd type="none" w="med" len="med"/>
          </a:ln>
        </p:spPr>
      </p:sp>
      <p:grpSp>
        <p:nvGrpSpPr>
          <p:cNvPr id="345113" name="Group 25"/>
          <p:cNvGrpSpPr/>
          <p:nvPr/>
        </p:nvGrpSpPr>
        <p:grpSpPr>
          <a:xfrm rot="2069896">
            <a:off x="6521450" y="1676400"/>
            <a:ext cx="865188" cy="2347913"/>
            <a:chOff x="2245" y="2205"/>
            <a:chExt cx="544" cy="1270"/>
          </a:xfrm>
        </p:grpSpPr>
        <p:sp>
          <p:nvSpPr>
            <p:cNvPr id="23575" name="Line 26"/>
            <p:cNvSpPr/>
            <p:nvPr/>
          </p:nvSpPr>
          <p:spPr>
            <a:xfrm flipV="1">
              <a:off x="2245" y="2205"/>
              <a:ext cx="544" cy="1270"/>
            </a:xfrm>
            <a:prstGeom prst="line">
              <a:avLst/>
            </a:prstGeom>
            <a:ln w="38100" cap="flat" cmpd="sng">
              <a:solidFill>
                <a:srgbClr val="0000FF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3576" name="Line 27"/>
            <p:cNvSpPr/>
            <p:nvPr/>
          </p:nvSpPr>
          <p:spPr>
            <a:xfrm flipV="1">
              <a:off x="2245" y="2840"/>
              <a:ext cx="272" cy="635"/>
            </a:xfrm>
            <a:prstGeom prst="line">
              <a:avLst/>
            </a:prstGeom>
            <a:ln w="38100" cap="flat" cmpd="sng">
              <a:solidFill>
                <a:srgbClr val="0000FF"/>
              </a:solidFill>
              <a:prstDash val="solid"/>
              <a:headEnd type="none" w="med" len="med"/>
              <a:tailEnd type="stealth" w="lg" len="lg"/>
            </a:ln>
          </p:spPr>
        </p:sp>
      </p:grpSp>
      <p:pic>
        <p:nvPicPr>
          <p:cNvPr id="23565" name="Picture 2" descr="C:\Users\Administrator\Desktop\89.png"/>
          <p:cNvPicPr>
            <a:picLocks noChangeAspect="1"/>
          </p:cNvPicPr>
          <p:nvPr/>
        </p:nvPicPr>
        <p:blipFill>
          <a:blip r:embed="rId3">
            <a:lum bright="-6000" contrast="24000"/>
          </a:blip>
          <a:stretch>
            <a:fillRect/>
          </a:stretch>
        </p:blipFill>
        <p:spPr>
          <a:xfrm>
            <a:off x="4572000" y="4572000"/>
            <a:ext cx="947738" cy="762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3566" name="Group 16"/>
          <p:cNvGrpSpPr/>
          <p:nvPr/>
        </p:nvGrpSpPr>
        <p:grpSpPr>
          <a:xfrm rot="1482662">
            <a:off x="5254625" y="3351213"/>
            <a:ext cx="804863" cy="1781175"/>
            <a:chOff x="2245" y="2205"/>
            <a:chExt cx="544" cy="1270"/>
          </a:xfrm>
        </p:grpSpPr>
        <p:sp>
          <p:nvSpPr>
            <p:cNvPr id="23573" name="Line 17"/>
            <p:cNvSpPr/>
            <p:nvPr/>
          </p:nvSpPr>
          <p:spPr>
            <a:xfrm flipV="1">
              <a:off x="2245" y="2205"/>
              <a:ext cx="544" cy="1270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3574" name="Line 18"/>
            <p:cNvSpPr/>
            <p:nvPr/>
          </p:nvSpPr>
          <p:spPr>
            <a:xfrm flipV="1">
              <a:off x="2245" y="2840"/>
              <a:ext cx="272" cy="635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stealth" w="lg" len="lg"/>
            </a:ln>
          </p:spPr>
        </p:sp>
      </p:grpSp>
      <p:grpSp>
        <p:nvGrpSpPr>
          <p:cNvPr id="345109" name="Group 21"/>
          <p:cNvGrpSpPr/>
          <p:nvPr/>
        </p:nvGrpSpPr>
        <p:grpSpPr>
          <a:xfrm>
            <a:off x="5002213" y="3503613"/>
            <a:ext cx="838200" cy="1433512"/>
            <a:chOff x="2623" y="2890"/>
            <a:chExt cx="528" cy="903"/>
          </a:xfrm>
        </p:grpSpPr>
        <p:sp>
          <p:nvSpPr>
            <p:cNvPr id="23571" name="Line 22"/>
            <p:cNvSpPr/>
            <p:nvPr/>
          </p:nvSpPr>
          <p:spPr>
            <a:xfrm rot="537034" flipV="1">
              <a:off x="2623" y="2890"/>
              <a:ext cx="528" cy="903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3572" name="Line 23"/>
            <p:cNvSpPr/>
            <p:nvPr/>
          </p:nvSpPr>
          <p:spPr>
            <a:xfrm rot="537034" flipV="1">
              <a:off x="2732" y="3271"/>
              <a:ext cx="178" cy="299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stealth" w="lg" len="lg"/>
            </a:ln>
          </p:spPr>
        </p:sp>
      </p:grpSp>
      <p:pic>
        <p:nvPicPr>
          <p:cNvPr id="19458" name="Picture 2" descr="C:\Users\Administrator\Desktop\89.png"/>
          <p:cNvPicPr>
            <a:picLocks noChangeAspect="1"/>
          </p:cNvPicPr>
          <p:nvPr/>
        </p:nvPicPr>
        <p:blipFill>
          <a:blip r:embed="rId4">
            <a:lum bright="23999"/>
          </a:blip>
          <a:stretch>
            <a:fillRect/>
          </a:stretch>
        </p:blipFill>
        <p:spPr>
          <a:xfrm>
            <a:off x="4578350" y="3962400"/>
            <a:ext cx="908050" cy="914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45116" name="Line 28"/>
          <p:cNvSpPr/>
          <p:nvPr/>
        </p:nvSpPr>
        <p:spPr>
          <a:xfrm flipH="1">
            <a:off x="4914900" y="3449638"/>
            <a:ext cx="1193800" cy="830262"/>
          </a:xfrm>
          <a:prstGeom prst="line">
            <a:avLst/>
          </a:prstGeom>
          <a:ln w="38100" cap="flat" cmpd="sng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</p:sp>
      <p:sp>
        <p:nvSpPr>
          <p:cNvPr id="345107" name="Line 19"/>
          <p:cNvSpPr/>
          <p:nvPr/>
        </p:nvSpPr>
        <p:spPr>
          <a:xfrm flipH="1">
            <a:off x="4933950" y="3579813"/>
            <a:ext cx="1511300" cy="725487"/>
          </a:xfrm>
          <a:prstGeom prst="line">
            <a:avLst/>
          </a:prstGeom>
          <a:ln w="38100" cap="flat" cmpd="sng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5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45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45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45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45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45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345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52258" name="Picture 2" descr="4939b3f8ae24b05da9d3116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44000" cy="68389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79" name="Picture 4" descr="000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0" y="304800"/>
            <a:ext cx="3983038" cy="4343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80" name="Picture 5" descr="DSC0325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3600" y="304800"/>
            <a:ext cx="4124325" cy="43434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2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2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t" anchorCtr="0"/>
          <a:p>
            <a:pPr eaLnBrk="1" hangingPunct="1"/>
            <a:endParaRPr lang="zh-CN" altLang="zh-CN" dirty="0"/>
          </a:p>
        </p:txBody>
      </p:sp>
      <p:sp>
        <p:nvSpPr>
          <p:cNvPr id="25603" name="Rectangle 3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anchor="t" anchorCtr="0"/>
          <a:p>
            <a:pPr eaLnBrk="1" hangingPunct="1"/>
            <a:endParaRPr lang="zh-CN" altLang="zh-CN" dirty="0"/>
          </a:p>
        </p:txBody>
      </p:sp>
      <p:pic>
        <p:nvPicPr>
          <p:cNvPr id="349188" name="Picture 4" descr="201007111802296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-9525"/>
            <a:ext cx="9144000" cy="69564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349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t" anchorCtr="0"/>
          <a:p>
            <a:pPr eaLnBrk="1" hangingPunct="1"/>
            <a:endParaRPr lang="zh-CN" altLang="zh-CN" dirty="0"/>
          </a:p>
        </p:txBody>
      </p:sp>
      <p:sp>
        <p:nvSpPr>
          <p:cNvPr id="26627" name="Rectangle 3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anchor="t" anchorCtr="0"/>
          <a:p>
            <a:pPr eaLnBrk="1" hangingPunct="1"/>
            <a:endParaRPr lang="zh-CN" altLang="zh-CN" dirty="0"/>
          </a:p>
        </p:txBody>
      </p:sp>
      <p:pic>
        <p:nvPicPr>
          <p:cNvPr id="351236" name="Picture 4" descr="886ba3b363a8b41e082302d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44000" cy="68722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629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0" y="609600"/>
            <a:ext cx="7924800" cy="47307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51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t" anchorCtr="0"/>
          <a:p>
            <a:pPr eaLnBrk="1" hangingPunct="1"/>
            <a:endParaRPr lang="zh-CN" altLang="zh-CN" dirty="0"/>
          </a:p>
        </p:txBody>
      </p:sp>
      <p:sp>
        <p:nvSpPr>
          <p:cNvPr id="27651" name="Rectangle 3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anchor="t" anchorCtr="0"/>
          <a:p>
            <a:pPr eaLnBrk="1" hangingPunct="1"/>
            <a:endParaRPr lang="zh-CN" altLang="zh-CN" dirty="0"/>
          </a:p>
        </p:txBody>
      </p:sp>
      <p:pic>
        <p:nvPicPr>
          <p:cNvPr id="353284" name="Picture 4" descr="10012111466725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-17462"/>
            <a:ext cx="9144000" cy="68754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3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3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Text Box 2"/>
          <p:cNvSpPr txBox="1"/>
          <p:nvPr/>
        </p:nvSpPr>
        <p:spPr>
          <a:xfrm>
            <a:off x="2209800" y="381000"/>
            <a:ext cx="38862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活动</a:t>
            </a:r>
            <a:r>
              <a:rPr lang="en-US" altLang="zh-CN" sz="36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：叉鱼头</a:t>
            </a:r>
            <a:endParaRPr lang="zh-CN" altLang="en-US" sz="3600" b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5363" name="Text Box 3"/>
          <p:cNvSpPr txBox="1"/>
          <p:nvPr/>
        </p:nvSpPr>
        <p:spPr>
          <a:xfrm>
            <a:off x="2667000" y="2057400"/>
            <a:ext cx="7162800" cy="25279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220000"/>
              </a:lnSpc>
            </a:pP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要求：先用眼睛通过瞄准器瞄准鱼头，再用直细铁丝通过瞄准器叉鱼。 </a:t>
            </a:r>
            <a:endParaRPr lang="zh-CN" altLang="en-US" sz="3600" b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386" name="Picture 2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-657238">
            <a:off x="5257800" y="2743200"/>
            <a:ext cx="1000125" cy="935038"/>
          </a:xfrm>
          <a:prstGeom prst="rect">
            <a:avLst/>
          </a:prstGeom>
          <a:blipFill rotWithShape="1">
            <a:blip r:embed="rId2"/>
          </a:blipFill>
          <a:ln w="9525">
            <a:noFill/>
          </a:ln>
        </p:spPr>
      </p:pic>
      <p:sp>
        <p:nvSpPr>
          <p:cNvPr id="16387" name="AutoShape 2"/>
          <p:cNvSpPr/>
          <p:nvPr/>
        </p:nvSpPr>
        <p:spPr>
          <a:xfrm>
            <a:off x="6196013" y="4449763"/>
            <a:ext cx="3328987" cy="1485900"/>
          </a:xfrm>
          <a:custGeom>
            <a:avLst/>
            <a:gdLst>
              <a:gd name="txL" fmla="*/ 1811 w 21600"/>
              <a:gd name="txT" fmla="*/ 1811 h 21600"/>
              <a:gd name="txR" fmla="*/ 19789 w 21600"/>
              <a:gd name="txB" fmla="*/ 19789 h 2160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40261169" y="2147483646"/>
              </a:cxn>
              <a:cxn ang="0">
                <a:pos x="2147483646" y="0"/>
              </a:cxn>
            </a:cxnLst>
            <a:rect l="txL" t="txT" r="txR" b="txB"/>
            <a:pathLst>
              <a:path w="21600" h="21600">
                <a:moveTo>
                  <a:pt x="0" y="0"/>
                </a:moveTo>
                <a:lnTo>
                  <a:pt x="21" y="21600"/>
                </a:lnTo>
                <a:lnTo>
                  <a:pt x="21579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FFFF">
              <a:alpha val="100000"/>
            </a:srgbClr>
          </a:solidFill>
          <a:ln w="9525" cap="flat" cmpd="sng">
            <a:solidFill>
              <a:srgbClr val="000000">
                <a:alpha val="100000"/>
              </a:srgbClr>
            </a:solidFill>
            <a:prstDash val="sysDot"/>
            <a:miter lim="800000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6388" name="Line 5"/>
          <p:cNvSpPr/>
          <p:nvPr/>
        </p:nvSpPr>
        <p:spPr>
          <a:xfrm>
            <a:off x="6172200" y="4191000"/>
            <a:ext cx="0" cy="1752600"/>
          </a:xfrm>
          <a:prstGeom prst="line">
            <a:avLst/>
          </a:prstGeom>
          <a:ln w="5715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6389" name="Line 6"/>
          <p:cNvSpPr/>
          <p:nvPr/>
        </p:nvSpPr>
        <p:spPr>
          <a:xfrm flipH="1">
            <a:off x="9525000" y="4191000"/>
            <a:ext cx="0" cy="1768475"/>
          </a:xfrm>
          <a:prstGeom prst="line">
            <a:avLst/>
          </a:prstGeom>
          <a:ln w="5715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6390" name="Line 7"/>
          <p:cNvSpPr/>
          <p:nvPr/>
        </p:nvSpPr>
        <p:spPr>
          <a:xfrm>
            <a:off x="6172200" y="5943600"/>
            <a:ext cx="3352800" cy="0"/>
          </a:xfrm>
          <a:prstGeom prst="line">
            <a:avLst/>
          </a:prstGeom>
          <a:ln w="5715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6391" name="Oval 8"/>
          <p:cNvSpPr/>
          <p:nvPr/>
        </p:nvSpPr>
        <p:spPr>
          <a:xfrm>
            <a:off x="7196138" y="5713413"/>
            <a:ext cx="107950" cy="107950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wrap="none" anchor="ctr" anchorCtr="0"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42029" name="Text Box 13"/>
          <p:cNvSpPr txBox="1"/>
          <p:nvPr/>
        </p:nvSpPr>
        <p:spPr>
          <a:xfrm>
            <a:off x="9372600" y="3733800"/>
            <a:ext cx="685800" cy="1014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6000" b="1" dirty="0">
                <a:solidFill>
                  <a:srgbClr val="FF0000"/>
                </a:solidFill>
                <a:latin typeface="Arial" panose="020B0604020202020204" pitchFamily="34" charset="0"/>
              </a:rPr>
              <a:t>？</a:t>
            </a:r>
            <a:endParaRPr lang="zh-CN" altLang="en-US" sz="60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342031" name="Text Box 15"/>
          <p:cNvSpPr txBox="1"/>
          <p:nvPr/>
        </p:nvSpPr>
        <p:spPr>
          <a:xfrm>
            <a:off x="2057400" y="304800"/>
            <a:ext cx="8077200" cy="16109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</a:pPr>
            <a:r>
              <a:rPr lang="zh-CN" altLang="en-US" sz="4400" b="1" dirty="0">
                <a:solidFill>
                  <a:srgbClr val="FF33CC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猜想：</a:t>
            </a:r>
            <a:r>
              <a:rPr lang="zh-CN" altLang="en-US" sz="3200" b="1" dirty="0">
                <a:latin typeface="Arial" panose="020B0604020202020204" pitchFamily="34" charset="0"/>
                <a:ea typeface="黑体" panose="02010609060101010101" pitchFamily="2" charset="-122"/>
              </a:rPr>
              <a:t>光从一种介质进入另一种介质时，传播方向可能会发生改变。</a:t>
            </a:r>
            <a:endParaRPr lang="zh-CN" altLang="en-US" sz="3200" b="1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16394" name="Line 16"/>
          <p:cNvSpPr/>
          <p:nvPr/>
        </p:nvSpPr>
        <p:spPr>
          <a:xfrm>
            <a:off x="2033588" y="4175125"/>
            <a:ext cx="0" cy="1752600"/>
          </a:xfrm>
          <a:prstGeom prst="line">
            <a:avLst/>
          </a:prstGeom>
          <a:ln w="5715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6395" name="Line 17"/>
          <p:cNvSpPr/>
          <p:nvPr/>
        </p:nvSpPr>
        <p:spPr>
          <a:xfrm flipH="1">
            <a:off x="5386388" y="4175125"/>
            <a:ext cx="0" cy="1768475"/>
          </a:xfrm>
          <a:prstGeom prst="line">
            <a:avLst/>
          </a:prstGeom>
          <a:ln w="5715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6396" name="Line 18"/>
          <p:cNvSpPr/>
          <p:nvPr/>
        </p:nvSpPr>
        <p:spPr>
          <a:xfrm>
            <a:off x="2033588" y="5927725"/>
            <a:ext cx="3352800" cy="0"/>
          </a:xfrm>
          <a:prstGeom prst="line">
            <a:avLst/>
          </a:prstGeom>
          <a:ln w="5715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6397" name="Oval 19"/>
          <p:cNvSpPr/>
          <p:nvPr/>
        </p:nvSpPr>
        <p:spPr>
          <a:xfrm>
            <a:off x="3057525" y="5697538"/>
            <a:ext cx="107950" cy="107950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wrap="none" anchor="ctr" anchorCtr="0"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16398" name="Picture 2" descr="C:\Users\Administrator\Desktop\89.png"/>
          <p:cNvPicPr>
            <a:picLocks noChangeAspect="1"/>
          </p:cNvPicPr>
          <p:nvPr/>
        </p:nvPicPr>
        <p:blipFill>
          <a:blip r:embed="rId3">
            <a:lum bright="-6000" contrast="24000"/>
          </a:blip>
          <a:stretch>
            <a:fillRect/>
          </a:stretch>
        </p:blipFill>
        <p:spPr>
          <a:xfrm>
            <a:off x="2667000" y="5372100"/>
            <a:ext cx="947738" cy="762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42037" name="Group 21"/>
          <p:cNvGrpSpPr/>
          <p:nvPr/>
        </p:nvGrpSpPr>
        <p:grpSpPr>
          <a:xfrm rot="1844984">
            <a:off x="3803650" y="2949575"/>
            <a:ext cx="998538" cy="3146425"/>
            <a:chOff x="2245" y="2205"/>
            <a:chExt cx="544" cy="1270"/>
          </a:xfrm>
        </p:grpSpPr>
        <p:sp>
          <p:nvSpPr>
            <p:cNvPr id="16406" name="Line 22"/>
            <p:cNvSpPr/>
            <p:nvPr/>
          </p:nvSpPr>
          <p:spPr>
            <a:xfrm flipV="1">
              <a:off x="2245" y="2205"/>
              <a:ext cx="544" cy="1270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6407" name="Line 23"/>
            <p:cNvSpPr/>
            <p:nvPr/>
          </p:nvSpPr>
          <p:spPr>
            <a:xfrm flipV="1">
              <a:off x="2245" y="2840"/>
              <a:ext cx="272" cy="635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stealth" w="lg" len="lg"/>
            </a:ln>
          </p:spPr>
        </p:sp>
      </p:grpSp>
      <p:pic>
        <p:nvPicPr>
          <p:cNvPr id="16400" name="Picture 2" descr="C:\Users\Administrator\Desktop\89.png"/>
          <p:cNvPicPr>
            <a:picLocks noChangeAspect="1"/>
          </p:cNvPicPr>
          <p:nvPr/>
        </p:nvPicPr>
        <p:blipFill>
          <a:blip r:embed="rId3">
            <a:lum bright="-6000" contrast="24000"/>
          </a:blip>
          <a:stretch>
            <a:fillRect/>
          </a:stretch>
        </p:blipFill>
        <p:spPr>
          <a:xfrm>
            <a:off x="6858000" y="5391150"/>
            <a:ext cx="947738" cy="762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401" name="Picture 2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-657238">
            <a:off x="9220200" y="2743200"/>
            <a:ext cx="981075" cy="917575"/>
          </a:xfrm>
          <a:prstGeom prst="rect">
            <a:avLst/>
          </a:prstGeom>
          <a:blipFill rotWithShape="1">
            <a:blip r:embed="rId2"/>
          </a:blipFill>
          <a:ln w="9525">
            <a:noFill/>
          </a:ln>
        </p:spPr>
      </p:pic>
      <p:sp>
        <p:nvSpPr>
          <p:cNvPr id="342030" name="Line 14"/>
          <p:cNvSpPr/>
          <p:nvPr/>
        </p:nvSpPr>
        <p:spPr>
          <a:xfrm rot="1482662" flipV="1">
            <a:off x="8786813" y="3362325"/>
            <a:ext cx="433387" cy="1139825"/>
          </a:xfrm>
          <a:prstGeom prst="line">
            <a:avLst/>
          </a:prstGeom>
          <a:ln w="38100" cap="flat" cmpd="sng">
            <a:solidFill>
              <a:srgbClr val="FF0000"/>
            </a:solidFill>
            <a:prstDash val="dash"/>
            <a:headEnd type="none" w="med" len="med"/>
            <a:tailEnd type="none" w="med" len="med"/>
          </a:ln>
        </p:spPr>
      </p:sp>
      <p:grpSp>
        <p:nvGrpSpPr>
          <p:cNvPr id="342026" name="Group 10"/>
          <p:cNvGrpSpPr/>
          <p:nvPr/>
        </p:nvGrpSpPr>
        <p:grpSpPr>
          <a:xfrm rot="2313147">
            <a:off x="7810500" y="4114800"/>
            <a:ext cx="190500" cy="1801813"/>
            <a:chOff x="2245" y="2205"/>
            <a:chExt cx="544" cy="1270"/>
          </a:xfrm>
        </p:grpSpPr>
        <p:sp>
          <p:nvSpPr>
            <p:cNvPr id="16404" name="Line 11"/>
            <p:cNvSpPr/>
            <p:nvPr/>
          </p:nvSpPr>
          <p:spPr>
            <a:xfrm flipV="1">
              <a:off x="2245" y="2205"/>
              <a:ext cx="544" cy="1270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6405" name="Line 12"/>
            <p:cNvSpPr/>
            <p:nvPr/>
          </p:nvSpPr>
          <p:spPr>
            <a:xfrm flipV="1">
              <a:off x="2245" y="2840"/>
              <a:ext cx="272" cy="635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stealth" w="lg" len="lg"/>
            </a:ln>
          </p:spPr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42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42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42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342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42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2029" grpId="0"/>
      <p:bldP spid="3420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8946" name="Rectangle 2"/>
          <p:cNvSpPr/>
          <p:nvPr>
            <p:ph type="title"/>
          </p:nvPr>
        </p:nvSpPr>
        <p:spPr>
          <a:xfrm>
            <a:off x="2286000" y="1524000"/>
            <a:ext cx="7772400" cy="1143000"/>
          </a:xfrm>
        </p:spPr>
        <p:txBody>
          <a:bodyPr vert="horz" wrap="square" lIns="91440" tIns="45720" rIns="91440" bIns="45720" anchor="t" anchorCtr="0"/>
          <a:p>
            <a:pPr eaLnBrk="1" hangingPunct="1"/>
            <a:r>
              <a:rPr lang="en-US" altLang="zh-CN" sz="38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</a:t>
            </a:r>
            <a:r>
              <a:rPr lang="zh-CN" altLang="en-US" sz="38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光从一种介质斜射入另一种介质时，传播方向会发生偏折现象叫做光的折射。</a:t>
            </a:r>
            <a:endParaRPr lang="zh-CN" altLang="zh-CN" sz="3800" b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38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94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Text Box 2"/>
          <p:cNvSpPr txBox="1"/>
          <p:nvPr/>
        </p:nvSpPr>
        <p:spPr>
          <a:xfrm>
            <a:off x="1905000" y="228600"/>
            <a:ext cx="35052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</a:rPr>
              <a:t>光的折射现象</a:t>
            </a:r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pic>
        <p:nvPicPr>
          <p:cNvPr id="18435" name="Picture 3" descr="反射"/>
          <p:cNvPicPr>
            <a:picLocks noChangeAspect="1"/>
          </p:cNvPicPr>
          <p:nvPr/>
        </p:nvPicPr>
        <p:blipFill>
          <a:blip r:embed="rId1">
            <a:lum bright="17999" contrast="24000"/>
          </a:blip>
          <a:stretch>
            <a:fillRect/>
          </a:stretch>
        </p:blipFill>
        <p:spPr>
          <a:xfrm>
            <a:off x="3352800" y="1828800"/>
            <a:ext cx="5867400" cy="3581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36" name="Picture 19" descr="1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600000">
            <a:off x="2971800" y="1676400"/>
            <a:ext cx="792163" cy="6000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306337" name="Group 161"/>
          <p:cNvGraphicFramePr>
            <a:graphicFrameLocks noGrp="1"/>
          </p:cNvGraphicFramePr>
          <p:nvPr/>
        </p:nvGraphicFramePr>
        <p:xfrm>
          <a:off x="2536825" y="1371600"/>
          <a:ext cx="7391400" cy="3414395"/>
        </p:xfrm>
        <a:graphic>
          <a:graphicData uri="http://schemas.openxmlformats.org/drawingml/2006/table">
            <a:tbl>
              <a:tblPr/>
              <a:tblGrid>
                <a:gridCol w="3200400"/>
                <a:gridCol w="4191000"/>
              </a:tblGrid>
              <a:tr h="457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宋体" panose="02010600030101010101" pitchFamily="2" charset="-122"/>
                          <a:ea typeface="黑体" panose="02010609060101010101" pitchFamily="2" charset="-122"/>
                          <a:cs typeface="Times New Roman" panose="02020603050405020304" pitchFamily="18" charset="0"/>
                        </a:rPr>
                        <a:t>光的反射定律</a:t>
                      </a:r>
                      <a:endParaRPr kumimoji="0" lang="zh-CN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T="45708" marB="4570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宋体" panose="02010600030101010101" pitchFamily="2" charset="-122"/>
                          <a:ea typeface="黑体" panose="02010609060101010101" pitchFamily="2" charset="-122"/>
                          <a:cs typeface="Times New Roman" panose="02020603050405020304" pitchFamily="18" charset="0"/>
                        </a:rPr>
                        <a:t>光的折射特点</a:t>
                      </a:r>
                      <a:endParaRPr kumimoji="0" lang="zh-CN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宋体" panose="02010600030101010101" pitchFamily="2" charset="-122"/>
                        <a:ea typeface="黑体" panose="0201060906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T="45708" marB="4570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047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T="45708" marB="4570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2" charset="-122"/>
                      </a:endParaRPr>
                    </a:p>
                  </a:txBody>
                  <a:tcPr marT="45708" marB="4570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376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黑体" panose="02010609060101010101" pitchFamily="2" charset="-122"/>
                        <a:ea typeface="黑体" panose="0201060906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T="45708" marB="4570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T="45708" marB="4570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96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T="45708" marB="4570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endParaRPr kumimoji="0" lang="zh-CN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2" charset="-122"/>
                      </a:endParaRPr>
                    </a:p>
                  </a:txBody>
                  <a:tcPr marT="45708" marB="4570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6197" name="Text Box 21"/>
          <p:cNvSpPr txBox="1"/>
          <p:nvPr/>
        </p:nvSpPr>
        <p:spPr>
          <a:xfrm>
            <a:off x="5715000" y="1838325"/>
            <a:ext cx="4038600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buClr>
                <a:schemeClr val="accent1"/>
              </a:buClr>
              <a:buSzPct val="65000"/>
              <a:buFont typeface="Wingdings" panose="05000000000000000000" pitchFamily="2" charset="2"/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光折射时，折射光线、入射光线和法线是否在同一平面内呢</a:t>
            </a: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?</a:t>
            </a:r>
            <a:endParaRPr lang="en-US" altLang="zh-CN" sz="2400" b="1" dirty="0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306198" name="Text Box 22"/>
          <p:cNvSpPr txBox="1"/>
          <p:nvPr/>
        </p:nvSpPr>
        <p:spPr>
          <a:xfrm>
            <a:off x="5715000" y="3119438"/>
            <a:ext cx="41148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折射光线、入射光线是否位于法线两侧</a:t>
            </a: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?</a:t>
            </a:r>
            <a:endParaRPr lang="en-US" altLang="zh-CN" sz="2400" b="1" dirty="0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306205" name="Text Box 29"/>
          <p:cNvSpPr txBox="1"/>
          <p:nvPr/>
        </p:nvSpPr>
        <p:spPr>
          <a:xfrm>
            <a:off x="5715000" y="3956050"/>
            <a:ext cx="42672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buClr>
                <a:schemeClr val="accent1"/>
              </a:buClr>
              <a:buSzPct val="65000"/>
              <a:buFont typeface="Wingdings" panose="05000000000000000000" pitchFamily="2" charset="2"/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折射角和入射角大小有什么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  <a:p>
            <a:pPr eaLnBrk="1" hangingPunct="1">
              <a:buClr>
                <a:schemeClr val="accent1"/>
              </a:buClr>
              <a:buSzPct val="65000"/>
              <a:buFont typeface="Wingdings" panose="05000000000000000000" pitchFamily="2" charset="2"/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关系呢</a:t>
            </a: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?</a:t>
            </a:r>
            <a:endParaRPr lang="en-US" altLang="zh-CN" sz="2400" b="1" dirty="0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19478" name="Rectangle 55"/>
          <p:cNvSpPr/>
          <p:nvPr/>
        </p:nvSpPr>
        <p:spPr>
          <a:xfrm>
            <a:off x="2514600" y="1824038"/>
            <a:ext cx="3124200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buClr>
                <a:schemeClr val="accent1"/>
              </a:buClr>
              <a:buSzPct val="65000"/>
              <a:buFont typeface="Wingdings" panose="05000000000000000000" pitchFamily="2" charset="2"/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光反射时，反射光线、入射光线和法线在同一平面内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19479" name="Rectangle 56"/>
          <p:cNvSpPr/>
          <p:nvPr/>
        </p:nvSpPr>
        <p:spPr>
          <a:xfrm>
            <a:off x="2438400" y="3119438"/>
            <a:ext cx="31242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buClr>
                <a:schemeClr val="accent1"/>
              </a:buClr>
              <a:buSzPct val="65000"/>
              <a:buFont typeface="Wingdings" panose="05000000000000000000" pitchFamily="2" charset="2"/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反射光线、入射光线分居于法线两侧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19480" name="Rectangle 57"/>
          <p:cNvSpPr/>
          <p:nvPr/>
        </p:nvSpPr>
        <p:spPr>
          <a:xfrm>
            <a:off x="2514600" y="4092575"/>
            <a:ext cx="29718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buClr>
                <a:schemeClr val="accent1"/>
              </a:buClr>
              <a:buSzPct val="65000"/>
              <a:buFont typeface="Wingdings" panose="05000000000000000000" pitchFamily="2" charset="2"/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反射角等于入射角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306254" name="Rectangle 78"/>
          <p:cNvSpPr>
            <a:spLocks noChangeArrowheads="1"/>
          </p:cNvSpPr>
          <p:nvPr/>
        </p:nvSpPr>
        <p:spPr bwMode="auto">
          <a:xfrm>
            <a:off x="2587149" y="28100"/>
            <a:ext cx="7124065" cy="583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对比光的反射定律，探究光的折射特点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6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6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6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6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6197" grpId="0"/>
      <p:bldP spid="306198" grpId="0"/>
      <p:bldP spid="30620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6360" name="AutoShape 8"/>
          <p:cNvSpPr/>
          <p:nvPr/>
        </p:nvSpPr>
        <p:spPr>
          <a:xfrm rot="-1320000">
            <a:off x="4094163" y="2305050"/>
            <a:ext cx="874712" cy="969963"/>
          </a:xfrm>
          <a:custGeom>
            <a:avLst/>
            <a:gdLst>
              <a:gd name="txL" fmla="*/ 4389 w 21600"/>
              <a:gd name="txT" fmla="*/ 0 h 21600"/>
              <a:gd name="txR" fmla="*/ 17211 w 21600"/>
              <a:gd name="txB" fmla="*/ 9335 h 21600"/>
            </a:gdLst>
            <a:ahLst/>
            <a:cxnLst>
              <a:cxn ang="0">
                <a:pos x="717228852" y="0"/>
              </a:cxn>
              <a:cxn ang="0">
                <a:pos x="535199381" y="463090109"/>
              </a:cxn>
              <a:cxn ang="0">
                <a:pos x="717228852" y="813077547"/>
              </a:cxn>
              <a:cxn ang="0">
                <a:pos x="899258322" y="463090109"/>
              </a:cxn>
            </a:cxnLst>
            <a:rect l="txL" t="txT" r="txR" b="txB"/>
            <a:pathLst>
              <a:path w="21600" h="21600">
                <a:moveTo>
                  <a:pt x="10009" y="9159"/>
                </a:moveTo>
                <a:cubicBezTo>
                  <a:pt x="10255" y="9040"/>
                  <a:pt x="10526" y="8978"/>
                  <a:pt x="10800" y="8979"/>
                </a:cubicBezTo>
                <a:cubicBezTo>
                  <a:pt x="11073" y="8979"/>
                  <a:pt x="11344" y="9040"/>
                  <a:pt x="11590" y="9159"/>
                </a:cubicBezTo>
                <a:lnTo>
                  <a:pt x="15489" y="1071"/>
                </a:lnTo>
                <a:cubicBezTo>
                  <a:pt x="14026" y="366"/>
                  <a:pt x="12423" y="-1"/>
                  <a:pt x="10799" y="0"/>
                </a:cubicBezTo>
                <a:cubicBezTo>
                  <a:pt x="9176" y="0"/>
                  <a:pt x="7573" y="366"/>
                  <a:pt x="6110" y="1071"/>
                </a:cubicBezTo>
                <a:lnTo>
                  <a:pt x="10009" y="9159"/>
                </a:lnTo>
                <a:close/>
              </a:path>
            </a:pathLst>
          </a:custGeom>
          <a:solidFill>
            <a:schemeClr val="accent1">
              <a:alpha val="100000"/>
            </a:schemeClr>
          </a:solidFill>
          <a:ln w="9525" cap="flat" cmpd="sng">
            <a:solidFill>
              <a:schemeClr val="tx1">
                <a:alpha val="10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0483" name="Line 4"/>
          <p:cNvSpPr/>
          <p:nvPr/>
        </p:nvSpPr>
        <p:spPr>
          <a:xfrm>
            <a:off x="4546600" y="1360488"/>
            <a:ext cx="0" cy="3055937"/>
          </a:xfrm>
          <a:prstGeom prst="line">
            <a:avLst/>
          </a:prstGeom>
          <a:ln w="28575" cap="flat" cmpd="sng">
            <a:solidFill>
              <a:srgbClr val="000000"/>
            </a:solidFill>
            <a:prstDash val="dash"/>
            <a:headEnd type="none" w="med" len="med"/>
            <a:tailEnd type="none" w="med" len="med"/>
          </a:ln>
        </p:spPr>
      </p:sp>
      <p:grpSp>
        <p:nvGrpSpPr>
          <p:cNvPr id="20484" name="Group 5"/>
          <p:cNvGrpSpPr/>
          <p:nvPr/>
        </p:nvGrpSpPr>
        <p:grpSpPr>
          <a:xfrm>
            <a:off x="3033713" y="1393825"/>
            <a:ext cx="1522412" cy="1358900"/>
            <a:chOff x="839" y="799"/>
            <a:chExt cx="959" cy="856"/>
          </a:xfrm>
        </p:grpSpPr>
        <p:sp>
          <p:nvSpPr>
            <p:cNvPr id="20508" name="Line 6"/>
            <p:cNvSpPr/>
            <p:nvPr/>
          </p:nvSpPr>
          <p:spPr>
            <a:xfrm rot="5520000" flipH="1">
              <a:off x="890" y="747"/>
              <a:ext cx="856" cy="959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0509" name="Line 7"/>
            <p:cNvSpPr/>
            <p:nvPr/>
          </p:nvSpPr>
          <p:spPr>
            <a:xfrm rot="5520000" flipH="1">
              <a:off x="1263" y="1181"/>
              <a:ext cx="51" cy="52"/>
            </a:xfrm>
            <a:prstGeom prst="line">
              <a:avLst/>
            </a:prstGeom>
            <a:ln w="57150" cap="flat" cmpd="sng">
              <a:solidFill>
                <a:schemeClr val="tx1"/>
              </a:solidFill>
              <a:prstDash val="solid"/>
              <a:headEnd type="stealth" w="lg" len="lg"/>
              <a:tailEnd type="none" w="med" len="med"/>
            </a:ln>
          </p:spPr>
        </p:sp>
      </p:grpSp>
      <p:sp>
        <p:nvSpPr>
          <p:cNvPr id="356361" name="Text Box 9"/>
          <p:cNvSpPr txBox="1"/>
          <p:nvPr/>
        </p:nvSpPr>
        <p:spPr>
          <a:xfrm>
            <a:off x="4035425" y="1936750"/>
            <a:ext cx="331788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en-US" altLang="zh-CN" sz="2400" b="1" dirty="0">
                <a:latin typeface="Arial" panose="020B0604020202020204" pitchFamily="34" charset="0"/>
                <a:ea typeface="华文新魏" pitchFamily="2" charset="-122"/>
              </a:rPr>
              <a:t>α</a:t>
            </a:r>
            <a:endParaRPr lang="zh-CN" altLang="zh-CN" sz="2400" b="1" dirty="0">
              <a:latin typeface="Arial" panose="020B0604020202020204" pitchFamily="34" charset="0"/>
              <a:ea typeface="华文新魏" pitchFamily="2" charset="-122"/>
            </a:endParaRPr>
          </a:p>
        </p:txBody>
      </p:sp>
      <p:sp>
        <p:nvSpPr>
          <p:cNvPr id="356362" name="AutoShape 10"/>
          <p:cNvSpPr/>
          <p:nvPr/>
        </p:nvSpPr>
        <p:spPr>
          <a:xfrm rot="-720000" flipH="1" flipV="1">
            <a:off x="4079875" y="2368550"/>
            <a:ext cx="936625" cy="936625"/>
          </a:xfrm>
          <a:custGeom>
            <a:avLst/>
            <a:gdLst>
              <a:gd name="txL" fmla="*/ 7361 w 21600"/>
              <a:gd name="txT" fmla="*/ 0 h 21600"/>
              <a:gd name="txR" fmla="*/ 14239 w 21600"/>
              <a:gd name="txB" fmla="*/ 9012 h 21600"/>
            </a:gdLst>
            <a:ahLst/>
            <a:cxnLst>
              <a:cxn ang="0">
                <a:pos x="880562530" y="0"/>
              </a:cxn>
              <a:cxn ang="0">
                <a:pos x="796092571" y="370324267"/>
              </a:cxn>
              <a:cxn ang="0">
                <a:pos x="880562530" y="726788955"/>
              </a:cxn>
              <a:cxn ang="0">
                <a:pos x="965030625" y="370324267"/>
              </a:cxn>
            </a:cxnLst>
            <a:rect l="txL" t="txT" r="txR" b="txB"/>
            <a:pathLst>
              <a:path w="21600" h="21600">
                <a:moveTo>
                  <a:pt x="10492" y="8939"/>
                </a:moveTo>
                <a:cubicBezTo>
                  <a:pt x="10593" y="8922"/>
                  <a:pt x="10696" y="8913"/>
                  <a:pt x="10800" y="8914"/>
                </a:cubicBezTo>
                <a:cubicBezTo>
                  <a:pt x="10903" y="8914"/>
                  <a:pt x="11006" y="8922"/>
                  <a:pt x="11107" y="8939"/>
                </a:cubicBezTo>
                <a:lnTo>
                  <a:pt x="12563" y="144"/>
                </a:lnTo>
                <a:cubicBezTo>
                  <a:pt x="11980" y="48"/>
                  <a:pt x="11390" y="-1"/>
                  <a:pt x="10799" y="0"/>
                </a:cubicBezTo>
                <a:cubicBezTo>
                  <a:pt x="10209" y="0"/>
                  <a:pt x="9619" y="48"/>
                  <a:pt x="9036" y="144"/>
                </a:cubicBezTo>
                <a:lnTo>
                  <a:pt x="10492" y="8939"/>
                </a:lnTo>
                <a:close/>
              </a:path>
            </a:pathLst>
          </a:custGeom>
          <a:solidFill>
            <a:schemeClr val="accent1">
              <a:alpha val="100000"/>
            </a:schemeClr>
          </a:solidFill>
          <a:ln w="9525" cap="flat" cmpd="sng">
            <a:solidFill>
              <a:schemeClr val="tx1">
                <a:alpha val="10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56363" name="Text Box 11"/>
          <p:cNvSpPr txBox="1"/>
          <p:nvPr/>
        </p:nvSpPr>
        <p:spPr>
          <a:xfrm>
            <a:off x="4440238" y="3351213"/>
            <a:ext cx="33337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en-US" altLang="zh-CN" sz="2400" b="1" dirty="0">
                <a:latin typeface="Arial" panose="020B0604020202020204" pitchFamily="34" charset="0"/>
                <a:ea typeface="华文新魏" pitchFamily="2" charset="-122"/>
              </a:rPr>
              <a:t>γ</a:t>
            </a:r>
            <a:endParaRPr lang="zh-CN" altLang="zh-CN" sz="2400" b="1" dirty="0">
              <a:latin typeface="Arial" panose="020B0604020202020204" pitchFamily="34" charset="0"/>
              <a:ea typeface="华文新魏" pitchFamily="2" charset="-122"/>
            </a:endParaRPr>
          </a:p>
        </p:txBody>
      </p:sp>
      <p:sp>
        <p:nvSpPr>
          <p:cNvPr id="20488" name="Text Box 12"/>
          <p:cNvSpPr txBox="1"/>
          <p:nvPr/>
        </p:nvSpPr>
        <p:spPr>
          <a:xfrm>
            <a:off x="2438400" y="2133600"/>
            <a:ext cx="109855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2800" b="1" dirty="0">
                <a:latin typeface="Arial" panose="020B0604020202020204" pitchFamily="34" charset="0"/>
                <a:ea typeface="黑体" panose="02010609060101010101" pitchFamily="2" charset="-122"/>
              </a:rPr>
              <a:t>空气</a:t>
            </a:r>
            <a:endParaRPr lang="zh-CN" altLang="en-US" sz="2800" b="1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20489" name="Text Box 13"/>
          <p:cNvSpPr txBox="1"/>
          <p:nvPr/>
        </p:nvSpPr>
        <p:spPr>
          <a:xfrm>
            <a:off x="2438400" y="3048000"/>
            <a:ext cx="1368425" cy="9531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2800" b="1" dirty="0">
                <a:latin typeface="Arial" panose="020B0604020202020204" pitchFamily="34" charset="0"/>
                <a:ea typeface="黑体" panose="02010609060101010101" pitchFamily="2" charset="-122"/>
              </a:rPr>
              <a:t>水（或玻璃）</a:t>
            </a:r>
            <a:endParaRPr lang="zh-CN" altLang="en-US" sz="2800" b="1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20490" name="Line 14"/>
          <p:cNvSpPr/>
          <p:nvPr/>
        </p:nvSpPr>
        <p:spPr>
          <a:xfrm flipV="1">
            <a:off x="3143250" y="2781300"/>
            <a:ext cx="2808288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grpSp>
        <p:nvGrpSpPr>
          <p:cNvPr id="356367" name="Group 15"/>
          <p:cNvGrpSpPr/>
          <p:nvPr/>
        </p:nvGrpSpPr>
        <p:grpSpPr>
          <a:xfrm>
            <a:off x="4257675" y="2995613"/>
            <a:ext cx="1366838" cy="1728787"/>
            <a:chOff x="1586" y="1784"/>
            <a:chExt cx="861" cy="1089"/>
          </a:xfrm>
        </p:grpSpPr>
        <p:sp>
          <p:nvSpPr>
            <p:cNvPr id="20506" name="Line 16"/>
            <p:cNvSpPr/>
            <p:nvPr/>
          </p:nvSpPr>
          <p:spPr>
            <a:xfrm rot="6480000" flipH="1">
              <a:off x="1472" y="1898"/>
              <a:ext cx="1089" cy="861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0507" name="Line 17"/>
            <p:cNvSpPr/>
            <p:nvPr/>
          </p:nvSpPr>
          <p:spPr>
            <a:xfrm rot="5520000" flipH="1">
              <a:off x="1988" y="2335"/>
              <a:ext cx="91" cy="45"/>
            </a:xfrm>
            <a:prstGeom prst="line">
              <a:avLst/>
            </a:prstGeom>
            <a:ln w="57150" cap="flat" cmpd="sng">
              <a:solidFill>
                <a:schemeClr val="tx1"/>
              </a:solidFill>
              <a:prstDash val="solid"/>
              <a:headEnd type="stealth" w="lg" len="lg"/>
              <a:tailEnd type="none" w="med" len="med"/>
            </a:ln>
          </p:spPr>
        </p:sp>
      </p:grpSp>
      <p:sp>
        <p:nvSpPr>
          <p:cNvPr id="20492" name="Line 18"/>
          <p:cNvSpPr/>
          <p:nvPr/>
        </p:nvSpPr>
        <p:spPr>
          <a:xfrm>
            <a:off x="8105775" y="1371600"/>
            <a:ext cx="0" cy="3055938"/>
          </a:xfrm>
          <a:prstGeom prst="line">
            <a:avLst/>
          </a:prstGeom>
          <a:ln w="28575" cap="flat" cmpd="sng">
            <a:solidFill>
              <a:srgbClr val="000000"/>
            </a:solidFill>
            <a:prstDash val="dash"/>
            <a:headEnd type="none" w="med" len="med"/>
            <a:tailEnd type="none" w="med" len="med"/>
          </a:ln>
        </p:spPr>
      </p:sp>
      <p:sp>
        <p:nvSpPr>
          <p:cNvPr id="356374" name="AutoShape 22"/>
          <p:cNvSpPr/>
          <p:nvPr/>
        </p:nvSpPr>
        <p:spPr>
          <a:xfrm rot="1553357">
            <a:off x="7696200" y="2266950"/>
            <a:ext cx="774700" cy="1074738"/>
          </a:xfrm>
          <a:custGeom>
            <a:avLst/>
            <a:gdLst>
              <a:gd name="txL" fmla="*/ 4001 w 21600"/>
              <a:gd name="txT" fmla="*/ 0 h 21600"/>
              <a:gd name="txR" fmla="*/ 17599 w 21600"/>
              <a:gd name="txB" fmla="*/ 8133 h 21600"/>
            </a:gdLst>
            <a:ahLst/>
            <a:cxnLst>
              <a:cxn ang="0">
                <a:pos x="498268210" y="0"/>
              </a:cxn>
              <a:cxn ang="0">
                <a:pos x="343481537" y="557027152"/>
              </a:cxn>
              <a:cxn ang="0">
                <a:pos x="498268210" y="907479560"/>
              </a:cxn>
              <a:cxn ang="0">
                <a:pos x="653054849" y="557027152"/>
              </a:cxn>
            </a:cxnLst>
            <a:rect l="txL" t="txT" r="txR" b="txB"/>
            <a:pathLst>
              <a:path w="21600" h="21600">
                <a:moveTo>
                  <a:pt x="9182" y="7772"/>
                </a:moveTo>
                <a:cubicBezTo>
                  <a:pt x="9679" y="7506"/>
                  <a:pt x="10235" y="7366"/>
                  <a:pt x="10800" y="7367"/>
                </a:cubicBezTo>
                <a:cubicBezTo>
                  <a:pt x="11364" y="7367"/>
                  <a:pt x="11920" y="7506"/>
                  <a:pt x="12417" y="7772"/>
                </a:cubicBezTo>
                <a:lnTo>
                  <a:pt x="15889" y="1274"/>
                </a:lnTo>
                <a:cubicBezTo>
                  <a:pt x="14323" y="437"/>
                  <a:pt x="12575" y="-1"/>
                  <a:pt x="10799" y="0"/>
                </a:cubicBezTo>
                <a:cubicBezTo>
                  <a:pt x="9024" y="0"/>
                  <a:pt x="7276" y="437"/>
                  <a:pt x="5710" y="1274"/>
                </a:cubicBezTo>
                <a:lnTo>
                  <a:pt x="9182" y="7772"/>
                </a:lnTo>
                <a:close/>
              </a:path>
            </a:pathLst>
          </a:custGeom>
          <a:solidFill>
            <a:schemeClr val="accent1">
              <a:alpha val="100000"/>
            </a:schemeClr>
          </a:solidFill>
          <a:ln w="9525" cap="flat" cmpd="sng">
            <a:solidFill>
              <a:schemeClr val="tx1">
                <a:alpha val="10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56375" name="Text Box 23"/>
          <p:cNvSpPr txBox="1"/>
          <p:nvPr/>
        </p:nvSpPr>
        <p:spPr>
          <a:xfrm>
            <a:off x="7696200" y="3429000"/>
            <a:ext cx="331788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en-US" altLang="zh-CN" sz="2400" b="1" dirty="0">
                <a:latin typeface="Arial" panose="020B0604020202020204" pitchFamily="34" charset="0"/>
                <a:ea typeface="华文新魏" pitchFamily="2" charset="-122"/>
              </a:rPr>
              <a:t>α</a:t>
            </a:r>
            <a:endParaRPr lang="zh-CN" altLang="zh-CN" sz="2400" b="1" dirty="0">
              <a:latin typeface="Arial" panose="020B0604020202020204" pitchFamily="34" charset="0"/>
              <a:ea typeface="华文新魏" pitchFamily="2" charset="-122"/>
            </a:endParaRPr>
          </a:p>
        </p:txBody>
      </p:sp>
      <p:sp>
        <p:nvSpPr>
          <p:cNvPr id="356376" name="AutoShape 24"/>
          <p:cNvSpPr/>
          <p:nvPr/>
        </p:nvSpPr>
        <p:spPr>
          <a:xfrm rot="647439" flipH="1" flipV="1">
            <a:off x="7686675" y="2263775"/>
            <a:ext cx="782638" cy="1065213"/>
          </a:xfrm>
          <a:custGeom>
            <a:avLst/>
            <a:gdLst>
              <a:gd name="txL" fmla="*/ 5716 w 21600"/>
              <a:gd name="txT" fmla="*/ 0 h 21600"/>
              <a:gd name="txR" fmla="*/ 15884 w 21600"/>
              <a:gd name="txB" fmla="*/ 8524 h 21600"/>
            </a:gdLst>
            <a:ahLst/>
            <a:cxnLst>
              <a:cxn ang="0">
                <a:pos x="513742280" y="0"/>
              </a:cxn>
              <a:cxn ang="0">
                <a:pos x="414846765" y="532634560"/>
              </a:cxn>
              <a:cxn ang="0">
                <a:pos x="513742280" y="985871300"/>
              </a:cxn>
              <a:cxn ang="0">
                <a:pos x="612637758" y="532634560"/>
              </a:cxn>
            </a:cxnLst>
            <a:rect l="txL" t="txT" r="txR" b="txB"/>
            <a:pathLst>
              <a:path w="21600" h="21600">
                <a:moveTo>
                  <a:pt x="9998" y="8347"/>
                </a:moveTo>
                <a:cubicBezTo>
                  <a:pt x="10257" y="8263"/>
                  <a:pt x="10527" y="8219"/>
                  <a:pt x="10800" y="8220"/>
                </a:cubicBezTo>
                <a:cubicBezTo>
                  <a:pt x="11072" y="8220"/>
                  <a:pt x="11342" y="8263"/>
                  <a:pt x="11601" y="8347"/>
                </a:cubicBezTo>
                <a:lnTo>
                  <a:pt x="14156" y="534"/>
                </a:lnTo>
                <a:cubicBezTo>
                  <a:pt x="13072" y="180"/>
                  <a:pt x="11939" y="-1"/>
                  <a:pt x="10799" y="0"/>
                </a:cubicBezTo>
                <a:cubicBezTo>
                  <a:pt x="9660" y="0"/>
                  <a:pt x="8527" y="180"/>
                  <a:pt x="7443" y="534"/>
                </a:cubicBezTo>
                <a:lnTo>
                  <a:pt x="9998" y="8347"/>
                </a:lnTo>
                <a:close/>
              </a:path>
            </a:pathLst>
          </a:custGeom>
          <a:solidFill>
            <a:schemeClr val="accent1">
              <a:alpha val="100000"/>
            </a:schemeClr>
          </a:solidFill>
          <a:ln w="9525" cap="flat" cmpd="sng">
            <a:solidFill>
              <a:schemeClr val="tx1">
                <a:alpha val="10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56377" name="Text Box 25"/>
          <p:cNvSpPr txBox="1"/>
          <p:nvPr/>
        </p:nvSpPr>
        <p:spPr>
          <a:xfrm>
            <a:off x="8153400" y="1828800"/>
            <a:ext cx="33337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en-US" altLang="zh-CN" sz="2400" b="1" dirty="0">
                <a:latin typeface="Arial" panose="020B0604020202020204" pitchFamily="34" charset="0"/>
                <a:ea typeface="华文新魏" pitchFamily="2" charset="-122"/>
              </a:rPr>
              <a:t>γ</a:t>
            </a:r>
            <a:endParaRPr lang="zh-CN" altLang="zh-CN" sz="2400" b="1" dirty="0">
              <a:latin typeface="Arial" panose="020B0604020202020204" pitchFamily="34" charset="0"/>
              <a:ea typeface="华文新魏" pitchFamily="2" charset="-122"/>
            </a:endParaRPr>
          </a:p>
        </p:txBody>
      </p:sp>
      <p:sp>
        <p:nvSpPr>
          <p:cNvPr id="20497" name="Text Box 26"/>
          <p:cNvSpPr txBox="1"/>
          <p:nvPr/>
        </p:nvSpPr>
        <p:spPr>
          <a:xfrm>
            <a:off x="6324600" y="2057400"/>
            <a:ext cx="109855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2800" b="1" dirty="0">
                <a:latin typeface="Arial" panose="020B0604020202020204" pitchFamily="34" charset="0"/>
                <a:ea typeface="黑体" panose="02010609060101010101" pitchFamily="2" charset="-122"/>
              </a:rPr>
              <a:t>空气</a:t>
            </a:r>
            <a:endParaRPr lang="zh-CN" altLang="en-US" sz="2800" b="1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20498" name="Text Box 27"/>
          <p:cNvSpPr txBox="1"/>
          <p:nvPr/>
        </p:nvSpPr>
        <p:spPr>
          <a:xfrm>
            <a:off x="6172200" y="2971800"/>
            <a:ext cx="1368425" cy="9531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2800" b="1" dirty="0">
                <a:latin typeface="Arial" panose="020B0604020202020204" pitchFamily="34" charset="0"/>
                <a:ea typeface="黑体" panose="02010609060101010101" pitchFamily="2" charset="-122"/>
              </a:rPr>
              <a:t>水（或玻璃）</a:t>
            </a:r>
            <a:endParaRPr lang="zh-CN" altLang="en-US" sz="2800" b="1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20499" name="Line 28"/>
          <p:cNvSpPr/>
          <p:nvPr/>
        </p:nvSpPr>
        <p:spPr>
          <a:xfrm flipV="1">
            <a:off x="6675438" y="2776538"/>
            <a:ext cx="2808287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grpSp>
        <p:nvGrpSpPr>
          <p:cNvPr id="356381" name="Group 29"/>
          <p:cNvGrpSpPr/>
          <p:nvPr/>
        </p:nvGrpSpPr>
        <p:grpSpPr>
          <a:xfrm rot="-6541802">
            <a:off x="8253413" y="1228725"/>
            <a:ext cx="1366837" cy="1728788"/>
            <a:chOff x="1586" y="1784"/>
            <a:chExt cx="861" cy="1089"/>
          </a:xfrm>
        </p:grpSpPr>
        <p:sp>
          <p:nvSpPr>
            <p:cNvPr id="20504" name="Line 30"/>
            <p:cNvSpPr/>
            <p:nvPr/>
          </p:nvSpPr>
          <p:spPr>
            <a:xfrm rot="6480000" flipH="1">
              <a:off x="1472" y="1898"/>
              <a:ext cx="1089" cy="861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0505" name="Line 31"/>
            <p:cNvSpPr/>
            <p:nvPr/>
          </p:nvSpPr>
          <p:spPr>
            <a:xfrm rot="5520000" flipH="1">
              <a:off x="1988" y="2335"/>
              <a:ext cx="91" cy="45"/>
            </a:xfrm>
            <a:prstGeom prst="line">
              <a:avLst/>
            </a:prstGeom>
            <a:ln w="57150" cap="flat" cmpd="sng">
              <a:solidFill>
                <a:schemeClr val="tx1"/>
              </a:solidFill>
              <a:prstDash val="solid"/>
              <a:headEnd type="stealth" w="lg" len="lg"/>
              <a:tailEnd type="none" w="med" len="med"/>
            </a:ln>
          </p:spPr>
        </p:sp>
      </p:grpSp>
      <p:grpSp>
        <p:nvGrpSpPr>
          <p:cNvPr id="20501" name="Group 19"/>
          <p:cNvGrpSpPr/>
          <p:nvPr/>
        </p:nvGrpSpPr>
        <p:grpSpPr>
          <a:xfrm rot="-6620017">
            <a:off x="6927850" y="3041650"/>
            <a:ext cx="1522413" cy="1358900"/>
            <a:chOff x="839" y="799"/>
            <a:chExt cx="959" cy="856"/>
          </a:xfrm>
        </p:grpSpPr>
        <p:sp>
          <p:nvSpPr>
            <p:cNvPr id="20502" name="Line 20"/>
            <p:cNvSpPr/>
            <p:nvPr/>
          </p:nvSpPr>
          <p:spPr>
            <a:xfrm rot="5520000" flipH="1">
              <a:off x="890" y="747"/>
              <a:ext cx="856" cy="959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0503" name="Line 21"/>
            <p:cNvSpPr/>
            <p:nvPr/>
          </p:nvSpPr>
          <p:spPr>
            <a:xfrm rot="5520000" flipH="1">
              <a:off x="1263" y="1181"/>
              <a:ext cx="51" cy="52"/>
            </a:xfrm>
            <a:prstGeom prst="line">
              <a:avLst/>
            </a:prstGeom>
            <a:ln w="57150" cap="flat" cmpd="sng">
              <a:solidFill>
                <a:schemeClr val="tx1"/>
              </a:solidFill>
              <a:prstDash val="solid"/>
              <a:headEnd type="stealth" w="lg" len="lg"/>
              <a:tailEnd type="none" w="med" len="med"/>
            </a:ln>
          </p:spPr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56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56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56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56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56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56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56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56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56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56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6361" grpId="0"/>
      <p:bldP spid="356363" grpId="0"/>
      <p:bldP spid="356375" grpId="0"/>
      <p:bldP spid="35637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357378" name="Group 2"/>
          <p:cNvGraphicFramePr>
            <a:graphicFrameLocks noGrp="1"/>
          </p:cNvGraphicFramePr>
          <p:nvPr/>
        </p:nvGraphicFramePr>
        <p:xfrm>
          <a:off x="2438400" y="703263"/>
          <a:ext cx="7391400" cy="3414395"/>
        </p:xfrm>
        <a:graphic>
          <a:graphicData uri="http://schemas.openxmlformats.org/drawingml/2006/table">
            <a:tbl>
              <a:tblPr/>
              <a:tblGrid>
                <a:gridCol w="3200400"/>
                <a:gridCol w="4191000"/>
              </a:tblGrid>
              <a:tr h="457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宋体" panose="02010600030101010101" pitchFamily="2" charset="-122"/>
                          <a:ea typeface="黑体" panose="02010609060101010101" pitchFamily="2" charset="-122"/>
                          <a:cs typeface="Times New Roman" panose="02020603050405020304" pitchFamily="18" charset="0"/>
                        </a:rPr>
                        <a:t>光的反射定律</a:t>
                      </a:r>
                      <a:endParaRPr kumimoji="0" lang="zh-CN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T="45708" marB="4570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宋体" panose="02010600030101010101" pitchFamily="2" charset="-122"/>
                          <a:ea typeface="黑体" panose="02010609060101010101" pitchFamily="2" charset="-122"/>
                          <a:cs typeface="Times New Roman" panose="02020603050405020304" pitchFamily="18" charset="0"/>
                        </a:rPr>
                        <a:t>光的折射特点</a:t>
                      </a:r>
                      <a:endParaRPr kumimoji="0" lang="zh-CN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宋体" panose="02010600030101010101" pitchFamily="2" charset="-122"/>
                        <a:ea typeface="黑体" panose="0201060906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T="45708" marB="4570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047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T="45708" marB="4570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2" charset="-122"/>
                      </a:endParaRPr>
                    </a:p>
                  </a:txBody>
                  <a:tcPr marT="45708" marB="4570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376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黑体" panose="02010609060101010101" pitchFamily="2" charset="-122"/>
                        <a:ea typeface="黑体" panose="0201060906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T="45708" marB="4570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T="45708" marB="4570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96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T="45708" marB="4570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2" charset="-122"/>
                      </a:endParaRPr>
                    </a:p>
                  </a:txBody>
                  <a:tcPr marT="45708" marB="4570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57395" name="Text Box 19"/>
          <p:cNvSpPr txBox="1">
            <a:spLocks noChangeArrowheads="1"/>
          </p:cNvSpPr>
          <p:nvPr/>
        </p:nvSpPr>
        <p:spPr bwMode="auto">
          <a:xfrm>
            <a:off x="5715000" y="1174750"/>
            <a:ext cx="4038600" cy="1198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 eaLnBrk="1" hangingPunct="1">
              <a:buClr>
                <a:schemeClr val="accent1"/>
              </a:buClr>
              <a:buSzPct val="65000"/>
              <a:buFont typeface="Wingdings" panose="05000000000000000000" pitchFamily="2" charset="2"/>
              <a:buNone/>
              <a:defRPr/>
            </a:pPr>
            <a:r>
              <a:rPr kumimoji="0" lang="zh-CN" altLang="en-US" sz="2400" b="1" kern="1200" cap="none" spc="0" normalizeH="0" baseline="0" noProof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黑体" panose="02010609060101010101" pitchFamily="2" charset="-122"/>
                <a:cs typeface="+mn-cs"/>
              </a:rPr>
              <a:t>光折射时，折射光线、入射光线和法线是否在同一平面内呢</a:t>
            </a:r>
            <a:r>
              <a:rPr kumimoji="0" lang="en-US" altLang="zh-CN" sz="2400" b="1" kern="1200" cap="none" spc="0" normalizeH="0" baseline="0" noProof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黑体" panose="02010609060101010101" pitchFamily="2" charset="-122"/>
                <a:cs typeface="+mn-cs"/>
              </a:rPr>
              <a:t>?</a:t>
            </a:r>
            <a:endParaRPr kumimoji="0" lang="en-US" altLang="zh-CN" sz="2400" b="1" kern="1200" cap="none" spc="0" normalizeH="0" baseline="0" noProof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黑体" panose="02010609060101010101" pitchFamily="2" charset="-122"/>
              <a:cs typeface="+mn-cs"/>
            </a:endParaRPr>
          </a:p>
        </p:txBody>
      </p:sp>
      <p:sp>
        <p:nvSpPr>
          <p:cNvPr id="357396" name="Text Box 20"/>
          <p:cNvSpPr txBox="1">
            <a:spLocks noChangeArrowheads="1"/>
          </p:cNvSpPr>
          <p:nvPr/>
        </p:nvSpPr>
        <p:spPr bwMode="auto">
          <a:xfrm>
            <a:off x="5715000" y="2455863"/>
            <a:ext cx="4114800" cy="829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altLang="en-US" sz="2400" b="1" kern="1200" cap="none" spc="0" normalizeH="0" baseline="0" noProof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黑体" panose="02010609060101010101" pitchFamily="2" charset="-122"/>
                <a:cs typeface="+mn-cs"/>
              </a:rPr>
              <a:t>折射光线、入射光线是否位于法线两侧</a:t>
            </a:r>
            <a:r>
              <a:rPr kumimoji="0" lang="en-US" altLang="zh-CN" sz="2400" b="1" kern="1200" cap="none" spc="0" normalizeH="0" baseline="0" noProof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黑体" panose="02010609060101010101" pitchFamily="2" charset="-122"/>
                <a:cs typeface="+mn-cs"/>
              </a:rPr>
              <a:t>?</a:t>
            </a:r>
            <a:endParaRPr kumimoji="0" lang="en-US" altLang="zh-CN" sz="2400" b="1" kern="1200" cap="none" spc="0" normalizeH="0" baseline="0" noProof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黑体" panose="02010609060101010101" pitchFamily="2" charset="-122"/>
              <a:cs typeface="+mn-cs"/>
            </a:endParaRPr>
          </a:p>
        </p:txBody>
      </p:sp>
      <p:sp>
        <p:nvSpPr>
          <p:cNvPr id="357397" name="Text Box 21"/>
          <p:cNvSpPr txBox="1">
            <a:spLocks noChangeArrowheads="1"/>
          </p:cNvSpPr>
          <p:nvPr/>
        </p:nvSpPr>
        <p:spPr bwMode="auto">
          <a:xfrm>
            <a:off x="5715000" y="3292475"/>
            <a:ext cx="4267200" cy="829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 eaLnBrk="1" hangingPunct="1">
              <a:buClr>
                <a:schemeClr val="accent1"/>
              </a:buClr>
              <a:buSzPct val="65000"/>
              <a:buFont typeface="Wingdings" panose="05000000000000000000" pitchFamily="2" charset="2"/>
              <a:buNone/>
              <a:defRPr/>
            </a:pPr>
            <a:r>
              <a:rPr kumimoji="0" lang="zh-CN" altLang="en-US" sz="2400" b="1" kern="1200" cap="none" spc="0" normalizeH="0" baseline="0" noProof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黑体" panose="02010609060101010101" pitchFamily="2" charset="-122"/>
                <a:cs typeface="+mn-cs"/>
              </a:rPr>
              <a:t>折射角和入射角大小有什么</a:t>
            </a:r>
            <a:endParaRPr kumimoji="0" lang="zh-CN" altLang="en-US" sz="2400" b="1" kern="1200" cap="none" spc="0" normalizeH="0" baseline="0" noProof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黑体" panose="02010609060101010101" pitchFamily="2" charset="-122"/>
              <a:cs typeface="+mn-cs"/>
            </a:endParaRPr>
          </a:p>
          <a:p>
            <a:pPr marR="0" defTabSz="914400" eaLnBrk="1" hangingPunct="1">
              <a:buClr>
                <a:schemeClr val="accent1"/>
              </a:buClr>
              <a:buSzPct val="65000"/>
              <a:buFont typeface="Wingdings" panose="05000000000000000000" pitchFamily="2" charset="2"/>
              <a:buNone/>
              <a:defRPr/>
            </a:pPr>
            <a:r>
              <a:rPr kumimoji="0" lang="zh-CN" altLang="en-US" sz="2400" b="1" kern="1200" cap="none" spc="0" normalizeH="0" baseline="0" noProof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黑体" panose="02010609060101010101" pitchFamily="2" charset="-122"/>
                <a:cs typeface="+mn-cs"/>
              </a:rPr>
              <a:t>关系呢</a:t>
            </a:r>
            <a:r>
              <a:rPr kumimoji="0" lang="en-US" altLang="zh-CN" sz="2400" b="1" kern="1200" cap="none" spc="0" normalizeH="0" baseline="0" noProof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黑体" panose="02010609060101010101" pitchFamily="2" charset="-122"/>
                <a:cs typeface="+mn-cs"/>
              </a:rPr>
              <a:t>?</a:t>
            </a:r>
            <a:endParaRPr kumimoji="0" lang="en-US" altLang="zh-CN" sz="2400" b="1" kern="1200" cap="none" spc="0" normalizeH="0" baseline="0" noProof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黑体" panose="02010609060101010101" pitchFamily="2" charset="-122"/>
              <a:cs typeface="+mn-cs"/>
            </a:endParaRPr>
          </a:p>
        </p:txBody>
      </p:sp>
      <p:sp>
        <p:nvSpPr>
          <p:cNvPr id="357398" name="Rectangle 22"/>
          <p:cNvSpPr>
            <a:spLocks noChangeArrowheads="1"/>
          </p:cNvSpPr>
          <p:nvPr/>
        </p:nvSpPr>
        <p:spPr bwMode="auto">
          <a:xfrm>
            <a:off x="2514600" y="1160463"/>
            <a:ext cx="3124200" cy="1198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2" charset="-122"/>
                <a:cs typeface="+mn-cs"/>
              </a:rPr>
              <a:t>光反射时，反射光线、入射光线和法线在同一平面内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2" charset="-122"/>
              <a:cs typeface="+mn-cs"/>
            </a:endParaRPr>
          </a:p>
        </p:txBody>
      </p:sp>
      <p:sp>
        <p:nvSpPr>
          <p:cNvPr id="357399" name="Rectangle 23"/>
          <p:cNvSpPr>
            <a:spLocks noChangeArrowheads="1"/>
          </p:cNvSpPr>
          <p:nvPr/>
        </p:nvSpPr>
        <p:spPr bwMode="auto">
          <a:xfrm>
            <a:off x="2438400" y="2455863"/>
            <a:ext cx="3124200" cy="829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2" charset="-122"/>
                <a:cs typeface="+mn-cs"/>
              </a:rPr>
              <a:t>反射光线、入射光线分居于法线两侧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2" charset="-122"/>
              <a:cs typeface="+mn-cs"/>
            </a:endParaRPr>
          </a:p>
        </p:txBody>
      </p:sp>
      <p:sp>
        <p:nvSpPr>
          <p:cNvPr id="357400" name="Rectangle 24"/>
          <p:cNvSpPr>
            <a:spLocks noChangeArrowheads="1"/>
          </p:cNvSpPr>
          <p:nvPr/>
        </p:nvSpPr>
        <p:spPr bwMode="auto">
          <a:xfrm>
            <a:off x="2514600" y="3429000"/>
            <a:ext cx="29718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2" charset="-122"/>
                <a:cs typeface="+mn-cs"/>
              </a:rPr>
              <a:t>反射角等于入射角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2" charset="-122"/>
              <a:cs typeface="+mn-cs"/>
            </a:endParaRPr>
          </a:p>
        </p:txBody>
      </p:sp>
      <p:sp>
        <p:nvSpPr>
          <p:cNvPr id="357401" name="Rectangle 25"/>
          <p:cNvSpPr>
            <a:spLocks noChangeArrowheads="1"/>
          </p:cNvSpPr>
          <p:nvPr/>
        </p:nvSpPr>
        <p:spPr bwMode="auto">
          <a:xfrm>
            <a:off x="2587149" y="28100"/>
            <a:ext cx="7124065" cy="583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对比光的反射定律，探究光的折射特点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57418" name="Group 42"/>
          <p:cNvGraphicFramePr>
            <a:graphicFrameLocks noGrp="1"/>
          </p:cNvGraphicFramePr>
          <p:nvPr/>
        </p:nvGraphicFramePr>
        <p:xfrm>
          <a:off x="2438400" y="4114800"/>
          <a:ext cx="7391400" cy="2407920"/>
        </p:xfrm>
        <a:graphic>
          <a:graphicData uri="http://schemas.openxmlformats.org/drawingml/2006/table">
            <a:tbl>
              <a:tblPr/>
              <a:tblGrid>
                <a:gridCol w="3200400"/>
                <a:gridCol w="4191000"/>
              </a:tblGrid>
              <a:tr h="121856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宋体" panose="02010600030101010101" pitchFamily="2" charset="-122"/>
                          <a:ea typeface="黑体" panose="02010609060101010101" pitchFamily="2" charset="-122"/>
                          <a:cs typeface="Times New Roman" panose="02020603050405020304" pitchFamily="18" charset="0"/>
                        </a:rPr>
                        <a:t>入射角增大（或减小），反射角也随之增大（或减小）</a:t>
                      </a:r>
                      <a:endParaRPr kumimoji="0" lang="zh-CN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黑体" panose="02010609060101010101" pitchFamily="2" charset="-122"/>
                        <a:ea typeface="黑体" panose="0201060906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宋体" panose="02010600030101010101" pitchFamily="2" charset="-122"/>
                          <a:ea typeface="黑体" panose="02010609060101010101" pitchFamily="2" charset="-122"/>
                          <a:cs typeface="Times New Roman" panose="02020603050405020304" pitchFamily="18" charset="0"/>
                        </a:rPr>
                        <a:t>入射角增大（或减小），折射角将如何变化？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黑体" panose="02010609060101010101" pitchFamily="2" charset="-122"/>
                        <a:ea typeface="黑体" panose="0201060906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8935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宋体" panose="02010600030101010101" pitchFamily="2" charset="-122"/>
                          <a:ea typeface="黑体" panose="02010609060101010101" pitchFamily="2" charset="-122"/>
                          <a:cs typeface="Times New Roman" panose="02020603050405020304" pitchFamily="18" charset="0"/>
                        </a:rPr>
                        <a:t>当光线垂直于镜面入射时，反射角等于零</a:t>
                      </a:r>
                      <a:endParaRPr kumimoji="0" lang="zh-CN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宋体" panose="02010600030101010101" pitchFamily="2" charset="-122"/>
                        <a:ea typeface="黑体" panose="0201060906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宋体" panose="02010600030101010101" pitchFamily="2" charset="-122"/>
                          <a:ea typeface="黑体" panose="02010609060101010101" pitchFamily="2" charset="-122"/>
                          <a:cs typeface="Times New Roman" panose="02020603050405020304" pitchFamily="18" charset="0"/>
                        </a:rPr>
                        <a:t>当光线垂直于界面入射时，折射角的大小？</a:t>
                      </a:r>
                      <a:endParaRPr kumimoji="0" lang="zh-CN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宋体" panose="02010600030101010101" pitchFamily="2" charset="-122"/>
                        <a:ea typeface="黑体" panose="0201060906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endParaRPr kumimoji="0" lang="en-US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7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611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609600"/>
            <a:ext cx="6265863" cy="1143000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400" b="1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j-lt"/>
                <a:ea typeface="黑体" panose="02010609060101010101" pitchFamily="2" charset="-122"/>
                <a:cs typeface="+mj-cs"/>
              </a:rPr>
              <a:t>光的折射特点：</a:t>
            </a:r>
            <a:endParaRPr kumimoji="0" lang="zh-CN" altLang="en-US" sz="3400" b="1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j-lt"/>
              <a:ea typeface="黑体" panose="02010609060101010101" pitchFamily="2" charset="-122"/>
              <a:cs typeface="+mj-cs"/>
            </a:endParaRPr>
          </a:p>
        </p:txBody>
      </p:sp>
      <p:sp>
        <p:nvSpPr>
          <p:cNvPr id="346116" name="Rectangle 4"/>
          <p:cNvSpPr>
            <a:spLocks noChangeArrowheads="1"/>
          </p:cNvSpPr>
          <p:nvPr/>
        </p:nvSpPr>
        <p:spPr bwMode="auto">
          <a:xfrm>
            <a:off x="2362200" y="1524000"/>
            <a:ext cx="7704138" cy="316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669925" indent="-325755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022350" indent="-351155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39850" indent="-31623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681480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138680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595880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053080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510280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None/>
              <a:defRPr/>
            </a:pPr>
            <a:r>
              <a:rPr kumimoji="0" lang="en-US" altLang="zh-CN" sz="2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</a:t>
            </a:r>
            <a:r>
              <a:rPr kumimoji="0" lang="zh-CN" altLang="en-US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2" charset="-122"/>
                <a:cs typeface="+mn-cs"/>
              </a:rPr>
              <a:t>当光从一种介质斜射入另一种介质时，折射光线、入射光线和法线在同一平面内；折射光线和入射光线分别位于法线两侧；入射角增大（或减少）时，折射角也随之增大（或减少）。光垂直于介质表面入射时，折射角等于零。</a:t>
            </a:r>
            <a:endParaRPr kumimoji="0" lang="zh-CN" altLang="en-US" sz="21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2" charset="-122"/>
              <a:cs typeface="+mn-cs"/>
            </a:endParaRPr>
          </a:p>
        </p:txBody>
      </p: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COMMONDATA" val="eyJoZGlkIjoiZTM4ODYzZGU4ZTcwYTAyYmRmMWE5ZTYyZjI3YWYyZGE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620</Words>
  <Application>WPS 演示</Application>
  <PresentationFormat>宽屏</PresentationFormat>
  <Paragraphs>87</Paragraphs>
  <Slides>14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28" baseType="lpstr">
      <vt:lpstr>Arial</vt:lpstr>
      <vt:lpstr>宋体</vt:lpstr>
      <vt:lpstr>Wingdings</vt:lpstr>
      <vt:lpstr>Wingdings</vt:lpstr>
      <vt:lpstr>Garamond</vt:lpstr>
      <vt:lpstr>黑体</vt:lpstr>
      <vt:lpstr>Times New Roman</vt:lpstr>
      <vt:lpstr>华文新魏</vt:lpstr>
      <vt:lpstr>楷体_GB2312</vt:lpstr>
      <vt:lpstr>微软雅黑</vt:lpstr>
      <vt:lpstr>Calibri</vt:lpstr>
      <vt:lpstr>Arial Unicode MS</vt:lpstr>
      <vt:lpstr>Office 主题​​</vt:lpstr>
      <vt:lpstr>Edge</vt:lpstr>
      <vt:lpstr>PowerPoint 演示文稿</vt:lpstr>
      <vt:lpstr>PowerPoint 演示文稿</vt:lpstr>
      <vt:lpstr>PowerPoint 演示文稿</vt:lpstr>
      <vt:lpstr>   光从一种介质斜射入另一种介质时，传播方向会发生偏折现象叫做光的折射。</vt:lpstr>
      <vt:lpstr>PowerPoint 演示文稿</vt:lpstr>
      <vt:lpstr>PowerPoint 演示文稿</vt:lpstr>
      <vt:lpstr>PowerPoint 演示文稿</vt:lpstr>
      <vt:lpstr>PowerPoint 演示文稿</vt:lpstr>
      <vt:lpstr>光的折射特点：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Administrator</dc:creator>
  <cp:lastModifiedBy>Administrator</cp:lastModifiedBy>
  <cp:revision>151</cp:revision>
  <dcterms:created xsi:type="dcterms:W3CDTF">2019-06-19T02:08:00Z</dcterms:created>
  <dcterms:modified xsi:type="dcterms:W3CDTF">2022-08-06T09:04:49Z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2052-11.1.0.12302</vt:lpwstr>
  </property>
  <property fmtid="{D5CDD505-2E9C-101B-9397-08002B2CF9AE}" pid="3" name="ICV">
    <vt:lpwstr>03C2096B8C364C30A602584B5EAF2CFE</vt:lpwstr>
  </property>
</Properties>
</file>