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63.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194" name="Rectangle 2"/>
          <p:cNvSpPr>
            <a:spLocks noGrp="1" noRot="1" noChangeArrowheads="1"/>
          </p:cNvSpPr>
          <p:nvPr>
            <p:ph type="ctrTitle"/>
          </p:nvPr>
        </p:nvSpPr>
        <p:spPr>
          <a:xfrm>
            <a:off x="914400" y="1981200"/>
            <a:ext cx="10363200" cy="1143000"/>
          </a:xfrm>
        </p:spPr>
        <p:txBody>
          <a:bodyPr/>
          <a:lstStyle>
            <a:lvl1pPr>
              <a:defRPr/>
            </a:lvl1pPr>
          </a:lstStyle>
          <a:p>
            <a:pPr lvl="0"/>
            <a:r>
              <a:rPr lang="zh-CN" altLang="en-US" noProof="0" smtClean="0"/>
              <a:t>单击此处编辑母版标题样式</a:t>
            </a:r>
            <a:endParaRPr lang="zh-CN" altLang="en-US" noProof="0" smtClean="0"/>
          </a:p>
        </p:txBody>
      </p:sp>
      <p:sp>
        <p:nvSpPr>
          <p:cNvPr id="8195" name="Rectangle 3"/>
          <p:cNvSpPr>
            <a:spLocks noGrp="1" noRot="1" noChangeArrowheads="1"/>
          </p:cNvSpPr>
          <p:nvPr>
            <p:ph type="subTitle" idx="1"/>
          </p:nvPr>
        </p:nvSpPr>
        <p:spPr>
          <a:xfrm>
            <a:off x="1828800" y="3581400"/>
            <a:ext cx="8534400" cy="1752600"/>
          </a:xfrm>
        </p:spPr>
        <p:txBody>
          <a:bodyPr/>
          <a:lstStyle>
            <a:lvl1pPr marL="0" indent="0" algn="ctr">
              <a:buFont typeface="Wingdings 2" panose="05020102010507070707" pitchFamily="18" charset="2"/>
              <a:buNone/>
              <a:defRPr/>
            </a:lvl1pPr>
          </a:lstStyle>
          <a:p>
            <a:pPr lvl="0"/>
            <a:r>
              <a:rPr lang="zh-CN" altLang="en-US" noProof="0" smtClean="0"/>
              <a:t>单击此处编辑母版副标题样式</a:t>
            </a:r>
            <a:endParaRPr lang="zh-CN" altLang="en-US" noProof="0" smtClean="0"/>
          </a:p>
        </p:txBody>
      </p:sp>
      <p:sp>
        <p:nvSpPr>
          <p:cNvPr id="7" name="Rectangle 4"/>
          <p:cNvSpPr>
            <a:spLocks noGrp="1" noChangeArrowheads="1"/>
          </p:cNvSpPr>
          <p:nvPr>
            <p:ph type="dt" sz="half" idx="2"/>
          </p:nvPr>
        </p:nvSpPr>
        <p:spPr bwMode="auto">
          <a:xfrm>
            <a:off x="402167" y="6172200"/>
            <a:ext cx="3052233" cy="476250"/>
          </a:xfrm>
          <a:prstGeom prst="rect">
            <a:avLst/>
          </a:prstGeom>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4165600" y="6172200"/>
            <a:ext cx="3860800" cy="476250"/>
          </a:xfrm>
          <a:prstGeom prst="rect">
            <a:avLst/>
          </a:prstGeom>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8737600" y="6172200"/>
            <a:ext cx="3052233" cy="476250"/>
          </a:xfrm>
          <a:prstGeom prst="rect">
            <a:avLst/>
          </a:prstGeom>
        </p:spPr>
        <p:txBody>
          <a:bodyPr vert="horz" wrap="square" lIns="91440" tIns="45720" rIns="91440" bIns="45720" numCol="1" anchor="t" anchorCtr="0" compatLnSpc="1"/>
          <a:p>
            <a:pPr algn="r"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02167" y="1600200"/>
            <a:ext cx="5592233"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0"/>
            <a:ext cx="5592233"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40317" y="2505075"/>
            <a:ext cx="5158316"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71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42917" y="228600"/>
            <a:ext cx="2846916" cy="5870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02167" y="228600"/>
            <a:ext cx="8337551" cy="5870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090" algn="l"/>
          <a:tab pos="1609090" algn="l"/>
          <a:tab pos="1609090" algn="l"/>
          <a:tab pos="160909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2050" name="Rectangle 2"/>
          <p:cNvSpPr>
            <a:spLocks noGrp="1" noRot="1"/>
          </p:cNvSpPr>
          <p:nvPr>
            <p:ph type="title"/>
          </p:nvPr>
        </p:nvSpPr>
        <p:spPr>
          <a:xfrm>
            <a:off x="402167" y="228600"/>
            <a:ext cx="11387667"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a:spLocks noGrp="1" noRot="1"/>
          </p:cNvSpPr>
          <p:nvPr>
            <p:ph type="body" idx="1"/>
          </p:nvPr>
        </p:nvSpPr>
        <p:spPr>
          <a:xfrm>
            <a:off x="402167" y="1600200"/>
            <a:ext cx="11387667" cy="44989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2" name="Rectangle 4"/>
          <p:cNvSpPr>
            <a:spLocks noGrp="1" noChangeArrowheads="1"/>
          </p:cNvSpPr>
          <p:nvPr>
            <p:ph type="dt" sz="half" idx="2"/>
          </p:nvPr>
        </p:nvSpPr>
        <p:spPr bwMode="auto">
          <a:xfrm>
            <a:off x="402167" y="6245225"/>
            <a:ext cx="3052233" cy="476250"/>
          </a:xfrm>
          <a:prstGeom prst="rect">
            <a:avLst/>
          </a:prstGeom>
          <a:noFill/>
          <a:ln>
            <a:noFill/>
          </a:ln>
          <a:effectLst/>
        </p:spPr>
        <p:txBody>
          <a:bodyPr vert="horz" wrap="square" lIns="91440" tIns="45720" rIns="91440" bIns="45720" numCol="1" anchor="t" anchorCtr="0" compatLnSpc="1"/>
          <a:lstStyle>
            <a:lvl1pPr eaLnBrk="1" hangingPunct="1">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3"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4" name="Rectangle 6"/>
          <p:cNvSpPr>
            <a:spLocks noGrp="1" noChangeArrowheads="1"/>
          </p:cNvSpPr>
          <p:nvPr>
            <p:ph type="sldNum" sz="quarter" idx="4"/>
          </p:nvPr>
        </p:nvSpPr>
        <p:spPr bwMode="auto">
          <a:xfrm>
            <a:off x="8737600" y="6245225"/>
            <a:ext cx="3052233" cy="476250"/>
          </a:xfrm>
          <a:prstGeom prst="rect">
            <a:avLst/>
          </a:prstGeom>
          <a:noFill/>
          <a:ln>
            <a:noFill/>
          </a:ln>
          <a:effec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85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85000"/>
        <a:buFont typeface="Wingdings 2" panose="05020102010507070707"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9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folHlink"/>
        </a:buClr>
        <a:buFont typeface="Wingdings 2" panose="05020102010507070707" pitchFamily="18"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3.jpeg"/><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WordArt 5"/>
          <p:cNvSpPr>
            <a:spLocks noTextEdit="1"/>
          </p:cNvSpPr>
          <p:nvPr/>
        </p:nvSpPr>
        <p:spPr>
          <a:xfrm>
            <a:off x="2209800" y="2209800"/>
            <a:ext cx="7696200" cy="1905000"/>
          </a:xfrm>
          <a:prstGeom prst="rect">
            <a:avLst/>
          </a:prstGeom>
        </p:spPr>
        <p:txBody>
          <a:bodyPr wrap="none" fromWordArt="1">
            <a:prstTxWarp prst="textPlain">
              <a:avLst>
                <a:gd name="adj" fmla="val 50000"/>
              </a:avLst>
            </a:prstTxWarp>
            <a:normAutofit/>
          </a:bodyPr>
          <a:p>
            <a:pPr algn="ctr"/>
            <a:r>
              <a:rPr lang="zh-CN" altLang="en-US" sz="6000">
                <a:ln w="9525" cap="flat" cmpd="sng">
                  <a:solidFill>
                    <a:srgbClr val="000000"/>
                  </a:solidFill>
                  <a:prstDash val="solid"/>
                  <a:headEnd type="none" w="med" len="med"/>
                  <a:tailEnd type="none" w="med" len="med"/>
                </a:ln>
                <a:solidFill>
                  <a:srgbClr val="FFFFFF"/>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rPr>
              <a:t>人眼看不见的光</a:t>
            </a:r>
            <a:endParaRPr lang="zh-CN" altLang="en-US" sz="6000">
              <a:ln w="9525" cap="flat" cmpd="sng">
                <a:solidFill>
                  <a:srgbClr val="000000"/>
                </a:solidFill>
                <a:prstDash val="solid"/>
                <a:headEnd type="none" w="med" len="med"/>
                <a:tailEnd type="none" w="med" len="med"/>
              </a:ln>
              <a:solidFill>
                <a:srgbClr val="FFFFFF"/>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Picture 4" descr="红外线2"/>
          <p:cNvPicPr>
            <a:picLocks noChangeAspect="1"/>
          </p:cNvPicPr>
          <p:nvPr/>
        </p:nvPicPr>
        <p:blipFill>
          <a:blip r:embed="rId1"/>
          <a:srcRect b="3847"/>
          <a:stretch>
            <a:fillRect/>
          </a:stretch>
        </p:blipFill>
        <p:spPr>
          <a:xfrm>
            <a:off x="1981200" y="2362200"/>
            <a:ext cx="3394075" cy="3810000"/>
          </a:xfrm>
          <a:prstGeom prst="rect">
            <a:avLst/>
          </a:prstGeom>
          <a:noFill/>
          <a:ln w="9525">
            <a:noFill/>
          </a:ln>
        </p:spPr>
      </p:pic>
      <p:sp>
        <p:nvSpPr>
          <p:cNvPr id="13315" name="Rectangle 5"/>
          <p:cNvSpPr/>
          <p:nvPr/>
        </p:nvSpPr>
        <p:spPr>
          <a:xfrm>
            <a:off x="1752600" y="0"/>
            <a:ext cx="8458200" cy="1143000"/>
          </a:xfrm>
          <a:prstGeom prst="rect">
            <a:avLst/>
          </a:prstGeom>
          <a:noFill/>
          <a:ln w="9525">
            <a:noFill/>
          </a:ln>
        </p:spPr>
        <p:txBody>
          <a:bodyPr/>
          <a:p>
            <a:pPr marL="342900" indent="-342900" eaLnBrk="1" hangingPunct="1">
              <a:spcBef>
                <a:spcPct val="20000"/>
              </a:spcBef>
              <a:buClr>
                <a:schemeClr val="folHlink"/>
              </a:buClr>
              <a:buSzPct val="85000"/>
              <a:buFont typeface="Wingdings 2" panose="05020102010507070707" pitchFamily="18" charset="2"/>
            </a:pPr>
            <a:r>
              <a:rPr lang="en-US" altLang="zh-CN" sz="4000" b="1" dirty="0">
                <a:solidFill>
                  <a:srgbClr val="000000"/>
                </a:solidFill>
                <a:latin typeface="宋体" panose="02010600030101010101" pitchFamily="2" charset="-122"/>
              </a:rPr>
              <a:t>3.</a:t>
            </a:r>
            <a:r>
              <a:rPr lang="zh-CN" altLang="en-US" sz="4000" b="1" dirty="0">
                <a:solidFill>
                  <a:srgbClr val="000000"/>
                </a:solidFill>
                <a:latin typeface="宋体" panose="02010600030101010101" pitchFamily="2" charset="-122"/>
              </a:rPr>
              <a:t>红外线照相机：</a:t>
            </a:r>
            <a:endParaRPr lang="zh-CN" altLang="en-US" sz="4000" b="1" dirty="0">
              <a:solidFill>
                <a:srgbClr val="000000"/>
              </a:solidFill>
              <a:latin typeface="宋体" panose="02010600030101010101" pitchFamily="2" charset="-122"/>
            </a:endParaRPr>
          </a:p>
          <a:p>
            <a:pPr marL="342900" indent="-342900" eaLnBrk="1" hangingPunct="1">
              <a:spcBef>
                <a:spcPct val="20000"/>
              </a:spcBef>
              <a:buClr>
                <a:schemeClr val="folHlink"/>
              </a:buClr>
              <a:buSzPct val="85000"/>
              <a:buFont typeface="Wingdings 2" panose="05020102010507070707" pitchFamily="18" charset="2"/>
            </a:pPr>
            <a:r>
              <a:rPr lang="zh-CN" altLang="en-US" sz="4000" b="1" dirty="0">
                <a:solidFill>
                  <a:srgbClr val="000000"/>
                </a:solidFill>
                <a:latin typeface="宋体" panose="02010600030101010101" pitchFamily="2" charset="-122"/>
              </a:rPr>
              <a:t>     同样可以根据物体辐射的红外线，来识别不同的物体。</a:t>
            </a:r>
            <a:endParaRPr lang="zh-CN" altLang="en-US" sz="4000" b="1" dirty="0">
              <a:solidFill>
                <a:srgbClr val="000000"/>
              </a:solidFill>
              <a:latin typeface="宋体" panose="02010600030101010101" pitchFamily="2" charset="-122"/>
            </a:endParaRPr>
          </a:p>
        </p:txBody>
      </p:sp>
      <p:sp>
        <p:nvSpPr>
          <p:cNvPr id="13316" name="Text Box 6"/>
          <p:cNvSpPr txBox="1"/>
          <p:nvPr/>
        </p:nvSpPr>
        <p:spPr>
          <a:xfrm>
            <a:off x="5715000" y="2590800"/>
            <a:ext cx="4800600" cy="3784600"/>
          </a:xfrm>
          <a:prstGeom prst="rect">
            <a:avLst/>
          </a:prstGeom>
          <a:noFill/>
          <a:ln w="9525">
            <a:noFill/>
          </a:ln>
        </p:spPr>
        <p:txBody>
          <a:bodyPr>
            <a:spAutoFit/>
          </a:bodyPr>
          <a:p>
            <a:pPr>
              <a:spcBef>
                <a:spcPct val="50000"/>
              </a:spcBef>
            </a:pPr>
            <a:r>
              <a:rPr lang="en-US" altLang="zh-CN" sz="2400" dirty="0">
                <a:solidFill>
                  <a:srgbClr val="000000"/>
                </a:solidFill>
                <a:latin typeface="Arial" panose="020B0604020202020204" pitchFamily="34" charset="0"/>
                <a:ea typeface="楷体_GB2312" panose="02010609030101010101" pitchFamily="49" charset="-122"/>
              </a:rPr>
              <a:t>           </a:t>
            </a:r>
            <a:r>
              <a:rPr lang="zh-CN" altLang="en-US" sz="4000" b="1" dirty="0">
                <a:solidFill>
                  <a:srgbClr val="000000"/>
                </a:solidFill>
                <a:latin typeface="宋体" panose="02010600030101010101" pitchFamily="2" charset="-122"/>
              </a:rPr>
              <a:t>夜晚野外各种草木，岩石辐射的红外线都不同，人们根据这种现象利用红外线照相机拍摄各种独特的风景图片。</a:t>
            </a:r>
            <a:endParaRPr lang="zh-CN" altLang="en-US" sz="4000" b="1" dirty="0">
              <a:solidFill>
                <a:srgbClr val="000000"/>
              </a:solidFill>
              <a:latin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p:cNvSpPr>
          <p:nvPr>
            <p:ph type="title"/>
          </p:nvPr>
        </p:nvSpPr>
        <p:spPr/>
        <p:txBody>
          <a:bodyPr vert="horz" wrap="square" lIns="91440" tIns="45720" rIns="91440" bIns="45720" anchor="ctr" anchorCtr="0"/>
          <a:p>
            <a:pPr eaLnBrk="1" hangingPunct="1"/>
            <a:r>
              <a:rPr lang="zh-CN" altLang="en-US" dirty="0">
                <a:solidFill>
                  <a:srgbClr val="000000"/>
                </a:solidFill>
              </a:rPr>
              <a:t>响尾蛇导弹</a:t>
            </a:r>
            <a:endParaRPr lang="zh-CN" altLang="en-US" dirty="0">
              <a:solidFill>
                <a:srgbClr val="000000"/>
              </a:solidFill>
            </a:endParaRPr>
          </a:p>
        </p:txBody>
      </p:sp>
      <p:pic>
        <p:nvPicPr>
          <p:cNvPr id="14339" name="Picture 4" descr="3-图片-32响尾蛇导弹"/>
          <p:cNvPicPr>
            <a:picLocks noChangeAspect="1"/>
          </p:cNvPicPr>
          <p:nvPr/>
        </p:nvPicPr>
        <p:blipFill>
          <a:blip r:embed="rId1"/>
          <a:stretch>
            <a:fillRect/>
          </a:stretch>
        </p:blipFill>
        <p:spPr>
          <a:xfrm>
            <a:off x="3352800" y="1676400"/>
            <a:ext cx="5551488" cy="381317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4"/>
          <p:cNvSpPr txBox="1"/>
          <p:nvPr/>
        </p:nvSpPr>
        <p:spPr>
          <a:xfrm>
            <a:off x="1600200" y="381000"/>
            <a:ext cx="8839200" cy="1938020"/>
          </a:xfrm>
          <a:prstGeom prst="rect">
            <a:avLst/>
          </a:prstGeom>
          <a:noFill/>
          <a:ln w="9525">
            <a:noFill/>
          </a:ln>
        </p:spPr>
        <p:txBody>
          <a:bodyPr>
            <a:spAutoFit/>
          </a:bodyPr>
          <a:p>
            <a:pPr>
              <a:spcBef>
                <a:spcPct val="50000"/>
              </a:spcBef>
            </a:pPr>
            <a:r>
              <a:rPr lang="en-US" altLang="zh-CN" sz="4000" b="1" dirty="0">
                <a:solidFill>
                  <a:srgbClr val="000000"/>
                </a:solidFill>
                <a:latin typeface="宋体" panose="02010600030101010101" pitchFamily="2" charset="-122"/>
              </a:rPr>
              <a:t>4.</a:t>
            </a:r>
            <a:r>
              <a:rPr lang="zh-CN" altLang="en-US" sz="4000" b="1" dirty="0">
                <a:solidFill>
                  <a:srgbClr val="000000"/>
                </a:solidFill>
                <a:latin typeface="宋体" panose="02010600030101010101" pitchFamily="2" charset="-122"/>
              </a:rPr>
              <a:t>红外线夜视仪</a:t>
            </a:r>
            <a:r>
              <a:rPr lang="en-US" altLang="zh-CN" sz="4000" b="1" dirty="0">
                <a:solidFill>
                  <a:srgbClr val="000000"/>
                </a:solidFill>
                <a:latin typeface="宋体" panose="02010600030101010101" pitchFamily="2" charset="-122"/>
              </a:rPr>
              <a:t>:</a:t>
            </a:r>
            <a:endParaRPr lang="en-US" altLang="zh-CN" sz="4000" b="1" dirty="0">
              <a:solidFill>
                <a:srgbClr val="000000"/>
              </a:solidFill>
              <a:latin typeface="宋体" panose="02010600030101010101" pitchFamily="2" charset="-122"/>
            </a:endParaRPr>
          </a:p>
          <a:p>
            <a:r>
              <a:rPr lang="en-US" altLang="zh-CN" sz="4000" b="1" dirty="0">
                <a:solidFill>
                  <a:srgbClr val="000000"/>
                </a:solidFill>
                <a:latin typeface="宋体" panose="02010600030101010101" pitchFamily="2" charset="-122"/>
              </a:rPr>
              <a:t>    </a:t>
            </a:r>
            <a:r>
              <a:rPr lang="zh-CN" altLang="en-US" sz="4000" b="1" dirty="0">
                <a:solidFill>
                  <a:srgbClr val="000000"/>
                </a:solidFill>
                <a:latin typeface="宋体" panose="02010600030101010101" pitchFamily="2" charset="-122"/>
              </a:rPr>
              <a:t>通过识别不同温度的物体辐射的红外线，达到侦察目的的一种设备。</a:t>
            </a:r>
            <a:endParaRPr lang="zh-CN" altLang="en-US" sz="4000" b="1" dirty="0">
              <a:solidFill>
                <a:srgbClr val="000000"/>
              </a:solidFill>
              <a:latin typeface="宋体" panose="02010600030101010101" pitchFamily="2" charset="-122"/>
            </a:endParaRPr>
          </a:p>
        </p:txBody>
      </p:sp>
      <p:pic>
        <p:nvPicPr>
          <p:cNvPr id="15363" name="Picture 5" descr="红外线5"/>
          <p:cNvPicPr>
            <a:picLocks noChangeAspect="1"/>
          </p:cNvPicPr>
          <p:nvPr/>
        </p:nvPicPr>
        <p:blipFill>
          <a:blip r:embed="rId1"/>
          <a:stretch>
            <a:fillRect/>
          </a:stretch>
        </p:blipFill>
        <p:spPr>
          <a:xfrm>
            <a:off x="2514600" y="2971800"/>
            <a:ext cx="3810000" cy="2566988"/>
          </a:xfrm>
          <a:prstGeom prst="rect">
            <a:avLst/>
          </a:prstGeom>
          <a:noFill/>
          <a:ln w="9525">
            <a:noFill/>
          </a:ln>
        </p:spPr>
      </p:pic>
      <p:sp>
        <p:nvSpPr>
          <p:cNvPr id="15364" name="Text Box 6"/>
          <p:cNvSpPr txBox="1"/>
          <p:nvPr/>
        </p:nvSpPr>
        <p:spPr>
          <a:xfrm>
            <a:off x="6858000" y="2438400"/>
            <a:ext cx="3733800" cy="4245610"/>
          </a:xfrm>
          <a:prstGeom prst="rect">
            <a:avLst/>
          </a:prstGeom>
          <a:noFill/>
          <a:ln w="9525">
            <a:noFill/>
          </a:ln>
        </p:spPr>
        <p:txBody>
          <a:bodyPr>
            <a:spAutoFit/>
          </a:bodyPr>
          <a:p>
            <a:pPr>
              <a:spcBef>
                <a:spcPct val="50000"/>
              </a:spcBef>
            </a:pPr>
            <a:r>
              <a:rPr lang="zh-CN" altLang="en-US" sz="4000" b="1" dirty="0">
                <a:solidFill>
                  <a:srgbClr val="000000"/>
                </a:solidFill>
                <a:latin typeface="宋体" panose="02010600030101010101" pitchFamily="2" charset="-122"/>
              </a:rPr>
              <a:t>原理</a:t>
            </a:r>
            <a:r>
              <a:rPr lang="en-US" altLang="zh-CN" sz="4000" b="1" dirty="0">
                <a:solidFill>
                  <a:srgbClr val="000000"/>
                </a:solidFill>
                <a:latin typeface="宋体" panose="02010600030101010101" pitchFamily="2" charset="-122"/>
              </a:rPr>
              <a:t>:</a:t>
            </a:r>
            <a:endParaRPr lang="en-US" altLang="zh-CN" sz="4000" b="1" dirty="0">
              <a:solidFill>
                <a:srgbClr val="000000"/>
              </a:solidFill>
              <a:latin typeface="宋体" panose="02010600030101010101" pitchFamily="2" charset="-122"/>
            </a:endParaRPr>
          </a:p>
          <a:p>
            <a:r>
              <a:rPr lang="en-US" altLang="zh-CN" sz="4000" b="1" dirty="0">
                <a:solidFill>
                  <a:srgbClr val="000000"/>
                </a:solidFill>
                <a:latin typeface="宋体" panose="02010600030101010101" pitchFamily="2" charset="-122"/>
              </a:rPr>
              <a:t>    </a:t>
            </a:r>
            <a:r>
              <a:rPr lang="zh-CN" altLang="en-US" sz="4000" b="1" dirty="0">
                <a:solidFill>
                  <a:srgbClr val="000000"/>
                </a:solidFill>
                <a:latin typeface="宋体" panose="02010600030101010101" pitchFamily="2" charset="-122"/>
              </a:rPr>
              <a:t>根据各种物体温度的不同，所辐射的红外线强度也不一样</a:t>
            </a:r>
            <a:r>
              <a:rPr lang="zh-CN" altLang="en-US" sz="2000" dirty="0">
                <a:solidFill>
                  <a:srgbClr val="000000"/>
                </a:solidFill>
                <a:latin typeface="楷体_GB2312" panose="02010609030101010101" pitchFamily="49" charset="-122"/>
                <a:ea typeface="楷体_GB2312" panose="02010609030101010101" pitchFamily="49" charset="-122"/>
              </a:rPr>
              <a:t>。</a:t>
            </a:r>
            <a:endParaRPr lang="zh-CN" altLang="en-US" sz="2000" dirty="0">
              <a:solidFill>
                <a:srgbClr val="000000"/>
              </a:solidFill>
              <a:latin typeface="楷体_GB2312" panose="02010609030101010101" pitchFamily="49" charset="-122"/>
              <a:ea typeface="楷体_GB2312" panose="02010609030101010101" pitchFamily="49" charset="-122"/>
            </a:endParaRPr>
          </a:p>
          <a:p>
            <a:pPr>
              <a:spcBef>
                <a:spcPct val="50000"/>
              </a:spcBef>
            </a:pPr>
            <a:endParaRPr lang="en-US" altLang="zh-CN" sz="2000" dirty="0">
              <a:solidFill>
                <a:srgbClr val="000000"/>
              </a:solidFill>
              <a:latin typeface="楷体_GB2312" panose="02010609030101010101" pitchFamily="49" charset="-122"/>
              <a:ea typeface="楷体_GB2312" panose="0201060903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4"/>
          <p:cNvSpPr/>
          <p:nvPr/>
        </p:nvSpPr>
        <p:spPr>
          <a:xfrm>
            <a:off x="1600200" y="2971800"/>
            <a:ext cx="8794750" cy="3352800"/>
          </a:xfrm>
          <a:prstGeom prst="rect">
            <a:avLst/>
          </a:prstGeom>
          <a:noFill/>
          <a:ln w="9525">
            <a:noFill/>
          </a:ln>
        </p:spPr>
        <p:txBody>
          <a:bodyPr/>
          <a:p>
            <a:pPr marL="342900" indent="-342900" eaLnBrk="1" hangingPunct="1">
              <a:spcBef>
                <a:spcPct val="20000"/>
              </a:spcBef>
              <a:buClr>
                <a:schemeClr val="folHlink"/>
              </a:buClr>
              <a:buSzPct val="85000"/>
              <a:buFont typeface="Wingdings 2" panose="05020102010507070707" pitchFamily="18" charset="2"/>
            </a:pPr>
            <a:r>
              <a:rPr lang="en-US" altLang="zh-CN" sz="4000" b="1" dirty="0">
                <a:solidFill>
                  <a:srgbClr val="000000"/>
                </a:solidFill>
                <a:latin typeface="宋体" panose="02010600030101010101" pitchFamily="2" charset="-122"/>
              </a:rPr>
              <a:t>     </a:t>
            </a:r>
            <a:r>
              <a:rPr lang="zh-CN" altLang="en-US" sz="4000" b="1" dirty="0">
                <a:solidFill>
                  <a:srgbClr val="000000"/>
                </a:solidFill>
                <a:latin typeface="宋体" panose="02010600030101010101" pitchFamily="2" charset="-122"/>
              </a:rPr>
              <a:t>德国物理学家里特有一次把含有氯化银的照相底片放到可见光光谱的紫外光外侧，发现底片被感光，他反复探究，终于发现里面有一种不可见的光</a:t>
            </a:r>
            <a:r>
              <a:rPr lang="en-US" altLang="zh-CN" sz="4000" b="1" dirty="0">
                <a:solidFill>
                  <a:srgbClr val="000000"/>
                </a:solidFill>
                <a:latin typeface="宋体" panose="02010600030101010101" pitchFamily="2" charset="-122"/>
              </a:rPr>
              <a:t>----</a:t>
            </a:r>
            <a:r>
              <a:rPr lang="zh-CN" altLang="en-US" sz="4000" b="1" dirty="0">
                <a:solidFill>
                  <a:srgbClr val="000000"/>
                </a:solidFill>
                <a:latin typeface="宋体" panose="02010600030101010101" pitchFamily="2" charset="-122"/>
              </a:rPr>
              <a:t>紫外线</a:t>
            </a:r>
            <a:r>
              <a:rPr lang="en-US" altLang="zh-CN" sz="4000" b="1" dirty="0">
                <a:solidFill>
                  <a:srgbClr val="000000"/>
                </a:solidFill>
                <a:latin typeface="宋体" panose="02010600030101010101" pitchFamily="2" charset="-122"/>
              </a:rPr>
              <a:t>(ultraviolet rays)</a:t>
            </a:r>
            <a:endParaRPr lang="en-US" altLang="zh-CN" sz="4000" b="1" dirty="0">
              <a:solidFill>
                <a:srgbClr val="000000"/>
              </a:solidFill>
              <a:latin typeface="宋体" panose="02010600030101010101" pitchFamily="2" charset="-122"/>
            </a:endParaRPr>
          </a:p>
        </p:txBody>
      </p:sp>
      <p:sp>
        <p:nvSpPr>
          <p:cNvPr id="16387" name="Rectangle 5"/>
          <p:cNvSpPr/>
          <p:nvPr/>
        </p:nvSpPr>
        <p:spPr>
          <a:xfrm>
            <a:off x="1752600" y="1897380"/>
            <a:ext cx="8162925" cy="922020"/>
          </a:xfrm>
          <a:prstGeom prst="rect">
            <a:avLst/>
          </a:prstGeom>
          <a:noFill/>
          <a:ln w="9525">
            <a:noFill/>
          </a:ln>
        </p:spPr>
        <p:txBody>
          <a:bodyPr anchor="b" anchorCtr="0">
            <a:spAutoFit/>
          </a:bodyPr>
          <a:p>
            <a:pPr algn="ctr" eaLnBrk="1" hangingPunct="1"/>
            <a:r>
              <a:rPr lang="en-US" altLang="zh-CN" sz="5400" b="1" dirty="0">
                <a:solidFill>
                  <a:srgbClr val="000000"/>
                </a:solidFill>
                <a:latin typeface="Arial" panose="020B0604020202020204" pitchFamily="34" charset="0"/>
                <a:ea typeface="楷体_GB2312" panose="02010609030101010101" pitchFamily="49" charset="-122"/>
              </a:rPr>
              <a:t>  </a:t>
            </a:r>
            <a:r>
              <a:rPr lang="zh-CN" altLang="en-US" sz="5400" b="1" dirty="0">
                <a:solidFill>
                  <a:srgbClr val="000000"/>
                </a:solidFill>
                <a:latin typeface="Arial" panose="020B0604020202020204" pitchFamily="34" charset="0"/>
                <a:ea typeface="楷体_GB2312" panose="02010609030101010101" pitchFamily="49" charset="-122"/>
              </a:rPr>
              <a:t>紫外线的发现</a:t>
            </a:r>
            <a:endParaRPr lang="zh-CN" altLang="en-US" sz="5400" b="1" dirty="0">
              <a:solidFill>
                <a:srgbClr val="000000"/>
              </a:solidFill>
              <a:latin typeface="Arial" panose="020B0604020202020204" pitchFamily="34" charset="0"/>
              <a:ea typeface="楷体_GB2312" panose="02010609030101010101" pitchFamily="49" charset="-122"/>
            </a:endParaRPr>
          </a:p>
        </p:txBody>
      </p:sp>
      <p:sp>
        <p:nvSpPr>
          <p:cNvPr id="16388" name="Rectangle 6"/>
          <p:cNvSpPr/>
          <p:nvPr/>
        </p:nvSpPr>
        <p:spPr>
          <a:xfrm>
            <a:off x="3657600" y="381000"/>
            <a:ext cx="7010400" cy="1322070"/>
          </a:xfrm>
          <a:prstGeom prst="rect">
            <a:avLst/>
          </a:prstGeom>
          <a:noFill/>
          <a:ln w="9525">
            <a:noFill/>
          </a:ln>
        </p:spPr>
        <p:txBody>
          <a:bodyPr>
            <a:spAutoFit/>
          </a:bodyPr>
          <a:p>
            <a:pPr eaLnBrk="1" hangingPunct="1"/>
            <a:r>
              <a:rPr lang="zh-CN" altLang="en-US" sz="4000" b="1" dirty="0">
                <a:solidFill>
                  <a:srgbClr val="000000"/>
                </a:solidFill>
                <a:latin typeface="Arial" panose="020B0604020202020204" pitchFamily="34" charset="0"/>
              </a:rPr>
              <a:t>在红光的外侧存在红外线，在紫光的外侧是否存在紫外线？</a:t>
            </a:r>
            <a:endParaRPr lang="zh-CN" altLang="en-US" sz="4000" b="1" dirty="0">
              <a:solidFill>
                <a:srgbClr val="000000"/>
              </a:solidFill>
              <a:latin typeface="Arial" panose="020B0604020202020204" pitchFamily="34" charset="0"/>
            </a:endParaRPr>
          </a:p>
        </p:txBody>
      </p:sp>
      <p:sp>
        <p:nvSpPr>
          <p:cNvPr id="16389" name="Rectangle 7"/>
          <p:cNvSpPr/>
          <p:nvPr/>
        </p:nvSpPr>
        <p:spPr>
          <a:xfrm>
            <a:off x="1676400" y="365125"/>
            <a:ext cx="3581400" cy="706755"/>
          </a:xfrm>
          <a:prstGeom prst="rect">
            <a:avLst/>
          </a:prstGeom>
          <a:noFill/>
          <a:ln w="9525">
            <a:noFill/>
          </a:ln>
        </p:spPr>
        <p:txBody>
          <a:bodyPr>
            <a:spAutoFit/>
          </a:bodyPr>
          <a:p>
            <a:pPr eaLnBrk="1" hangingPunct="1"/>
            <a:r>
              <a:rPr lang="zh-CN" altLang="en-US" sz="4000" b="1" dirty="0">
                <a:solidFill>
                  <a:srgbClr val="000000"/>
                </a:solidFill>
                <a:latin typeface="Arial" panose="020B0604020202020204" pitchFamily="34" charset="0"/>
              </a:rPr>
              <a:t>猜一猜：</a:t>
            </a:r>
            <a:endParaRPr lang="zh-CN" altLang="en-US" sz="4000" b="1" dirty="0">
              <a:solidFill>
                <a:srgbClr val="000000"/>
              </a:solidFill>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 Box 7"/>
          <p:cNvSpPr txBox="1"/>
          <p:nvPr/>
        </p:nvSpPr>
        <p:spPr>
          <a:xfrm>
            <a:off x="1676400" y="457200"/>
            <a:ext cx="8915400" cy="3352800"/>
          </a:xfrm>
          <a:prstGeom prst="rect">
            <a:avLst/>
          </a:prstGeom>
          <a:noFill/>
          <a:ln w="9525">
            <a:noFill/>
          </a:ln>
        </p:spPr>
        <p:txBody>
          <a:bodyPr>
            <a:spAutoFit/>
          </a:bodyPr>
          <a:p>
            <a:pPr algn="just">
              <a:spcBef>
                <a:spcPct val="50000"/>
              </a:spcBef>
            </a:pPr>
            <a:r>
              <a:rPr lang="zh-CN" altLang="en-US" sz="4000" b="1" dirty="0">
                <a:solidFill>
                  <a:srgbClr val="000000"/>
                </a:solidFill>
                <a:latin typeface="Arial" panose="020B0604020202020204" pitchFamily="34" charset="0"/>
              </a:rPr>
              <a:t>探测紫外线存在的活动：</a:t>
            </a:r>
            <a:endParaRPr lang="zh-CN" altLang="en-US" sz="4000" b="1" dirty="0">
              <a:solidFill>
                <a:srgbClr val="000000"/>
              </a:solidFill>
              <a:latin typeface="Arial" panose="020B0604020202020204" pitchFamily="34" charset="0"/>
            </a:endParaRPr>
          </a:p>
          <a:p>
            <a:pPr>
              <a:spcBef>
                <a:spcPct val="20000"/>
              </a:spcBef>
            </a:pPr>
            <a:r>
              <a:rPr lang="zh-CN" altLang="en-US" sz="4000" b="1" dirty="0">
                <a:solidFill>
                  <a:srgbClr val="000000"/>
                </a:solidFill>
                <a:latin typeface="Arial" panose="020B0604020202020204" pitchFamily="34" charset="0"/>
              </a:rPr>
              <a:t>        先用验钞机将</a:t>
            </a:r>
            <a:r>
              <a:rPr lang="en-US" altLang="zh-CN" sz="4000" b="1" dirty="0">
                <a:solidFill>
                  <a:srgbClr val="000000"/>
                </a:solidFill>
                <a:latin typeface="宋体" panose="02010600030101010101" pitchFamily="2" charset="-122"/>
              </a:rPr>
              <a:t>10</a:t>
            </a:r>
            <a:r>
              <a:rPr lang="zh-CN" altLang="en-US" sz="4000" b="1" dirty="0">
                <a:solidFill>
                  <a:srgbClr val="000000"/>
                </a:solidFill>
                <a:latin typeface="Arial" panose="020B0604020202020204" pitchFamily="34" charset="0"/>
              </a:rPr>
              <a:t>元钞票上的荧光标记显示出来，并用铅笔在钞票上画出其位置和范围，然后把钞票放在太阳光谱中，向紫光端慢慢移动。</a:t>
            </a:r>
            <a:r>
              <a:rPr lang="zh-CN" altLang="en-US" sz="4400" b="1" dirty="0">
                <a:solidFill>
                  <a:srgbClr val="000000"/>
                </a:solidFill>
                <a:latin typeface="Arial" panose="020B0604020202020204" pitchFamily="34" charset="0"/>
              </a:rPr>
              <a:t> </a:t>
            </a:r>
            <a:endParaRPr lang="zh-CN" altLang="en-US" sz="4400" b="1" dirty="0">
              <a:solidFill>
                <a:srgbClr val="000000"/>
              </a:solidFill>
              <a:latin typeface="Arial" panose="020B0604020202020204" pitchFamily="34" charset="0"/>
            </a:endParaRPr>
          </a:p>
        </p:txBody>
      </p:sp>
      <p:sp>
        <p:nvSpPr>
          <p:cNvPr id="17411" name="Text Box 8"/>
          <p:cNvSpPr txBox="1"/>
          <p:nvPr/>
        </p:nvSpPr>
        <p:spPr>
          <a:xfrm>
            <a:off x="1905000" y="4038600"/>
            <a:ext cx="8382000" cy="1322070"/>
          </a:xfrm>
          <a:prstGeom prst="rect">
            <a:avLst/>
          </a:prstGeom>
          <a:noFill/>
          <a:ln w="9525">
            <a:noFill/>
          </a:ln>
        </p:spPr>
        <p:txBody>
          <a:bodyPr>
            <a:spAutoFit/>
          </a:bodyPr>
          <a:p>
            <a:pPr>
              <a:spcBef>
                <a:spcPct val="50000"/>
              </a:spcBef>
            </a:pPr>
            <a:r>
              <a:rPr lang="en-US" altLang="zh-CN" sz="4000" b="1" dirty="0">
                <a:solidFill>
                  <a:srgbClr val="000000"/>
                </a:solidFill>
                <a:latin typeface="Arial" panose="020B0604020202020204" pitchFamily="34" charset="0"/>
              </a:rPr>
              <a:t>   </a:t>
            </a:r>
            <a:r>
              <a:rPr lang="zh-CN" altLang="en-US" sz="4000" b="1" dirty="0">
                <a:solidFill>
                  <a:srgbClr val="000000"/>
                </a:solidFill>
                <a:latin typeface="Arial" panose="020B0604020202020204" pitchFamily="34" charset="0"/>
              </a:rPr>
              <a:t>当画出的位置移至紫光外侧时有什么现象？看见荧光标记显现出来了。 </a:t>
            </a:r>
            <a:endParaRPr lang="zh-CN" altLang="en-US" sz="4000" b="1" dirty="0">
              <a:solidFill>
                <a:srgbClr val="000000"/>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Text Box 4"/>
          <p:cNvSpPr txBox="1"/>
          <p:nvPr/>
        </p:nvSpPr>
        <p:spPr>
          <a:xfrm>
            <a:off x="1981200" y="457200"/>
            <a:ext cx="804545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紫外线：紫光外侧的不可见光</a:t>
            </a:r>
            <a:endParaRPr lang="zh-CN" altLang="en-US" sz="4400" b="1" dirty="0">
              <a:solidFill>
                <a:srgbClr val="000000"/>
              </a:solidFill>
              <a:latin typeface="Arial" panose="020B0604020202020204" pitchFamily="34" charset="0"/>
            </a:endParaRPr>
          </a:p>
        </p:txBody>
      </p:sp>
      <p:sp>
        <p:nvSpPr>
          <p:cNvPr id="18435" name="Text Box 5"/>
          <p:cNvSpPr txBox="1"/>
          <p:nvPr/>
        </p:nvSpPr>
        <p:spPr>
          <a:xfrm>
            <a:off x="2362200" y="2667000"/>
            <a:ext cx="6629400" cy="178308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紫外线的特点：</a:t>
            </a:r>
            <a:endParaRPr lang="zh-CN" altLang="en-US" sz="4400" b="1" dirty="0">
              <a:solidFill>
                <a:srgbClr val="000000"/>
              </a:solidFill>
              <a:latin typeface="宋体" panose="02010600030101010101" pitchFamily="2" charset="-122"/>
            </a:endParaRPr>
          </a:p>
          <a:p>
            <a:pPr>
              <a:spcBef>
                <a:spcPct val="50000"/>
              </a:spcBef>
            </a:pPr>
            <a:r>
              <a:rPr lang="zh-CN" altLang="en-US" sz="4400" b="1" dirty="0">
                <a:solidFill>
                  <a:srgbClr val="000000"/>
                </a:solidFill>
                <a:latin typeface="宋体" panose="02010600030101010101" pitchFamily="2" charset="-122"/>
              </a:rPr>
              <a:t>     能使荧光物质发光</a:t>
            </a:r>
            <a:endParaRPr lang="zh-CN" altLang="en-US" sz="4400" b="1" dirty="0">
              <a:solidFill>
                <a:srgbClr val="000000"/>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8" name="Picture 4" descr="fff"/>
          <p:cNvPicPr>
            <a:picLocks noChangeAspect="1"/>
          </p:cNvPicPr>
          <p:nvPr/>
        </p:nvPicPr>
        <p:blipFill>
          <a:blip r:embed="rId1"/>
          <a:stretch>
            <a:fillRect/>
          </a:stretch>
        </p:blipFill>
        <p:spPr>
          <a:xfrm>
            <a:off x="2514600" y="2057400"/>
            <a:ext cx="3409950" cy="3200400"/>
          </a:xfrm>
          <a:prstGeom prst="rect">
            <a:avLst/>
          </a:prstGeom>
          <a:noFill/>
          <a:ln w="9525">
            <a:noFill/>
          </a:ln>
        </p:spPr>
      </p:pic>
      <p:pic>
        <p:nvPicPr>
          <p:cNvPr id="19459" name="Picture 5" descr="ddd"/>
          <p:cNvPicPr>
            <a:picLocks noChangeAspect="1"/>
          </p:cNvPicPr>
          <p:nvPr/>
        </p:nvPicPr>
        <p:blipFill>
          <a:blip r:embed="rId2"/>
          <a:stretch>
            <a:fillRect/>
          </a:stretch>
        </p:blipFill>
        <p:spPr>
          <a:xfrm>
            <a:off x="6553200" y="2438400"/>
            <a:ext cx="3641725" cy="2690813"/>
          </a:xfrm>
          <a:prstGeom prst="rect">
            <a:avLst/>
          </a:prstGeom>
          <a:noFill/>
          <a:ln w="9525">
            <a:noFill/>
          </a:ln>
        </p:spPr>
      </p:pic>
      <p:sp>
        <p:nvSpPr>
          <p:cNvPr id="19460" name="Text Box 6"/>
          <p:cNvSpPr txBox="1"/>
          <p:nvPr/>
        </p:nvSpPr>
        <p:spPr>
          <a:xfrm>
            <a:off x="2057400" y="381000"/>
            <a:ext cx="624840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紫外线的应用：</a:t>
            </a:r>
            <a:endParaRPr lang="zh-CN" altLang="en-US" sz="4400" b="1" dirty="0">
              <a:solidFill>
                <a:srgbClr val="000000"/>
              </a:solidFill>
              <a:latin typeface="Arial" panose="020B0604020202020204" pitchFamily="34" charset="0"/>
            </a:endParaRPr>
          </a:p>
        </p:txBody>
      </p:sp>
      <p:sp>
        <p:nvSpPr>
          <p:cNvPr id="19461" name="Text Box 7"/>
          <p:cNvSpPr txBox="1"/>
          <p:nvPr/>
        </p:nvSpPr>
        <p:spPr>
          <a:xfrm>
            <a:off x="7315200" y="5410200"/>
            <a:ext cx="259080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验钞机</a:t>
            </a:r>
            <a:endParaRPr lang="zh-CN" altLang="en-US" sz="4400" b="1" dirty="0">
              <a:solidFill>
                <a:srgbClr val="000000"/>
              </a:solidFill>
              <a:latin typeface="Arial" panose="020B0604020202020204" pitchFamily="34" charset="0"/>
            </a:endParaRPr>
          </a:p>
        </p:txBody>
      </p:sp>
      <p:sp>
        <p:nvSpPr>
          <p:cNvPr id="19462" name="Text Box 8"/>
          <p:cNvSpPr txBox="1"/>
          <p:nvPr/>
        </p:nvSpPr>
        <p:spPr>
          <a:xfrm>
            <a:off x="2743200" y="5410200"/>
            <a:ext cx="342900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消毒碗柜</a:t>
            </a:r>
            <a:endParaRPr lang="zh-CN" altLang="en-US" sz="4400" b="1" dirty="0">
              <a:solidFill>
                <a:srgbClr val="000000"/>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a:xfrm>
            <a:off x="2587625" y="76200"/>
            <a:ext cx="7089775" cy="1143000"/>
          </a:xfrm>
        </p:spPr>
        <p:txBody>
          <a:bodyPr vert="horz" wrap="square" lIns="91440" tIns="45720" rIns="91440" bIns="45720" anchor="ctr" anchorCtr="0"/>
          <a:p>
            <a:pPr eaLnBrk="1" hangingPunct="1"/>
            <a:r>
              <a:rPr lang="zh-CN" altLang="en-US" sz="6000" b="1" dirty="0">
                <a:solidFill>
                  <a:srgbClr val="000000"/>
                </a:solidFill>
              </a:rPr>
              <a:t>紫外线防护面具</a:t>
            </a:r>
            <a:endParaRPr lang="zh-CN" altLang="en-US" sz="6000" b="1" dirty="0">
              <a:solidFill>
                <a:srgbClr val="000000"/>
              </a:solidFill>
            </a:endParaRPr>
          </a:p>
        </p:txBody>
      </p:sp>
      <p:pic>
        <p:nvPicPr>
          <p:cNvPr id="20483" name="Picture 4" descr="3-图片-36紫外线防护面具"/>
          <p:cNvPicPr>
            <a:picLocks noChangeAspect="1"/>
          </p:cNvPicPr>
          <p:nvPr/>
        </p:nvPicPr>
        <p:blipFill>
          <a:blip r:embed="rId1"/>
          <a:stretch>
            <a:fillRect/>
          </a:stretch>
        </p:blipFill>
        <p:spPr>
          <a:xfrm>
            <a:off x="4267200" y="1828800"/>
            <a:ext cx="3886200" cy="3652838"/>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6" name="Picture 4" descr="eee"/>
          <p:cNvPicPr>
            <a:picLocks noChangeAspect="1"/>
          </p:cNvPicPr>
          <p:nvPr/>
        </p:nvPicPr>
        <p:blipFill>
          <a:blip r:embed="rId1"/>
          <a:stretch>
            <a:fillRect/>
          </a:stretch>
        </p:blipFill>
        <p:spPr>
          <a:xfrm>
            <a:off x="2057400" y="1295400"/>
            <a:ext cx="1598613" cy="1600200"/>
          </a:xfrm>
          <a:prstGeom prst="rect">
            <a:avLst/>
          </a:prstGeom>
          <a:noFill/>
          <a:ln w="9525">
            <a:noFill/>
          </a:ln>
        </p:spPr>
      </p:pic>
      <p:sp>
        <p:nvSpPr>
          <p:cNvPr id="21507" name="Rectangle 6"/>
          <p:cNvSpPr/>
          <p:nvPr/>
        </p:nvSpPr>
        <p:spPr>
          <a:xfrm>
            <a:off x="1524000" y="1805464"/>
            <a:ext cx="9144000" cy="3969385"/>
          </a:xfrm>
          <a:prstGeom prst="rect">
            <a:avLst/>
          </a:prstGeom>
          <a:noFill/>
          <a:ln w="9525">
            <a:noFill/>
          </a:ln>
        </p:spPr>
        <p:txBody>
          <a:bodyPr anchor="ctr" anchorCtr="0">
            <a:spAutoFit/>
          </a:bodyPr>
          <a:p>
            <a:pPr eaLnBrk="1" hangingPunct="1"/>
            <a:r>
              <a:rPr lang="en-US" altLang="zh-CN" sz="2800" b="1" dirty="0">
                <a:solidFill>
                  <a:srgbClr val="000000"/>
                </a:solidFill>
                <a:latin typeface="宋体" panose="02010600030101010101" pitchFamily="2" charset="-122"/>
              </a:rPr>
              <a:t>                  </a:t>
            </a:r>
            <a:r>
              <a:rPr lang="zh-CN" altLang="en-US" sz="2800" b="1" dirty="0">
                <a:solidFill>
                  <a:srgbClr val="000000"/>
                </a:solidFill>
                <a:latin typeface="宋体" panose="02010600030101010101" pitchFamily="2" charset="-122"/>
              </a:rPr>
              <a:t>紫外线主要影响眼睛和  </a:t>
            </a:r>
            <a:endParaRPr lang="zh-CN" altLang="en-US" sz="2800" b="1" dirty="0">
              <a:solidFill>
                <a:srgbClr val="000000"/>
              </a:solidFill>
              <a:latin typeface="宋体" panose="02010600030101010101" pitchFamily="2" charset="-122"/>
            </a:endParaRPr>
          </a:p>
          <a:p>
            <a:pPr eaLnBrk="1" hangingPunct="1"/>
            <a:r>
              <a:rPr lang="zh-CN" altLang="en-US" sz="2800" b="1" dirty="0">
                <a:solidFill>
                  <a:srgbClr val="000000"/>
                </a:solidFill>
                <a:latin typeface="宋体" panose="02010600030101010101" pitchFamily="2" charset="-122"/>
              </a:rPr>
              <a:t>              皮肤，引起急性角膜炎和结  </a:t>
            </a:r>
            <a:endParaRPr lang="zh-CN" altLang="en-US" sz="2800" b="1" dirty="0">
              <a:solidFill>
                <a:srgbClr val="000000"/>
              </a:solidFill>
              <a:latin typeface="宋体" panose="02010600030101010101" pitchFamily="2" charset="-122"/>
            </a:endParaRPr>
          </a:p>
          <a:p>
            <a:pPr eaLnBrk="1" hangingPunct="1"/>
            <a:r>
              <a:rPr lang="zh-CN" altLang="en-US" sz="2800" b="1" dirty="0">
                <a:solidFill>
                  <a:srgbClr val="000000"/>
                </a:solidFill>
                <a:latin typeface="宋体" panose="02010600030101010101" pitchFamily="2" charset="-122"/>
              </a:rPr>
              <a:t>              膜炎，慢性白内障等眼疾， </a:t>
            </a:r>
            <a:endParaRPr lang="zh-CN" altLang="en-US" sz="2800" b="1" dirty="0">
              <a:solidFill>
                <a:srgbClr val="000000"/>
              </a:solidFill>
              <a:latin typeface="宋体" panose="02010600030101010101" pitchFamily="2" charset="-122"/>
            </a:endParaRPr>
          </a:p>
          <a:p>
            <a:pPr eaLnBrk="1" hangingPunct="1"/>
            <a:r>
              <a:rPr lang="zh-CN" altLang="en-US" sz="2800" b="1" dirty="0">
                <a:solidFill>
                  <a:srgbClr val="000000"/>
                </a:solidFill>
                <a:latin typeface="宋体" panose="02010600030101010101" pitchFamily="2" charset="-122"/>
              </a:rPr>
              <a:t>              诱发皮肤癌。海洋中的浮游 </a:t>
            </a:r>
            <a:endParaRPr lang="zh-CN" altLang="en-US" sz="2800" b="1" dirty="0">
              <a:solidFill>
                <a:srgbClr val="000000"/>
              </a:solidFill>
              <a:latin typeface="宋体" panose="02010600030101010101" pitchFamily="2" charset="-122"/>
            </a:endParaRPr>
          </a:p>
          <a:p>
            <a:pPr eaLnBrk="1" hangingPunct="1"/>
            <a:r>
              <a:rPr lang="zh-CN" altLang="en-US" sz="2800" b="1" dirty="0">
                <a:solidFill>
                  <a:srgbClr val="000000"/>
                </a:solidFill>
                <a:latin typeface="宋体" panose="02010600030101010101" pitchFamily="2" charset="-122"/>
              </a:rPr>
              <a:t>生物也会因紫外线的照射，使生长受到影响甚至死亡；紫外线辐射也是产生有害的光化学烟雾的重要因素。紫外线辐射对包括人在内的各种动、植物的生理和生长、发育都会带来严重危害和影响。过量地照射紫外线，势必导致皮肤老化，出现皱纹、雀斑等等，并最终诱发皮肤癌</a:t>
            </a:r>
            <a:r>
              <a:rPr lang="zh-CN" altLang="en-US" sz="1400" dirty="0">
                <a:solidFill>
                  <a:srgbClr val="000000"/>
                </a:solidFill>
                <a:latin typeface="Arial" panose="020B0604020202020204" pitchFamily="34" charset="0"/>
              </a:rPr>
              <a:t> 。</a:t>
            </a:r>
            <a:r>
              <a:rPr lang="zh-CN" altLang="en-US" sz="2800" dirty="0">
                <a:solidFill>
                  <a:srgbClr val="000000"/>
                </a:solidFill>
                <a:latin typeface="宋体" panose="02010600030101010101" pitchFamily="2" charset="-122"/>
              </a:rPr>
              <a:t>  </a:t>
            </a:r>
            <a:endParaRPr lang="zh-CN" altLang="en-US" sz="2800" dirty="0">
              <a:solidFill>
                <a:srgbClr val="000000"/>
              </a:solidFill>
              <a:latin typeface="宋体" panose="02010600030101010101" pitchFamily="2" charset="-122"/>
            </a:endParaRPr>
          </a:p>
        </p:txBody>
      </p:sp>
      <p:sp>
        <p:nvSpPr>
          <p:cNvPr id="21508" name="Text Box 7"/>
          <p:cNvSpPr txBox="1"/>
          <p:nvPr/>
        </p:nvSpPr>
        <p:spPr>
          <a:xfrm>
            <a:off x="4038600" y="914400"/>
            <a:ext cx="4800600" cy="583565"/>
          </a:xfrm>
          <a:prstGeom prst="rect">
            <a:avLst/>
          </a:prstGeom>
          <a:noFill/>
          <a:ln w="9525">
            <a:noFill/>
          </a:ln>
        </p:spPr>
        <p:txBody>
          <a:bodyPr>
            <a:spAutoFit/>
          </a:bodyPr>
          <a:p>
            <a:pPr eaLnBrk="1" hangingPunct="1">
              <a:spcBef>
                <a:spcPct val="50000"/>
              </a:spcBef>
            </a:pPr>
            <a:r>
              <a:rPr lang="zh-CN" altLang="en-US" sz="3200" b="1" dirty="0">
                <a:solidFill>
                  <a:srgbClr val="000000"/>
                </a:solidFill>
                <a:latin typeface="Arial" panose="020B0604020202020204" pitchFamily="34" charset="0"/>
              </a:rPr>
              <a:t>紫外线的危害及防止</a:t>
            </a:r>
            <a:endParaRPr lang="zh-CN" altLang="en-US" sz="3200" b="1" dirty="0">
              <a:solidFill>
                <a:srgbClr val="000000"/>
              </a:solidFill>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Grp="1"/>
          </p:cNvSpPr>
          <p:nvPr>
            <p:ph type="title"/>
          </p:nvPr>
        </p:nvSpPr>
        <p:spPr>
          <a:xfrm>
            <a:off x="1752600" y="228600"/>
            <a:ext cx="3962400" cy="1143000"/>
          </a:xfrm>
        </p:spPr>
        <p:txBody>
          <a:bodyPr vert="horz" wrap="square" lIns="91440" tIns="45720" rIns="91440" bIns="45720" anchor="ctr" anchorCtr="0"/>
          <a:p>
            <a:pPr eaLnBrk="1" hangingPunct="1"/>
            <a:r>
              <a:rPr lang="zh-CN" altLang="en-US" sz="6000" b="1" dirty="0">
                <a:solidFill>
                  <a:srgbClr val="000000"/>
                </a:solidFill>
              </a:rPr>
              <a:t>总结提升</a:t>
            </a:r>
            <a:endParaRPr lang="zh-CN" altLang="en-US" sz="6000" b="1" dirty="0">
              <a:solidFill>
                <a:srgbClr val="000000"/>
              </a:solidFill>
            </a:endParaRPr>
          </a:p>
        </p:txBody>
      </p:sp>
      <p:sp>
        <p:nvSpPr>
          <p:cNvPr id="22531" name="Rectangle 3"/>
          <p:cNvSpPr>
            <a:spLocks noGrp="1"/>
          </p:cNvSpPr>
          <p:nvPr>
            <p:ph idx="1"/>
          </p:nvPr>
        </p:nvSpPr>
        <p:spPr/>
        <p:txBody>
          <a:bodyPr vert="horz" wrap="square" lIns="91440" tIns="45720" rIns="91440" bIns="45720" anchor="t" anchorCtr="0"/>
          <a:p>
            <a:pPr eaLnBrk="1" hangingPunct="1"/>
            <a:r>
              <a:rPr lang="en-US" altLang="zh-CN" sz="3600" b="1" dirty="0">
                <a:solidFill>
                  <a:srgbClr val="000000"/>
                </a:solidFill>
                <a:latin typeface="宋体" panose="02010600030101010101" pitchFamily="2" charset="-122"/>
              </a:rPr>
              <a:t>1</a:t>
            </a:r>
            <a:r>
              <a:rPr lang="zh-CN" altLang="en-US" sz="3600" b="1" dirty="0">
                <a:solidFill>
                  <a:srgbClr val="000000"/>
                </a:solidFill>
                <a:latin typeface="宋体" panose="02010600030101010101" pitchFamily="2" charset="-122"/>
              </a:rPr>
              <a:t>、可见光与不可见光</a:t>
            </a:r>
            <a:endParaRPr lang="zh-CN" altLang="en-US" sz="3600" b="1" dirty="0">
              <a:solidFill>
                <a:srgbClr val="000000"/>
              </a:solidFill>
              <a:latin typeface="宋体" panose="02010600030101010101" pitchFamily="2" charset="-122"/>
            </a:endParaRPr>
          </a:p>
          <a:p>
            <a:pPr eaLnBrk="1" hangingPunct="1"/>
            <a:r>
              <a:rPr lang="en-US" altLang="zh-CN" sz="3600" b="1" dirty="0">
                <a:solidFill>
                  <a:srgbClr val="000000"/>
                </a:solidFill>
                <a:latin typeface="宋体" panose="02010600030101010101" pitchFamily="2" charset="-122"/>
              </a:rPr>
              <a:t>2</a:t>
            </a:r>
            <a:r>
              <a:rPr lang="zh-CN" altLang="en-US" sz="3600" b="1" dirty="0">
                <a:solidFill>
                  <a:srgbClr val="000000"/>
                </a:solidFill>
                <a:latin typeface="宋体" panose="02010600030101010101" pitchFamily="2" charset="-122"/>
              </a:rPr>
              <a:t>、红外线</a:t>
            </a:r>
            <a:r>
              <a:rPr lang="zh-CN" altLang="en-US" dirty="0">
                <a:solidFill>
                  <a:srgbClr val="000000"/>
                </a:solidFill>
              </a:rPr>
              <a:t>：</a:t>
            </a:r>
            <a:r>
              <a:rPr lang="zh-CN" altLang="en-US" sz="3600" b="1" dirty="0">
                <a:solidFill>
                  <a:srgbClr val="000000"/>
                </a:solidFill>
                <a:latin typeface="宋体" panose="02010600030101010101" pitchFamily="2" charset="-122"/>
              </a:rPr>
              <a:t>概念</a:t>
            </a:r>
            <a:endParaRPr lang="zh-CN" altLang="en-US" sz="3600" b="1" dirty="0">
              <a:solidFill>
                <a:srgbClr val="000000"/>
              </a:solidFill>
              <a:latin typeface="宋体" panose="02010600030101010101" pitchFamily="2" charset="-122"/>
            </a:endParaRPr>
          </a:p>
          <a:p>
            <a:pPr eaLnBrk="1" hangingPunct="1"/>
            <a:r>
              <a:rPr lang="zh-CN" altLang="en-US" sz="3600" b="1" dirty="0">
                <a:solidFill>
                  <a:srgbClr val="000000"/>
                </a:solidFill>
                <a:latin typeface="宋体" panose="02010600030101010101" pitchFamily="2" charset="-122"/>
              </a:rPr>
              <a:t>           性质（特点）</a:t>
            </a:r>
            <a:endParaRPr lang="zh-CN" altLang="en-US" sz="3600" b="1" dirty="0">
              <a:solidFill>
                <a:srgbClr val="000000"/>
              </a:solidFill>
              <a:latin typeface="宋体" panose="02010600030101010101" pitchFamily="2" charset="-122"/>
            </a:endParaRPr>
          </a:p>
          <a:p>
            <a:pPr eaLnBrk="1" hangingPunct="1"/>
            <a:r>
              <a:rPr lang="zh-CN" altLang="en-US" sz="3600" b="1" dirty="0">
                <a:solidFill>
                  <a:srgbClr val="000000"/>
                </a:solidFill>
                <a:latin typeface="宋体" panose="02010600030101010101" pitchFamily="2" charset="-122"/>
              </a:rPr>
              <a:t>           应用</a:t>
            </a:r>
            <a:endParaRPr lang="zh-CN" altLang="en-US" sz="3600" b="1" dirty="0">
              <a:solidFill>
                <a:srgbClr val="000000"/>
              </a:solidFill>
              <a:latin typeface="宋体" panose="02010600030101010101" pitchFamily="2" charset="-122"/>
            </a:endParaRPr>
          </a:p>
          <a:p>
            <a:pPr eaLnBrk="1" hangingPunct="1"/>
            <a:r>
              <a:rPr lang="en-US" altLang="zh-CN" sz="3600" b="1" dirty="0">
                <a:solidFill>
                  <a:srgbClr val="000000"/>
                </a:solidFill>
                <a:latin typeface="宋体" panose="02010600030101010101" pitchFamily="2" charset="-122"/>
              </a:rPr>
              <a:t>3</a:t>
            </a:r>
            <a:r>
              <a:rPr lang="zh-CN" altLang="en-US" sz="3600" b="1" dirty="0">
                <a:solidFill>
                  <a:srgbClr val="000000"/>
                </a:solidFill>
                <a:latin typeface="宋体" panose="02010600030101010101" pitchFamily="2" charset="-122"/>
              </a:rPr>
              <a:t>、紫外线：概念</a:t>
            </a:r>
            <a:endParaRPr lang="zh-CN" altLang="en-US" sz="3600" b="1" dirty="0">
              <a:solidFill>
                <a:srgbClr val="000000"/>
              </a:solidFill>
              <a:latin typeface="宋体" panose="02010600030101010101" pitchFamily="2" charset="-122"/>
            </a:endParaRPr>
          </a:p>
          <a:p>
            <a:pPr eaLnBrk="1" hangingPunct="1"/>
            <a:r>
              <a:rPr lang="zh-CN" altLang="en-US" sz="3600" b="1" dirty="0">
                <a:solidFill>
                  <a:srgbClr val="000000"/>
                </a:solidFill>
                <a:latin typeface="宋体" panose="02010600030101010101" pitchFamily="2" charset="-122"/>
              </a:rPr>
              <a:t>           性质（特点）</a:t>
            </a:r>
            <a:endParaRPr lang="zh-CN" altLang="en-US" sz="3600" b="1" dirty="0">
              <a:solidFill>
                <a:srgbClr val="000000"/>
              </a:solidFill>
              <a:latin typeface="宋体" panose="02010600030101010101" pitchFamily="2" charset="-122"/>
            </a:endParaRPr>
          </a:p>
          <a:p>
            <a:pPr eaLnBrk="1" hangingPunct="1"/>
            <a:r>
              <a:rPr lang="zh-CN" altLang="en-US" sz="3600" b="1" dirty="0">
                <a:solidFill>
                  <a:srgbClr val="000000"/>
                </a:solidFill>
                <a:latin typeface="宋体" panose="02010600030101010101" pitchFamily="2" charset="-122"/>
              </a:rPr>
              <a:t>           应用</a:t>
            </a:r>
            <a:endParaRPr lang="zh-CN" altLang="en-US" sz="3600" b="1" dirty="0">
              <a:solidFill>
                <a:srgbClr val="000000"/>
              </a:solidFill>
              <a:latin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2" name="Picture 4" descr="eee"/>
          <p:cNvPicPr>
            <a:picLocks noChangeAspect="1"/>
          </p:cNvPicPr>
          <p:nvPr/>
        </p:nvPicPr>
        <p:blipFill>
          <a:blip r:embed="rId1"/>
          <a:stretch>
            <a:fillRect/>
          </a:stretch>
        </p:blipFill>
        <p:spPr>
          <a:xfrm>
            <a:off x="3276600" y="1219200"/>
            <a:ext cx="5486400" cy="4343400"/>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5" name="ShockwaveFlash1" descr="clipboard/media/image3.png"/>
          <p:cNvPicPr/>
          <p:nvPr/>
        </p:nvPicPr>
        <p:blipFill>
          <a:blip r:embed="rId1"/>
          <a:stretch>
            <a:fillRect/>
          </a:stretch>
        </p:blipFill>
        <p:spPr>
          <a:xfrm>
            <a:off x="2362200" y="304800"/>
            <a:ext cx="7694613" cy="5867400"/>
          </a:xfrm>
          <a:prstGeom prst="rect">
            <a:avLst/>
          </a:prstGeom>
          <a:noFill/>
          <a:ln w="9525">
            <a:noFill/>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6" name="Picture 4" descr="pic"/>
          <p:cNvPicPr>
            <a:picLocks noChangeAspect="1"/>
          </p:cNvPicPr>
          <p:nvPr/>
        </p:nvPicPr>
        <p:blipFill>
          <a:blip r:embed="rId1"/>
          <a:stretch>
            <a:fillRect/>
          </a:stretch>
        </p:blipFill>
        <p:spPr>
          <a:xfrm>
            <a:off x="1905000" y="3429000"/>
            <a:ext cx="5334000" cy="3124200"/>
          </a:xfrm>
          <a:prstGeom prst="rect">
            <a:avLst/>
          </a:prstGeom>
          <a:noFill/>
          <a:ln w="9525">
            <a:noFill/>
          </a:ln>
        </p:spPr>
      </p:pic>
      <p:sp>
        <p:nvSpPr>
          <p:cNvPr id="6147" name="Rectangle 5"/>
          <p:cNvSpPr/>
          <p:nvPr/>
        </p:nvSpPr>
        <p:spPr>
          <a:xfrm>
            <a:off x="1752600" y="90488"/>
            <a:ext cx="3581400" cy="829945"/>
          </a:xfrm>
          <a:prstGeom prst="rect">
            <a:avLst/>
          </a:prstGeom>
          <a:noFill/>
          <a:ln w="9525">
            <a:noFill/>
          </a:ln>
        </p:spPr>
        <p:txBody>
          <a:bodyPr>
            <a:spAutoFit/>
          </a:bodyPr>
          <a:p>
            <a:pPr eaLnBrk="1" hangingPunct="1"/>
            <a:r>
              <a:rPr lang="zh-CN" altLang="en-US" sz="4800" b="1" dirty="0">
                <a:solidFill>
                  <a:srgbClr val="000000"/>
                </a:solidFill>
                <a:latin typeface="Arial" panose="020B0604020202020204" pitchFamily="34" charset="0"/>
              </a:rPr>
              <a:t>猜一猜：</a:t>
            </a:r>
            <a:endParaRPr lang="zh-CN" altLang="en-US" sz="4800" b="1" dirty="0">
              <a:solidFill>
                <a:srgbClr val="000000"/>
              </a:solidFill>
              <a:latin typeface="Arial" panose="020B0604020202020204" pitchFamily="34" charset="0"/>
            </a:endParaRPr>
          </a:p>
        </p:txBody>
      </p:sp>
      <p:sp>
        <p:nvSpPr>
          <p:cNvPr id="6148" name="Text Box 6"/>
          <p:cNvSpPr txBox="1"/>
          <p:nvPr/>
        </p:nvSpPr>
        <p:spPr>
          <a:xfrm>
            <a:off x="4191000" y="152400"/>
            <a:ext cx="6477000" cy="706755"/>
          </a:xfrm>
          <a:prstGeom prst="rect">
            <a:avLst/>
          </a:prstGeom>
          <a:noFill/>
          <a:ln w="9525">
            <a:noFill/>
          </a:ln>
        </p:spPr>
        <p:txBody>
          <a:bodyPr>
            <a:spAutoFit/>
          </a:bodyPr>
          <a:p>
            <a:pPr eaLnBrk="1" hangingPunct="1">
              <a:spcBef>
                <a:spcPct val="50000"/>
              </a:spcBef>
            </a:pPr>
            <a:r>
              <a:rPr lang="zh-CN" altLang="en-US" sz="4000" b="1" dirty="0">
                <a:solidFill>
                  <a:srgbClr val="000000"/>
                </a:solidFill>
                <a:latin typeface="Arial" panose="020B0604020202020204" pitchFamily="34" charset="0"/>
              </a:rPr>
              <a:t>哪种色光的发热本领大？</a:t>
            </a:r>
            <a:endParaRPr lang="zh-CN" altLang="en-US" sz="4000" b="1" dirty="0">
              <a:solidFill>
                <a:srgbClr val="000000"/>
              </a:solidFill>
              <a:latin typeface="Arial" panose="020B0604020202020204" pitchFamily="34" charset="0"/>
            </a:endParaRPr>
          </a:p>
        </p:txBody>
      </p:sp>
      <p:sp>
        <p:nvSpPr>
          <p:cNvPr id="11271" name="Text Box 7"/>
          <p:cNvSpPr txBox="1"/>
          <p:nvPr/>
        </p:nvSpPr>
        <p:spPr>
          <a:xfrm>
            <a:off x="3384550" y="1066800"/>
            <a:ext cx="7054850" cy="132207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en-US" altLang="zh-CN" sz="4000" b="1" dirty="0">
                <a:solidFill>
                  <a:srgbClr val="000000"/>
                </a:solidFill>
                <a:latin typeface="宋体" panose="02010600030101010101" pitchFamily="2" charset="-122"/>
              </a:rPr>
              <a:t>1.</a:t>
            </a:r>
            <a:r>
              <a:rPr lang="zh-CN" altLang="en-US" sz="4000" b="1" dirty="0">
                <a:solidFill>
                  <a:srgbClr val="000000"/>
                </a:solidFill>
                <a:latin typeface="Arial" panose="020B0604020202020204" pitchFamily="34" charset="0"/>
              </a:rPr>
              <a:t>你用什么方法判断哪种 </a:t>
            </a:r>
            <a:endParaRPr lang="zh-CN" altLang="en-US" sz="4000" b="1" dirty="0">
              <a:solidFill>
                <a:srgbClr val="000000"/>
              </a:solidFill>
              <a:latin typeface="Arial" panose="020B0604020202020204" pitchFamily="34" charset="0"/>
            </a:endParaRPr>
          </a:p>
          <a:p>
            <a:r>
              <a:rPr lang="zh-CN" altLang="en-US" sz="4000" b="1" dirty="0">
                <a:solidFill>
                  <a:srgbClr val="000000"/>
                </a:solidFill>
                <a:latin typeface="Arial" panose="020B0604020202020204" pitchFamily="34" charset="0"/>
              </a:rPr>
              <a:t>    色光的发热本领大呢？ </a:t>
            </a:r>
            <a:endParaRPr lang="zh-CN" altLang="en-US" sz="4000" b="1" dirty="0">
              <a:solidFill>
                <a:srgbClr val="000000"/>
              </a:solidFill>
              <a:latin typeface="Arial" panose="020B0604020202020204" pitchFamily="34" charset="0"/>
            </a:endParaRPr>
          </a:p>
        </p:txBody>
      </p:sp>
      <p:sp>
        <p:nvSpPr>
          <p:cNvPr id="6150" name="Rectangle 8"/>
          <p:cNvSpPr/>
          <p:nvPr/>
        </p:nvSpPr>
        <p:spPr>
          <a:xfrm>
            <a:off x="1752600" y="990600"/>
            <a:ext cx="2362200" cy="706755"/>
          </a:xfrm>
          <a:prstGeom prst="rect">
            <a:avLst/>
          </a:prstGeom>
          <a:noFill/>
          <a:ln w="9525">
            <a:noFill/>
          </a:ln>
        </p:spPr>
        <p:txBody>
          <a:bodyPr>
            <a:spAutoFit/>
          </a:bodyPr>
          <a:p>
            <a:pPr eaLnBrk="1" hangingPunct="1"/>
            <a:r>
              <a:rPr lang="zh-CN" altLang="en-US" sz="4000" b="1" dirty="0">
                <a:solidFill>
                  <a:srgbClr val="000000"/>
                </a:solidFill>
                <a:latin typeface="Arial" panose="020B0604020202020204" pitchFamily="34" charset="0"/>
              </a:rPr>
              <a:t>问题：</a:t>
            </a:r>
            <a:endParaRPr lang="zh-CN" altLang="en-US" sz="4000" b="1" dirty="0">
              <a:solidFill>
                <a:srgbClr val="000000"/>
              </a:solidFill>
              <a:latin typeface="Arial" panose="020B0604020202020204" pitchFamily="34" charset="0"/>
            </a:endParaRPr>
          </a:p>
        </p:txBody>
      </p:sp>
      <p:sp>
        <p:nvSpPr>
          <p:cNvPr id="11273" name="Text Box 9"/>
          <p:cNvSpPr txBox="1"/>
          <p:nvPr/>
        </p:nvSpPr>
        <p:spPr>
          <a:xfrm>
            <a:off x="3352800" y="3505200"/>
            <a:ext cx="655320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en-US" altLang="zh-CN" sz="4000" b="1" dirty="0">
                <a:solidFill>
                  <a:srgbClr val="000000"/>
                </a:solidFill>
                <a:latin typeface="宋体" panose="02010600030101010101" pitchFamily="2" charset="-122"/>
              </a:rPr>
              <a:t>2.</a:t>
            </a:r>
            <a:r>
              <a:rPr lang="zh-CN" altLang="en-US" sz="4000" b="1" dirty="0">
                <a:solidFill>
                  <a:srgbClr val="000000"/>
                </a:solidFill>
                <a:latin typeface="Arial" panose="020B0604020202020204" pitchFamily="34" charset="0"/>
              </a:rPr>
              <a:t>如何让温度计更加灵敏？</a:t>
            </a:r>
            <a:r>
              <a:rPr lang="zh-CN" altLang="en-US" sz="4400" b="1" dirty="0">
                <a:solidFill>
                  <a:srgbClr val="000000"/>
                </a:solidFill>
                <a:latin typeface="Arial" panose="020B0604020202020204" pitchFamily="34" charset="0"/>
              </a:rPr>
              <a:t> </a:t>
            </a:r>
            <a:endParaRPr lang="zh-CN" altLang="en-US" sz="4400" b="1" dirty="0">
              <a:solidFill>
                <a:srgbClr val="000000"/>
              </a:solidFill>
              <a:latin typeface="Arial" panose="020B0604020202020204" pitchFamily="34" charset="0"/>
            </a:endParaRPr>
          </a:p>
        </p:txBody>
      </p:sp>
      <p:sp>
        <p:nvSpPr>
          <p:cNvPr id="6154" name="Rectangle 10"/>
          <p:cNvSpPr/>
          <p:nvPr/>
        </p:nvSpPr>
        <p:spPr>
          <a:xfrm>
            <a:off x="7162800" y="4952207"/>
            <a:ext cx="3124200" cy="368300"/>
          </a:xfrm>
          <a:prstGeom prst="rect">
            <a:avLst/>
          </a:prstGeom>
          <a:solidFill>
            <a:srgbClr val="FFFFFF"/>
          </a:solidFill>
          <a:ln w="9525">
            <a:noFill/>
          </a:ln>
        </p:spPr>
        <p:txBody>
          <a:bodyPr anchor="ctr" anchorCtr="0">
            <a:spAutoFit/>
          </a:bodyPr>
          <a:p>
            <a:r>
              <a:rPr lang="zh-CN" altLang="en-US" u="sng" dirty="0">
                <a:solidFill>
                  <a:srgbClr val="FF3300"/>
                </a:solidFill>
                <a:latin typeface="Arial" panose="020B0604020202020204" pitchFamily="34" charset="0"/>
              </a:rPr>
              <a:t>将温度计的玻璃泡涂成红色</a:t>
            </a:r>
            <a:r>
              <a:rPr lang="en-US" altLang="zh-CN" u="sng" dirty="0">
                <a:solidFill>
                  <a:srgbClr val="FF3300"/>
                </a:solidFill>
                <a:latin typeface="Arial" panose="020B0604020202020204" pitchFamily="34" charset="0"/>
              </a:rPr>
              <a:t>,</a:t>
            </a:r>
            <a:r>
              <a:rPr lang="en-US" altLang="zh-CN" dirty="0">
                <a:solidFill>
                  <a:srgbClr val="FF3300"/>
                </a:solidFill>
                <a:latin typeface="Arial" panose="020B0604020202020204" pitchFamily="34" charset="0"/>
              </a:rPr>
              <a:t> </a:t>
            </a:r>
            <a:endParaRPr lang="en-US" altLang="zh-CN" dirty="0">
              <a:solidFill>
                <a:srgbClr val="FF3300"/>
              </a:solidFill>
              <a:latin typeface="Arial" panose="020B0604020202020204" pitchFamily="34" charset="0"/>
            </a:endParaRPr>
          </a:p>
        </p:txBody>
      </p:sp>
      <p:sp>
        <p:nvSpPr>
          <p:cNvPr id="6155" name="Text Box 11"/>
          <p:cNvSpPr txBox="1"/>
          <p:nvPr/>
        </p:nvSpPr>
        <p:spPr>
          <a:xfrm>
            <a:off x="5638800" y="2514600"/>
            <a:ext cx="2514600" cy="368300"/>
          </a:xfrm>
          <a:prstGeom prst="rect">
            <a:avLst/>
          </a:prstGeom>
          <a:noFill/>
          <a:ln w="9525">
            <a:noFill/>
          </a:ln>
        </p:spPr>
        <p:txBody>
          <a:bodyPr>
            <a:spAutoFit/>
          </a:bodyPr>
          <a:p>
            <a:r>
              <a:rPr lang="zh-CN" altLang="en-US" dirty="0">
                <a:solidFill>
                  <a:srgbClr val="FF3300"/>
                </a:solidFill>
                <a:latin typeface="Arial" panose="020B0604020202020204" pitchFamily="34" charset="0"/>
              </a:rPr>
              <a:t>用温度计测量</a:t>
            </a:r>
            <a:endParaRPr lang="zh-CN" altLang="en-US" dirty="0">
              <a:solidFill>
                <a:srgbClr val="FF33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1"/>
                                        </p:tgtEl>
                                        <p:attrNameLst>
                                          <p:attrName>style.visibility</p:attrName>
                                        </p:attrNameLst>
                                      </p:cBhvr>
                                      <p:to>
                                        <p:strVal val="visible"/>
                                      </p:to>
                                    </p:set>
                                    <p:animEffect transition="in" filter="blinds(horizontal)">
                                      <p:cBhvr>
                                        <p:cTn id="7" dur="500"/>
                                        <p:tgtEl>
                                          <p:spTgt spid="1127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73"/>
                                        </p:tgtEl>
                                        <p:attrNameLst>
                                          <p:attrName>style.visibility</p:attrName>
                                        </p:attrNameLst>
                                      </p:cBhvr>
                                      <p:to>
                                        <p:strVal val="visible"/>
                                      </p:to>
                                    </p:set>
                                    <p:animEffect transition="in" filter="blinds(horizontal)">
                                      <p:cBhvr>
                                        <p:cTn id="12" dur="500"/>
                                        <p:tgtEl>
                                          <p:spTgt spid="1127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155"/>
                                        </p:tgtEl>
                                        <p:attrNameLst>
                                          <p:attrName>style.visibility</p:attrName>
                                        </p:attrNameLst>
                                      </p:cBhvr>
                                      <p:to>
                                        <p:strVal val="visible"/>
                                      </p:to>
                                    </p:set>
                                    <p:anim calcmode="lin" valueType="num">
                                      <p:cBhvr additive="base">
                                        <p:cTn id="17" dur="500" fill="hold"/>
                                        <p:tgtEl>
                                          <p:spTgt spid="6155"/>
                                        </p:tgtEl>
                                        <p:attrNameLst>
                                          <p:attrName>ppt_x</p:attrName>
                                        </p:attrNameLst>
                                      </p:cBhvr>
                                      <p:tavLst>
                                        <p:tav tm="0">
                                          <p:val>
                                            <p:strVal val="#ppt_x"/>
                                          </p:val>
                                        </p:tav>
                                        <p:tav tm="100000">
                                          <p:val>
                                            <p:strVal val="#ppt_x"/>
                                          </p:val>
                                        </p:tav>
                                      </p:tavLst>
                                    </p:anim>
                                    <p:anim calcmode="lin" valueType="num">
                                      <p:cBhvr additive="base">
                                        <p:cTn id="18" dur="500" fill="hold"/>
                                        <p:tgtEl>
                                          <p:spTgt spid="615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154"/>
                                        </p:tgtEl>
                                        <p:attrNameLst>
                                          <p:attrName>style.visibility</p:attrName>
                                        </p:attrNameLst>
                                      </p:cBhvr>
                                      <p:to>
                                        <p:strVal val="visible"/>
                                      </p:to>
                                    </p:set>
                                    <p:animEffect transition="in" filter="blinds(horizontal)">
                                      <p:cBhvr>
                                        <p:cTn id="23" dur="5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3" grpId="0"/>
      <p:bldP spid="6154" grpId="0" bldLvl="0" animBg="1"/>
      <p:bldP spid="61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Picture 4" descr="照片1"/>
          <p:cNvPicPr>
            <a:picLocks noChangeAspect="1"/>
          </p:cNvPicPr>
          <p:nvPr/>
        </p:nvPicPr>
        <p:blipFill>
          <a:blip r:embed="rId1"/>
          <a:stretch>
            <a:fillRect/>
          </a:stretch>
        </p:blipFill>
        <p:spPr>
          <a:xfrm>
            <a:off x="3276600" y="914400"/>
            <a:ext cx="4572000" cy="3362325"/>
          </a:xfrm>
          <a:prstGeom prst="rect">
            <a:avLst/>
          </a:prstGeom>
          <a:noFill/>
          <a:ln w="9525">
            <a:noFill/>
          </a:ln>
        </p:spPr>
      </p:pic>
      <p:sp>
        <p:nvSpPr>
          <p:cNvPr id="10247" name="Text Box 7"/>
          <p:cNvSpPr txBox="1"/>
          <p:nvPr/>
        </p:nvSpPr>
        <p:spPr>
          <a:xfrm>
            <a:off x="3352800" y="4495800"/>
            <a:ext cx="7086600" cy="144526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温度计放在红光外侧时示数上升最多</a:t>
            </a:r>
            <a:r>
              <a:rPr lang="zh-CN" altLang="en-US" sz="4400" b="1" dirty="0">
                <a:solidFill>
                  <a:srgbClr val="000000"/>
                </a:solidFill>
                <a:latin typeface="Arial" panose="020B0604020202020204" pitchFamily="34" charset="0"/>
              </a:rPr>
              <a:t> </a:t>
            </a:r>
            <a:endParaRPr lang="zh-CN" altLang="en-US" sz="4400" b="1" dirty="0">
              <a:solidFill>
                <a:srgbClr val="000000"/>
              </a:solidFill>
              <a:latin typeface="Arial" panose="020B0604020202020204" pitchFamily="34" charset="0"/>
            </a:endParaRPr>
          </a:p>
        </p:txBody>
      </p:sp>
      <p:sp>
        <p:nvSpPr>
          <p:cNvPr id="7172" name="Text Box 8"/>
          <p:cNvSpPr txBox="1"/>
          <p:nvPr/>
        </p:nvSpPr>
        <p:spPr>
          <a:xfrm>
            <a:off x="1828800" y="4495800"/>
            <a:ext cx="1981200" cy="768350"/>
          </a:xfrm>
          <a:prstGeom prst="rect">
            <a:avLst/>
          </a:prstGeom>
          <a:noFill/>
          <a:ln w="9525">
            <a:noFill/>
          </a:ln>
        </p:spPr>
        <p:txBody>
          <a:bodyPr>
            <a:spAutoFit/>
          </a:bodyPr>
          <a:p>
            <a:pPr>
              <a:spcBef>
                <a:spcPct val="50000"/>
              </a:spcBef>
            </a:pPr>
            <a:r>
              <a:rPr lang="zh-CN" altLang="en-US" sz="4400" b="1" dirty="0">
                <a:solidFill>
                  <a:srgbClr val="000000"/>
                </a:solidFill>
                <a:latin typeface="Arial" panose="020B0604020202020204" pitchFamily="34" charset="0"/>
              </a:rPr>
              <a:t>现象：</a:t>
            </a:r>
            <a:endParaRPr lang="zh-CN" altLang="en-US" sz="4400" b="1" dirty="0">
              <a:solidFill>
                <a:srgbClr val="00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7"/>
                                        </p:tgtEl>
                                        <p:attrNameLst>
                                          <p:attrName>style.visibility</p:attrName>
                                        </p:attrNameLst>
                                      </p:cBhvr>
                                      <p:to>
                                        <p:strVal val="visible"/>
                                      </p:to>
                                    </p:set>
                                    <p:animEffect transition="in" filter="blinds(horizontal)">
                                      <p:cBhvr>
                                        <p:cTn id="7"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 Box 4"/>
          <p:cNvSpPr txBox="1"/>
          <p:nvPr/>
        </p:nvSpPr>
        <p:spPr>
          <a:xfrm>
            <a:off x="1981200" y="457200"/>
            <a:ext cx="804545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红外线：红光外侧的不可见光</a:t>
            </a:r>
            <a:endParaRPr lang="zh-CN" altLang="en-US" sz="4400" b="1" dirty="0">
              <a:solidFill>
                <a:srgbClr val="000000"/>
              </a:solidFill>
              <a:latin typeface="Arial" panose="020B0604020202020204" pitchFamily="34" charset="0"/>
            </a:endParaRPr>
          </a:p>
        </p:txBody>
      </p:sp>
      <p:sp>
        <p:nvSpPr>
          <p:cNvPr id="8195" name="Text Box 5"/>
          <p:cNvSpPr txBox="1"/>
          <p:nvPr/>
        </p:nvSpPr>
        <p:spPr>
          <a:xfrm>
            <a:off x="1600200" y="1600200"/>
            <a:ext cx="9067800" cy="144526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红外线的特点：能使被照射的物体 </a:t>
            </a:r>
            <a:endParaRPr lang="zh-CN" altLang="en-US" sz="4400" b="1" dirty="0">
              <a:solidFill>
                <a:srgbClr val="000000"/>
              </a:solidFill>
              <a:latin typeface="宋体" panose="02010600030101010101" pitchFamily="2" charset="-122"/>
            </a:endParaRPr>
          </a:p>
          <a:p>
            <a:r>
              <a:rPr lang="zh-CN" altLang="en-US" sz="4400" b="1" dirty="0">
                <a:solidFill>
                  <a:srgbClr val="000000"/>
                </a:solidFill>
                <a:latin typeface="宋体" panose="02010600030101010101" pitchFamily="2" charset="-122"/>
              </a:rPr>
              <a:t>发热，具有热效应。</a:t>
            </a:r>
            <a:endParaRPr lang="zh-CN" altLang="en-US" sz="4400" b="1" dirty="0">
              <a:solidFill>
                <a:srgbClr val="000000"/>
              </a:solidFill>
              <a:latin typeface="Arial" panose="020B0604020202020204" pitchFamily="34" charset="0"/>
            </a:endParaRPr>
          </a:p>
        </p:txBody>
      </p:sp>
      <p:sp>
        <p:nvSpPr>
          <p:cNvPr id="8196" name="Text Box 7"/>
          <p:cNvSpPr txBox="1"/>
          <p:nvPr/>
        </p:nvSpPr>
        <p:spPr>
          <a:xfrm>
            <a:off x="1828800" y="3352800"/>
            <a:ext cx="8534400" cy="1445260"/>
          </a:xfrm>
          <a:prstGeom prst="rect">
            <a:avLst/>
          </a:prstGeom>
          <a:noFill/>
          <a:ln w="9525">
            <a:noFill/>
          </a:ln>
        </p:spPr>
        <p:txBody>
          <a:bodyPr>
            <a:spAutoFit/>
          </a:bodyPr>
          <a:p>
            <a:pPr algn="just">
              <a:spcBef>
                <a:spcPct val="50000"/>
              </a:spcBef>
            </a:pPr>
            <a:r>
              <a:rPr lang="zh-CN" altLang="en-US" sz="4400" b="1" dirty="0">
                <a:solidFill>
                  <a:srgbClr val="000000"/>
                </a:solidFill>
                <a:latin typeface="宋体" panose="02010600030101010101" pitchFamily="2" charset="-122"/>
              </a:rPr>
              <a:t>地球上太阳的热主要就是以红外线的形式送到的。</a:t>
            </a:r>
            <a:endParaRPr lang="zh-CN" altLang="en-US" sz="4400" b="1" dirty="0">
              <a:solidFill>
                <a:srgbClr val="000000"/>
              </a:solidFill>
              <a:latin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p:cNvSpPr>
          <p:nvPr>
            <p:ph type="title"/>
          </p:nvPr>
        </p:nvSpPr>
        <p:spPr>
          <a:xfrm>
            <a:off x="2816225" y="304800"/>
            <a:ext cx="6099175" cy="1143000"/>
          </a:xfrm>
        </p:spPr>
        <p:txBody>
          <a:bodyPr vert="horz" wrap="square" lIns="91440" tIns="45720" rIns="91440" bIns="45720" anchor="ctr" anchorCtr="0"/>
          <a:p>
            <a:pPr eaLnBrk="1" hangingPunct="1"/>
            <a:r>
              <a:rPr lang="zh-CN" altLang="en-US" sz="6000" b="1" dirty="0">
                <a:solidFill>
                  <a:srgbClr val="000000"/>
                </a:solidFill>
              </a:rPr>
              <a:t>电视遥控器</a:t>
            </a:r>
            <a:endParaRPr lang="zh-CN" altLang="en-US" sz="6000" b="1" dirty="0">
              <a:solidFill>
                <a:srgbClr val="000000"/>
              </a:solidFill>
            </a:endParaRPr>
          </a:p>
        </p:txBody>
      </p:sp>
      <p:pic>
        <p:nvPicPr>
          <p:cNvPr id="9219" name="Picture 3" descr="3-图片-31电视遥控器"/>
          <p:cNvPicPr>
            <a:picLocks noChangeAspect="1"/>
          </p:cNvPicPr>
          <p:nvPr/>
        </p:nvPicPr>
        <p:blipFill>
          <a:blip r:embed="rId1"/>
          <a:stretch>
            <a:fillRect/>
          </a:stretch>
        </p:blipFill>
        <p:spPr>
          <a:xfrm>
            <a:off x="3575050" y="1981200"/>
            <a:ext cx="4679950" cy="3616325"/>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Picture 4" descr="红外线烤箱"/>
          <p:cNvPicPr>
            <a:picLocks noChangeAspect="1"/>
          </p:cNvPicPr>
          <p:nvPr/>
        </p:nvPicPr>
        <p:blipFill>
          <a:blip r:embed="rId1"/>
          <a:stretch>
            <a:fillRect/>
          </a:stretch>
        </p:blipFill>
        <p:spPr>
          <a:xfrm>
            <a:off x="3352800" y="1447800"/>
            <a:ext cx="4876800" cy="3962400"/>
          </a:xfrm>
          <a:prstGeom prst="rect">
            <a:avLst/>
          </a:prstGeom>
          <a:noFill/>
          <a:ln w="9525">
            <a:noFill/>
          </a:ln>
        </p:spPr>
      </p:pic>
      <p:sp>
        <p:nvSpPr>
          <p:cNvPr id="27653" name="Text Box 5"/>
          <p:cNvSpPr txBox="1"/>
          <p:nvPr/>
        </p:nvSpPr>
        <p:spPr>
          <a:xfrm>
            <a:off x="3429000" y="381000"/>
            <a:ext cx="4876800" cy="1014730"/>
          </a:xfrm>
          <a:prstGeom prst="rect">
            <a:avLst/>
          </a:prstGeom>
          <a:noFill/>
          <a:ln w="9525">
            <a:noFill/>
          </a:ln>
        </p:spPr>
        <p:txBody>
          <a:bodyPr>
            <a:spAutoFit/>
          </a:bodyPr>
          <a:p>
            <a:pPr eaLnBrk="1" hangingPunct="1">
              <a:spcBef>
                <a:spcPct val="50000"/>
              </a:spcBef>
            </a:pPr>
            <a:r>
              <a:rPr lang="zh-CN" altLang="en-US" sz="6000" b="1" dirty="0">
                <a:solidFill>
                  <a:srgbClr val="000000"/>
                </a:solidFill>
                <a:latin typeface="Arial" panose="020B0604020202020204" pitchFamily="34" charset="0"/>
              </a:rPr>
              <a:t>红外线烤箱</a:t>
            </a:r>
            <a:endParaRPr lang="zh-CN" altLang="en-US" sz="6000" b="1" dirty="0">
              <a:solidFill>
                <a:srgbClr val="00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 calcmode="lin" valueType="num">
                                      <p:cBhvr additive="base">
                                        <p:cTn id="7" dur="1000" fill="hold"/>
                                        <p:tgtEl>
                                          <p:spTgt spid="27653"/>
                                        </p:tgtEl>
                                        <p:attrNameLst>
                                          <p:attrName>ppt_x</p:attrName>
                                        </p:attrNameLst>
                                      </p:cBhvr>
                                      <p:tavLst>
                                        <p:tav tm="0">
                                          <p:val>
                                            <p:strVal val="#ppt_x"/>
                                          </p:val>
                                        </p:tav>
                                        <p:tav tm="100000">
                                          <p:val>
                                            <p:strVal val="#ppt_x"/>
                                          </p:val>
                                        </p:tav>
                                      </p:tavLst>
                                    </p:anim>
                                    <p:anim calcmode="lin" valueType="num">
                                      <p:cBhvr additive="base">
                                        <p:cTn id="8" dur="1000" fill="hold"/>
                                        <p:tgtEl>
                                          <p:spTgt spid="276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Picture 4" descr="红外线3"/>
          <p:cNvPicPr>
            <a:picLocks noChangeAspect="1"/>
          </p:cNvPicPr>
          <p:nvPr/>
        </p:nvPicPr>
        <p:blipFill>
          <a:blip r:embed="rId1"/>
          <a:stretch>
            <a:fillRect/>
          </a:stretch>
        </p:blipFill>
        <p:spPr>
          <a:xfrm>
            <a:off x="1676400" y="2438400"/>
            <a:ext cx="3714750" cy="4267200"/>
          </a:xfrm>
          <a:prstGeom prst="rect">
            <a:avLst/>
          </a:prstGeom>
          <a:noFill/>
          <a:ln w="9525">
            <a:noFill/>
          </a:ln>
        </p:spPr>
      </p:pic>
      <p:sp>
        <p:nvSpPr>
          <p:cNvPr id="12291" name="Text Box 5"/>
          <p:cNvSpPr txBox="1"/>
          <p:nvPr/>
        </p:nvSpPr>
        <p:spPr>
          <a:xfrm>
            <a:off x="1600200" y="0"/>
            <a:ext cx="4953000" cy="768350"/>
          </a:xfrm>
          <a:prstGeom prst="rect">
            <a:avLst/>
          </a:prstGeom>
          <a:noFill/>
          <a:ln w="9525">
            <a:noFill/>
          </a:ln>
        </p:spPr>
        <p:txBody>
          <a:bodyPr>
            <a:spAutoFit/>
          </a:bodyPr>
          <a:p>
            <a:pPr>
              <a:spcBef>
                <a:spcPct val="50000"/>
              </a:spcBef>
            </a:pPr>
            <a:r>
              <a:rPr lang="en-US" altLang="zh-CN" dirty="0">
                <a:solidFill>
                  <a:srgbClr val="000000"/>
                </a:solidFill>
                <a:latin typeface="宋体" panose="02010600030101010101" pitchFamily="2" charset="-122"/>
              </a:rPr>
              <a:t> </a:t>
            </a:r>
            <a:r>
              <a:rPr lang="zh-CN" altLang="en-US" sz="4400" b="1" dirty="0">
                <a:solidFill>
                  <a:srgbClr val="000000"/>
                </a:solidFill>
                <a:latin typeface="宋体" panose="02010600030101010101" pitchFamily="2" charset="-122"/>
              </a:rPr>
              <a:t>红外线的应用：</a:t>
            </a:r>
            <a:endParaRPr lang="zh-CN" altLang="en-US" sz="4400" b="1" dirty="0">
              <a:solidFill>
                <a:srgbClr val="000000"/>
              </a:solidFill>
              <a:latin typeface="Arial" panose="020B0604020202020204" pitchFamily="34" charset="0"/>
            </a:endParaRPr>
          </a:p>
        </p:txBody>
      </p:sp>
      <p:sp>
        <p:nvSpPr>
          <p:cNvPr id="12292" name="Text Box 6"/>
          <p:cNvSpPr txBox="1"/>
          <p:nvPr/>
        </p:nvSpPr>
        <p:spPr>
          <a:xfrm>
            <a:off x="1828800" y="762000"/>
            <a:ext cx="8839200" cy="1938020"/>
          </a:xfrm>
          <a:prstGeom prst="rect">
            <a:avLst/>
          </a:prstGeom>
          <a:noFill/>
          <a:ln w="9525">
            <a:noFill/>
          </a:ln>
        </p:spPr>
        <p:txBody>
          <a:bodyPr>
            <a:spAutoFit/>
          </a:bodyPr>
          <a:p>
            <a:pPr>
              <a:spcBef>
                <a:spcPct val="50000"/>
              </a:spcBef>
            </a:pPr>
            <a:r>
              <a:rPr lang="en-US" altLang="zh-CN" dirty="0">
                <a:solidFill>
                  <a:srgbClr val="000000"/>
                </a:solidFill>
                <a:latin typeface="Arial" panose="020B0604020202020204" pitchFamily="34" charset="0"/>
              </a:rPr>
              <a:t>     </a:t>
            </a:r>
            <a:r>
              <a:rPr lang="en-US" altLang="zh-CN" sz="4000" b="1" dirty="0">
                <a:solidFill>
                  <a:srgbClr val="000000"/>
                </a:solidFill>
                <a:latin typeface="宋体" panose="02010600030101010101" pitchFamily="2" charset="-122"/>
              </a:rPr>
              <a:t>1.</a:t>
            </a:r>
            <a:r>
              <a:rPr lang="zh-CN" altLang="en-US" sz="4000" b="1" dirty="0">
                <a:solidFill>
                  <a:srgbClr val="000000"/>
                </a:solidFill>
                <a:latin typeface="宋体" panose="02010600030101010101" pitchFamily="2" charset="-122"/>
              </a:rPr>
              <a:t>红外探测器：通过记录物体辐射的</a:t>
            </a:r>
            <a:endParaRPr lang="zh-CN" altLang="en-US" sz="4000" b="1" dirty="0">
              <a:solidFill>
                <a:srgbClr val="000000"/>
              </a:solidFill>
              <a:latin typeface="宋体" panose="02010600030101010101" pitchFamily="2" charset="-122"/>
            </a:endParaRPr>
          </a:p>
          <a:p>
            <a:r>
              <a:rPr lang="zh-CN" altLang="en-US" sz="4000" b="1" dirty="0">
                <a:solidFill>
                  <a:srgbClr val="000000"/>
                </a:solidFill>
                <a:latin typeface="宋体" panose="02010600030101010101" pitchFamily="2" charset="-122"/>
              </a:rPr>
              <a:t>               红外线，来识别不同 </a:t>
            </a:r>
            <a:endParaRPr lang="zh-CN" altLang="en-US" sz="4000" b="1" dirty="0">
              <a:solidFill>
                <a:srgbClr val="000000"/>
              </a:solidFill>
              <a:latin typeface="宋体" panose="02010600030101010101" pitchFamily="2" charset="-122"/>
            </a:endParaRPr>
          </a:p>
          <a:p>
            <a:r>
              <a:rPr lang="zh-CN" altLang="en-US" sz="4000" b="1" dirty="0">
                <a:solidFill>
                  <a:srgbClr val="000000"/>
                </a:solidFill>
                <a:latin typeface="宋体" panose="02010600030101010101" pitchFamily="2" charset="-122"/>
              </a:rPr>
              <a:t>               温度的物体。</a:t>
            </a:r>
            <a:endParaRPr lang="zh-CN" altLang="en-US" sz="4000" b="1" dirty="0">
              <a:solidFill>
                <a:srgbClr val="000000"/>
              </a:solidFill>
              <a:latin typeface="宋体" panose="02010600030101010101" pitchFamily="2" charset="-122"/>
            </a:endParaRPr>
          </a:p>
        </p:txBody>
      </p:sp>
      <p:sp>
        <p:nvSpPr>
          <p:cNvPr id="12293" name="Text Box 7"/>
          <p:cNvSpPr txBox="1"/>
          <p:nvPr/>
        </p:nvSpPr>
        <p:spPr>
          <a:xfrm>
            <a:off x="5562600" y="3733800"/>
            <a:ext cx="5105400" cy="1938020"/>
          </a:xfrm>
          <a:prstGeom prst="rect">
            <a:avLst/>
          </a:prstGeom>
          <a:noFill/>
          <a:ln w="9525">
            <a:noFill/>
          </a:ln>
        </p:spPr>
        <p:txBody>
          <a:bodyPr>
            <a:spAutoFit/>
          </a:bodyPr>
          <a:p>
            <a:pPr>
              <a:spcBef>
                <a:spcPct val="50000"/>
              </a:spcBef>
            </a:pPr>
            <a:r>
              <a:rPr lang="en-US" altLang="zh-CN" sz="4000" b="1" dirty="0">
                <a:solidFill>
                  <a:srgbClr val="000000"/>
                </a:solidFill>
                <a:latin typeface="宋体" panose="02010600030101010101" pitchFamily="2" charset="-122"/>
              </a:rPr>
              <a:t>2.</a:t>
            </a:r>
            <a:r>
              <a:rPr lang="zh-CN" altLang="en-US" sz="4000" b="1" dirty="0">
                <a:solidFill>
                  <a:srgbClr val="000000"/>
                </a:solidFill>
                <a:latin typeface="宋体" panose="02010600030101010101" pitchFamily="2" charset="-122"/>
              </a:rPr>
              <a:t>红外线太空望远镜</a:t>
            </a:r>
            <a:r>
              <a:rPr lang="en-US" altLang="zh-CN" sz="4000" b="1" dirty="0">
                <a:solidFill>
                  <a:srgbClr val="000000"/>
                </a:solidFill>
                <a:latin typeface="宋体" panose="02010600030101010101" pitchFamily="2" charset="-122"/>
              </a:rPr>
              <a:t>:</a:t>
            </a:r>
            <a:endParaRPr lang="en-US" altLang="zh-CN" sz="4000" b="1" dirty="0">
              <a:solidFill>
                <a:srgbClr val="000000"/>
              </a:solidFill>
              <a:latin typeface="宋体" panose="02010600030101010101" pitchFamily="2" charset="-122"/>
            </a:endParaRPr>
          </a:p>
          <a:p>
            <a:r>
              <a:rPr lang="en-US" altLang="zh-CN" sz="4000" b="1" dirty="0">
                <a:solidFill>
                  <a:srgbClr val="000000"/>
                </a:solidFill>
                <a:latin typeface="宋体" panose="02010600030101010101" pitchFamily="2" charset="-122"/>
              </a:rPr>
              <a:t>  </a:t>
            </a:r>
            <a:r>
              <a:rPr lang="zh-CN" altLang="en-US" sz="4000" b="1" dirty="0">
                <a:solidFill>
                  <a:srgbClr val="000000"/>
                </a:solidFill>
                <a:latin typeface="宋体" panose="02010600030101010101" pitchFamily="2" charset="-122"/>
              </a:rPr>
              <a:t>可看穿不透明黑暗</a:t>
            </a:r>
            <a:endParaRPr lang="zh-CN" altLang="en-US" sz="4000" b="1" dirty="0">
              <a:solidFill>
                <a:srgbClr val="000000"/>
              </a:solidFill>
              <a:latin typeface="宋体" panose="02010600030101010101" pitchFamily="2" charset="-122"/>
            </a:endParaRPr>
          </a:p>
          <a:p>
            <a:r>
              <a:rPr lang="zh-CN" altLang="en-US" sz="4000" b="1" dirty="0">
                <a:solidFill>
                  <a:srgbClr val="000000"/>
                </a:solidFill>
                <a:latin typeface="宋体" panose="02010600030101010101" pitchFamily="2" charset="-122"/>
              </a:rPr>
              <a:t>  团状物的内部结构</a:t>
            </a:r>
            <a:endParaRPr lang="zh-CN" altLang="en-US" sz="4000" b="1" dirty="0">
              <a:solidFill>
                <a:srgbClr val="000000"/>
              </a:solidFill>
              <a:latin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ZTM4ODYzZGU4ZTcwYTAyYmRmMWE5ZTYyZjI3YWYyZGE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天坛月色">
  <a:themeElements>
    <a:clrScheme name="天坛月色 1">
      <a:dk1>
        <a:srgbClr val="DDDDDD"/>
      </a:dk1>
      <a:lt1>
        <a:srgbClr val="FFFFFF"/>
      </a:lt1>
      <a:dk2>
        <a:srgbClr val="3366CC"/>
      </a:dk2>
      <a:lt2>
        <a:srgbClr val="FFFF66"/>
      </a:lt2>
      <a:accent1>
        <a:srgbClr val="879CC8"/>
      </a:accent1>
      <a:accent2>
        <a:srgbClr val="C0C0C0"/>
      </a:accent2>
      <a:accent3>
        <a:srgbClr val="ADB8E2"/>
      </a:accent3>
      <a:accent4>
        <a:srgbClr val="DADADA"/>
      </a:accent4>
      <a:accent5>
        <a:srgbClr val="C3CBE0"/>
      </a:accent5>
      <a:accent6>
        <a:srgbClr val="AEAEAE"/>
      </a:accent6>
      <a:hlink>
        <a:srgbClr val="66FFFF"/>
      </a:hlink>
      <a:folHlink>
        <a:srgbClr val="CCFFCC"/>
      </a:folHlink>
    </a:clrScheme>
    <a:fontScheme name="天坛月色">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天坛月色 1">
        <a:dk1>
          <a:srgbClr val="DDDDDD"/>
        </a:dk1>
        <a:lt1>
          <a:srgbClr val="FFFFFF"/>
        </a:lt1>
        <a:dk2>
          <a:srgbClr val="3366CC"/>
        </a:dk2>
        <a:lt2>
          <a:srgbClr val="FFFF66"/>
        </a:lt2>
        <a:accent1>
          <a:srgbClr val="879CC8"/>
        </a:accent1>
        <a:accent2>
          <a:srgbClr val="C0C0C0"/>
        </a:accent2>
        <a:accent3>
          <a:srgbClr val="ADB8E2"/>
        </a:accent3>
        <a:accent4>
          <a:srgbClr val="DADADA"/>
        </a:accent4>
        <a:accent5>
          <a:srgbClr val="C3CBE0"/>
        </a:accent5>
        <a:accent6>
          <a:srgbClr val="AEAEAE"/>
        </a:accent6>
        <a:hlink>
          <a:srgbClr val="66FFFF"/>
        </a:hlink>
        <a:folHlink>
          <a:srgbClr val="CCFFCC"/>
        </a:folHlink>
      </a:clrScheme>
      <a:clrMap bg1="dk2" tx1="lt1" bg2="dk1" tx2="lt2" accent1="accent1" accent2="accent2" accent3="accent3" accent4="accent4" accent5="accent5" accent6="accent6" hlink="hlink" folHlink="folHlink"/>
    </a:extraClrScheme>
    <a:extraClrScheme>
      <a:clrScheme name="天坛月色 2">
        <a:dk1>
          <a:srgbClr val="C0C0C0"/>
        </a:dk1>
        <a:lt1>
          <a:srgbClr val="FFFFFF"/>
        </a:lt1>
        <a:dk2>
          <a:srgbClr val="006699"/>
        </a:dk2>
        <a:lt2>
          <a:srgbClr val="FFFFFF"/>
        </a:lt2>
        <a:accent1>
          <a:srgbClr val="93B090"/>
        </a:accent1>
        <a:accent2>
          <a:srgbClr val="CCECFF"/>
        </a:accent2>
        <a:accent3>
          <a:srgbClr val="AAB8CA"/>
        </a:accent3>
        <a:accent4>
          <a:srgbClr val="DADADA"/>
        </a:accent4>
        <a:accent5>
          <a:srgbClr val="C8D4C6"/>
        </a:accent5>
        <a:accent6>
          <a:srgbClr val="B9D6E7"/>
        </a:accent6>
        <a:hlink>
          <a:srgbClr val="FFFF66"/>
        </a:hlink>
        <a:folHlink>
          <a:srgbClr val="66FFFF"/>
        </a:folHlink>
      </a:clrScheme>
      <a:clrMap bg1="dk2" tx1="lt1" bg2="dk1" tx2="lt2" accent1="accent1" accent2="accent2" accent3="accent3" accent4="accent4" accent5="accent5" accent6="accent6" hlink="hlink" folHlink="folHlink"/>
    </a:extraClrScheme>
    <a:extraClrScheme>
      <a:clrScheme name="天坛月色 3">
        <a:dk1>
          <a:srgbClr val="DDDDDD"/>
        </a:dk1>
        <a:lt1>
          <a:srgbClr val="FFFFFF"/>
        </a:lt1>
        <a:dk2>
          <a:srgbClr val="7B7BA7"/>
        </a:dk2>
        <a:lt2>
          <a:srgbClr val="FFFF66"/>
        </a:lt2>
        <a:accent1>
          <a:srgbClr val="78AE90"/>
        </a:accent1>
        <a:accent2>
          <a:srgbClr val="B8B8D0"/>
        </a:accent2>
        <a:accent3>
          <a:srgbClr val="BFBFD0"/>
        </a:accent3>
        <a:accent4>
          <a:srgbClr val="DADADA"/>
        </a:accent4>
        <a:accent5>
          <a:srgbClr val="BED3C6"/>
        </a:accent5>
        <a:accent6>
          <a:srgbClr val="A6A6BC"/>
        </a:accent6>
        <a:hlink>
          <a:srgbClr val="66FFCC"/>
        </a:hlink>
        <a:folHlink>
          <a:srgbClr val="CCFF99"/>
        </a:folHlink>
      </a:clrScheme>
      <a:clrMap bg1="dk2" tx1="lt1" bg2="dk1" tx2="lt2" accent1="accent1" accent2="accent2" accent3="accent3" accent4="accent4" accent5="accent5" accent6="accent6" hlink="hlink" folHlink="folHlink"/>
    </a:extraClrScheme>
    <a:extraClrScheme>
      <a:clrScheme name="天坛月色 4">
        <a:dk1>
          <a:srgbClr val="DDDDDD"/>
        </a:dk1>
        <a:lt1>
          <a:srgbClr val="FFFF00"/>
        </a:lt1>
        <a:dk2>
          <a:srgbClr val="6600CC"/>
        </a:dk2>
        <a:lt2>
          <a:srgbClr val="FFFFFF"/>
        </a:lt2>
        <a:accent1>
          <a:srgbClr val="7296B6"/>
        </a:accent1>
        <a:accent2>
          <a:srgbClr val="FF6600"/>
        </a:accent2>
        <a:accent3>
          <a:srgbClr val="B8AAE2"/>
        </a:accent3>
        <a:accent4>
          <a:srgbClr val="DADA00"/>
        </a:accent4>
        <a:accent5>
          <a:srgbClr val="BCC9D7"/>
        </a:accent5>
        <a:accent6>
          <a:srgbClr val="E75C00"/>
        </a:accent6>
        <a:hlink>
          <a:srgbClr val="99FFCC"/>
        </a:hlink>
        <a:folHlink>
          <a:srgbClr val="FFFFFF"/>
        </a:folHlink>
      </a:clrScheme>
      <a:clrMap bg1="dk2" tx1="lt1" bg2="dk1" tx2="lt2" accent1="accent1" accent2="accent2" accent3="accent3" accent4="accent4" accent5="accent5" accent6="accent6" hlink="hlink" folHlink="folHlink"/>
    </a:extraClrScheme>
    <a:extraClrScheme>
      <a:clrScheme name="天坛月色 5">
        <a:dk1>
          <a:srgbClr val="DDDDDD"/>
        </a:dk1>
        <a:lt1>
          <a:srgbClr val="FFFFFF"/>
        </a:lt1>
        <a:dk2>
          <a:srgbClr val="0099CC"/>
        </a:dk2>
        <a:lt2>
          <a:srgbClr val="CCECFF"/>
        </a:lt2>
        <a:accent1>
          <a:srgbClr val="DD8A79"/>
        </a:accent1>
        <a:accent2>
          <a:srgbClr val="339966"/>
        </a:accent2>
        <a:accent3>
          <a:srgbClr val="AACAE2"/>
        </a:accent3>
        <a:accent4>
          <a:srgbClr val="DADADA"/>
        </a:accent4>
        <a:accent5>
          <a:srgbClr val="EBC4BE"/>
        </a:accent5>
        <a:accent6>
          <a:srgbClr val="2D8A5C"/>
        </a:accent6>
        <a:hlink>
          <a:srgbClr val="FFFF66"/>
        </a:hlink>
        <a:folHlink>
          <a:srgbClr val="CCFF99"/>
        </a:folHlink>
      </a:clrScheme>
      <a:clrMap bg1="dk2" tx1="lt1" bg2="dk1" tx2="lt2" accent1="accent1" accent2="accent2" accent3="accent3" accent4="accent4" accent5="accent5" accent6="accent6" hlink="hlink" folHlink="folHlink"/>
    </a:extraClrScheme>
    <a:extraClrScheme>
      <a:clrScheme name="天坛月色 6">
        <a:dk1>
          <a:srgbClr val="C0C0C0"/>
        </a:dk1>
        <a:lt1>
          <a:srgbClr val="FFFFFF"/>
        </a:lt1>
        <a:dk2>
          <a:srgbClr val="536DAD"/>
        </a:dk2>
        <a:lt2>
          <a:srgbClr val="66FF66"/>
        </a:lt2>
        <a:accent1>
          <a:srgbClr val="C48AB6"/>
        </a:accent1>
        <a:accent2>
          <a:srgbClr val="FFCCFF"/>
        </a:accent2>
        <a:accent3>
          <a:srgbClr val="B3BAD3"/>
        </a:accent3>
        <a:accent4>
          <a:srgbClr val="DADADA"/>
        </a:accent4>
        <a:accent5>
          <a:srgbClr val="DEC4D7"/>
        </a:accent5>
        <a:accent6>
          <a:srgbClr val="E7B9E7"/>
        </a:accent6>
        <a:hlink>
          <a:srgbClr val="00FFFF"/>
        </a:hlink>
        <a:folHlink>
          <a:srgbClr val="FFFF66"/>
        </a:folHlink>
      </a:clrScheme>
      <a:clrMap bg1="dk2" tx1="lt1" bg2="dk1" tx2="lt2" accent1="accent1" accent2="accent2" accent3="accent3" accent4="accent4" accent5="accent5" accent6="accent6" hlink="hlink" folHlink="folHlink"/>
    </a:extraClrScheme>
    <a:extraClrScheme>
      <a:clrScheme name="天坛月色 7">
        <a:dk1>
          <a:srgbClr val="C0C0C0"/>
        </a:dk1>
        <a:lt1>
          <a:srgbClr val="FFFF00"/>
        </a:lt1>
        <a:dk2>
          <a:srgbClr val="996633"/>
        </a:dk2>
        <a:lt2>
          <a:srgbClr val="66FFFF"/>
        </a:lt2>
        <a:accent1>
          <a:srgbClr val="CD7C73"/>
        </a:accent1>
        <a:accent2>
          <a:srgbClr val="B6B6CE"/>
        </a:accent2>
        <a:accent3>
          <a:srgbClr val="CAB8AD"/>
        </a:accent3>
        <a:accent4>
          <a:srgbClr val="DADA00"/>
        </a:accent4>
        <a:accent5>
          <a:srgbClr val="E3BFBC"/>
        </a:accent5>
        <a:accent6>
          <a:srgbClr val="A5A5BA"/>
        </a:accent6>
        <a:hlink>
          <a:srgbClr val="000000"/>
        </a:hlink>
        <a:folHlink>
          <a:srgbClr val="CCECFF"/>
        </a:folHlink>
      </a:clrScheme>
      <a:clrMap bg1="dk2" tx1="lt1" bg2="dk1" tx2="lt2" accent1="accent1" accent2="accent2" accent3="accent3" accent4="accent4" accent5="accent5" accent6="accent6" hlink="hlink" folHlink="folHlink"/>
    </a:extraClrScheme>
    <a:extraClrScheme>
      <a:clrScheme name="天坛月色 8">
        <a:dk1>
          <a:srgbClr val="C0C0C0"/>
        </a:dk1>
        <a:lt1>
          <a:srgbClr val="FFFF66"/>
        </a:lt1>
        <a:dk2>
          <a:srgbClr val="008080"/>
        </a:dk2>
        <a:lt2>
          <a:srgbClr val="FFFF00"/>
        </a:lt2>
        <a:accent1>
          <a:srgbClr val="859CC9"/>
        </a:accent1>
        <a:accent2>
          <a:srgbClr val="FFCCFF"/>
        </a:accent2>
        <a:accent3>
          <a:srgbClr val="AAC0C0"/>
        </a:accent3>
        <a:accent4>
          <a:srgbClr val="DADA56"/>
        </a:accent4>
        <a:accent5>
          <a:srgbClr val="C2CBE1"/>
        </a:accent5>
        <a:accent6>
          <a:srgbClr val="E7B9E7"/>
        </a:accent6>
        <a:hlink>
          <a:srgbClr val="99FFCC"/>
        </a:hlink>
        <a:folHlink>
          <a:srgbClr val="CCECF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1112</Words>
  <Application>WPS 演示</Application>
  <PresentationFormat>宽屏</PresentationFormat>
  <Paragraphs>100</Paragraphs>
  <Slides>19</Slides>
  <Notes>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19</vt:i4>
      </vt:variant>
    </vt:vector>
  </HeadingPairs>
  <TitlesOfParts>
    <vt:vector size="30" baseType="lpstr">
      <vt:lpstr>Arial</vt:lpstr>
      <vt:lpstr>宋体</vt:lpstr>
      <vt:lpstr>Wingdings</vt:lpstr>
      <vt:lpstr>Wingdings</vt:lpstr>
      <vt:lpstr>Wingdings 2</vt:lpstr>
      <vt:lpstr>楷体_GB2312</vt:lpstr>
      <vt:lpstr>微软雅黑</vt:lpstr>
      <vt:lpstr>Arial Unicode MS</vt:lpstr>
      <vt:lpstr>Calibri</vt:lpstr>
      <vt:lpstr>Office 主题​​</vt:lpstr>
      <vt:lpstr>天坛月色</vt:lpstr>
      <vt:lpstr>PowerPoint 演示文稿</vt:lpstr>
      <vt:lpstr>PowerPoint 演示文稿</vt:lpstr>
      <vt:lpstr>PowerPoint 演示文稿</vt:lpstr>
      <vt:lpstr>PowerPoint 演示文稿</vt:lpstr>
      <vt:lpstr>PowerPoint 演示文稿</vt:lpstr>
      <vt:lpstr>PowerPoint 演示文稿</vt:lpstr>
      <vt:lpstr>电视遥控器</vt:lpstr>
      <vt:lpstr>PowerPoint 演示文稿</vt:lpstr>
      <vt:lpstr>PowerPoint 演示文稿</vt:lpstr>
      <vt:lpstr>PowerPoint 演示文稿</vt:lpstr>
      <vt:lpstr>响尾蛇导弹</vt:lpstr>
      <vt:lpstr>PowerPoint 演示文稿</vt:lpstr>
      <vt:lpstr>PowerPoint 演示文稿</vt:lpstr>
      <vt:lpstr>PowerPoint 演示文稿</vt:lpstr>
      <vt:lpstr>PowerPoint 演示文稿</vt:lpstr>
      <vt:lpstr>PowerPoint 演示文稿</vt:lpstr>
      <vt:lpstr>紫外线防护面具</vt:lpstr>
      <vt:lpstr>PowerPoint 演示文稿</vt:lpstr>
      <vt:lpstr>总结提升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152</cp:revision>
  <dcterms:created xsi:type="dcterms:W3CDTF">2019-06-19T02:08:00Z</dcterms:created>
  <dcterms:modified xsi:type="dcterms:W3CDTF">2022-08-06T08:54:26Z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0CF3A89C5BED4A9BA9CE3DFD26FB4A51</vt:lpwstr>
  </property>
</Properties>
</file>