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6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0AE848-869B-47AC-8B9B-70BC708AF52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GIF"/><Relationship Id="rId1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3.wav"/><Relationship Id="rId1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3" descr="复件 115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364910">
            <a:off x="6172200" y="3967163"/>
            <a:ext cx="2741613" cy="2055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5" descr="DSCN66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554163"/>
            <a:ext cx="1828800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6" descr="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192588"/>
            <a:ext cx="1674813" cy="2400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8" descr="Image000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1714500"/>
            <a:ext cx="2743200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Rectangle 9"/>
          <p:cNvSpPr/>
          <p:nvPr/>
        </p:nvSpPr>
        <p:spPr>
          <a:xfrm>
            <a:off x="2438400" y="228600"/>
            <a:ext cx="716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凸透镜成像的规律</a:t>
            </a:r>
            <a:endParaRPr lang="zh-CN" altLang="en-US" sz="54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633538"/>
            <a:ext cx="8991600" cy="5072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7"/>
          <p:cNvSpPr/>
          <p:nvPr/>
        </p:nvSpPr>
        <p:spPr>
          <a:xfrm>
            <a:off x="3886200" y="457200"/>
            <a:ext cx="411226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ea typeface="黑体" panose="02010609060101010101" pitchFamily="49" charset="-122"/>
              </a:rPr>
              <a:t>凸透镜成像规律</a:t>
            </a:r>
            <a:endParaRPr lang="zh-CN" altLang="en-US" sz="4400" b="1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27656" name="Text Box 8"/>
          <p:cNvSpPr txBox="1"/>
          <p:nvPr/>
        </p:nvSpPr>
        <p:spPr>
          <a:xfrm>
            <a:off x="7010400" y="5105400"/>
            <a:ext cx="1981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2f&gt;u&gt;f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8" name="Text Box 10"/>
          <p:cNvSpPr txBox="1"/>
          <p:nvPr/>
        </p:nvSpPr>
        <p:spPr>
          <a:xfrm>
            <a:off x="5257800" y="41910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实像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9" name="Text Box 11"/>
          <p:cNvSpPr txBox="1"/>
          <p:nvPr/>
        </p:nvSpPr>
        <p:spPr>
          <a:xfrm>
            <a:off x="5257800" y="50292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实像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0" name="Text Box 12"/>
          <p:cNvSpPr txBox="1"/>
          <p:nvPr/>
        </p:nvSpPr>
        <p:spPr>
          <a:xfrm>
            <a:off x="5257800" y="57912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虚像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1" name="Text Box 13"/>
          <p:cNvSpPr txBox="1"/>
          <p:nvPr/>
        </p:nvSpPr>
        <p:spPr>
          <a:xfrm>
            <a:off x="3505200" y="41148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缩小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2" name="Text Box 14"/>
          <p:cNvSpPr txBox="1"/>
          <p:nvPr/>
        </p:nvSpPr>
        <p:spPr>
          <a:xfrm>
            <a:off x="3429000" y="49530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放大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3" name="Text Box 15"/>
          <p:cNvSpPr txBox="1"/>
          <p:nvPr/>
        </p:nvSpPr>
        <p:spPr>
          <a:xfrm>
            <a:off x="3505200" y="57912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放大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4" name="Text Box 16"/>
          <p:cNvSpPr txBox="1"/>
          <p:nvPr/>
        </p:nvSpPr>
        <p:spPr>
          <a:xfrm>
            <a:off x="1676400" y="41148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倒立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5" name="Text Box 17"/>
          <p:cNvSpPr txBox="1"/>
          <p:nvPr/>
        </p:nvSpPr>
        <p:spPr>
          <a:xfrm>
            <a:off x="1676400" y="49530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倒立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6" name="Text Box 18"/>
          <p:cNvSpPr txBox="1"/>
          <p:nvPr/>
        </p:nvSpPr>
        <p:spPr>
          <a:xfrm>
            <a:off x="1676400" y="58674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正立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67" name="Text Box 19"/>
          <p:cNvSpPr txBox="1"/>
          <p:nvPr/>
        </p:nvSpPr>
        <p:spPr>
          <a:xfrm>
            <a:off x="8686800" y="4191000"/>
            <a:ext cx="1981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2f&gt;v&gt;f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10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10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0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100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100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00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  <p:bldP spid="27658" grpId="0"/>
      <p:bldP spid="27659" grpId="0"/>
      <p:bldP spid="27660" grpId="0"/>
      <p:bldP spid="27661" grpId="0"/>
      <p:bldP spid="27662" grpId="0"/>
      <p:bldP spid="27663" grpId="0"/>
      <p:bldP spid="27664" grpId="0"/>
      <p:bldP spid="27665" grpId="0"/>
      <p:bldP spid="27666" grpId="0"/>
      <p:bldP spid="276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135188" y="404813"/>
            <a:ext cx="8208962" cy="59042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u="sng" dirty="0">
                <a:solidFill>
                  <a:schemeClr val="accent2"/>
                </a:solidFill>
                <a:latin typeface="Algerian" pitchFamily="82" charset="0"/>
                <a:ea typeface="华文行楷" pitchFamily="2" charset="-122"/>
              </a:rPr>
              <a:t>分析与结论：</a:t>
            </a:r>
            <a:endParaRPr lang="zh-CN" altLang="en-US" sz="5400" b="1" dirty="0">
              <a:solidFill>
                <a:schemeClr val="accent2"/>
              </a:solidFill>
              <a:latin typeface="Algerian" pitchFamily="82" charset="0"/>
              <a:ea typeface="华文行楷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</a:t>
            </a:r>
            <a:r>
              <a:rPr lang="en-US" altLang="zh-CN" sz="3600" b="1" dirty="0"/>
              <a:t>1.</a:t>
            </a:r>
            <a:r>
              <a:rPr lang="zh-CN" altLang="en-US" sz="3600" b="1" dirty="0"/>
              <a:t>凸透镜在什么条件下成</a:t>
            </a:r>
            <a:r>
              <a:rPr lang="zh-CN" altLang="en-US" sz="3600" b="1" dirty="0">
                <a:solidFill>
                  <a:srgbClr val="993300"/>
                </a:solidFill>
              </a:rPr>
              <a:t>实像</a:t>
            </a:r>
            <a:r>
              <a:rPr lang="zh-CN" altLang="en-US" sz="3600" b="1" dirty="0"/>
              <a:t>？</a:t>
            </a:r>
            <a:endParaRPr lang="zh-CN" altLang="en-US" sz="36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              在什么条件下成</a:t>
            </a:r>
            <a:r>
              <a:rPr lang="zh-CN" altLang="en-US" sz="3600" b="1" dirty="0">
                <a:solidFill>
                  <a:srgbClr val="993300"/>
                </a:solidFill>
              </a:rPr>
              <a:t>虚象</a:t>
            </a:r>
            <a:r>
              <a:rPr lang="zh-CN" altLang="en-US" sz="3600" b="1" dirty="0"/>
              <a:t>？</a:t>
            </a:r>
            <a:endParaRPr lang="zh-CN" altLang="en-US" sz="36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</a:t>
            </a:r>
            <a:r>
              <a:rPr lang="en-US" altLang="zh-CN" sz="3600" b="1" dirty="0"/>
              <a:t>2.</a:t>
            </a:r>
            <a:r>
              <a:rPr lang="zh-CN" altLang="en-US" sz="3600" b="1" dirty="0"/>
              <a:t>凸透镜在什么条件下成</a:t>
            </a:r>
            <a:r>
              <a:rPr lang="zh-CN" altLang="en-US" sz="3600" b="1" dirty="0">
                <a:solidFill>
                  <a:srgbClr val="993300"/>
                </a:solidFill>
              </a:rPr>
              <a:t>缩小</a:t>
            </a:r>
            <a:r>
              <a:rPr lang="zh-CN" altLang="en-US" sz="3600" b="1" dirty="0"/>
              <a:t>的像？</a:t>
            </a:r>
            <a:endParaRPr lang="zh-CN" altLang="en-US" sz="36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              在什么条件下成</a:t>
            </a:r>
            <a:r>
              <a:rPr lang="zh-CN" altLang="en-US" sz="3600" b="1" dirty="0">
                <a:solidFill>
                  <a:srgbClr val="993300"/>
                </a:solidFill>
              </a:rPr>
              <a:t>放大</a:t>
            </a:r>
            <a:r>
              <a:rPr lang="zh-CN" altLang="en-US" sz="3600" b="1" dirty="0"/>
              <a:t>的象？</a:t>
            </a:r>
            <a:endParaRPr lang="zh-CN" altLang="en-US" sz="36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</a:t>
            </a:r>
            <a:r>
              <a:rPr lang="en-US" altLang="zh-CN" sz="3600" b="1" dirty="0"/>
              <a:t>3.</a:t>
            </a:r>
            <a:r>
              <a:rPr lang="zh-CN" altLang="en-US" sz="3600" b="1" dirty="0"/>
              <a:t>凸透镜所成的像有没有</a:t>
            </a:r>
            <a:r>
              <a:rPr lang="zh-CN" altLang="en-US" sz="3600" b="1" dirty="0">
                <a:solidFill>
                  <a:srgbClr val="993300"/>
                </a:solidFill>
              </a:rPr>
              <a:t>正立的实像</a:t>
            </a:r>
            <a:r>
              <a:rPr lang="zh-CN" altLang="en-US" sz="3600" b="1" dirty="0"/>
              <a:t>？</a:t>
            </a:r>
            <a:endParaRPr lang="zh-CN" altLang="en-US" sz="36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                              有没有</a:t>
            </a:r>
            <a:r>
              <a:rPr lang="zh-CN" altLang="en-US" sz="3600" b="1" dirty="0">
                <a:solidFill>
                  <a:srgbClr val="993300"/>
                </a:solidFill>
              </a:rPr>
              <a:t>倒立的虚象</a:t>
            </a:r>
            <a:r>
              <a:rPr lang="zh-CN" altLang="en-US" sz="3600" b="1" dirty="0"/>
              <a:t>？</a:t>
            </a:r>
            <a:endParaRPr lang="zh-CN" altLang="en-US" sz="3600" b="1" u="sng" dirty="0"/>
          </a:p>
        </p:txBody>
      </p:sp>
      <p:pic>
        <p:nvPicPr>
          <p:cNvPr id="12291" name="Picture 3" descr="xq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8025" y="188913"/>
            <a:ext cx="1765300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4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12875"/>
            <a:ext cx="977900" cy="906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5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068638"/>
            <a:ext cx="977900" cy="906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Picture 6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652963"/>
            <a:ext cx="977900" cy="906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r>
              <a:rPr lang="zh-CN" altLang="en-US" dirty="0">
                <a:solidFill>
                  <a:srgbClr val="CC0066"/>
                </a:solidFill>
              </a:rPr>
              <a:t>一焦分虚实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二焦分大小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实倒异侧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虚正同侧</a:t>
            </a:r>
            <a:r>
              <a:rPr lang="en-US" altLang="zh-CN" dirty="0">
                <a:solidFill>
                  <a:srgbClr val="CC0066"/>
                </a:solidFill>
              </a:rPr>
              <a:t>.</a:t>
            </a:r>
            <a:br>
              <a:rPr lang="en-US" altLang="zh-CN" dirty="0">
                <a:solidFill>
                  <a:srgbClr val="CC0066"/>
                </a:solidFill>
              </a:rPr>
            </a:br>
            <a:r>
              <a:rPr lang="zh-CN" altLang="en-US" dirty="0">
                <a:solidFill>
                  <a:srgbClr val="CC0066"/>
                </a:solidFill>
              </a:rPr>
              <a:t>当成虚像时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物、像的左右一致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上下一致</a:t>
            </a:r>
            <a:r>
              <a:rPr lang="en-US" altLang="zh-CN" dirty="0">
                <a:solidFill>
                  <a:srgbClr val="CC0066"/>
                </a:solidFill>
              </a:rPr>
              <a:t>.</a:t>
            </a:r>
            <a:br>
              <a:rPr lang="en-US" altLang="zh-CN" dirty="0">
                <a:solidFill>
                  <a:srgbClr val="CC0066"/>
                </a:solidFill>
              </a:rPr>
            </a:br>
            <a:r>
              <a:rPr lang="zh-CN" altLang="en-US" dirty="0">
                <a:solidFill>
                  <a:srgbClr val="CC0066"/>
                </a:solidFill>
              </a:rPr>
              <a:t>当成实像时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物、像的左右相反</a:t>
            </a:r>
            <a:r>
              <a:rPr lang="en-US" altLang="zh-CN" dirty="0">
                <a:solidFill>
                  <a:srgbClr val="CC0066"/>
                </a:solidFill>
              </a:rPr>
              <a:t>,</a:t>
            </a:r>
            <a:r>
              <a:rPr lang="zh-CN" altLang="en-US" dirty="0">
                <a:solidFill>
                  <a:srgbClr val="CC0066"/>
                </a:solidFill>
              </a:rPr>
              <a:t>上下相反</a:t>
            </a:r>
            <a:r>
              <a:rPr lang="en-US" altLang="zh-CN" dirty="0">
                <a:solidFill>
                  <a:srgbClr val="CC0066"/>
                </a:solidFill>
              </a:rPr>
              <a:t>.</a:t>
            </a:r>
            <a:r>
              <a:rPr lang="en-US" altLang="zh-CN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847850" y="728663"/>
            <a:ext cx="8351838" cy="5690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在研究凸透镜成像的实验中：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）用一束平行光正对凸透镜射入，经透镜后会      聚于</a:t>
            </a:r>
            <a:r>
              <a:rPr lang="en-US" altLang="zh-CN" sz="2800" b="1" dirty="0"/>
              <a:t>A</a:t>
            </a:r>
            <a:r>
              <a:rPr lang="zh-CN" altLang="en-US" sz="2800" b="1" dirty="0"/>
              <a:t>点，测得</a:t>
            </a:r>
            <a:r>
              <a:rPr lang="en-US" altLang="zh-CN" sz="2800" b="1" dirty="0"/>
              <a:t>A</a:t>
            </a:r>
            <a:r>
              <a:rPr lang="zh-CN" altLang="en-US" sz="2800" b="1" dirty="0"/>
              <a:t>点距透镜</a:t>
            </a:r>
            <a:r>
              <a:rPr lang="en-US" altLang="zh-CN" sz="2800" b="1" dirty="0"/>
              <a:t>10</a:t>
            </a:r>
            <a:r>
              <a:rPr lang="zh-CN" altLang="en-US" sz="2800" b="1" dirty="0"/>
              <a:t>厘米，则透镜的焦距是（          ）厘米。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）若烛焰放在距上述透镜</a:t>
            </a:r>
            <a:r>
              <a:rPr lang="en-US" altLang="zh-CN" sz="2800" b="1" dirty="0"/>
              <a:t>8</a:t>
            </a:r>
            <a:r>
              <a:rPr lang="zh-CN" altLang="en-US" sz="2800" b="1" dirty="0"/>
              <a:t>厘米处，经透镜可得  到一个</a:t>
            </a:r>
            <a:r>
              <a:rPr lang="zh-CN" altLang="en-US" sz="2800" b="1" u="sng" dirty="0"/>
              <a:t>                                  </a:t>
            </a:r>
            <a:r>
              <a:rPr lang="zh-CN" altLang="en-US" sz="2800" b="1" dirty="0"/>
              <a:t>像。                          （填像的性质：倒正、放大缩小、虚实）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（</a:t>
            </a:r>
            <a:r>
              <a:rPr lang="zh-CN" altLang="en-US" sz="2800" b="1" u="sng" dirty="0"/>
              <a:t> 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）若烛焰放在此透镜前</a:t>
            </a:r>
            <a:r>
              <a:rPr lang="en-US" altLang="zh-CN" sz="2800" b="1" dirty="0"/>
              <a:t>12</a:t>
            </a:r>
            <a:r>
              <a:rPr lang="zh-CN" altLang="en-US" sz="2800" b="1" dirty="0"/>
              <a:t>厘米处，经透镜可得到一个</a:t>
            </a:r>
            <a:r>
              <a:rPr lang="zh-CN" altLang="en-US" sz="2800" b="1" u="sng" dirty="0"/>
              <a:t>                                       </a:t>
            </a:r>
            <a:r>
              <a:rPr lang="zh-CN" altLang="en-US" sz="2800" b="1" dirty="0"/>
              <a:t>像。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4</a:t>
            </a:r>
            <a:r>
              <a:rPr lang="zh-CN" altLang="en-US" sz="2800" b="1" dirty="0"/>
              <a:t>）若烛焰放在此透镜前</a:t>
            </a:r>
            <a:r>
              <a:rPr lang="en-US" altLang="zh-CN" sz="2800" b="1" dirty="0"/>
              <a:t>25</a:t>
            </a:r>
            <a:r>
              <a:rPr lang="zh-CN" altLang="en-US" sz="2800" b="1" dirty="0"/>
              <a:t>厘米处，经透镜可得到一个</a:t>
            </a:r>
            <a:r>
              <a:rPr lang="zh-CN" altLang="en-US" sz="2800" b="1" u="sng" dirty="0"/>
              <a:t>                                       </a:t>
            </a:r>
            <a:r>
              <a:rPr lang="zh-CN" altLang="en-US" sz="2800" b="1" dirty="0"/>
              <a:t>像。</a:t>
            </a:r>
            <a:endParaRPr lang="zh-CN" altLang="en-US" sz="2800" b="1" dirty="0"/>
          </a:p>
        </p:txBody>
      </p:sp>
      <p:sp>
        <p:nvSpPr>
          <p:cNvPr id="10243" name="Text Box 3"/>
          <p:cNvSpPr txBox="1"/>
          <p:nvPr/>
        </p:nvSpPr>
        <p:spPr>
          <a:xfrm>
            <a:off x="6858000" y="76200"/>
            <a:ext cx="27368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600" b="1" dirty="0">
                <a:solidFill>
                  <a:schemeClr val="accent2"/>
                </a:solidFill>
              </a:rPr>
              <a:t>练习：</a:t>
            </a:r>
            <a:endParaRPr lang="zh-CN" altLang="en-US" sz="6600" b="1" dirty="0">
              <a:solidFill>
                <a:schemeClr val="accent2"/>
              </a:solidFill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971800" y="3276600"/>
            <a:ext cx="3352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993300"/>
                </a:solidFill>
              </a:rPr>
              <a:t>正立  、放大、虚</a:t>
            </a:r>
            <a:endParaRPr lang="zh-CN" altLang="en-US" sz="2800" b="1" dirty="0">
              <a:solidFill>
                <a:srgbClr val="993300"/>
              </a:solidFill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3200400" y="4738688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993300"/>
                </a:solidFill>
              </a:rPr>
              <a:t>倒立、放大、实</a:t>
            </a:r>
            <a:endParaRPr lang="zh-CN" altLang="en-US" sz="2800" b="1" dirty="0">
              <a:solidFill>
                <a:srgbClr val="993300"/>
              </a:solidFill>
            </a:endParaRPr>
          </a:p>
        </p:txBody>
      </p:sp>
      <p:sp>
        <p:nvSpPr>
          <p:cNvPr id="10246" name="Text Box 6"/>
          <p:cNvSpPr txBox="1"/>
          <p:nvPr/>
        </p:nvSpPr>
        <p:spPr>
          <a:xfrm>
            <a:off x="3276600" y="5805488"/>
            <a:ext cx="2743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993300"/>
                </a:solidFill>
              </a:rPr>
              <a:t>倒立、缩小、实</a:t>
            </a:r>
            <a:endParaRPr lang="zh-CN" altLang="en-US" sz="2800" b="1" dirty="0">
              <a:solidFill>
                <a:srgbClr val="993300"/>
              </a:solidFill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2514600" y="2209800"/>
            <a:ext cx="762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993300"/>
                </a:solidFill>
              </a:rPr>
              <a:t>10</a:t>
            </a:r>
            <a:endParaRPr lang="en-US" altLang="zh-CN" sz="2800" b="1" dirty="0">
              <a:solidFill>
                <a:srgbClr val="993300"/>
              </a:solidFill>
            </a:endParaRPr>
          </a:p>
        </p:txBody>
      </p:sp>
      <p:pic>
        <p:nvPicPr>
          <p:cNvPr id="14344" name="Picture 8" descr="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20200" y="304800"/>
            <a:ext cx="914400" cy="9604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3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10245" grpId="0"/>
      <p:bldP spid="10246" grpId="0"/>
      <p:bldP spid="102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1905000" y="96520"/>
            <a:ext cx="3940175" cy="64516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99FF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凸透镜成像：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1267" name="Oval 3"/>
          <p:cNvSpPr/>
          <p:nvPr/>
        </p:nvSpPr>
        <p:spPr>
          <a:xfrm>
            <a:off x="6380163" y="2574925"/>
            <a:ext cx="228600" cy="1447800"/>
          </a:xfrm>
          <a:prstGeom prst="ellipse">
            <a:avLst/>
          </a:prstGeom>
          <a:noFill/>
          <a:ln w="3175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2" name="Group 4"/>
          <p:cNvGrpSpPr/>
          <p:nvPr/>
        </p:nvGrpSpPr>
        <p:grpSpPr>
          <a:xfrm>
            <a:off x="3186113" y="2478087"/>
            <a:ext cx="6781800" cy="1401763"/>
            <a:chOff x="672" y="1561"/>
            <a:chExt cx="4272" cy="883"/>
          </a:xfrm>
        </p:grpSpPr>
        <p:sp>
          <p:nvSpPr>
            <p:cNvPr id="15398" name="Text Box 5"/>
            <p:cNvSpPr txBox="1"/>
            <p:nvPr/>
          </p:nvSpPr>
          <p:spPr>
            <a:xfrm>
              <a:off x="3169" y="2154"/>
              <a:ext cx="222" cy="2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15399" name="Group 6"/>
            <p:cNvGrpSpPr/>
            <p:nvPr/>
          </p:nvGrpSpPr>
          <p:grpSpPr>
            <a:xfrm>
              <a:off x="672" y="1561"/>
              <a:ext cx="4272" cy="883"/>
              <a:chOff x="672" y="1561"/>
              <a:chExt cx="4272" cy="883"/>
            </a:xfrm>
          </p:grpSpPr>
          <p:sp>
            <p:nvSpPr>
              <p:cNvPr id="15400" name="Line 7"/>
              <p:cNvSpPr/>
              <p:nvPr/>
            </p:nvSpPr>
            <p:spPr>
              <a:xfrm>
                <a:off x="672" y="2112"/>
                <a:ext cx="427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lgDashDot"/>
                <a:headEnd type="none" w="sm" len="sm"/>
                <a:tailEnd type="none" w="sm" len="sm"/>
              </a:ln>
            </p:spPr>
          </p:sp>
          <p:sp>
            <p:nvSpPr>
              <p:cNvPr id="15401" name="Text Box 8"/>
              <p:cNvSpPr txBox="1"/>
              <p:nvPr/>
            </p:nvSpPr>
            <p:spPr>
              <a:xfrm>
                <a:off x="2150" y="2154"/>
                <a:ext cx="222" cy="2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F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2" name="Text Box 9"/>
              <p:cNvSpPr txBox="1"/>
              <p:nvPr/>
            </p:nvSpPr>
            <p:spPr>
              <a:xfrm>
                <a:off x="2641" y="2111"/>
                <a:ext cx="254" cy="29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O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3" name="Text Box 10"/>
              <p:cNvSpPr txBox="1"/>
              <p:nvPr/>
            </p:nvSpPr>
            <p:spPr>
              <a:xfrm>
                <a:off x="2640" y="1619"/>
                <a:ext cx="236" cy="64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0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4" name="Text Box 11"/>
              <p:cNvSpPr txBox="1"/>
              <p:nvPr/>
            </p:nvSpPr>
            <p:spPr>
              <a:xfrm>
                <a:off x="2124" y="1561"/>
                <a:ext cx="247" cy="6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66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5" name="Text Box 12"/>
              <p:cNvSpPr txBox="1"/>
              <p:nvPr/>
            </p:nvSpPr>
            <p:spPr>
              <a:xfrm>
                <a:off x="3168" y="1561"/>
                <a:ext cx="247" cy="69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6" name="Text Box 13"/>
              <p:cNvSpPr txBox="1"/>
              <p:nvPr/>
            </p:nvSpPr>
            <p:spPr>
              <a:xfrm>
                <a:off x="1536" y="1561"/>
                <a:ext cx="247" cy="69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07" name="Text Box 14"/>
              <p:cNvSpPr txBox="1"/>
              <p:nvPr/>
            </p:nvSpPr>
            <p:spPr>
              <a:xfrm>
                <a:off x="3760" y="1561"/>
                <a:ext cx="252" cy="69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6600" dirty="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15365" name="Line 15"/>
          <p:cNvSpPr/>
          <p:nvPr/>
        </p:nvSpPr>
        <p:spPr>
          <a:xfrm>
            <a:off x="4710113" y="4648200"/>
            <a:ext cx="0" cy="0"/>
          </a:xfrm>
          <a:prstGeom prst="line">
            <a:avLst/>
          </a:prstGeom>
          <a:ln w="1270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4" name="Group 16"/>
          <p:cNvGrpSpPr/>
          <p:nvPr/>
        </p:nvGrpSpPr>
        <p:grpSpPr>
          <a:xfrm>
            <a:off x="3116263" y="4189413"/>
            <a:ext cx="3352800" cy="2060575"/>
            <a:chOff x="672" y="2639"/>
            <a:chExt cx="2112" cy="1298"/>
          </a:xfrm>
        </p:grpSpPr>
        <p:sp>
          <p:nvSpPr>
            <p:cNvPr id="15383" name="Line 17"/>
            <p:cNvSpPr/>
            <p:nvPr/>
          </p:nvSpPr>
          <p:spPr>
            <a:xfrm>
              <a:off x="2784" y="2640"/>
              <a:ext cx="0" cy="288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84" name="Line 18"/>
            <p:cNvSpPr/>
            <p:nvPr/>
          </p:nvSpPr>
          <p:spPr>
            <a:xfrm>
              <a:off x="2256" y="2640"/>
              <a:ext cx="0" cy="288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85" name="Line 19"/>
            <p:cNvSpPr/>
            <p:nvPr/>
          </p:nvSpPr>
          <p:spPr>
            <a:xfrm flipH="1">
              <a:off x="2256" y="2784"/>
              <a:ext cx="91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86" name="Line 20"/>
            <p:cNvSpPr/>
            <p:nvPr/>
          </p:nvSpPr>
          <p:spPr>
            <a:xfrm>
              <a:off x="2640" y="2784"/>
              <a:ext cx="144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87" name="Text Box 21"/>
            <p:cNvSpPr txBox="1"/>
            <p:nvPr/>
          </p:nvSpPr>
          <p:spPr>
            <a:xfrm>
              <a:off x="2416" y="2639"/>
              <a:ext cx="179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5388" name="Line 22"/>
            <p:cNvSpPr/>
            <p:nvPr/>
          </p:nvSpPr>
          <p:spPr>
            <a:xfrm>
              <a:off x="1632" y="2640"/>
              <a:ext cx="0" cy="768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89" name="Line 23"/>
            <p:cNvSpPr/>
            <p:nvPr/>
          </p:nvSpPr>
          <p:spPr>
            <a:xfrm>
              <a:off x="2784" y="2784"/>
              <a:ext cx="0" cy="624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90" name="Line 24"/>
            <p:cNvSpPr/>
            <p:nvPr/>
          </p:nvSpPr>
          <p:spPr>
            <a:xfrm flipH="1">
              <a:off x="1632" y="3264"/>
              <a:ext cx="384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91" name="Line 25"/>
            <p:cNvSpPr/>
            <p:nvPr/>
          </p:nvSpPr>
          <p:spPr>
            <a:xfrm>
              <a:off x="2416" y="3264"/>
              <a:ext cx="368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92" name="Text Box 26"/>
            <p:cNvSpPr txBox="1"/>
            <p:nvPr/>
          </p:nvSpPr>
          <p:spPr>
            <a:xfrm>
              <a:off x="2076" y="3119"/>
              <a:ext cx="275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2f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5393" name="Line 27"/>
            <p:cNvSpPr/>
            <p:nvPr/>
          </p:nvSpPr>
          <p:spPr>
            <a:xfrm>
              <a:off x="672" y="3264"/>
              <a:ext cx="0" cy="672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94" name="Line 28"/>
            <p:cNvSpPr/>
            <p:nvPr/>
          </p:nvSpPr>
          <p:spPr>
            <a:xfrm>
              <a:off x="2784" y="3408"/>
              <a:ext cx="0" cy="528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395" name="Line 29"/>
            <p:cNvSpPr/>
            <p:nvPr/>
          </p:nvSpPr>
          <p:spPr>
            <a:xfrm flipH="1">
              <a:off x="672" y="3792"/>
              <a:ext cx="864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96" name="Line 30"/>
            <p:cNvSpPr/>
            <p:nvPr/>
          </p:nvSpPr>
          <p:spPr>
            <a:xfrm>
              <a:off x="2016" y="3792"/>
              <a:ext cx="768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97" name="Text Box 31"/>
            <p:cNvSpPr txBox="1"/>
            <p:nvPr/>
          </p:nvSpPr>
          <p:spPr>
            <a:xfrm>
              <a:off x="1646" y="3647"/>
              <a:ext cx="211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u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" name="Group 32"/>
          <p:cNvGrpSpPr/>
          <p:nvPr/>
        </p:nvGrpSpPr>
        <p:grpSpPr>
          <a:xfrm>
            <a:off x="3098800" y="1827213"/>
            <a:ext cx="404813" cy="1984375"/>
            <a:chOff x="617" y="1151"/>
            <a:chExt cx="255" cy="1250"/>
          </a:xfrm>
        </p:grpSpPr>
        <p:sp>
          <p:nvSpPr>
            <p:cNvPr id="15380" name="Line 33"/>
            <p:cNvSpPr/>
            <p:nvPr/>
          </p:nvSpPr>
          <p:spPr>
            <a:xfrm flipV="1">
              <a:off x="672" y="1440"/>
              <a:ext cx="0" cy="67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81" name="Text Box 34"/>
            <p:cNvSpPr txBox="1"/>
            <p:nvPr/>
          </p:nvSpPr>
          <p:spPr>
            <a:xfrm>
              <a:off x="618" y="1151"/>
              <a:ext cx="254" cy="2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5382" name="Text Box 35"/>
            <p:cNvSpPr txBox="1"/>
            <p:nvPr/>
          </p:nvSpPr>
          <p:spPr>
            <a:xfrm>
              <a:off x="617" y="2111"/>
              <a:ext cx="243" cy="2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" name="Group 36"/>
          <p:cNvGrpSpPr/>
          <p:nvPr/>
        </p:nvGrpSpPr>
        <p:grpSpPr>
          <a:xfrm>
            <a:off x="7562850" y="2932113"/>
            <a:ext cx="458787" cy="1336675"/>
            <a:chOff x="3429" y="1847"/>
            <a:chExt cx="289" cy="842"/>
          </a:xfrm>
        </p:grpSpPr>
        <p:sp>
          <p:nvSpPr>
            <p:cNvPr id="15377" name="Line 37"/>
            <p:cNvSpPr/>
            <p:nvPr/>
          </p:nvSpPr>
          <p:spPr>
            <a:xfrm>
              <a:off x="3537" y="2112"/>
              <a:ext cx="0" cy="288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5378" name="Text Box 38"/>
            <p:cNvSpPr txBox="1"/>
            <p:nvPr/>
          </p:nvSpPr>
          <p:spPr>
            <a:xfrm>
              <a:off x="3429" y="1847"/>
              <a:ext cx="278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5379" name="Text Box 39"/>
            <p:cNvSpPr txBox="1"/>
            <p:nvPr/>
          </p:nvSpPr>
          <p:spPr>
            <a:xfrm>
              <a:off x="3429" y="2399"/>
              <a:ext cx="289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1305" name="Text Box 41"/>
          <p:cNvSpPr txBox="1"/>
          <p:nvPr/>
        </p:nvSpPr>
        <p:spPr>
          <a:xfrm>
            <a:off x="6962775" y="4683126"/>
            <a:ext cx="3462338" cy="1076325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Times New Roman" panose="02020603050405020304" pitchFamily="18" charset="0"/>
                <a:ea typeface="黑体" panose="02010609060101010101" pitchFamily="49" charset="-122"/>
              </a:rPr>
              <a:t>成的像是</a:t>
            </a:r>
            <a:r>
              <a:rPr lang="zh-CN" altLang="en-US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倒立缩小</a:t>
            </a:r>
            <a:r>
              <a:rPr lang="zh-CN" altLang="en-US" b="1" dirty="0">
                <a:latin typeface="Times New Roman" panose="02020603050405020304" pitchFamily="18" charset="0"/>
                <a:ea typeface="黑体" panose="02010609060101010101" pitchFamily="49" charset="-122"/>
              </a:rPr>
              <a:t>的</a:t>
            </a:r>
            <a:r>
              <a:rPr lang="zh-CN" altLang="en-US" b="1" dirty="0">
                <a:solidFill>
                  <a:srgbClr val="66FF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实</a:t>
            </a:r>
            <a:r>
              <a:rPr lang="zh-CN" altLang="en-US" b="1" dirty="0">
                <a:latin typeface="Times New Roman" panose="02020603050405020304" pitchFamily="18" charset="0"/>
                <a:ea typeface="黑体" panose="02010609060101010101" pitchFamily="49" charset="-122"/>
              </a:rPr>
              <a:t>像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1306" name="Text Box 42"/>
          <p:cNvSpPr txBox="1"/>
          <p:nvPr/>
        </p:nvSpPr>
        <p:spPr>
          <a:xfrm>
            <a:off x="2438400" y="681673"/>
            <a:ext cx="5060950" cy="119888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1.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当物距大于</a:t>
            </a: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倍焦距时（</a:t>
            </a:r>
            <a:r>
              <a:rPr lang="en-US" altLang="zh-CN" sz="3600" b="1" dirty="0">
                <a:solidFill>
                  <a:srgbClr val="66FF66"/>
                </a:solidFill>
                <a:latin typeface="Times New Roman" panose="02020603050405020304" pitchFamily="18" charset="0"/>
                <a:ea typeface="隶书" pitchFamily="49" charset="-122"/>
              </a:rPr>
              <a:t>u&gt;2f</a:t>
            </a:r>
            <a:r>
              <a:rPr lang="en-US" altLang="zh-CN" sz="3600" b="1" dirty="0">
                <a:latin typeface="Times New Roman" panose="02020603050405020304" pitchFamily="18" charset="0"/>
                <a:ea typeface="隶书" pitchFamily="49" charset="-122"/>
              </a:rPr>
              <a:t>)</a:t>
            </a:r>
            <a:endParaRPr lang="en-US" altLang="zh-CN" sz="36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7" name="Group 43"/>
          <p:cNvGrpSpPr/>
          <p:nvPr/>
        </p:nvGrpSpPr>
        <p:grpSpPr>
          <a:xfrm>
            <a:off x="6538913" y="4189412"/>
            <a:ext cx="1195387" cy="498476"/>
            <a:chOff x="2784" y="2639"/>
            <a:chExt cx="753" cy="314"/>
          </a:xfrm>
        </p:grpSpPr>
        <p:sp>
          <p:nvSpPr>
            <p:cNvPr id="15373" name="Line 44"/>
            <p:cNvSpPr/>
            <p:nvPr/>
          </p:nvSpPr>
          <p:spPr>
            <a:xfrm>
              <a:off x="3537" y="2640"/>
              <a:ext cx="0" cy="313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4" name="Line 45"/>
            <p:cNvSpPr/>
            <p:nvPr/>
          </p:nvSpPr>
          <p:spPr>
            <a:xfrm flipH="1">
              <a:off x="2784" y="2784"/>
              <a:ext cx="267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75" name="Line 46"/>
            <p:cNvSpPr/>
            <p:nvPr/>
          </p:nvSpPr>
          <p:spPr>
            <a:xfrm>
              <a:off x="3391" y="2784"/>
              <a:ext cx="146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76" name="Text Box 47"/>
            <p:cNvSpPr txBox="1"/>
            <p:nvPr/>
          </p:nvSpPr>
          <p:spPr>
            <a:xfrm>
              <a:off x="3168" y="2639"/>
              <a:ext cx="223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v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1312" name="Text Box 48"/>
          <p:cNvSpPr txBox="1"/>
          <p:nvPr/>
        </p:nvSpPr>
        <p:spPr>
          <a:xfrm>
            <a:off x="7148513" y="5941537"/>
            <a:ext cx="3048000" cy="583565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C0066"/>
                </a:solidFill>
                <a:latin typeface="Times New Roman" panose="02020603050405020304" pitchFamily="18" charset="0"/>
              </a:rPr>
              <a:t>像距</a:t>
            </a:r>
            <a:r>
              <a:rPr lang="en-US" altLang="zh-CN" b="1" dirty="0">
                <a:solidFill>
                  <a:srgbClr val="CC0066"/>
                </a:solidFill>
                <a:latin typeface="Times New Roman" panose="02020603050405020304" pitchFamily="18" charset="0"/>
              </a:rPr>
              <a:t>2f&gt;v&gt;f</a:t>
            </a:r>
            <a:endParaRPr lang="en-US" altLang="zh-CN" b="1" dirty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"/>
                                        <p:tgtEl>
                                          <p:spTgt spid="1130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113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113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ldLvl="0" animBg="1"/>
      <p:bldP spid="11305" grpId="0"/>
      <p:bldP spid="11306" grpId="0" build="p"/>
      <p:bldP spid="113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Oval 2"/>
          <p:cNvSpPr/>
          <p:nvPr/>
        </p:nvSpPr>
        <p:spPr>
          <a:xfrm>
            <a:off x="5595938" y="1211263"/>
            <a:ext cx="304800" cy="2209800"/>
          </a:xfrm>
          <a:prstGeom prst="ellipse">
            <a:avLst/>
          </a:prstGeom>
          <a:noFill/>
          <a:ln w="3175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6387" name="Text Box 3"/>
          <p:cNvSpPr txBox="1"/>
          <p:nvPr/>
        </p:nvSpPr>
        <p:spPr>
          <a:xfrm>
            <a:off x="5614194" y="2395538"/>
            <a:ext cx="403225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O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2667000" y="1509713"/>
            <a:ext cx="6324600" cy="1303338"/>
            <a:chOff x="720" y="951"/>
            <a:chExt cx="3984" cy="821"/>
          </a:xfrm>
        </p:grpSpPr>
        <p:grpSp>
          <p:nvGrpSpPr>
            <p:cNvPr id="16422" name="Group 5"/>
            <p:cNvGrpSpPr/>
            <p:nvPr/>
          </p:nvGrpSpPr>
          <p:grpSpPr>
            <a:xfrm>
              <a:off x="720" y="951"/>
              <a:ext cx="3984" cy="746"/>
              <a:chOff x="720" y="951"/>
              <a:chExt cx="3984" cy="746"/>
            </a:xfrm>
          </p:grpSpPr>
          <p:sp>
            <p:nvSpPr>
              <p:cNvPr id="16425" name="Text Box 6"/>
              <p:cNvSpPr txBox="1"/>
              <p:nvPr/>
            </p:nvSpPr>
            <p:spPr>
              <a:xfrm>
                <a:off x="2087" y="952"/>
                <a:ext cx="248" cy="697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26" name="Line 7"/>
              <p:cNvSpPr/>
              <p:nvPr/>
            </p:nvSpPr>
            <p:spPr>
              <a:xfrm>
                <a:off x="720" y="1483"/>
                <a:ext cx="3984" cy="0"/>
              </a:xfrm>
              <a:prstGeom prst="line">
                <a:avLst/>
              </a:prstGeom>
              <a:ln w="31750" cap="flat" cmpd="sng">
                <a:solidFill>
                  <a:schemeClr val="tx1"/>
                </a:solidFill>
                <a:prstDash val="lgDashDot"/>
                <a:headEnd type="none" w="sm" len="sm"/>
                <a:tailEnd type="none" w="sm" len="sm"/>
              </a:ln>
            </p:spPr>
          </p:sp>
          <p:sp>
            <p:nvSpPr>
              <p:cNvPr id="16427" name="Text Box 8"/>
              <p:cNvSpPr txBox="1"/>
              <p:nvPr/>
            </p:nvSpPr>
            <p:spPr>
              <a:xfrm>
                <a:off x="2544" y="1000"/>
                <a:ext cx="248" cy="697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28" name="Text Box 9"/>
              <p:cNvSpPr txBox="1"/>
              <p:nvPr/>
            </p:nvSpPr>
            <p:spPr>
              <a:xfrm>
                <a:off x="1632" y="1010"/>
                <a:ext cx="235" cy="641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60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29" name="Text Box 10"/>
              <p:cNvSpPr txBox="1"/>
              <p:nvPr/>
            </p:nvSpPr>
            <p:spPr>
              <a:xfrm>
                <a:off x="3024" y="951"/>
                <a:ext cx="247" cy="699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30" name="Text Box 11"/>
              <p:cNvSpPr txBox="1"/>
              <p:nvPr/>
            </p:nvSpPr>
            <p:spPr>
              <a:xfrm>
                <a:off x="3552" y="952"/>
                <a:ext cx="247" cy="697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66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6423" name="Text Box 12"/>
            <p:cNvSpPr txBox="1"/>
            <p:nvPr/>
          </p:nvSpPr>
          <p:spPr>
            <a:xfrm>
              <a:off x="2113" y="1482"/>
              <a:ext cx="222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6424" name="Text Box 13"/>
            <p:cNvSpPr txBox="1"/>
            <p:nvPr/>
          </p:nvSpPr>
          <p:spPr>
            <a:xfrm>
              <a:off x="3050" y="1482"/>
              <a:ext cx="222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4267200" y="3200400"/>
            <a:ext cx="1474788" cy="1981200"/>
            <a:chOff x="1728" y="2544"/>
            <a:chExt cx="929" cy="1248"/>
          </a:xfrm>
        </p:grpSpPr>
        <p:sp>
          <p:nvSpPr>
            <p:cNvPr id="16407" name="Line 15"/>
            <p:cNvSpPr/>
            <p:nvPr/>
          </p:nvSpPr>
          <p:spPr>
            <a:xfrm>
              <a:off x="2544" y="2832"/>
              <a:ext cx="113" cy="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grpSp>
          <p:nvGrpSpPr>
            <p:cNvPr id="16408" name="Group 16"/>
            <p:cNvGrpSpPr/>
            <p:nvPr/>
          </p:nvGrpSpPr>
          <p:grpSpPr>
            <a:xfrm>
              <a:off x="1728" y="2544"/>
              <a:ext cx="929" cy="1248"/>
              <a:chOff x="1728" y="2544"/>
              <a:chExt cx="929" cy="1248"/>
            </a:xfrm>
          </p:grpSpPr>
          <p:sp>
            <p:nvSpPr>
              <p:cNvPr id="16409" name="Line 17"/>
              <p:cNvSpPr/>
              <p:nvPr/>
            </p:nvSpPr>
            <p:spPr>
              <a:xfrm>
                <a:off x="2657" y="2544"/>
                <a:ext cx="0" cy="576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</p:spPr>
          </p:sp>
          <p:sp>
            <p:nvSpPr>
              <p:cNvPr id="16410" name="Line 18"/>
              <p:cNvSpPr/>
              <p:nvPr/>
            </p:nvSpPr>
            <p:spPr>
              <a:xfrm>
                <a:off x="2657" y="3024"/>
                <a:ext cx="0" cy="768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</p:spPr>
          </p:sp>
          <p:sp>
            <p:nvSpPr>
              <p:cNvPr id="16411" name="Line 19"/>
              <p:cNvSpPr/>
              <p:nvPr/>
            </p:nvSpPr>
            <p:spPr>
              <a:xfrm>
                <a:off x="2208" y="2544"/>
                <a:ext cx="0" cy="48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</p:spPr>
          </p:sp>
          <p:sp>
            <p:nvSpPr>
              <p:cNvPr id="16412" name="Line 20"/>
              <p:cNvSpPr/>
              <p:nvPr/>
            </p:nvSpPr>
            <p:spPr>
              <a:xfrm>
                <a:off x="1728" y="2544"/>
                <a:ext cx="0" cy="72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</p:spPr>
          </p:sp>
          <p:sp>
            <p:nvSpPr>
              <p:cNvPr id="16413" name="Line 21"/>
              <p:cNvSpPr/>
              <p:nvPr/>
            </p:nvSpPr>
            <p:spPr>
              <a:xfrm>
                <a:off x="1868" y="3456"/>
                <a:ext cx="0" cy="336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none" w="sm" len="sm"/>
              </a:ln>
            </p:spPr>
          </p:sp>
          <p:sp>
            <p:nvSpPr>
              <p:cNvPr id="16414" name="Line 22"/>
              <p:cNvSpPr/>
              <p:nvPr/>
            </p:nvSpPr>
            <p:spPr>
              <a:xfrm flipH="1">
                <a:off x="2208" y="2832"/>
                <a:ext cx="127" cy="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6415" name="Text Box 23"/>
              <p:cNvSpPr txBox="1"/>
              <p:nvPr/>
            </p:nvSpPr>
            <p:spPr>
              <a:xfrm>
                <a:off x="2396" y="2687"/>
                <a:ext cx="179" cy="29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f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16" name="Line 24"/>
              <p:cNvSpPr/>
              <p:nvPr/>
            </p:nvSpPr>
            <p:spPr>
              <a:xfrm flipH="1">
                <a:off x="1728" y="3120"/>
                <a:ext cx="359" cy="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6417" name="Line 25"/>
              <p:cNvSpPr/>
              <p:nvPr/>
            </p:nvSpPr>
            <p:spPr>
              <a:xfrm>
                <a:off x="2335" y="3120"/>
                <a:ext cx="322" cy="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6418" name="Text Box 26"/>
              <p:cNvSpPr txBox="1"/>
              <p:nvPr/>
            </p:nvSpPr>
            <p:spPr>
              <a:xfrm>
                <a:off x="2059" y="2999"/>
                <a:ext cx="275" cy="29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2f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19" name="Line 27"/>
              <p:cNvSpPr/>
              <p:nvPr/>
            </p:nvSpPr>
            <p:spPr>
              <a:xfrm flipH="1">
                <a:off x="1868" y="3600"/>
                <a:ext cx="219" cy="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6420" name="Line 28"/>
              <p:cNvSpPr/>
              <p:nvPr/>
            </p:nvSpPr>
            <p:spPr>
              <a:xfrm>
                <a:off x="2335" y="3600"/>
                <a:ext cx="322" cy="0"/>
              </a:xfrm>
              <a:prstGeom prst="line">
                <a:avLst/>
              </a:prstGeom>
              <a:ln w="31750" cap="sq" cmpd="sng">
                <a:solidFill>
                  <a:schemeClr val="tx1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6421" name="Text Box 29"/>
              <p:cNvSpPr txBox="1"/>
              <p:nvPr/>
            </p:nvSpPr>
            <p:spPr>
              <a:xfrm>
                <a:off x="2112" y="3455"/>
                <a:ext cx="211" cy="29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u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" name="Group 30"/>
          <p:cNvGrpSpPr/>
          <p:nvPr/>
        </p:nvGrpSpPr>
        <p:grpSpPr>
          <a:xfrm>
            <a:off x="4267200" y="1133475"/>
            <a:ext cx="404813" cy="1679575"/>
            <a:chOff x="1728" y="714"/>
            <a:chExt cx="255" cy="1058"/>
          </a:xfrm>
        </p:grpSpPr>
        <p:sp>
          <p:nvSpPr>
            <p:cNvPr id="16404" name="Line 31"/>
            <p:cNvSpPr/>
            <p:nvPr/>
          </p:nvSpPr>
          <p:spPr>
            <a:xfrm flipV="1">
              <a:off x="1868" y="1013"/>
              <a:ext cx="0" cy="470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6405" name="Text Box 32"/>
            <p:cNvSpPr txBox="1"/>
            <p:nvPr/>
          </p:nvSpPr>
          <p:spPr>
            <a:xfrm>
              <a:off x="1729" y="714"/>
              <a:ext cx="254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6406" name="Text Box 33"/>
            <p:cNvSpPr txBox="1"/>
            <p:nvPr/>
          </p:nvSpPr>
          <p:spPr>
            <a:xfrm>
              <a:off x="1728" y="1482"/>
              <a:ext cx="243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7800975" y="1938338"/>
            <a:ext cx="458787" cy="2025650"/>
            <a:chOff x="3954" y="1221"/>
            <a:chExt cx="289" cy="1276"/>
          </a:xfrm>
        </p:grpSpPr>
        <p:sp>
          <p:nvSpPr>
            <p:cNvPr id="16401" name="Line 35"/>
            <p:cNvSpPr/>
            <p:nvPr/>
          </p:nvSpPr>
          <p:spPr>
            <a:xfrm>
              <a:off x="3984" y="1483"/>
              <a:ext cx="0" cy="797"/>
            </a:xfrm>
            <a:prstGeom prst="line">
              <a:avLst/>
            </a:prstGeom>
            <a:ln w="31750" cap="sq" cmpd="sng">
              <a:solidFill>
                <a:schemeClr val="tx1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6402" name="Text Box 36"/>
            <p:cNvSpPr txBox="1"/>
            <p:nvPr/>
          </p:nvSpPr>
          <p:spPr>
            <a:xfrm>
              <a:off x="3965" y="1221"/>
              <a:ext cx="278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6403" name="Text Box 37"/>
            <p:cNvSpPr txBox="1"/>
            <p:nvPr/>
          </p:nvSpPr>
          <p:spPr>
            <a:xfrm>
              <a:off x="3954" y="2207"/>
              <a:ext cx="289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2326" name="Text Box 38"/>
          <p:cNvSpPr txBox="1"/>
          <p:nvPr/>
        </p:nvSpPr>
        <p:spPr>
          <a:xfrm>
            <a:off x="1752600" y="25401"/>
            <a:ext cx="6508750" cy="1076325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b="1" dirty="0">
                <a:latin typeface="Times New Roman" panose="02020603050405020304" pitchFamily="18" charset="0"/>
                <a:ea typeface="黑体" panose="02010609060101010101" pitchFamily="49" charset="-122"/>
              </a:rPr>
              <a:t>当物体在一倍焦距与两倍焦距之间时（</a:t>
            </a:r>
            <a:r>
              <a:rPr lang="en-US" altLang="zh-CN" b="1" dirty="0">
                <a:solidFill>
                  <a:srgbClr val="66FF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2f&gt;u&gt;f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endParaRPr lang="en-US" altLang="zh-CN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393" name="Text Box 39"/>
          <p:cNvSpPr txBox="1"/>
          <p:nvPr/>
        </p:nvSpPr>
        <p:spPr>
          <a:xfrm>
            <a:off x="8227060" y="4462463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2328" name="Text Box 40"/>
          <p:cNvSpPr txBox="1"/>
          <p:nvPr/>
        </p:nvSpPr>
        <p:spPr>
          <a:xfrm>
            <a:off x="6413500" y="3907791"/>
            <a:ext cx="2578100" cy="193802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imes New Roman" panose="02020603050405020304" pitchFamily="18" charset="0"/>
                <a:ea typeface="隶书" pitchFamily="49" charset="-122"/>
              </a:rPr>
              <a:t>成的像是</a:t>
            </a:r>
            <a:r>
              <a:rPr lang="zh-CN" altLang="en-US" sz="4000" b="1" dirty="0">
                <a:solidFill>
                  <a:srgbClr val="FF9966"/>
                </a:solidFill>
                <a:latin typeface="Times New Roman" panose="02020603050405020304" pitchFamily="18" charset="0"/>
                <a:ea typeface="隶书" pitchFamily="49" charset="-122"/>
              </a:rPr>
              <a:t>倒立放大</a:t>
            </a:r>
            <a:r>
              <a:rPr lang="zh-CN" altLang="en-US" sz="4000" b="1" dirty="0">
                <a:latin typeface="Times New Roman" panose="02020603050405020304" pitchFamily="18" charset="0"/>
                <a:ea typeface="隶书" pitchFamily="49" charset="-122"/>
              </a:rPr>
              <a:t>的</a:t>
            </a:r>
            <a:r>
              <a:rPr lang="zh-CN" altLang="en-US" sz="4000" b="1" dirty="0">
                <a:solidFill>
                  <a:srgbClr val="66FF33"/>
                </a:solidFill>
                <a:latin typeface="Times New Roman" panose="02020603050405020304" pitchFamily="18" charset="0"/>
                <a:ea typeface="隶书" pitchFamily="49" charset="-122"/>
              </a:rPr>
              <a:t>实</a:t>
            </a:r>
            <a:r>
              <a:rPr lang="zh-CN" altLang="en-US" sz="4000" b="1" dirty="0">
                <a:latin typeface="Times New Roman" panose="02020603050405020304" pitchFamily="18" charset="0"/>
                <a:ea typeface="隶书" pitchFamily="49" charset="-122"/>
              </a:rPr>
              <a:t>像</a:t>
            </a:r>
            <a:endParaRPr lang="zh-CN" altLang="en-US" sz="4000" b="1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8" name="Group 41"/>
          <p:cNvGrpSpPr/>
          <p:nvPr/>
        </p:nvGrpSpPr>
        <p:grpSpPr>
          <a:xfrm>
            <a:off x="5741988" y="3656013"/>
            <a:ext cx="2106612" cy="460375"/>
            <a:chOff x="2657" y="2303"/>
            <a:chExt cx="1327" cy="290"/>
          </a:xfrm>
        </p:grpSpPr>
        <p:sp>
          <p:nvSpPr>
            <p:cNvPr id="16397" name="Line 42"/>
            <p:cNvSpPr/>
            <p:nvPr/>
          </p:nvSpPr>
          <p:spPr>
            <a:xfrm>
              <a:off x="3984" y="2304"/>
              <a:ext cx="0" cy="288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8" name="Line 43"/>
            <p:cNvSpPr/>
            <p:nvPr/>
          </p:nvSpPr>
          <p:spPr>
            <a:xfrm flipH="1">
              <a:off x="2657" y="2448"/>
              <a:ext cx="367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6399" name="Line 44"/>
            <p:cNvSpPr/>
            <p:nvPr/>
          </p:nvSpPr>
          <p:spPr>
            <a:xfrm>
              <a:off x="3272" y="2448"/>
              <a:ext cx="712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6400" name="Text Box 45"/>
            <p:cNvSpPr txBox="1"/>
            <p:nvPr/>
          </p:nvSpPr>
          <p:spPr>
            <a:xfrm>
              <a:off x="3080" y="2303"/>
              <a:ext cx="211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v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2334" name="Text Box 46"/>
          <p:cNvSpPr txBox="1"/>
          <p:nvPr/>
        </p:nvSpPr>
        <p:spPr>
          <a:xfrm>
            <a:off x="6324600" y="5843112"/>
            <a:ext cx="3657600" cy="583565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66FF66"/>
                </a:solidFill>
                <a:latin typeface="Times New Roman" panose="02020603050405020304" pitchFamily="18" charset="0"/>
                <a:ea typeface="隶书" pitchFamily="49" charset="-122"/>
              </a:rPr>
              <a:t>像距</a:t>
            </a:r>
            <a:r>
              <a:rPr lang="en-US" altLang="zh-CN" b="1" dirty="0">
                <a:solidFill>
                  <a:srgbClr val="66FF66"/>
                </a:solidFill>
                <a:latin typeface="Times New Roman" panose="02020603050405020304" pitchFamily="18" charset="0"/>
                <a:ea typeface="隶书" pitchFamily="49" charset="-122"/>
              </a:rPr>
              <a:t>v&gt;2f</a:t>
            </a:r>
            <a:endParaRPr lang="en-US" altLang="zh-CN" b="1" dirty="0">
              <a:solidFill>
                <a:srgbClr val="66FF66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"/>
                                        <p:tgtEl>
                                          <p:spTgt spid="1232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/>
      <p:bldP spid="12326" grpId="0" build="p"/>
      <p:bldP spid="12328" grpId="0"/>
      <p:bldP spid="123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Oval 2"/>
          <p:cNvSpPr/>
          <p:nvPr/>
        </p:nvSpPr>
        <p:spPr>
          <a:xfrm>
            <a:off x="5556250" y="1752600"/>
            <a:ext cx="304800" cy="2286000"/>
          </a:xfrm>
          <a:prstGeom prst="ellipse">
            <a:avLst/>
          </a:prstGeom>
          <a:noFill/>
          <a:ln w="3175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2" name="Group 3"/>
          <p:cNvGrpSpPr/>
          <p:nvPr/>
        </p:nvGrpSpPr>
        <p:grpSpPr>
          <a:xfrm>
            <a:off x="2133600" y="1962151"/>
            <a:ext cx="7467600" cy="1316037"/>
            <a:chOff x="480" y="1188"/>
            <a:chExt cx="4704" cy="829"/>
          </a:xfrm>
        </p:grpSpPr>
        <p:sp>
          <p:nvSpPr>
            <p:cNvPr id="17437" name="Text Box 4"/>
            <p:cNvSpPr txBox="1"/>
            <p:nvPr/>
          </p:nvSpPr>
          <p:spPr>
            <a:xfrm>
              <a:off x="2161" y="1727"/>
              <a:ext cx="222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F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17438" name="Group 5"/>
            <p:cNvGrpSpPr/>
            <p:nvPr/>
          </p:nvGrpSpPr>
          <p:grpSpPr>
            <a:xfrm>
              <a:off x="480" y="1188"/>
              <a:ext cx="4704" cy="829"/>
              <a:chOff x="480" y="1188"/>
              <a:chExt cx="4704" cy="829"/>
            </a:xfrm>
          </p:grpSpPr>
          <p:sp>
            <p:nvSpPr>
              <p:cNvPr id="17439" name="Line 6"/>
              <p:cNvSpPr/>
              <p:nvPr/>
            </p:nvSpPr>
            <p:spPr>
              <a:xfrm>
                <a:off x="480" y="1728"/>
                <a:ext cx="4704" cy="0"/>
              </a:xfrm>
              <a:prstGeom prst="line">
                <a:avLst/>
              </a:prstGeom>
              <a:ln w="31750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17440" name="Text Box 7"/>
              <p:cNvSpPr txBox="1"/>
              <p:nvPr/>
            </p:nvSpPr>
            <p:spPr>
              <a:xfrm>
                <a:off x="2592" y="1188"/>
                <a:ext cx="288" cy="75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7200" dirty="0">
                    <a:latin typeface="Times New Roman" panose="02020603050405020304" pitchFamily="18" charset="0"/>
                  </a:rPr>
                  <a:t>.</a:t>
                </a:r>
                <a:endParaRPr lang="en-US" altLang="zh-CN" sz="66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1" name="Text Box 8"/>
              <p:cNvSpPr txBox="1"/>
              <p:nvPr/>
            </p:nvSpPr>
            <p:spPr>
              <a:xfrm>
                <a:off x="2160" y="1188"/>
                <a:ext cx="259" cy="75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72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2" name="Text Box 9"/>
              <p:cNvSpPr txBox="1"/>
              <p:nvPr/>
            </p:nvSpPr>
            <p:spPr>
              <a:xfrm>
                <a:off x="3024" y="1188"/>
                <a:ext cx="259" cy="75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72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3" name="Text Box 10"/>
              <p:cNvSpPr txBox="1"/>
              <p:nvPr/>
            </p:nvSpPr>
            <p:spPr>
              <a:xfrm>
                <a:off x="1796" y="1188"/>
                <a:ext cx="259" cy="75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72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4" name="Text Box 11"/>
              <p:cNvSpPr txBox="1"/>
              <p:nvPr/>
            </p:nvSpPr>
            <p:spPr>
              <a:xfrm>
                <a:off x="3504" y="1188"/>
                <a:ext cx="259" cy="75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7200" dirty="0">
                    <a:latin typeface="Times New Roman" panose="02020603050405020304" pitchFamily="18" charset="0"/>
                  </a:rPr>
                  <a:t>.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5" name="Text Box 12"/>
              <p:cNvSpPr txBox="1"/>
              <p:nvPr/>
            </p:nvSpPr>
            <p:spPr>
              <a:xfrm>
                <a:off x="2626" y="1727"/>
                <a:ext cx="254" cy="29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O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46" name="Text Box 13"/>
              <p:cNvSpPr txBox="1"/>
              <p:nvPr/>
            </p:nvSpPr>
            <p:spPr>
              <a:xfrm>
                <a:off x="3025" y="1727"/>
                <a:ext cx="222" cy="29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anchor="ctr" anchorCtr="0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</a:rPr>
                  <a:t>F</a:t>
                </a:r>
                <a:endParaRPr lang="en-US" altLang="zh-CN" sz="2400" dirty="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" name="Group 14"/>
          <p:cNvGrpSpPr/>
          <p:nvPr/>
        </p:nvGrpSpPr>
        <p:grpSpPr>
          <a:xfrm>
            <a:off x="4652963" y="3733800"/>
            <a:ext cx="1536700" cy="1601788"/>
            <a:chOff x="2056" y="2304"/>
            <a:chExt cx="968" cy="1009"/>
          </a:xfrm>
        </p:grpSpPr>
        <p:sp>
          <p:nvSpPr>
            <p:cNvPr id="17423" name="Line 15"/>
            <p:cNvSpPr/>
            <p:nvPr/>
          </p:nvSpPr>
          <p:spPr>
            <a:xfrm>
              <a:off x="2688" y="3168"/>
              <a:ext cx="0" cy="144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7424" name="Group 16"/>
            <p:cNvGrpSpPr/>
            <p:nvPr/>
          </p:nvGrpSpPr>
          <p:grpSpPr>
            <a:xfrm>
              <a:off x="2056" y="2304"/>
              <a:ext cx="968" cy="1009"/>
              <a:chOff x="2056" y="2304"/>
              <a:chExt cx="968" cy="1009"/>
            </a:xfrm>
          </p:grpSpPr>
          <p:sp>
            <p:nvSpPr>
              <p:cNvPr id="17425" name="Line 17"/>
              <p:cNvSpPr/>
              <p:nvPr/>
            </p:nvSpPr>
            <p:spPr>
              <a:xfrm>
                <a:off x="2420" y="2976"/>
                <a:ext cx="0" cy="192"/>
              </a:xfrm>
              <a:prstGeom prst="line">
                <a:avLst/>
              </a:prstGeom>
              <a:ln w="317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26" name="Line 18"/>
              <p:cNvSpPr/>
              <p:nvPr/>
            </p:nvSpPr>
            <p:spPr>
              <a:xfrm>
                <a:off x="2420" y="3168"/>
                <a:ext cx="0" cy="144"/>
              </a:xfrm>
              <a:prstGeom prst="line">
                <a:avLst/>
              </a:prstGeom>
              <a:ln w="317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17427" name="Group 19"/>
              <p:cNvGrpSpPr/>
              <p:nvPr/>
            </p:nvGrpSpPr>
            <p:grpSpPr>
              <a:xfrm>
                <a:off x="2056" y="2304"/>
                <a:ext cx="968" cy="1009"/>
                <a:chOff x="2056" y="2304"/>
                <a:chExt cx="968" cy="1009"/>
              </a:xfrm>
            </p:grpSpPr>
            <p:sp>
              <p:nvSpPr>
                <p:cNvPr id="17428" name="Line 20"/>
                <p:cNvSpPr/>
                <p:nvPr/>
              </p:nvSpPr>
              <p:spPr>
                <a:xfrm>
                  <a:off x="2304" y="2304"/>
                  <a:ext cx="0" cy="480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29" name="Line 21"/>
                <p:cNvSpPr/>
                <p:nvPr/>
              </p:nvSpPr>
              <p:spPr>
                <a:xfrm>
                  <a:off x="2688" y="2496"/>
                  <a:ext cx="0" cy="288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30" name="Line 22"/>
                <p:cNvSpPr/>
                <p:nvPr/>
              </p:nvSpPr>
              <p:spPr>
                <a:xfrm flipH="1">
                  <a:off x="2304" y="2640"/>
                  <a:ext cx="116" cy="0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7431" name="Line 23"/>
                <p:cNvSpPr/>
                <p:nvPr/>
              </p:nvSpPr>
              <p:spPr>
                <a:xfrm>
                  <a:off x="2592" y="2640"/>
                  <a:ext cx="96" cy="0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7432" name="Text Box 24"/>
                <p:cNvSpPr txBox="1"/>
                <p:nvPr/>
              </p:nvSpPr>
              <p:spPr>
                <a:xfrm>
                  <a:off x="2412" y="2495"/>
                  <a:ext cx="179" cy="290"/>
                </a:xfrm>
                <a:prstGeom prst="rect">
                  <a:avLst/>
                </a:prstGeom>
                <a:noFill/>
                <a:ln w="31750">
                  <a:noFill/>
                </a:ln>
              </p:spPr>
              <p:txBody>
                <a:bodyPr wrap="none" anchor="ctr" anchorCtr="0"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400" dirty="0">
                      <a:latin typeface="Times New Roman" panose="02020603050405020304" pitchFamily="18" charset="0"/>
                    </a:rPr>
                    <a:t>f</a:t>
                  </a:r>
                  <a:endParaRPr lang="en-US" altLang="zh-CN" sz="2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7433" name="Line 25"/>
                <p:cNvSpPr/>
                <p:nvPr/>
              </p:nvSpPr>
              <p:spPr>
                <a:xfrm>
                  <a:off x="2688" y="2784"/>
                  <a:ext cx="0" cy="384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34" name="Line 26"/>
                <p:cNvSpPr/>
                <p:nvPr/>
              </p:nvSpPr>
              <p:spPr>
                <a:xfrm>
                  <a:off x="2056" y="3168"/>
                  <a:ext cx="327" cy="0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7435" name="Line 27"/>
                <p:cNvSpPr/>
                <p:nvPr/>
              </p:nvSpPr>
              <p:spPr>
                <a:xfrm flipH="1">
                  <a:off x="2688" y="3168"/>
                  <a:ext cx="336" cy="0"/>
                </a:xfrm>
                <a:prstGeom prst="line">
                  <a:avLst/>
                </a:prstGeom>
                <a:ln w="3175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7436" name="Text Box 28"/>
                <p:cNvSpPr txBox="1"/>
                <p:nvPr/>
              </p:nvSpPr>
              <p:spPr>
                <a:xfrm>
                  <a:off x="2420" y="3023"/>
                  <a:ext cx="211" cy="290"/>
                </a:xfrm>
                <a:prstGeom prst="rect">
                  <a:avLst/>
                </a:prstGeom>
                <a:noFill/>
                <a:ln w="31750">
                  <a:noFill/>
                </a:ln>
              </p:spPr>
              <p:txBody>
                <a:bodyPr wrap="none" anchor="ctr" anchorCtr="0"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400" dirty="0">
                      <a:latin typeface="Times New Roman" panose="02020603050405020304" pitchFamily="18" charset="0"/>
                    </a:rPr>
                    <a:t>u</a:t>
                  </a:r>
                  <a:endParaRPr lang="en-US" altLang="zh-CN" sz="2400" dirty="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13341" name="Text Box 29"/>
          <p:cNvSpPr txBox="1"/>
          <p:nvPr/>
        </p:nvSpPr>
        <p:spPr>
          <a:xfrm>
            <a:off x="1828800" y="95885"/>
            <a:ext cx="6553200" cy="706755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66FF66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当物距小于</a:t>
            </a:r>
            <a:r>
              <a:rPr lang="en-US" altLang="zh-CN" sz="4000" b="1" dirty="0">
                <a:solidFill>
                  <a:srgbClr val="66FF66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1</a:t>
            </a:r>
            <a:r>
              <a:rPr lang="zh-CN" altLang="en-US" sz="4000" b="1" dirty="0">
                <a:solidFill>
                  <a:srgbClr val="66FF66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倍焦距时（</a:t>
            </a:r>
            <a:r>
              <a:rPr lang="en-US" altLang="en-US" sz="40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u&lt;f</a:t>
            </a:r>
            <a:r>
              <a:rPr lang="en-US" altLang="en-US" sz="4000" b="1" dirty="0">
                <a:solidFill>
                  <a:srgbClr val="66FF66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)</a:t>
            </a:r>
            <a:endParaRPr lang="en-US" altLang="zh-CN" sz="4000" b="1" dirty="0">
              <a:solidFill>
                <a:srgbClr val="66FF66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342" name="Text Box 30"/>
          <p:cNvSpPr txBox="1"/>
          <p:nvPr/>
        </p:nvSpPr>
        <p:spPr>
          <a:xfrm>
            <a:off x="6584950" y="4048761"/>
            <a:ext cx="3930650" cy="119888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成的像是</a:t>
            </a:r>
            <a:r>
              <a:rPr lang="zh-CN" altLang="en-US" sz="3600" b="1" dirty="0">
                <a:solidFill>
                  <a:srgbClr val="66FF66"/>
                </a:solidFill>
                <a:latin typeface="Times New Roman" panose="02020603050405020304" pitchFamily="18" charset="0"/>
                <a:ea typeface="隶书" pitchFamily="49" charset="-122"/>
              </a:rPr>
              <a:t>正立放大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的</a:t>
            </a:r>
            <a:r>
              <a:rPr lang="zh-CN" altLang="en-US" sz="3600" b="1" dirty="0">
                <a:solidFill>
                  <a:srgbClr val="FF9999"/>
                </a:solidFill>
                <a:latin typeface="Times New Roman" panose="02020603050405020304" pitchFamily="18" charset="0"/>
                <a:ea typeface="隶书" pitchFamily="49" charset="-122"/>
              </a:rPr>
              <a:t>虚</a:t>
            </a:r>
            <a:r>
              <a:rPr lang="zh-CN" altLang="en-US" sz="3600" b="1" dirty="0">
                <a:latin typeface="Times New Roman" panose="02020603050405020304" pitchFamily="18" charset="0"/>
                <a:ea typeface="隶书" pitchFamily="49" charset="-122"/>
              </a:rPr>
              <a:t>像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7" name="Group 31"/>
          <p:cNvGrpSpPr/>
          <p:nvPr/>
        </p:nvGrpSpPr>
        <p:grpSpPr>
          <a:xfrm>
            <a:off x="4953000" y="1565276"/>
            <a:ext cx="533400" cy="1712912"/>
            <a:chOff x="2256" y="938"/>
            <a:chExt cx="336" cy="1079"/>
          </a:xfrm>
        </p:grpSpPr>
        <p:sp>
          <p:nvSpPr>
            <p:cNvPr id="17420" name="Line 32"/>
            <p:cNvSpPr/>
            <p:nvPr/>
          </p:nvSpPr>
          <p:spPr>
            <a:xfrm flipV="1">
              <a:off x="2420" y="1191"/>
              <a:ext cx="0" cy="537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7421" name="Text Box 33"/>
            <p:cNvSpPr txBox="1"/>
            <p:nvPr/>
          </p:nvSpPr>
          <p:spPr>
            <a:xfrm>
              <a:off x="2383" y="938"/>
              <a:ext cx="209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7422" name="Text Box 34"/>
            <p:cNvSpPr txBox="1"/>
            <p:nvPr/>
          </p:nvSpPr>
          <p:spPr>
            <a:xfrm>
              <a:off x="2256" y="1727"/>
              <a:ext cx="336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Group 35"/>
          <p:cNvGrpSpPr/>
          <p:nvPr/>
        </p:nvGrpSpPr>
        <p:grpSpPr>
          <a:xfrm>
            <a:off x="4340225" y="798513"/>
            <a:ext cx="688975" cy="2359025"/>
            <a:chOff x="1870" y="455"/>
            <a:chExt cx="434" cy="1486"/>
          </a:xfrm>
        </p:grpSpPr>
        <p:sp>
          <p:nvSpPr>
            <p:cNvPr id="17417" name="Line 36"/>
            <p:cNvSpPr/>
            <p:nvPr/>
          </p:nvSpPr>
          <p:spPr>
            <a:xfrm flipV="1">
              <a:off x="2056" y="672"/>
              <a:ext cx="0" cy="1056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</p:sp>
        <p:sp>
          <p:nvSpPr>
            <p:cNvPr id="17418" name="Text Box 37"/>
            <p:cNvSpPr txBox="1"/>
            <p:nvPr/>
          </p:nvSpPr>
          <p:spPr>
            <a:xfrm>
              <a:off x="1870" y="455"/>
              <a:ext cx="289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A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7419" name="Text Box 38"/>
            <p:cNvSpPr txBox="1"/>
            <p:nvPr/>
          </p:nvSpPr>
          <p:spPr>
            <a:xfrm>
              <a:off x="1900" y="1651"/>
              <a:ext cx="404" cy="290"/>
            </a:xfrm>
            <a:prstGeom prst="rect">
              <a:avLst/>
            </a:prstGeom>
            <a:noFill/>
            <a:ln w="31750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2400" dirty="0">
                  <a:latin typeface="Times New Roman" panose="02020603050405020304" pitchFamily="18" charset="0"/>
                </a:rPr>
                <a:t>B</a:t>
              </a:r>
              <a:r>
                <a:rPr lang="en-US" altLang="zh-CN" sz="2400" baseline="30000" dirty="0">
                  <a:latin typeface="Times New Roman" panose="02020603050405020304" pitchFamily="18" charset="0"/>
                </a:rPr>
                <a:t>/</a:t>
              </a:r>
              <a:endParaRPr lang="en-US" altLang="zh-CN" sz="2400" baseline="3000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"/>
                                        <p:tgtEl>
                                          <p:spTgt spid="133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nimBg="1"/>
      <p:bldP spid="13341" grpId="0" build="p"/>
      <p:bldP spid="133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828800" y="327025"/>
            <a:ext cx="5715000" cy="70675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凸透镜成像规律：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1828800" y="1028700"/>
            <a:ext cx="8686800" cy="14452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Times New Roman" panose="02020603050405020304" pitchFamily="18" charset="0"/>
                <a:ea typeface="华文行楷" pitchFamily="2" charset="-122"/>
              </a:rPr>
              <a:t>1.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当物距</a:t>
            </a:r>
            <a:r>
              <a:rPr lang="en-US" altLang="zh-CN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u&gt;2f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时，成的是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倒立、缩小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的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实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像。（像距</a:t>
            </a:r>
            <a:r>
              <a:rPr lang="en-US" altLang="zh-CN" sz="4400" b="1" dirty="0">
                <a:latin typeface="Times New Roman" panose="02020603050405020304" pitchFamily="18" charset="0"/>
                <a:ea typeface="华文行楷" pitchFamily="2" charset="-122"/>
              </a:rPr>
              <a:t>2f&gt;v&gt;f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）</a:t>
            </a:r>
            <a:endParaRPr lang="zh-CN" altLang="en-US" sz="44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2133600" y="3749675"/>
            <a:ext cx="8382000" cy="14452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Times New Roman" panose="02020603050405020304" pitchFamily="18" charset="0"/>
                <a:ea typeface="华文行楷" pitchFamily="2" charset="-122"/>
              </a:rPr>
              <a:t>3.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当物距</a:t>
            </a:r>
            <a:r>
              <a:rPr lang="en-US" altLang="zh-CN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2f&gt;u&gt;f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时，成的是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倒立、放大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的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实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像（像距</a:t>
            </a:r>
            <a:r>
              <a:rPr lang="en-US" altLang="zh-CN" sz="4400" b="1" dirty="0">
                <a:latin typeface="Times New Roman" panose="02020603050405020304" pitchFamily="18" charset="0"/>
                <a:ea typeface="华文行楷" pitchFamily="2" charset="-122"/>
              </a:rPr>
              <a:t>v&gt;2f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）</a:t>
            </a:r>
            <a:endParaRPr lang="zh-CN" altLang="en-US" sz="44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2133600" y="4953000"/>
            <a:ext cx="7772400" cy="14452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Times New Roman" panose="02020603050405020304" pitchFamily="18" charset="0"/>
                <a:ea typeface="华文行楷" pitchFamily="2" charset="-122"/>
              </a:rPr>
              <a:t>4.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当物距</a:t>
            </a:r>
            <a:r>
              <a:rPr lang="en-US" altLang="zh-CN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u&lt;f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时，成的是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正立、放大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的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行楷" pitchFamily="2" charset="-122"/>
              </a:rPr>
              <a:t>虚</a:t>
            </a:r>
            <a:r>
              <a:rPr lang="zh-CN" altLang="en-US" sz="4400" b="1" dirty="0">
                <a:latin typeface="Times New Roman" panose="02020603050405020304" pitchFamily="18" charset="0"/>
                <a:ea typeface="华文行楷" pitchFamily="2" charset="-122"/>
              </a:rPr>
              <a:t>像。</a:t>
            </a:r>
            <a:endParaRPr lang="zh-CN" altLang="en-US" sz="44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1524000" y="2460625"/>
            <a:ext cx="8686800" cy="14452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latin typeface="仿宋_GB2312" panose="02010609030101010101" pitchFamily="49" charset="-122"/>
                <a:ea typeface="仿宋_GB2312" panose="02010609030101010101" pitchFamily="49" charset="-122"/>
              </a:rPr>
              <a:t>  ２</a:t>
            </a:r>
            <a:r>
              <a:rPr lang="en-US" altLang="zh-CN" sz="4400" b="1" dirty="0">
                <a:latin typeface="华文行楷" pitchFamily="2" charset="-122"/>
                <a:ea typeface="仿宋_GB2312" panose="02010609030101010101" pitchFamily="49" charset="-122"/>
              </a:rPr>
              <a:t>.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当物距</a:t>
            </a:r>
            <a:r>
              <a:rPr lang="en-US" altLang="zh-CN" sz="4400" b="1" dirty="0">
                <a:solidFill>
                  <a:srgbClr val="FF00FF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u=2f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时，成的是</a:t>
            </a:r>
            <a:r>
              <a:rPr lang="zh-CN" altLang="en-US" sz="4400" b="1" dirty="0">
                <a:solidFill>
                  <a:srgbClr val="FF00FF"/>
                </a:solidFill>
                <a:latin typeface="华文行楷" pitchFamily="2" charset="-122"/>
                <a:ea typeface="华文行楷" pitchFamily="2" charset="-122"/>
              </a:rPr>
              <a:t>倒        立、等大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的</a:t>
            </a:r>
            <a:r>
              <a:rPr lang="zh-CN" altLang="en-US" sz="4400" b="1" dirty="0">
                <a:solidFill>
                  <a:srgbClr val="FF00FF"/>
                </a:solidFill>
                <a:latin typeface="华文行楷" pitchFamily="2" charset="-122"/>
                <a:ea typeface="华文行楷" pitchFamily="2" charset="-122"/>
              </a:rPr>
              <a:t>实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像。（像距</a:t>
            </a:r>
            <a:r>
              <a:rPr lang="en-US" altLang="zh-CN" sz="4400" b="1" dirty="0">
                <a:latin typeface="仿宋_GB2312" panose="02010609030101010101" pitchFamily="49" charset="-122"/>
                <a:ea typeface="仿宋_GB2312" panose="02010609030101010101" pitchFamily="49" charset="-122"/>
              </a:rPr>
              <a:t>v=2f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）</a:t>
            </a:r>
            <a:r>
              <a:rPr lang="zh-CN" altLang="en-US" sz="4400" dirty="0">
                <a:latin typeface="Times New Roman" panose="02020603050405020304" pitchFamily="18" charset="0"/>
              </a:rPr>
              <a:t>  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1" grpId="0"/>
      <p:bldP spid="143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992313" y="404813"/>
            <a:ext cx="6851650" cy="9223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5400" b="1" dirty="0">
                <a:ea typeface="华文彩云" pitchFamily="2" charset="-122"/>
              </a:rPr>
              <a:t>       </a:t>
            </a:r>
            <a:r>
              <a:rPr lang="zh-CN" altLang="en-US" sz="5400" b="1" dirty="0">
                <a:ea typeface="华文彩云" pitchFamily="2" charset="-122"/>
              </a:rPr>
              <a:t>小结</a:t>
            </a:r>
            <a:endParaRPr lang="zh-CN" altLang="en-US" sz="5400" b="1" dirty="0">
              <a:ea typeface="华文彩云" pitchFamily="2" charset="-122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1987550" y="1676400"/>
            <a:ext cx="8604250" cy="5084763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2800" dirty="0"/>
              <a:t>1</a:t>
            </a:r>
            <a:r>
              <a:rPr lang="zh-CN" altLang="en-US" sz="2800" dirty="0"/>
              <a:t>、</a:t>
            </a:r>
            <a:r>
              <a:rPr lang="en-US" altLang="zh-CN" sz="2800" b="1" dirty="0">
                <a:solidFill>
                  <a:srgbClr val="993300"/>
                </a:solidFill>
              </a:rPr>
              <a:t>U=f</a:t>
            </a:r>
            <a:r>
              <a:rPr lang="zh-CN" altLang="en-US" sz="2800" b="1" dirty="0">
                <a:solidFill>
                  <a:srgbClr val="993300"/>
                </a:solidFill>
              </a:rPr>
              <a:t>是成像虚实的分界点。</a:t>
            </a:r>
            <a:endParaRPr lang="zh-CN" altLang="en-US" sz="2800" b="1" dirty="0">
              <a:solidFill>
                <a:srgbClr val="993300"/>
              </a:solidFill>
            </a:endParaRPr>
          </a:p>
          <a:p>
            <a:pPr eaLnBrk="1" hangingPunct="1">
              <a:buNone/>
            </a:pPr>
            <a:r>
              <a:rPr lang="zh-CN" altLang="en-US" sz="2800" b="1" dirty="0"/>
              <a:t>     当物距</a:t>
            </a:r>
            <a:r>
              <a:rPr lang="zh-CN" altLang="en-US" sz="2800" b="1" i="1" u="sng" dirty="0">
                <a:solidFill>
                  <a:schemeClr val="accent2"/>
                </a:solidFill>
              </a:rPr>
              <a:t>大于透镜的一倍焦距</a:t>
            </a:r>
            <a:r>
              <a:rPr lang="zh-CN" altLang="en-US" sz="2800" b="1" dirty="0"/>
              <a:t>时，物体成</a:t>
            </a:r>
            <a:r>
              <a:rPr lang="zh-CN" altLang="en-US" sz="2800" b="1" dirty="0">
                <a:solidFill>
                  <a:schemeClr val="accent2"/>
                </a:solidFill>
              </a:rPr>
              <a:t>实像</a:t>
            </a:r>
            <a:r>
              <a:rPr lang="zh-CN" altLang="en-US" sz="2800" b="1" dirty="0"/>
              <a:t>；</a:t>
            </a:r>
            <a:endParaRPr lang="zh-CN" altLang="en-US" sz="2800" b="1" dirty="0"/>
          </a:p>
          <a:p>
            <a:pPr eaLnBrk="1" hangingPunct="1">
              <a:buNone/>
            </a:pPr>
            <a:r>
              <a:rPr lang="zh-CN" altLang="en-US" sz="2800" b="1" dirty="0"/>
              <a:t>     当物距</a:t>
            </a:r>
            <a:r>
              <a:rPr lang="zh-CN" altLang="en-US" sz="2800" b="1" i="1" u="sng" dirty="0">
                <a:solidFill>
                  <a:schemeClr val="accent2"/>
                </a:solidFill>
              </a:rPr>
              <a:t>小于透镜的一倍焦距</a:t>
            </a:r>
            <a:r>
              <a:rPr lang="zh-CN" altLang="en-US" sz="2800" b="1" dirty="0"/>
              <a:t>时，物体成</a:t>
            </a:r>
            <a:r>
              <a:rPr lang="zh-CN" altLang="en-US" sz="2800" b="1" dirty="0">
                <a:solidFill>
                  <a:schemeClr val="accent2"/>
                </a:solidFill>
              </a:rPr>
              <a:t>虚像</a:t>
            </a:r>
            <a:r>
              <a:rPr lang="zh-CN" altLang="en-US" sz="2800" b="1" dirty="0"/>
              <a:t>．</a:t>
            </a:r>
            <a:endParaRPr lang="zh-CN" altLang="en-US" sz="2800" b="1" dirty="0"/>
          </a:p>
          <a:p>
            <a:pPr eaLnBrk="1" hangingPunct="1">
              <a:buNone/>
            </a:pPr>
            <a:endParaRPr lang="zh-CN" altLang="en-US" sz="2800" b="1" dirty="0"/>
          </a:p>
          <a:p>
            <a:pPr eaLnBrk="1" hangingPunct="1">
              <a:buNone/>
            </a:pPr>
            <a:r>
              <a:rPr lang="zh-CN" altLang="en-US" sz="2800" b="1" dirty="0"/>
              <a:t>２、</a:t>
            </a:r>
            <a:r>
              <a:rPr lang="en-US" altLang="zh-CN" sz="2800" b="1" dirty="0">
                <a:solidFill>
                  <a:srgbClr val="993300"/>
                </a:solidFill>
              </a:rPr>
              <a:t>U=2f</a:t>
            </a:r>
            <a:r>
              <a:rPr lang="zh-CN" altLang="en-US" sz="2800" b="1" dirty="0">
                <a:solidFill>
                  <a:srgbClr val="993300"/>
                </a:solidFill>
              </a:rPr>
              <a:t>是成像大小的分界点。</a:t>
            </a:r>
            <a:endParaRPr lang="zh-CN" altLang="en-US" sz="2800" b="1" dirty="0">
              <a:solidFill>
                <a:srgbClr val="993300"/>
              </a:solidFill>
            </a:endParaRPr>
          </a:p>
          <a:p>
            <a:pPr eaLnBrk="1" hangingPunct="1">
              <a:buNone/>
            </a:pPr>
            <a:r>
              <a:rPr lang="zh-CN" altLang="en-US" sz="2800" b="1" dirty="0"/>
              <a:t>    当物距</a:t>
            </a:r>
            <a:r>
              <a:rPr lang="zh-CN" altLang="en-US" sz="2800" b="1" i="1" u="sng" dirty="0">
                <a:solidFill>
                  <a:schemeClr val="accent2"/>
                </a:solidFill>
              </a:rPr>
              <a:t>大于透镜的二倍焦距</a:t>
            </a:r>
            <a:r>
              <a:rPr lang="zh-CN" altLang="en-US" sz="2800" b="1" dirty="0"/>
              <a:t>时，物体成</a:t>
            </a:r>
            <a:r>
              <a:rPr lang="zh-CN" altLang="en-US" sz="2800" b="1" dirty="0">
                <a:solidFill>
                  <a:schemeClr val="accent2"/>
                </a:solidFill>
              </a:rPr>
              <a:t>缩小的像</a:t>
            </a:r>
            <a:r>
              <a:rPr lang="zh-CN" altLang="en-US" sz="2800" b="1" dirty="0"/>
              <a:t>；</a:t>
            </a:r>
            <a:endParaRPr lang="zh-CN" altLang="en-US" sz="2800" b="1" dirty="0"/>
          </a:p>
          <a:p>
            <a:pPr eaLnBrk="1" hangingPunct="1">
              <a:buNone/>
            </a:pPr>
            <a:r>
              <a:rPr lang="zh-CN" altLang="en-US" sz="2800" b="1" dirty="0"/>
              <a:t>    当物距</a:t>
            </a:r>
            <a:r>
              <a:rPr lang="zh-CN" altLang="en-US" sz="2800" b="1" i="1" u="sng" dirty="0">
                <a:solidFill>
                  <a:schemeClr val="accent2"/>
                </a:solidFill>
              </a:rPr>
              <a:t>小于透镜的二倍焦距</a:t>
            </a:r>
            <a:r>
              <a:rPr lang="zh-CN" altLang="en-US" sz="2800" b="1" dirty="0"/>
              <a:t>时，物体成</a:t>
            </a:r>
            <a:r>
              <a:rPr lang="zh-CN" altLang="en-US" sz="2800" b="1" dirty="0">
                <a:solidFill>
                  <a:schemeClr val="accent2"/>
                </a:solidFill>
              </a:rPr>
              <a:t>放大的像</a:t>
            </a:r>
            <a:r>
              <a:rPr lang="zh-CN" altLang="en-US" sz="2800" b="1" dirty="0"/>
              <a:t>。</a:t>
            </a:r>
            <a:endParaRPr lang="zh-CN" altLang="en-US" sz="2800" b="1" dirty="0"/>
          </a:p>
          <a:p>
            <a:pPr eaLnBrk="1" hangingPunct="1">
              <a:buNone/>
            </a:pPr>
            <a:endParaRPr lang="zh-CN" altLang="en-US" sz="2800" b="1" dirty="0"/>
          </a:p>
          <a:p>
            <a:pPr eaLnBrk="1" hangingPunct="1">
              <a:buNone/>
            </a:pPr>
            <a:r>
              <a:rPr lang="en-US" altLang="zh-CN" sz="2800" b="1" dirty="0"/>
              <a:t>3</a:t>
            </a:r>
            <a:r>
              <a:rPr lang="zh-CN" altLang="en-US" sz="2800" b="1" dirty="0"/>
              <a:t>、凸透镜所成的</a:t>
            </a:r>
            <a:r>
              <a:rPr lang="zh-CN" altLang="en-US" sz="2800" b="1" dirty="0">
                <a:solidFill>
                  <a:schemeClr val="accent2"/>
                </a:solidFill>
              </a:rPr>
              <a:t>实像</a:t>
            </a:r>
            <a:r>
              <a:rPr lang="zh-CN" altLang="en-US" sz="2800" b="1" dirty="0"/>
              <a:t>都是</a:t>
            </a:r>
            <a:r>
              <a:rPr lang="zh-CN" altLang="en-US" sz="2800" b="1" dirty="0">
                <a:solidFill>
                  <a:schemeClr val="accent2"/>
                </a:solidFill>
              </a:rPr>
              <a:t>倒立</a:t>
            </a:r>
            <a:r>
              <a:rPr lang="zh-CN" altLang="en-US" sz="2800" b="1" dirty="0"/>
              <a:t>的；</a:t>
            </a:r>
            <a:r>
              <a:rPr lang="zh-CN" altLang="en-US" sz="2800" b="1" dirty="0">
                <a:solidFill>
                  <a:schemeClr val="accent2"/>
                </a:solidFill>
              </a:rPr>
              <a:t>虚像</a:t>
            </a:r>
            <a:r>
              <a:rPr lang="zh-CN" altLang="en-US" sz="2800" b="1" dirty="0"/>
              <a:t>是</a:t>
            </a:r>
            <a:r>
              <a:rPr lang="zh-CN" altLang="en-US" sz="2800" b="1" dirty="0">
                <a:solidFill>
                  <a:schemeClr val="accent2"/>
                </a:solidFill>
              </a:rPr>
              <a:t>正立</a:t>
            </a:r>
            <a:r>
              <a:rPr lang="zh-CN" altLang="en-US" sz="2800" b="1" dirty="0"/>
              <a:t>的。</a:t>
            </a:r>
            <a:endParaRPr lang="zh-CN" altLang="en-US" sz="2800" b="1" dirty="0"/>
          </a:p>
        </p:txBody>
      </p:sp>
      <p:pic>
        <p:nvPicPr>
          <p:cNvPr id="19460" name="Picture 4" descr="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8200" y="457200"/>
            <a:ext cx="1447800" cy="1317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5" descr="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163" y="549275"/>
            <a:ext cx="1189037" cy="83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1981200" y="63023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理解物距、像距、焦距概念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Rectangle 3"/>
          <p:cNvSpPr/>
          <p:nvPr/>
        </p:nvSpPr>
        <p:spPr>
          <a:xfrm>
            <a:off x="2495550" y="3284538"/>
            <a:ext cx="7632700" cy="1444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3076" name="Group 4"/>
          <p:cNvGrpSpPr/>
          <p:nvPr/>
        </p:nvGrpSpPr>
        <p:grpSpPr>
          <a:xfrm>
            <a:off x="6096000" y="2132013"/>
            <a:ext cx="142875" cy="1150937"/>
            <a:chOff x="2472" y="1979"/>
            <a:chExt cx="90" cy="725"/>
          </a:xfrm>
        </p:grpSpPr>
        <p:sp>
          <p:nvSpPr>
            <p:cNvPr id="3100" name="Oval 5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3101" name="Line 6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077" name="Group 7"/>
          <p:cNvGrpSpPr/>
          <p:nvPr/>
        </p:nvGrpSpPr>
        <p:grpSpPr>
          <a:xfrm>
            <a:off x="7607300" y="2203450"/>
            <a:ext cx="504825" cy="1079500"/>
            <a:chOff x="3651" y="2024"/>
            <a:chExt cx="318" cy="680"/>
          </a:xfrm>
        </p:grpSpPr>
        <p:sp>
          <p:nvSpPr>
            <p:cNvPr id="3098" name="Rectangle 8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3099" name="Line 9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078" name="Oval 10"/>
          <p:cNvSpPr/>
          <p:nvPr/>
        </p:nvSpPr>
        <p:spPr>
          <a:xfrm>
            <a:off x="508635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3079" name="Oval 11"/>
          <p:cNvSpPr/>
          <p:nvPr/>
        </p:nvSpPr>
        <p:spPr>
          <a:xfrm>
            <a:off x="3935413" y="3284538"/>
            <a:ext cx="144462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3080" name="Oval 12"/>
          <p:cNvSpPr/>
          <p:nvPr/>
        </p:nvSpPr>
        <p:spPr>
          <a:xfrm>
            <a:off x="70866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3081" name="Oval 13"/>
          <p:cNvSpPr/>
          <p:nvPr/>
        </p:nvSpPr>
        <p:spPr>
          <a:xfrm>
            <a:off x="81534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3082" name="Text Box 14"/>
          <p:cNvSpPr txBox="1"/>
          <p:nvPr/>
        </p:nvSpPr>
        <p:spPr>
          <a:xfrm>
            <a:off x="4897438" y="3352800"/>
            <a:ext cx="3603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83" name="Text Box 15"/>
          <p:cNvSpPr txBox="1"/>
          <p:nvPr/>
        </p:nvSpPr>
        <p:spPr>
          <a:xfrm>
            <a:off x="7010400" y="34290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84" name="Text Box 16"/>
          <p:cNvSpPr txBox="1"/>
          <p:nvPr/>
        </p:nvSpPr>
        <p:spPr>
          <a:xfrm>
            <a:off x="3505200" y="3429000"/>
            <a:ext cx="933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85" name="Text Box 17"/>
          <p:cNvSpPr txBox="1"/>
          <p:nvPr/>
        </p:nvSpPr>
        <p:spPr>
          <a:xfrm>
            <a:off x="7848600" y="3571875"/>
            <a:ext cx="1108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2854325" y="3284538"/>
            <a:ext cx="3313113" cy="1800225"/>
            <a:chOff x="521" y="1661"/>
            <a:chExt cx="2087" cy="680"/>
          </a:xfrm>
        </p:grpSpPr>
        <p:sp>
          <p:nvSpPr>
            <p:cNvPr id="3094" name="Line 19"/>
            <p:cNvSpPr/>
            <p:nvPr/>
          </p:nvSpPr>
          <p:spPr>
            <a:xfrm>
              <a:off x="521" y="1706"/>
              <a:ext cx="0" cy="5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5" name="Line 20"/>
            <p:cNvSpPr/>
            <p:nvPr/>
          </p:nvSpPr>
          <p:spPr>
            <a:xfrm>
              <a:off x="2608" y="1661"/>
              <a:ext cx="0" cy="68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6" name="Line 21"/>
            <p:cNvSpPr/>
            <p:nvPr/>
          </p:nvSpPr>
          <p:spPr>
            <a:xfrm flipH="1">
              <a:off x="521" y="2160"/>
              <a:ext cx="68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3097" name="Line 22"/>
            <p:cNvSpPr/>
            <p:nvPr/>
          </p:nvSpPr>
          <p:spPr>
            <a:xfrm>
              <a:off x="1791" y="2160"/>
              <a:ext cx="81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5" name="Group 23"/>
          <p:cNvGrpSpPr/>
          <p:nvPr/>
        </p:nvGrpSpPr>
        <p:grpSpPr>
          <a:xfrm>
            <a:off x="6167438" y="3427413"/>
            <a:ext cx="1655762" cy="935037"/>
            <a:chOff x="2608" y="1706"/>
            <a:chExt cx="1043" cy="589"/>
          </a:xfrm>
        </p:grpSpPr>
        <p:sp>
          <p:nvSpPr>
            <p:cNvPr id="3092" name="Line 24"/>
            <p:cNvSpPr/>
            <p:nvPr/>
          </p:nvSpPr>
          <p:spPr>
            <a:xfrm>
              <a:off x="3651" y="1706"/>
              <a:ext cx="0" cy="58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3" name="Line 25"/>
            <p:cNvSpPr/>
            <p:nvPr/>
          </p:nvSpPr>
          <p:spPr>
            <a:xfrm>
              <a:off x="2608" y="2251"/>
              <a:ext cx="104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</p:sp>
      </p:grpSp>
      <p:sp>
        <p:nvSpPr>
          <p:cNvPr id="5146" name="Text Box 26"/>
          <p:cNvSpPr txBox="1"/>
          <p:nvPr/>
        </p:nvSpPr>
        <p:spPr>
          <a:xfrm>
            <a:off x="3810000" y="4267200"/>
            <a:ext cx="139223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物距</a:t>
            </a: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u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147" name="Text Box 27"/>
          <p:cNvSpPr txBox="1"/>
          <p:nvPr/>
        </p:nvSpPr>
        <p:spPr>
          <a:xfrm>
            <a:off x="6400800" y="3962400"/>
            <a:ext cx="1371600" cy="16294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像距</a:t>
            </a:r>
            <a:endParaRPr lang="zh-CN" altLang="en-US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V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090" name="Picture 28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0013" y="2276475"/>
            <a:ext cx="473075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91" name="Picture 29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188" y="912813"/>
            <a:ext cx="571500" cy="571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/>
      <p:bldP spid="51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1524000" y="0"/>
            <a:ext cx="7772400" cy="1470025"/>
          </a:xfrm>
        </p:spPr>
        <p:txBody>
          <a:bodyPr vert="horz" wrap="square" lIns="91440" tIns="45720" rIns="91440" bIns="45720" anchor="ctr" anchorCtr="0"/>
          <a:p>
            <a:pPr algn="l" eaLnBrk="1" hangingPunct="1">
              <a:buClrTx/>
              <a:buSzTx/>
              <a:buFontTx/>
            </a:pPr>
            <a:r>
              <a:rPr lang="zh-CN" altLang="en-US" sz="4400" b="1" kern="1200" dirty="0">
                <a:latin typeface="+mj-lt"/>
                <a:ea typeface="黑体" panose="02010609060101010101" pitchFamily="49" charset="-122"/>
                <a:cs typeface="+mj-cs"/>
              </a:rPr>
              <a:t>设计实验</a:t>
            </a:r>
            <a:endParaRPr lang="zh-CN" altLang="en-US" sz="4400" b="1" kern="1200" dirty="0">
              <a:latin typeface="+mj-lt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905000" y="1447800"/>
            <a:ext cx="8763000" cy="1081088"/>
          </a:xfrm>
        </p:spPr>
        <p:txBody>
          <a:bodyPr vert="horz" wrap="square" lIns="91440" tIns="45720" rIns="91440" bIns="45720" anchor="t" anchorCtr="0"/>
          <a:p>
            <a:pPr algn="l" eaLnBrk="1" hangingPunct="1">
              <a:lnSpc>
                <a:spcPct val="90000"/>
              </a:lnSpc>
              <a:buClrTx/>
              <a:buSzTx/>
              <a:buFontTx/>
            </a:pPr>
            <a:r>
              <a:rPr lang="en-US" altLang="zh-CN" sz="4000" b="1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</a:t>
            </a:r>
            <a:r>
              <a:rPr lang="zh-CN" altLang="en-US" sz="4000" b="1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如何组装实验装置？</a:t>
            </a:r>
            <a:endParaRPr lang="zh-CN" altLang="en-US" sz="4000" b="1" kern="120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algn="l" eaLnBrk="1" hangingPunct="1">
              <a:lnSpc>
                <a:spcPct val="90000"/>
              </a:lnSpc>
              <a:buClrTx/>
              <a:buSzTx/>
              <a:buFontTx/>
            </a:pPr>
            <a:r>
              <a:rPr lang="zh-CN" altLang="en-US" sz="4000" b="1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凸透镜、蜡烛、光屏如何放置？</a:t>
            </a:r>
            <a:endParaRPr lang="zh-CN" altLang="en-US" sz="4000" b="1" kern="120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1524000" y="5165725"/>
            <a:ext cx="9144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注意：调整透镜、光屏的高度，使凸透镜、光屏和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烛焰的中心大致在</a:t>
            </a:r>
            <a:r>
              <a:rPr lang="zh-CN" altLang="en-US" sz="4000" b="1" u="sng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同一高度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5"/>
          <p:cNvSpPr/>
          <p:nvPr/>
        </p:nvSpPr>
        <p:spPr>
          <a:xfrm>
            <a:off x="2495550" y="4292600"/>
            <a:ext cx="6985000" cy="144463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4" name="Group 6"/>
          <p:cNvGrpSpPr/>
          <p:nvPr/>
        </p:nvGrpSpPr>
        <p:grpSpPr>
          <a:xfrm>
            <a:off x="5486400" y="3124200"/>
            <a:ext cx="142875" cy="1150938"/>
            <a:chOff x="2472" y="1979"/>
            <a:chExt cx="90" cy="725"/>
          </a:xfrm>
        </p:grpSpPr>
        <p:sp>
          <p:nvSpPr>
            <p:cNvPr id="4108" name="Oval 7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4109" name="Line 8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Group 9"/>
          <p:cNvGrpSpPr/>
          <p:nvPr/>
        </p:nvGrpSpPr>
        <p:grpSpPr>
          <a:xfrm>
            <a:off x="7319963" y="3213100"/>
            <a:ext cx="504825" cy="1079500"/>
            <a:chOff x="3651" y="2024"/>
            <a:chExt cx="318" cy="680"/>
          </a:xfrm>
        </p:grpSpPr>
        <p:sp>
          <p:nvSpPr>
            <p:cNvPr id="4106" name="Rectangle 10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4107" name="Line 11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" name="Line 12"/>
          <p:cNvSpPr/>
          <p:nvPr/>
        </p:nvSpPr>
        <p:spPr>
          <a:xfrm>
            <a:off x="3287713" y="3573463"/>
            <a:ext cx="42481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pic>
        <p:nvPicPr>
          <p:cNvPr id="3" name="Picture 13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0" y="3357563"/>
            <a:ext cx="473075" cy="1079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09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charRg st="14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4099">
                                            <p:txEl>
                                              <p:charRg st="14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charRg st="14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charRg st="14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0" grpId="0"/>
      <p:bldP spid="410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Rectangle 5"/>
          <p:cNvSpPr/>
          <p:nvPr/>
        </p:nvSpPr>
        <p:spPr>
          <a:xfrm>
            <a:off x="2495550" y="4292600"/>
            <a:ext cx="6985000" cy="144463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5123" name="Group 6"/>
          <p:cNvGrpSpPr/>
          <p:nvPr/>
        </p:nvGrpSpPr>
        <p:grpSpPr>
          <a:xfrm>
            <a:off x="8458200" y="3352800"/>
            <a:ext cx="142875" cy="1150938"/>
            <a:chOff x="2472" y="1979"/>
            <a:chExt cx="90" cy="725"/>
          </a:xfrm>
        </p:grpSpPr>
        <p:sp>
          <p:nvSpPr>
            <p:cNvPr id="5132" name="Oval 7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33" name="Line 8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124" name="Group 9"/>
          <p:cNvGrpSpPr/>
          <p:nvPr/>
        </p:nvGrpSpPr>
        <p:grpSpPr>
          <a:xfrm>
            <a:off x="9067800" y="3352800"/>
            <a:ext cx="504825" cy="1079500"/>
            <a:chOff x="3651" y="2024"/>
            <a:chExt cx="318" cy="680"/>
          </a:xfrm>
        </p:grpSpPr>
        <p:sp>
          <p:nvSpPr>
            <p:cNvPr id="5130" name="Rectangle 10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31" name="Line 11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5125" name="Picture 13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3352800"/>
            <a:ext cx="473075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Text Box 17"/>
          <p:cNvSpPr txBox="1"/>
          <p:nvPr/>
        </p:nvSpPr>
        <p:spPr>
          <a:xfrm>
            <a:off x="3276600" y="0"/>
            <a:ext cx="5791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测定凸透镜的焦距</a:t>
            </a:r>
            <a:endParaRPr lang="zh-CN" altLang="en-US" sz="4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6" name="Text Box 18"/>
          <p:cNvSpPr txBox="1"/>
          <p:nvPr/>
        </p:nvSpPr>
        <p:spPr>
          <a:xfrm>
            <a:off x="1828800" y="5105400"/>
            <a:ext cx="7696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测得凸透镜的焦距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f=   cm</a:t>
            </a:r>
            <a:endParaRPr lang="en-US" altLang="zh-CN" sz="4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7" name="Text Box 19"/>
          <p:cNvSpPr txBox="1"/>
          <p:nvPr/>
        </p:nvSpPr>
        <p:spPr>
          <a:xfrm>
            <a:off x="7391400" y="5105400"/>
            <a:ext cx="1295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4800" b="1" dirty="0">
              <a:solidFill>
                <a:srgbClr val="CC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8" name="Rectangle 20"/>
          <p:cNvSpPr/>
          <p:nvPr/>
        </p:nvSpPr>
        <p:spPr>
          <a:xfrm>
            <a:off x="1905000" y="1219200"/>
            <a:ext cx="8534400" cy="1524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移动透镜，直到屏上出现最小、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清晰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的烛焰的像。此时</a:t>
            </a: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焦距近似等于像距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48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透镜到光屏的距离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4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ldLvl="0" animBg="1"/>
      <p:bldP spid="17426" grpId="0"/>
      <p:bldP spid="17427" grpId="0"/>
      <p:bldP spid="174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057400" y="2133600"/>
            <a:ext cx="8229600" cy="4525963"/>
          </a:xfrm>
        </p:spPr>
      </p:pic>
      <p:pic>
        <p:nvPicPr>
          <p:cNvPr id="614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28600"/>
            <a:ext cx="5295900" cy="240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Text Box 6"/>
          <p:cNvSpPr txBox="1"/>
          <p:nvPr/>
        </p:nvSpPr>
        <p:spPr>
          <a:xfrm>
            <a:off x="6781800" y="38862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9" name="Text Box 7"/>
          <p:cNvSpPr txBox="1"/>
          <p:nvPr/>
        </p:nvSpPr>
        <p:spPr>
          <a:xfrm>
            <a:off x="6705600" y="45720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0" name="Text Box 8"/>
          <p:cNvSpPr txBox="1"/>
          <p:nvPr/>
        </p:nvSpPr>
        <p:spPr>
          <a:xfrm>
            <a:off x="6705600" y="52578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1" name="Text Box 10"/>
          <p:cNvSpPr txBox="1"/>
          <p:nvPr/>
        </p:nvSpPr>
        <p:spPr>
          <a:xfrm>
            <a:off x="8534400" y="39624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2" name="Text Box 11"/>
          <p:cNvSpPr txBox="1"/>
          <p:nvPr/>
        </p:nvSpPr>
        <p:spPr>
          <a:xfrm>
            <a:off x="8610600" y="45720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3" name="Text Box 16"/>
          <p:cNvSpPr txBox="1"/>
          <p:nvPr/>
        </p:nvSpPr>
        <p:spPr>
          <a:xfrm>
            <a:off x="8534400" y="5181600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057400" y="2133600"/>
            <a:ext cx="8229600" cy="4525963"/>
          </a:xfrm>
        </p:spPr>
      </p:pic>
      <p:pic>
        <p:nvPicPr>
          <p:cNvPr id="717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28600"/>
            <a:ext cx="5295900" cy="240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7"/>
          <p:cNvSpPr txBox="1"/>
          <p:nvPr/>
        </p:nvSpPr>
        <p:spPr>
          <a:xfrm>
            <a:off x="6553200" y="52578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u&gt;2f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3" name="Text Box 10"/>
          <p:cNvSpPr txBox="1"/>
          <p:nvPr/>
        </p:nvSpPr>
        <p:spPr>
          <a:xfrm>
            <a:off x="6400800" y="3962400"/>
            <a:ext cx="1981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2f&gt;u&gt;f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4" name="Text Box 12"/>
          <p:cNvSpPr txBox="1"/>
          <p:nvPr/>
        </p:nvSpPr>
        <p:spPr>
          <a:xfrm>
            <a:off x="8458200" y="3962400"/>
            <a:ext cx="182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v&gt;2f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5" name="Text Box 14"/>
          <p:cNvSpPr txBox="1"/>
          <p:nvPr/>
        </p:nvSpPr>
        <p:spPr>
          <a:xfrm>
            <a:off x="8382000" y="5257800"/>
            <a:ext cx="1981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2f&gt;v&gt;f</a:t>
            </a:r>
            <a:endParaRPr lang="en-US" altLang="zh-CN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6" name="Rectangle 19"/>
          <p:cNvSpPr/>
          <p:nvPr/>
        </p:nvSpPr>
        <p:spPr>
          <a:xfrm>
            <a:off x="7010400" y="3429000"/>
            <a:ext cx="1143000" cy="533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7177" name="Rectangle 20"/>
          <p:cNvSpPr/>
          <p:nvPr/>
        </p:nvSpPr>
        <p:spPr>
          <a:xfrm>
            <a:off x="8839200" y="3429000"/>
            <a:ext cx="1143000" cy="533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/>
          <p:nvPr/>
        </p:nvSpPr>
        <p:spPr>
          <a:xfrm>
            <a:off x="2419350" y="3284538"/>
            <a:ext cx="7632700" cy="1444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8195" name="Group 3"/>
          <p:cNvGrpSpPr/>
          <p:nvPr/>
        </p:nvGrpSpPr>
        <p:grpSpPr>
          <a:xfrm>
            <a:off x="6019800" y="2132013"/>
            <a:ext cx="142875" cy="1150937"/>
            <a:chOff x="2472" y="1979"/>
            <a:chExt cx="90" cy="725"/>
          </a:xfrm>
        </p:grpSpPr>
        <p:sp>
          <p:nvSpPr>
            <p:cNvPr id="8220" name="Oval 4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8221" name="Line 5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196" name="Group 6"/>
          <p:cNvGrpSpPr/>
          <p:nvPr/>
        </p:nvGrpSpPr>
        <p:grpSpPr>
          <a:xfrm>
            <a:off x="7531100" y="2203450"/>
            <a:ext cx="504825" cy="1079500"/>
            <a:chOff x="3651" y="2024"/>
            <a:chExt cx="318" cy="680"/>
          </a:xfrm>
        </p:grpSpPr>
        <p:sp>
          <p:nvSpPr>
            <p:cNvPr id="8218" name="Rectangle 7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8219" name="Line 8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197" name="Oval 9"/>
          <p:cNvSpPr/>
          <p:nvPr/>
        </p:nvSpPr>
        <p:spPr>
          <a:xfrm>
            <a:off x="501015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8198" name="Oval 10"/>
          <p:cNvSpPr/>
          <p:nvPr/>
        </p:nvSpPr>
        <p:spPr>
          <a:xfrm>
            <a:off x="3859213" y="3284538"/>
            <a:ext cx="144462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8199" name="Oval 11"/>
          <p:cNvSpPr/>
          <p:nvPr/>
        </p:nvSpPr>
        <p:spPr>
          <a:xfrm>
            <a:off x="70993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8200" name="Oval 12"/>
          <p:cNvSpPr/>
          <p:nvPr/>
        </p:nvSpPr>
        <p:spPr>
          <a:xfrm>
            <a:off x="81788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8201" name="Text Box 13"/>
          <p:cNvSpPr txBox="1"/>
          <p:nvPr/>
        </p:nvSpPr>
        <p:spPr>
          <a:xfrm>
            <a:off x="4876800" y="33528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02" name="Text Box 14"/>
          <p:cNvSpPr txBox="1"/>
          <p:nvPr/>
        </p:nvSpPr>
        <p:spPr>
          <a:xfrm>
            <a:off x="6934200" y="34290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03" name="Text Box 15"/>
          <p:cNvSpPr txBox="1"/>
          <p:nvPr/>
        </p:nvSpPr>
        <p:spPr>
          <a:xfrm>
            <a:off x="3429000" y="3429000"/>
            <a:ext cx="933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04" name="Text Box 16"/>
          <p:cNvSpPr txBox="1"/>
          <p:nvPr/>
        </p:nvSpPr>
        <p:spPr>
          <a:xfrm>
            <a:off x="7772400" y="3571875"/>
            <a:ext cx="1108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8205" name="Group 17"/>
          <p:cNvGrpSpPr/>
          <p:nvPr/>
        </p:nvGrpSpPr>
        <p:grpSpPr>
          <a:xfrm>
            <a:off x="2778125" y="3284538"/>
            <a:ext cx="3313113" cy="1800225"/>
            <a:chOff x="521" y="1661"/>
            <a:chExt cx="2087" cy="680"/>
          </a:xfrm>
        </p:grpSpPr>
        <p:sp>
          <p:nvSpPr>
            <p:cNvPr id="8214" name="Line 18"/>
            <p:cNvSpPr/>
            <p:nvPr/>
          </p:nvSpPr>
          <p:spPr>
            <a:xfrm>
              <a:off x="521" y="1706"/>
              <a:ext cx="0" cy="5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5" name="Line 19"/>
            <p:cNvSpPr/>
            <p:nvPr/>
          </p:nvSpPr>
          <p:spPr>
            <a:xfrm>
              <a:off x="2608" y="1661"/>
              <a:ext cx="0" cy="68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6" name="Line 20"/>
            <p:cNvSpPr/>
            <p:nvPr/>
          </p:nvSpPr>
          <p:spPr>
            <a:xfrm flipH="1">
              <a:off x="521" y="2160"/>
              <a:ext cx="68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8217" name="Line 21"/>
            <p:cNvSpPr/>
            <p:nvPr/>
          </p:nvSpPr>
          <p:spPr>
            <a:xfrm>
              <a:off x="1791" y="2160"/>
              <a:ext cx="81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8206" name="Group 22"/>
          <p:cNvGrpSpPr/>
          <p:nvPr/>
        </p:nvGrpSpPr>
        <p:grpSpPr>
          <a:xfrm>
            <a:off x="6091238" y="3427413"/>
            <a:ext cx="1655762" cy="935037"/>
            <a:chOff x="2608" y="1706"/>
            <a:chExt cx="1043" cy="589"/>
          </a:xfrm>
        </p:grpSpPr>
        <p:sp>
          <p:nvSpPr>
            <p:cNvPr id="8212" name="Line 23"/>
            <p:cNvSpPr/>
            <p:nvPr/>
          </p:nvSpPr>
          <p:spPr>
            <a:xfrm>
              <a:off x="3651" y="1706"/>
              <a:ext cx="0" cy="58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3" name="Line 24"/>
            <p:cNvSpPr/>
            <p:nvPr/>
          </p:nvSpPr>
          <p:spPr>
            <a:xfrm>
              <a:off x="2608" y="2251"/>
              <a:ext cx="104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</p:sp>
      </p:grpSp>
      <p:sp>
        <p:nvSpPr>
          <p:cNvPr id="8207" name="Text Box 25"/>
          <p:cNvSpPr txBox="1"/>
          <p:nvPr/>
        </p:nvSpPr>
        <p:spPr>
          <a:xfrm>
            <a:off x="3733800" y="4267200"/>
            <a:ext cx="139223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物距</a:t>
            </a: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u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08" name="Text Box 26"/>
          <p:cNvSpPr txBox="1"/>
          <p:nvPr/>
        </p:nvSpPr>
        <p:spPr>
          <a:xfrm>
            <a:off x="6324600" y="4175125"/>
            <a:ext cx="1371600" cy="16294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像距</a:t>
            </a:r>
            <a:endParaRPr lang="zh-CN" altLang="en-US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V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8209" name="Picture 27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3813" y="2276475"/>
            <a:ext cx="473075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10" name="Rectangle 28"/>
          <p:cNvSpPr/>
          <p:nvPr/>
        </p:nvSpPr>
        <p:spPr>
          <a:xfrm>
            <a:off x="1676400" y="3048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移动光屏，直到屏上出现明亮、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清晰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的烛焰的像。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11" name="Rectangle 29"/>
          <p:cNvSpPr/>
          <p:nvPr/>
        </p:nvSpPr>
        <p:spPr>
          <a:xfrm>
            <a:off x="1905000" y="54864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屏上成倒立缩小像。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2419350" y="3208338"/>
            <a:ext cx="7632700" cy="1444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9219" name="Group 3"/>
          <p:cNvGrpSpPr/>
          <p:nvPr/>
        </p:nvGrpSpPr>
        <p:grpSpPr>
          <a:xfrm>
            <a:off x="4114800" y="2057400"/>
            <a:ext cx="142875" cy="1150938"/>
            <a:chOff x="2472" y="1979"/>
            <a:chExt cx="90" cy="725"/>
          </a:xfrm>
        </p:grpSpPr>
        <p:sp>
          <p:nvSpPr>
            <p:cNvPr id="9241" name="Oval 4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9242" name="Line 5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9220" name="Group 6"/>
          <p:cNvGrpSpPr/>
          <p:nvPr/>
        </p:nvGrpSpPr>
        <p:grpSpPr>
          <a:xfrm>
            <a:off x="7315200" y="2133600"/>
            <a:ext cx="504825" cy="1079500"/>
            <a:chOff x="3651" y="2024"/>
            <a:chExt cx="318" cy="680"/>
          </a:xfrm>
        </p:grpSpPr>
        <p:sp>
          <p:nvSpPr>
            <p:cNvPr id="9239" name="Rectangle 7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9240" name="Line 8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9221" name="Oval 9"/>
          <p:cNvSpPr/>
          <p:nvPr/>
        </p:nvSpPr>
        <p:spPr>
          <a:xfrm>
            <a:off x="5113338" y="3208338"/>
            <a:ext cx="144462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22" name="Oval 10"/>
          <p:cNvSpPr/>
          <p:nvPr/>
        </p:nvSpPr>
        <p:spPr>
          <a:xfrm>
            <a:off x="3124200" y="3200400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23" name="Oval 11"/>
          <p:cNvSpPr/>
          <p:nvPr/>
        </p:nvSpPr>
        <p:spPr>
          <a:xfrm>
            <a:off x="6103938" y="3208338"/>
            <a:ext cx="144462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24" name="Text Box 13"/>
          <p:cNvSpPr txBox="1"/>
          <p:nvPr/>
        </p:nvSpPr>
        <p:spPr>
          <a:xfrm>
            <a:off x="2971800" y="32766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225" name="Text Box 14"/>
          <p:cNvSpPr txBox="1"/>
          <p:nvPr/>
        </p:nvSpPr>
        <p:spPr>
          <a:xfrm>
            <a:off x="4953000" y="33528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226" name="Text Box 16"/>
          <p:cNvSpPr txBox="1"/>
          <p:nvPr/>
        </p:nvSpPr>
        <p:spPr>
          <a:xfrm>
            <a:off x="5638800" y="3276600"/>
            <a:ext cx="1108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9227" name="Group 17"/>
          <p:cNvGrpSpPr/>
          <p:nvPr/>
        </p:nvGrpSpPr>
        <p:grpSpPr>
          <a:xfrm>
            <a:off x="4191000" y="3124200"/>
            <a:ext cx="3352800" cy="1800225"/>
            <a:chOff x="521" y="1661"/>
            <a:chExt cx="2087" cy="680"/>
          </a:xfrm>
        </p:grpSpPr>
        <p:sp>
          <p:nvSpPr>
            <p:cNvPr id="9235" name="Line 18"/>
            <p:cNvSpPr/>
            <p:nvPr/>
          </p:nvSpPr>
          <p:spPr>
            <a:xfrm>
              <a:off x="521" y="1706"/>
              <a:ext cx="0" cy="5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36" name="Line 19"/>
            <p:cNvSpPr/>
            <p:nvPr/>
          </p:nvSpPr>
          <p:spPr>
            <a:xfrm>
              <a:off x="2608" y="1661"/>
              <a:ext cx="0" cy="68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37" name="Line 20"/>
            <p:cNvSpPr/>
            <p:nvPr/>
          </p:nvSpPr>
          <p:spPr>
            <a:xfrm flipH="1">
              <a:off x="521" y="2160"/>
              <a:ext cx="68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238" name="Line 21"/>
            <p:cNvSpPr/>
            <p:nvPr/>
          </p:nvSpPr>
          <p:spPr>
            <a:xfrm>
              <a:off x="1791" y="2160"/>
              <a:ext cx="81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9228" name="Line 23"/>
          <p:cNvSpPr/>
          <p:nvPr/>
        </p:nvSpPr>
        <p:spPr>
          <a:xfrm flipH="1">
            <a:off x="2514600" y="3352800"/>
            <a:ext cx="0" cy="9350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9" name="Line 24"/>
          <p:cNvSpPr/>
          <p:nvPr/>
        </p:nvSpPr>
        <p:spPr>
          <a:xfrm flipH="1">
            <a:off x="2535238" y="4038600"/>
            <a:ext cx="1655762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9230" name="Text Box 25"/>
          <p:cNvSpPr txBox="1"/>
          <p:nvPr/>
        </p:nvSpPr>
        <p:spPr>
          <a:xfrm>
            <a:off x="2362200" y="3962400"/>
            <a:ext cx="139223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物距</a:t>
            </a: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u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231" name="Text Box 26"/>
          <p:cNvSpPr txBox="1"/>
          <p:nvPr/>
        </p:nvSpPr>
        <p:spPr>
          <a:xfrm>
            <a:off x="4953000" y="3886200"/>
            <a:ext cx="1371600" cy="16294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像距</a:t>
            </a:r>
            <a:endParaRPr lang="zh-CN" altLang="en-US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V</a:t>
            </a:r>
            <a:endParaRPr lang="en-US" altLang="zh-CN" sz="40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9232" name="Picture 27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6325" y="2209800"/>
            <a:ext cx="473075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3" name="Rectangle 28"/>
          <p:cNvSpPr/>
          <p:nvPr/>
        </p:nvSpPr>
        <p:spPr>
          <a:xfrm>
            <a:off x="1676400" y="2286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移动光屏，直到屏上出现明亮、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清晰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的烛焰的像。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4" name="Rectangle 29"/>
          <p:cNvSpPr/>
          <p:nvPr/>
        </p:nvSpPr>
        <p:spPr>
          <a:xfrm>
            <a:off x="1905000" y="54102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屏上成倒立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放大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像。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2495550" y="3284538"/>
            <a:ext cx="7632700" cy="1444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10243" name="Group 3"/>
          <p:cNvGrpSpPr/>
          <p:nvPr/>
        </p:nvGrpSpPr>
        <p:grpSpPr>
          <a:xfrm>
            <a:off x="3276600" y="2133600"/>
            <a:ext cx="142875" cy="1150938"/>
            <a:chOff x="2472" y="1979"/>
            <a:chExt cx="90" cy="725"/>
          </a:xfrm>
        </p:grpSpPr>
        <p:sp>
          <p:nvSpPr>
            <p:cNvPr id="10258" name="Oval 4"/>
            <p:cNvSpPr/>
            <p:nvPr/>
          </p:nvSpPr>
          <p:spPr>
            <a:xfrm>
              <a:off x="2472" y="1979"/>
              <a:ext cx="90" cy="544"/>
            </a:xfrm>
            <a:prstGeom prst="ellipse">
              <a:avLst/>
            </a:prstGeom>
            <a:solidFill>
              <a:srgbClr val="00FF00"/>
            </a:solidFill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0259" name="Line 5"/>
            <p:cNvSpPr/>
            <p:nvPr/>
          </p:nvSpPr>
          <p:spPr>
            <a:xfrm>
              <a:off x="2517" y="2523"/>
              <a:ext cx="0" cy="18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244" name="Group 6"/>
          <p:cNvGrpSpPr/>
          <p:nvPr/>
        </p:nvGrpSpPr>
        <p:grpSpPr>
          <a:xfrm>
            <a:off x="9248775" y="2209800"/>
            <a:ext cx="504825" cy="1079500"/>
            <a:chOff x="3651" y="2024"/>
            <a:chExt cx="318" cy="680"/>
          </a:xfrm>
        </p:grpSpPr>
        <p:sp>
          <p:nvSpPr>
            <p:cNvPr id="10256" name="Rectangle 7"/>
            <p:cNvSpPr/>
            <p:nvPr/>
          </p:nvSpPr>
          <p:spPr>
            <a:xfrm>
              <a:off x="3651" y="2024"/>
              <a:ext cx="318" cy="454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0257" name="Line 8"/>
            <p:cNvSpPr/>
            <p:nvPr/>
          </p:nvSpPr>
          <p:spPr>
            <a:xfrm>
              <a:off x="3787" y="2478"/>
              <a:ext cx="0" cy="22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245" name="Oval 11"/>
          <p:cNvSpPr/>
          <p:nvPr/>
        </p:nvSpPr>
        <p:spPr>
          <a:xfrm>
            <a:off x="45720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0246" name="Oval 12"/>
          <p:cNvSpPr/>
          <p:nvPr/>
        </p:nvSpPr>
        <p:spPr>
          <a:xfrm>
            <a:off x="5943600" y="3284538"/>
            <a:ext cx="144463" cy="1428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0247" name="Text Box 14"/>
          <p:cNvSpPr txBox="1"/>
          <p:nvPr/>
        </p:nvSpPr>
        <p:spPr>
          <a:xfrm>
            <a:off x="4419600" y="3429000"/>
            <a:ext cx="360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248" name="Text Box 16"/>
          <p:cNvSpPr txBox="1"/>
          <p:nvPr/>
        </p:nvSpPr>
        <p:spPr>
          <a:xfrm>
            <a:off x="5562600" y="3429000"/>
            <a:ext cx="1108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2F</a:t>
            </a:r>
            <a:endParaRPr lang="en-US" altLang="zh-CN" sz="40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0249" name="Picture 26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8400" y="2362200"/>
            <a:ext cx="473075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27" name="Rectangle 27"/>
          <p:cNvSpPr/>
          <p:nvPr/>
        </p:nvSpPr>
        <p:spPr>
          <a:xfrm>
            <a:off x="1752600" y="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u&lt;f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时，无论怎样移动光屏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屏上都不会出现烛焰的像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这时用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眼睛通过透镜观察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烛焰能看到               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30" name="Rectangle 30"/>
          <p:cNvSpPr/>
          <p:nvPr/>
        </p:nvSpPr>
        <p:spPr>
          <a:xfrm>
            <a:off x="1905000" y="56388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en-US" altLang="zh-CN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u&lt;f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</a:t>
            </a:r>
            <a:r>
              <a:rPr lang="en-US" altLang="zh-CN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成正立、放大的虚像</a:t>
            </a:r>
            <a:endParaRPr lang="zh-CN" altLang="en-US" sz="4000" b="1" dirty="0">
              <a:solidFill>
                <a:srgbClr val="CC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52" name="Oval 31"/>
          <p:cNvSpPr/>
          <p:nvPr/>
        </p:nvSpPr>
        <p:spPr>
          <a:xfrm>
            <a:off x="4495800" y="2514600"/>
            <a:ext cx="381000" cy="762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0253" name="Freeform 32"/>
          <p:cNvSpPr/>
          <p:nvPr/>
        </p:nvSpPr>
        <p:spPr>
          <a:xfrm rot="858017">
            <a:off x="4419600" y="2362200"/>
            <a:ext cx="609600" cy="165100"/>
          </a:xfrm>
          <a:custGeom>
            <a:avLst/>
            <a:gdLst>
              <a:gd name="txL" fmla="*/ 0 w 384"/>
              <a:gd name="txT" fmla="*/ 0 h 104"/>
              <a:gd name="txR" fmla="*/ 384 w 384"/>
              <a:gd name="txB" fmla="*/ 104 h 104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384" h="104">
                <a:moveTo>
                  <a:pt x="0" y="104"/>
                </a:moveTo>
                <a:cubicBezTo>
                  <a:pt x="64" y="60"/>
                  <a:pt x="128" y="16"/>
                  <a:pt x="192" y="8"/>
                </a:cubicBezTo>
                <a:cubicBezTo>
                  <a:pt x="256" y="0"/>
                  <a:pt x="352" y="48"/>
                  <a:pt x="384" y="56"/>
                </a:cubicBezTo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33" name="Rectangle 33"/>
          <p:cNvSpPr/>
          <p:nvPr/>
        </p:nvSpPr>
        <p:spPr>
          <a:xfrm>
            <a:off x="6324600" y="1204913"/>
            <a:ext cx="4114800" cy="11572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buNone/>
            </a:pPr>
            <a:r>
              <a:rPr lang="zh-CN" altLang="en-US" sz="4000" b="1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正立、放大的像</a:t>
            </a:r>
            <a:endParaRPr lang="zh-CN" altLang="en-US" sz="4000" b="1" dirty="0">
              <a:solidFill>
                <a:srgbClr val="CC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34" name="Rectangle 34"/>
          <p:cNvSpPr/>
          <p:nvPr/>
        </p:nvSpPr>
        <p:spPr>
          <a:xfrm>
            <a:off x="1828800" y="4343400"/>
            <a:ext cx="8686800" cy="11572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信息快递：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实像是能在光屏上呈现的像，它是由实际光线会聚而成的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7" grpId="0"/>
      <p:bldP spid="25630" grpId="0"/>
      <p:bldP spid="25633" grpId="0"/>
      <p:bldP spid="2563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1472</Words>
  <Application>WPS 演示</Application>
  <PresentationFormat>宽屏</PresentationFormat>
  <Paragraphs>278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7" baseType="lpstr">
      <vt:lpstr>Arial</vt:lpstr>
      <vt:lpstr>宋体</vt:lpstr>
      <vt:lpstr>Wingdings</vt:lpstr>
      <vt:lpstr>Wingdings</vt:lpstr>
      <vt:lpstr>黑体</vt:lpstr>
      <vt:lpstr>华文新魏</vt:lpstr>
      <vt:lpstr>Algerian</vt:lpstr>
      <vt:lpstr>Segoe Print</vt:lpstr>
      <vt:lpstr>华文行楷</vt:lpstr>
      <vt:lpstr>Times New Roman</vt:lpstr>
      <vt:lpstr>隶书</vt:lpstr>
      <vt:lpstr>微软雅黑</vt:lpstr>
      <vt:lpstr>楷体_GB2312</vt:lpstr>
      <vt:lpstr>仿宋_GB2312</vt:lpstr>
      <vt:lpstr>华文彩云</vt:lpstr>
      <vt:lpstr>Calibri</vt:lpstr>
      <vt:lpstr>Arial Unicode MS</vt:lpstr>
      <vt:lpstr>Office 主题​​</vt:lpstr>
      <vt:lpstr>默认设计模板</vt:lpstr>
      <vt:lpstr>PowerPoint 演示文稿</vt:lpstr>
      <vt:lpstr>  理解物距、像距、焦距概念</vt:lpstr>
      <vt:lpstr>设计实验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3E25762DD8594D2999FA979EC0A2FFE7</vt:lpwstr>
  </property>
</Properties>
</file>