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gs" Target="tags/tag63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buFont typeface="Arial" panose="020B0604020202020204" pitchFamily="34" charset="0"/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FB9C52-733F-4970-A0D9-433B1C0D4A50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12.wmf"/><Relationship Id="rId1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wmf"/><Relationship Id="rId2" Type="http://schemas.openxmlformats.org/officeDocument/2006/relationships/oleObject" Target="../embeddings/oleObject5.bin"/><Relationship Id="rId1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25.png"/><Relationship Id="rId6" Type="http://schemas.openxmlformats.org/officeDocument/2006/relationships/image" Target="../media/image24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3.emf"/><Relationship Id="rId3" Type="http://schemas.openxmlformats.org/officeDocument/2006/relationships/oleObject" Target="../embeddings/oleObject7.bin"/><Relationship Id="rId2" Type="http://schemas.openxmlformats.org/officeDocument/2006/relationships/image" Target="../media/image22.emf"/><Relationship Id="rId1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7.e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26.emf"/><Relationship Id="rId1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31.emf"/><Relationship Id="rId1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700213"/>
            <a:ext cx="9144000" cy="3425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3"/>
          <p:cNvSpPr txBox="1"/>
          <p:nvPr/>
        </p:nvSpPr>
        <p:spPr>
          <a:xfrm>
            <a:off x="6705600" y="5486400"/>
            <a:ext cx="3352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b="1" dirty="0"/>
          </a:p>
        </p:txBody>
      </p:sp>
      <p:sp>
        <p:nvSpPr>
          <p:cNvPr id="3076" name="Text Box 4"/>
          <p:cNvSpPr txBox="1"/>
          <p:nvPr/>
        </p:nvSpPr>
        <p:spPr>
          <a:xfrm>
            <a:off x="4832350" y="449263"/>
            <a:ext cx="374491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6600" b="1" dirty="0">
                <a:latin typeface="宋体" panose="02010600030101010101" pitchFamily="2" charset="-122"/>
              </a:rPr>
              <a:t>速</a:t>
            </a:r>
            <a:r>
              <a:rPr lang="en-US" altLang="zh-CN" sz="6600" b="1" dirty="0">
                <a:latin typeface="宋体" panose="02010600030101010101" pitchFamily="2" charset="-122"/>
              </a:rPr>
              <a:t>  </a:t>
            </a:r>
            <a:r>
              <a:rPr lang="zh-CN" altLang="zh-CN" sz="6600" b="1" dirty="0">
                <a:latin typeface="宋体" panose="02010600030101010101" pitchFamily="2" charset="-122"/>
              </a:rPr>
              <a:t>度</a:t>
            </a:r>
            <a:endParaRPr lang="zh-CN" altLang="zh-CN" sz="6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882775" y="3352800"/>
            <a:ext cx="40608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(a)赛车在40s运动4000m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6586538" y="3429000"/>
            <a:ext cx="31670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(b)飞机5s运动2500m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5159375" y="3916363"/>
            <a:ext cx="22320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ea typeface="黑体" panose="02010609060101010101" pitchFamily="49" charset="-122"/>
              </a:rPr>
              <a:t>哪个快？</a:t>
            </a:r>
            <a:endParaRPr lang="zh-CN" altLang="zh-CN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1992313" y="4221163"/>
            <a:ext cx="316706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赛车1s内通过的路程为</a:t>
            </a:r>
            <a:r>
              <a:rPr lang="zh-CN" altLang="zh-CN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7104063" y="4292600"/>
            <a:ext cx="30956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ea typeface="华文仿宋" pitchFamily="2" charset="-122"/>
              </a:rPr>
              <a:t>飞机1s内通过的路程为</a:t>
            </a:r>
            <a:r>
              <a:rPr lang="zh-CN" altLang="zh-CN" b="1" u="sng" dirty="0">
                <a:solidFill>
                  <a:srgbClr val="FF0000"/>
                </a:solidFill>
                <a:ea typeface="华文仿宋" pitchFamily="2" charset="-122"/>
              </a:rPr>
              <a:t>       </a:t>
            </a:r>
            <a:r>
              <a:rPr lang="zh-CN" altLang="zh-CN" b="1" dirty="0">
                <a:ea typeface="华文仿宋" pitchFamily="2" charset="-122"/>
              </a:rPr>
              <a:t>m</a:t>
            </a:r>
            <a:endParaRPr lang="zh-CN" altLang="zh-CN" b="1" dirty="0">
              <a:ea typeface="华文仿宋" pitchFamily="2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3287713" y="5791200"/>
            <a:ext cx="50403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latin typeface="隶书" pitchFamily="49" charset="-122"/>
                <a:ea typeface="隶书" pitchFamily="49" charset="-122"/>
              </a:rPr>
              <a:t>显然，飞机比汽车</a:t>
            </a:r>
            <a:r>
              <a:rPr lang="zh-CN" altLang="zh-CN" b="1" u="sng" dirty="0">
                <a:latin typeface="隶书" pitchFamily="49" charset="-122"/>
                <a:ea typeface="隶书" pitchFamily="49" charset="-122"/>
              </a:rPr>
              <a:t>     </a:t>
            </a:r>
            <a:r>
              <a:rPr lang="zh-CN" altLang="zh-CN" b="1" dirty="0">
                <a:latin typeface="隶书" pitchFamily="49" charset="-122"/>
                <a:ea typeface="隶书" pitchFamily="49" charset="-122"/>
              </a:rPr>
              <a:t>。</a:t>
            </a:r>
            <a:endParaRPr lang="zh-CN" altLang="zh-CN" b="1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3432175" y="4652963"/>
            <a:ext cx="863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dirty="0">
                <a:solidFill>
                  <a:srgbClr val="FF3300"/>
                </a:solidFill>
                <a:ea typeface="华文仿宋" pitchFamily="2" charset="-122"/>
              </a:rPr>
              <a:t>100</a:t>
            </a:r>
            <a:endParaRPr lang="zh-CN" altLang="en-US" dirty="0">
              <a:solidFill>
                <a:srgbClr val="FF3300"/>
              </a:solidFill>
              <a:ea typeface="华文仿宋" pitchFamily="2" charset="-122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8401050" y="4724400"/>
            <a:ext cx="10080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solidFill>
                  <a:srgbClr val="FF3300"/>
                </a:solidFill>
                <a:ea typeface="华文仿宋" pitchFamily="2" charset="-122"/>
              </a:rPr>
              <a:t>500</a:t>
            </a:r>
            <a:endParaRPr lang="zh-CN" altLang="zh-CN" dirty="0">
              <a:solidFill>
                <a:srgbClr val="FF3300"/>
              </a:solidFill>
              <a:ea typeface="华文仿宋" pitchFamily="2" charset="-122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6816725" y="5805488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dirty="0">
              <a:ea typeface="华文仿宋" pitchFamily="2" charset="-122"/>
            </a:endParaRPr>
          </a:p>
        </p:txBody>
      </p:sp>
      <p:sp>
        <p:nvSpPr>
          <p:cNvPr id="12299" name="Text Box 11"/>
          <p:cNvSpPr txBox="1"/>
          <p:nvPr/>
        </p:nvSpPr>
        <p:spPr>
          <a:xfrm>
            <a:off x="6685280" y="5793740"/>
            <a:ext cx="5048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3300"/>
                </a:solidFill>
                <a:ea typeface="华文仿宋" pitchFamily="2" charset="-122"/>
              </a:rPr>
              <a:t>快</a:t>
            </a:r>
            <a:endParaRPr lang="zh-CN" altLang="zh-CN" b="1" dirty="0">
              <a:solidFill>
                <a:srgbClr val="FF3300"/>
              </a:solidFill>
              <a:ea typeface="华文仿宋" pitchFamily="2" charset="-122"/>
            </a:endParaRPr>
          </a:p>
        </p:txBody>
      </p:sp>
      <p:pic>
        <p:nvPicPr>
          <p:cNvPr id="1230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400050"/>
            <a:ext cx="3952875" cy="280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50" y="382588"/>
            <a:ext cx="3743325" cy="2914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297" grpId="0"/>
      <p:bldP spid="122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1905000" y="1827213"/>
            <a:ext cx="8748713" cy="32296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如果将两个纸锥从不同的高度同时释放，怎样比较它们运动的快慢?</a:t>
            </a:r>
            <a:endParaRPr lang="zh-CN" altLang="zh-CN" sz="4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1524000" y="4343400"/>
            <a:ext cx="9144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48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分别测出纸锥下落的高度S和落地时间t.求出比值S/t</a:t>
            </a:r>
            <a:endParaRPr lang="zh-CN" altLang="zh-CN" sz="4000" b="1" dirty="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WordArt 4"/>
          <p:cNvSpPr>
            <a:spLocks noChangeArrowheads="1" noChangeShapeType="1"/>
          </p:cNvSpPr>
          <p:nvPr/>
        </p:nvSpPr>
        <p:spPr bwMode="auto">
          <a:xfrm>
            <a:off x="1905000" y="304800"/>
            <a:ext cx="2667000" cy="1219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1" u="none" strike="noStrike" kern="1200" cap="none" spc="0" normalizeH="0" baseline="0" noProof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想一想</a:t>
            </a:r>
            <a:endParaRPr kumimoji="0" lang="zh-CN" altLang="en-US" sz="3600" b="1" i="1" u="none" strike="noStrike" kern="1200" cap="none" spc="0" normalizeH="0" baseline="0" noProof="0">
              <a:ln w="9525" cmpd="sng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774825" y="260350"/>
            <a:ext cx="7993063" cy="2860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3600" dirty="0">
              <a:solidFill>
                <a:srgbClr val="00FF00"/>
              </a:solidFill>
              <a:latin typeface="Verdana" panose="020B0604030504040204" pitchFamily="34" charset="0"/>
              <a:ea typeface="华文新魏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dirty="0">
                <a:latin typeface="Verdana" panose="020B0604030504040204" pitchFamily="34" charset="0"/>
                <a:ea typeface="华文新魏" pitchFamily="2" charset="-122"/>
              </a:rPr>
              <a:t>   </a:t>
            </a:r>
            <a:r>
              <a:rPr lang="en-US" altLang="zh-CN" sz="3600" dirty="0">
                <a:latin typeface="Verdana" panose="020B0604030504040204" pitchFamily="34" charset="0"/>
                <a:ea typeface="华文新魏" pitchFamily="2" charset="-122"/>
              </a:rPr>
              <a:t>1</a:t>
            </a:r>
            <a:r>
              <a:rPr lang="zh-CN" altLang="en-US" sz="3600" dirty="0">
                <a:latin typeface="Verdana" panose="020B0604030504040204" pitchFamily="34" charset="0"/>
                <a:ea typeface="华文新魏" pitchFamily="2" charset="-122"/>
              </a:rPr>
              <a:t>、</a:t>
            </a:r>
            <a:r>
              <a:rPr lang="zh-CN" altLang="en-US" sz="3600" b="1" dirty="0">
                <a:latin typeface="Verdana" panose="020B0604030504040204" pitchFamily="34" charset="0"/>
                <a:ea typeface="华文新魏" pitchFamily="2" charset="-122"/>
              </a:rPr>
              <a:t>描述物体运动快慢的物理量</a:t>
            </a:r>
            <a:endParaRPr lang="zh-CN" altLang="en-US" sz="3600" b="1" dirty="0">
              <a:latin typeface="Verdana" panose="020B0604030504040204" pitchFamily="34" charset="0"/>
              <a:ea typeface="华文新魏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latin typeface="Verdana" panose="020B0604030504040204" pitchFamily="34" charset="0"/>
                <a:ea typeface="华文新魏" pitchFamily="2" charset="-122"/>
              </a:rPr>
              <a:t>   </a:t>
            </a:r>
            <a:r>
              <a:rPr lang="en-US" altLang="zh-CN" sz="3600" b="1" dirty="0">
                <a:latin typeface="Verdana" panose="020B0604030504040204" pitchFamily="34" charset="0"/>
                <a:ea typeface="华文新魏" pitchFamily="2" charset="-122"/>
              </a:rPr>
              <a:t>2</a:t>
            </a:r>
            <a:r>
              <a:rPr lang="zh-CN" altLang="en-US" sz="3600" b="1" dirty="0">
                <a:latin typeface="Verdana" panose="020B0604030504040204" pitchFamily="34" charset="0"/>
                <a:ea typeface="华文新魏" pitchFamily="2" charset="-122"/>
              </a:rPr>
              <a:t>、速度的大小等于物体在</a:t>
            </a:r>
            <a:r>
              <a:rPr lang="zh-CN" altLang="en-US" sz="3600" b="1" dirty="0">
                <a:solidFill>
                  <a:srgbClr val="CC0000"/>
                </a:solidFill>
                <a:latin typeface="Verdana" panose="020B0604030504040204" pitchFamily="34" charset="0"/>
                <a:ea typeface="华文新魏" pitchFamily="2" charset="-122"/>
              </a:rPr>
              <a:t>单位时间</a:t>
            </a:r>
            <a:r>
              <a:rPr lang="zh-CN" altLang="en-US" sz="3600" b="1" dirty="0">
                <a:latin typeface="Verdana" panose="020B0604030504040204" pitchFamily="34" charset="0"/>
                <a:ea typeface="华文新魏" pitchFamily="2" charset="-122"/>
              </a:rPr>
              <a:t>内所通过的路程</a:t>
            </a:r>
            <a:endParaRPr lang="zh-CN" altLang="en-US" sz="3600" b="1" dirty="0">
              <a:latin typeface="Verdana" panose="020B0604030504040204" pitchFamily="34" charset="0"/>
              <a:ea typeface="华文新魏" pitchFamily="2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2209800" y="3441224"/>
            <a:ext cx="8001000" cy="58356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这里的单位时间可以是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秒、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分或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小时 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114935" imgH="217170" progId="Equation.3">
                  <p:embed/>
                </p:oleObj>
              </mc:Choice>
              <mc:Fallback>
                <p:oleObj name="" r:id="rId1" imgW="114935" imgH="21717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/>
          <p:nvPr/>
        </p:nvSpPr>
        <p:spPr>
          <a:xfrm>
            <a:off x="2206625" y="4435475"/>
            <a:ext cx="7775575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dirty="0">
                <a:solidFill>
                  <a:srgbClr val="CC0000"/>
                </a:solidFill>
                <a:ea typeface="华文行楷" pitchFamily="2" charset="-122"/>
              </a:rPr>
              <a:t>你会利用路程和时间计算速度的大小吗？</a:t>
            </a:r>
            <a:r>
              <a:rPr lang="en-US" altLang="zh-CN" sz="800" dirty="0">
                <a:solidFill>
                  <a:schemeClr val="bg1"/>
                </a:solidFill>
              </a:rPr>
              <a:t>[</a:t>
            </a:r>
            <a:r>
              <a:rPr lang="zh-CN" altLang="en-US" sz="800" dirty="0">
                <a:solidFill>
                  <a:schemeClr val="bg1"/>
                </a:solidFill>
              </a:rPr>
              <a:t>来源</a:t>
            </a:r>
            <a:r>
              <a:rPr lang="en-US" altLang="zh-CN" sz="800" dirty="0">
                <a:solidFill>
                  <a:schemeClr val="bg1"/>
                </a:solidFill>
              </a:rPr>
              <a:t>:Zxxk.Com]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1905000" y="304800"/>
            <a:ext cx="36004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速度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mph" presetSubtype="0" grpId="1" nodeType="afterEffect">
                                  <p:stCondLst>
                                    <p:cond delay="4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黑体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2173288" y="2708275"/>
            <a:ext cx="2520950" cy="2171701"/>
            <a:chOff x="0" y="0"/>
            <a:chExt cx="1588" cy="1368"/>
          </a:xfrm>
        </p:grpSpPr>
        <p:sp>
          <p:nvSpPr>
            <p:cNvPr id="15383" name="AutoShape 3"/>
            <p:cNvSpPr>
              <a:spLocks noChangeAspect="1" noTextEdit="1"/>
            </p:cNvSpPr>
            <p:nvPr/>
          </p:nvSpPr>
          <p:spPr>
            <a:xfrm>
              <a:off x="0" y="272"/>
              <a:ext cx="1424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4" name="Line 4"/>
            <p:cNvSpPr/>
            <p:nvPr/>
          </p:nvSpPr>
          <p:spPr>
            <a:xfrm>
              <a:off x="988" y="726"/>
              <a:ext cx="600" cy="3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5" name="Rectangle 5"/>
            <p:cNvSpPr/>
            <p:nvPr/>
          </p:nvSpPr>
          <p:spPr>
            <a:xfrm>
              <a:off x="1138" y="593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t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6" name="Rectangle 6"/>
            <p:cNvSpPr/>
            <p:nvPr/>
          </p:nvSpPr>
          <p:spPr>
            <a:xfrm>
              <a:off x="1166" y="0"/>
              <a:ext cx="377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s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7" name="Rectangle 7"/>
            <p:cNvSpPr/>
            <p:nvPr/>
          </p:nvSpPr>
          <p:spPr>
            <a:xfrm>
              <a:off x="64" y="272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v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8" name="Rectangle 8"/>
            <p:cNvSpPr/>
            <p:nvPr/>
          </p:nvSpPr>
          <p:spPr>
            <a:xfrm>
              <a:off x="499" y="363"/>
              <a:ext cx="266" cy="6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6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5369" name="Group 9"/>
          <p:cNvGrpSpPr/>
          <p:nvPr/>
        </p:nvGrpSpPr>
        <p:grpSpPr>
          <a:xfrm>
            <a:off x="2286000" y="1325563"/>
            <a:ext cx="4257675" cy="1498599"/>
            <a:chOff x="0" y="0"/>
            <a:chExt cx="2682" cy="944"/>
          </a:xfrm>
        </p:grpSpPr>
        <p:sp>
          <p:nvSpPr>
            <p:cNvPr id="15379" name="Text Box 10"/>
            <p:cNvSpPr txBox="1"/>
            <p:nvPr/>
          </p:nvSpPr>
          <p:spPr>
            <a:xfrm>
              <a:off x="0" y="182"/>
              <a:ext cx="1270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速 度</a:t>
              </a:r>
              <a:r>
                <a:rPr lang="zh-CN" altLang="zh-CN" sz="4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zh-CN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0" name="Text Box 11"/>
            <p:cNvSpPr txBox="1"/>
            <p:nvPr/>
          </p:nvSpPr>
          <p:spPr>
            <a:xfrm>
              <a:off x="1361" y="0"/>
              <a:ext cx="1321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路 程</a:t>
              </a:r>
              <a:endPara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1" name="Text Box 12"/>
            <p:cNvSpPr txBox="1"/>
            <p:nvPr/>
          </p:nvSpPr>
          <p:spPr>
            <a:xfrm>
              <a:off x="1353" y="499"/>
              <a:ext cx="1233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时 间</a:t>
              </a:r>
              <a:endPara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82" name="Line 13"/>
            <p:cNvSpPr/>
            <p:nvPr/>
          </p:nvSpPr>
          <p:spPr>
            <a:xfrm>
              <a:off x="1225" y="454"/>
              <a:ext cx="1179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74" name="AutoShape 14"/>
          <p:cNvSpPr/>
          <p:nvPr/>
        </p:nvSpPr>
        <p:spPr>
          <a:xfrm>
            <a:off x="6816725" y="2852738"/>
            <a:ext cx="215900" cy="2016125"/>
          </a:xfrm>
          <a:prstGeom prst="leftBrace">
            <a:avLst>
              <a:gd name="adj1" fmla="val 7781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5" name="Text Box 15"/>
          <p:cNvSpPr txBox="1"/>
          <p:nvPr/>
        </p:nvSpPr>
        <p:spPr>
          <a:xfrm>
            <a:off x="7162800" y="2362200"/>
            <a:ext cx="135890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6600" b="1" i="1" dirty="0">
                <a:latin typeface="黑体" panose="02010609060101010101" pitchFamily="49" charset="-122"/>
                <a:ea typeface="黑体" panose="02010609060101010101" pitchFamily="49" charset="-122"/>
              </a:rPr>
              <a:t>S=</a:t>
            </a:r>
            <a:endParaRPr lang="zh-CN" altLang="zh-CN" sz="6600" b="1" i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376" name="Group 16"/>
          <p:cNvGrpSpPr/>
          <p:nvPr/>
        </p:nvGrpSpPr>
        <p:grpSpPr>
          <a:xfrm>
            <a:off x="5089525" y="3139758"/>
            <a:ext cx="1582738" cy="855662"/>
            <a:chOff x="0" y="0"/>
            <a:chExt cx="997" cy="539"/>
          </a:xfrm>
        </p:grpSpPr>
        <p:sp>
          <p:nvSpPr>
            <p:cNvPr id="15377" name="AutoShape 17"/>
            <p:cNvSpPr/>
            <p:nvPr/>
          </p:nvSpPr>
          <p:spPr>
            <a:xfrm>
              <a:off x="0" y="358"/>
              <a:ext cx="997" cy="181"/>
            </a:xfrm>
            <a:prstGeom prst="rightArrow">
              <a:avLst>
                <a:gd name="adj1" fmla="val 50000"/>
                <a:gd name="adj2" fmla="val 13770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5378" name="Text Box 18"/>
            <p:cNvSpPr txBox="1"/>
            <p:nvPr/>
          </p:nvSpPr>
          <p:spPr>
            <a:xfrm>
              <a:off x="44" y="0"/>
              <a:ext cx="862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变形</a:t>
              </a:r>
              <a:endPara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Text Box 19"/>
          <p:cNvSpPr txBox="1"/>
          <p:nvPr/>
        </p:nvSpPr>
        <p:spPr>
          <a:xfrm>
            <a:off x="8305800" y="2362200"/>
            <a:ext cx="20891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6600" b="1" i="1" dirty="0">
                <a:latin typeface="Times New Roman" panose="02020603050405020304" pitchFamily="18" charset="0"/>
                <a:ea typeface="华文新魏" pitchFamily="2" charset="-122"/>
              </a:rPr>
              <a:t>vt</a:t>
            </a:r>
            <a:endParaRPr lang="zh-CN" altLang="zh-CN" sz="6600" b="1" i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5368" name="Text Box 20"/>
          <p:cNvSpPr txBox="1"/>
          <p:nvPr/>
        </p:nvSpPr>
        <p:spPr>
          <a:xfrm>
            <a:off x="2133600" y="685800"/>
            <a:ext cx="29718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</p:txBody>
      </p:sp>
      <p:sp>
        <p:nvSpPr>
          <p:cNvPr id="3" name="Text Box 21"/>
          <p:cNvSpPr txBox="1"/>
          <p:nvPr/>
        </p:nvSpPr>
        <p:spPr>
          <a:xfrm>
            <a:off x="2362200" y="381000"/>
            <a:ext cx="3352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/>
              <a:t>3、公式</a:t>
            </a:r>
            <a:endParaRPr lang="zh-CN" altLang="zh-CN" sz="4000" b="1" dirty="0"/>
          </a:p>
        </p:txBody>
      </p:sp>
      <p:grpSp>
        <p:nvGrpSpPr>
          <p:cNvPr id="4" name="Group 22"/>
          <p:cNvGrpSpPr/>
          <p:nvPr/>
        </p:nvGrpSpPr>
        <p:grpSpPr>
          <a:xfrm>
            <a:off x="6927850" y="3581400"/>
            <a:ext cx="2520950" cy="2171701"/>
            <a:chOff x="0" y="0"/>
            <a:chExt cx="1588" cy="1368"/>
          </a:xfrm>
        </p:grpSpPr>
        <p:sp>
          <p:nvSpPr>
            <p:cNvPr id="15371" name="AutoShape 23"/>
            <p:cNvSpPr>
              <a:spLocks noChangeAspect="1" noTextEdit="1"/>
            </p:cNvSpPr>
            <p:nvPr/>
          </p:nvSpPr>
          <p:spPr>
            <a:xfrm>
              <a:off x="0" y="272"/>
              <a:ext cx="1424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2" name="Line 24"/>
            <p:cNvSpPr/>
            <p:nvPr/>
          </p:nvSpPr>
          <p:spPr>
            <a:xfrm>
              <a:off x="988" y="726"/>
              <a:ext cx="600" cy="3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3" name="Rectangle 25"/>
            <p:cNvSpPr/>
            <p:nvPr/>
          </p:nvSpPr>
          <p:spPr>
            <a:xfrm>
              <a:off x="1138" y="593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latin typeface="黑体" panose="02010609060101010101" pitchFamily="49" charset="-122"/>
                  <a:ea typeface="黑体" panose="02010609060101010101" pitchFamily="49" charset="-122"/>
                </a:rPr>
                <a:t>v</a:t>
              </a:r>
              <a:endPara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Rectangle 26"/>
            <p:cNvSpPr/>
            <p:nvPr/>
          </p:nvSpPr>
          <p:spPr>
            <a:xfrm>
              <a:off x="1166" y="0"/>
              <a:ext cx="377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latin typeface="黑体" panose="02010609060101010101" pitchFamily="49" charset="-122"/>
                  <a:ea typeface="黑体" panose="02010609060101010101" pitchFamily="49" charset="-122"/>
                </a:rPr>
                <a:t>s</a:t>
              </a:r>
              <a:endParaRPr lang="zh-CN" altLang="zh-CN" sz="8000" b="1" i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Rectangle 27"/>
            <p:cNvSpPr/>
            <p:nvPr/>
          </p:nvSpPr>
          <p:spPr>
            <a:xfrm>
              <a:off x="64" y="272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latin typeface="黑体" panose="02010609060101010101" pitchFamily="49" charset="-122"/>
                  <a:ea typeface="黑体" panose="02010609060101010101" pitchFamily="49" charset="-122"/>
                </a:rPr>
                <a:t>t</a:t>
              </a:r>
              <a:endParaRPr lang="zh-CN" altLang="zh-CN" sz="8000" b="1" i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Rectangle 28"/>
            <p:cNvSpPr/>
            <p:nvPr/>
          </p:nvSpPr>
          <p:spPr>
            <a:xfrm>
              <a:off x="499" y="363"/>
              <a:ext cx="266" cy="6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6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bldLvl="0" animBg="1"/>
      <p:bldP spid="1537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3"/>
          <p:cNvSpPr txBox="1"/>
          <p:nvPr/>
        </p:nvSpPr>
        <p:spPr>
          <a:xfrm>
            <a:off x="1845945" y="1306513"/>
            <a:ext cx="8893175" cy="42443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根据  </a:t>
            </a:r>
            <a:r>
              <a:rPr lang="en-US" altLang="zh-CN" sz="3600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，完成以下内容：</a:t>
            </a:r>
            <a:endParaRPr lang="zh-CN" altLang="en-US" sz="3600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在国际单位制中，</a:t>
            </a:r>
            <a:endParaRPr lang="zh-CN" altLang="en-US" sz="3600" dirty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路程的</a:t>
            </a:r>
            <a:r>
              <a:rPr lang="zh-CN" altLang="en-US" sz="36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国际单位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是</a:t>
            </a:r>
            <a:r>
              <a:rPr lang="zh-CN" altLang="en-US" sz="3600" u="sng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1800" dirty="0">
                <a:solidFill>
                  <a:schemeClr val="tx2"/>
                </a:solidFill>
              </a:rPr>
              <a:t>。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时间的</a:t>
            </a:r>
            <a:r>
              <a:rPr lang="zh-CN" altLang="en-US" sz="36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国际单位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是</a:t>
            </a:r>
            <a:r>
              <a:rPr lang="zh-CN" altLang="en-US" sz="3600" u="sng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zh-CN" altLang="en-US" sz="3600" dirty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因此 速度的</a:t>
            </a:r>
            <a:r>
              <a:rPr lang="zh-CN" altLang="en-US" sz="36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国际单位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就是_____ 读做</a:t>
            </a:r>
            <a:r>
              <a:rPr lang="zh-CN" altLang="en-US" sz="3600" dirty="0">
                <a:ea typeface="华文新魏" pitchFamily="2" charset="-122"/>
              </a:rPr>
              <a:t>“</a:t>
            </a:r>
            <a:r>
              <a:rPr lang="zh-CN" altLang="en-US" sz="3600" u="sng" dirty="0">
                <a:latin typeface="华文新魏" pitchFamily="2" charset="-122"/>
                <a:ea typeface="华文新魏" pitchFamily="2" charset="-122"/>
              </a:rPr>
              <a:t>              </a:t>
            </a:r>
            <a:r>
              <a:rPr lang="zh-CN" altLang="en-US" sz="3600" dirty="0">
                <a:ea typeface="华文新魏" pitchFamily="2" charset="-122"/>
              </a:rPr>
              <a:t>”</a:t>
            </a:r>
            <a:r>
              <a:rPr lang="zh-CN" altLang="en-US" sz="3600" dirty="0">
                <a:latin typeface="华文新魏" pitchFamily="2" charset="-122"/>
                <a:ea typeface="华文新魏" pitchFamily="2" charset="-122"/>
              </a:rPr>
              <a:t>， 符号为______.</a:t>
            </a:r>
            <a:endParaRPr lang="zh-CN" altLang="en-US" sz="3600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36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5596255" y="2759710"/>
            <a:ext cx="5778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400" dirty="0">
                <a:solidFill>
                  <a:srgbClr val="0000FF"/>
                </a:solidFill>
                <a:ea typeface="华文新魏" pitchFamily="2" charset="-122"/>
              </a:rPr>
              <a:t>米</a:t>
            </a:r>
            <a:endParaRPr lang="zh-CN" altLang="zh-CN" sz="4400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2431415" y="3320415"/>
            <a:ext cx="7416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dirty="0">
                <a:solidFill>
                  <a:srgbClr val="0000FF"/>
                </a:solidFill>
                <a:ea typeface="华文新魏" pitchFamily="2" charset="-122"/>
              </a:rPr>
              <a:t>秒</a:t>
            </a:r>
            <a:endParaRPr lang="zh-CN" altLang="zh-CN" sz="4400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9088120" y="3382010"/>
            <a:ext cx="14084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米/秒</a:t>
            </a:r>
            <a:endParaRPr lang="zh-CN" altLang="zh-CN" sz="36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4052570" y="3849053"/>
            <a:ext cx="18592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dirty="0">
                <a:solidFill>
                  <a:srgbClr val="0000FF"/>
                </a:solidFill>
                <a:ea typeface="华文新魏" pitchFamily="2" charset="-122"/>
              </a:rPr>
              <a:t>米每秒</a:t>
            </a:r>
            <a:endParaRPr lang="zh-CN" altLang="zh-CN" sz="4400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9088120" y="3926523"/>
            <a:ext cx="11017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m/s</a:t>
            </a:r>
            <a:r>
              <a:rPr lang="en-US" altLang="zh-CN" sz="44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endParaRPr lang="zh-CN" altLang="zh-CN" sz="44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393" name="Text Box 10"/>
          <p:cNvSpPr txBox="1"/>
          <p:nvPr/>
        </p:nvSpPr>
        <p:spPr>
          <a:xfrm>
            <a:off x="1867535" y="393065"/>
            <a:ext cx="327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ea typeface="黑体" panose="02010609060101010101" pitchFamily="49" charset="-122"/>
              </a:rPr>
              <a:t>4、单位</a:t>
            </a:r>
            <a:endParaRPr lang="zh-CN" altLang="zh-CN" sz="4000" b="1" dirty="0"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3050" y="1218565"/>
            <a:ext cx="1139825" cy="720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1847850" y="692150"/>
            <a:ext cx="792162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常用单位：</a:t>
            </a:r>
            <a:endParaRPr lang="zh-CN" altLang="en-US" sz="4000" b="1" dirty="0">
              <a:solidFill>
                <a:srgbClr val="CC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CC0000"/>
                </a:solidFill>
              </a:rPr>
              <a:t>                        </a:t>
            </a:r>
            <a:r>
              <a:rPr lang="zh-CN" altLang="en-US" sz="4000" b="1" dirty="0">
                <a:solidFill>
                  <a:srgbClr val="0000FF"/>
                </a:solidFill>
              </a:rPr>
              <a:t>千米/时  (km/h)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solidFill>
                <a:srgbClr val="CC0000"/>
              </a:solidFill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3143250" y="3494088"/>
            <a:ext cx="21145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1m/s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=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Line 4"/>
          <p:cNvSpPr/>
          <p:nvPr/>
        </p:nvSpPr>
        <p:spPr>
          <a:xfrm>
            <a:off x="5624513" y="3825875"/>
            <a:ext cx="23764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7413" name="Group 5"/>
          <p:cNvGrpSpPr/>
          <p:nvPr/>
        </p:nvGrpSpPr>
        <p:grpSpPr>
          <a:xfrm>
            <a:off x="6005513" y="2743200"/>
            <a:ext cx="2376487" cy="1214438"/>
            <a:chOff x="0" y="0"/>
            <a:chExt cx="1497" cy="765"/>
          </a:xfrm>
        </p:grpSpPr>
        <p:sp>
          <p:nvSpPr>
            <p:cNvPr id="17430" name="Line 6"/>
            <p:cNvSpPr/>
            <p:nvPr/>
          </p:nvSpPr>
          <p:spPr>
            <a:xfrm>
              <a:off x="18" y="365"/>
              <a:ext cx="68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1" name="Text Box 7"/>
            <p:cNvSpPr txBox="1"/>
            <p:nvPr/>
          </p:nvSpPr>
          <p:spPr>
            <a:xfrm>
              <a:off x="0" y="320"/>
              <a:ext cx="771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1000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432" name="Text Box 8"/>
            <p:cNvSpPr txBox="1"/>
            <p:nvPr/>
          </p:nvSpPr>
          <p:spPr>
            <a:xfrm>
              <a:off x="245" y="0"/>
              <a:ext cx="272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433" name="Text Box 9"/>
            <p:cNvSpPr txBox="1"/>
            <p:nvPr/>
          </p:nvSpPr>
          <p:spPr>
            <a:xfrm>
              <a:off x="771" y="175"/>
              <a:ext cx="726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km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418" name="Group 10"/>
          <p:cNvGrpSpPr/>
          <p:nvPr/>
        </p:nvGrpSpPr>
        <p:grpSpPr>
          <a:xfrm>
            <a:off x="6096000" y="3667125"/>
            <a:ext cx="2376488" cy="1214438"/>
            <a:chOff x="0" y="0"/>
            <a:chExt cx="1497" cy="765"/>
          </a:xfrm>
        </p:grpSpPr>
        <p:sp>
          <p:nvSpPr>
            <p:cNvPr id="17426" name="Line 11"/>
            <p:cNvSpPr/>
            <p:nvPr/>
          </p:nvSpPr>
          <p:spPr>
            <a:xfrm>
              <a:off x="18" y="365"/>
              <a:ext cx="68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27" name="Text Box 12"/>
            <p:cNvSpPr txBox="1"/>
            <p:nvPr/>
          </p:nvSpPr>
          <p:spPr>
            <a:xfrm>
              <a:off x="0" y="320"/>
              <a:ext cx="771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3600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428" name="Text Box 13"/>
            <p:cNvSpPr txBox="1"/>
            <p:nvPr/>
          </p:nvSpPr>
          <p:spPr>
            <a:xfrm>
              <a:off x="245" y="0"/>
              <a:ext cx="272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429" name="Text Box 14"/>
            <p:cNvSpPr txBox="1"/>
            <p:nvPr/>
          </p:nvSpPr>
          <p:spPr>
            <a:xfrm>
              <a:off x="771" y="175"/>
              <a:ext cx="726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 h</a:t>
              </a:r>
              <a:endPara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423" name="Text Box 15"/>
          <p:cNvSpPr txBox="1"/>
          <p:nvPr/>
        </p:nvSpPr>
        <p:spPr>
          <a:xfrm>
            <a:off x="7939088" y="3505200"/>
            <a:ext cx="28813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latin typeface="Times New Roman" panose="02020603050405020304" pitchFamily="18" charset="0"/>
              </a:rPr>
              <a:t>= 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3.6km/h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4" name="Text Box 16"/>
          <p:cNvSpPr txBox="1"/>
          <p:nvPr/>
        </p:nvSpPr>
        <p:spPr>
          <a:xfrm>
            <a:off x="3216275" y="5310188"/>
            <a:ext cx="25193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1km/h = </a:t>
            </a:r>
            <a:endParaRPr lang="zh-CN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5" name="Text Box 17"/>
          <p:cNvSpPr txBox="1"/>
          <p:nvPr/>
        </p:nvSpPr>
        <p:spPr>
          <a:xfrm>
            <a:off x="6240463" y="5245100"/>
            <a:ext cx="1079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m/s</a:t>
            </a:r>
            <a:endParaRPr lang="zh-CN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 Box 18"/>
          <p:cNvSpPr txBox="1"/>
          <p:nvPr/>
        </p:nvSpPr>
        <p:spPr>
          <a:xfrm>
            <a:off x="4440238" y="2781300"/>
            <a:ext cx="4968875" cy="20275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</p:txBody>
      </p:sp>
      <p:sp>
        <p:nvSpPr>
          <p:cNvPr id="3" name="Text Box 19"/>
          <p:cNvSpPr txBox="1"/>
          <p:nvPr/>
        </p:nvSpPr>
        <p:spPr>
          <a:xfrm>
            <a:off x="6019800" y="2133600"/>
            <a:ext cx="2209800" cy="316674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                  </a:t>
            </a:r>
            <a:r>
              <a:rPr lang="zh-CN" altLang="zh-CN" b="1" dirty="0">
                <a:solidFill>
                  <a:srgbClr val="CC0000"/>
                </a:solidFill>
                <a:latin typeface="Times New Roman" panose="02020603050405020304" pitchFamily="18" charset="0"/>
              </a:rPr>
              <a:t>km/h</a:t>
            </a:r>
            <a:endParaRPr lang="zh-CN" altLang="zh-CN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</p:txBody>
      </p:sp>
      <p:sp>
        <p:nvSpPr>
          <p:cNvPr id="17420" name="WordArt 20"/>
          <p:cNvSpPr/>
          <p:nvPr/>
        </p:nvSpPr>
        <p:spPr>
          <a:xfrm>
            <a:off x="4927600" y="3068638"/>
            <a:ext cx="863600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2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5233988" y="5180013"/>
            <a:ext cx="1166812" cy="1223962"/>
            <a:chOff x="0" y="0"/>
            <a:chExt cx="735" cy="771"/>
          </a:xfrm>
        </p:grpSpPr>
        <p:sp>
          <p:nvSpPr>
            <p:cNvPr id="5" name="Line 22"/>
            <p:cNvSpPr/>
            <p:nvPr/>
          </p:nvSpPr>
          <p:spPr>
            <a:xfrm>
              <a:off x="0" y="347"/>
              <a:ext cx="635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" name="Text Box 23"/>
            <p:cNvSpPr txBox="1"/>
            <p:nvPr/>
          </p:nvSpPr>
          <p:spPr>
            <a:xfrm>
              <a:off x="190" y="0"/>
              <a:ext cx="545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Text Box 24"/>
            <p:cNvSpPr txBox="1"/>
            <p:nvPr/>
          </p:nvSpPr>
          <p:spPr>
            <a:xfrm>
              <a:off x="64" y="365"/>
              <a:ext cx="545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3.6</a:t>
              </a:r>
              <a:endPara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8" name="Text Box 25"/>
          <p:cNvSpPr txBox="1"/>
          <p:nvPr/>
        </p:nvSpPr>
        <p:spPr>
          <a:xfrm>
            <a:off x="4876800" y="3505200"/>
            <a:ext cx="838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ea typeface="黑体" panose="02010609060101010101" pitchFamily="49" charset="-122"/>
              </a:rPr>
              <a:t>1x</a:t>
            </a:r>
            <a:endParaRPr lang="zh-CN" altLang="zh-CN" sz="3600" b="1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23" grpId="0"/>
      <p:bldP spid="17424" grpId="0"/>
      <p:bldP spid="17425" grpId="0"/>
      <p:bldP spid="3" grpId="0" bldLvl="0" animBg="1"/>
      <p:bldP spid="3" grpId="1" bldLvl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1774825" y="3813175"/>
            <a:ext cx="152717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6600"/>
                </a:solidFill>
                <a:ea typeface="华文仿宋" pitchFamily="2" charset="-122"/>
              </a:rPr>
              <a:t>4 </a:t>
            </a:r>
            <a:r>
              <a:rPr lang="zh-CN" altLang="zh-CN" i="1" dirty="0">
                <a:solidFill>
                  <a:srgbClr val="FF6600"/>
                </a:solidFill>
                <a:ea typeface="华文仿宋" pitchFamily="2" charset="-122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ea typeface="华文仿宋" pitchFamily="2" charset="-122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华文仿宋" pitchFamily="2" charset="-122"/>
              </a:rPr>
              <a:t>=</a:t>
            </a:r>
            <a:endParaRPr lang="zh-CN" altLang="zh-CN" dirty="0">
              <a:solidFill>
                <a:srgbClr val="000000"/>
              </a:solidFill>
              <a:ea typeface="华文仿宋" pitchFamily="2" charset="-122"/>
            </a:endParaRP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3287713" y="3670300"/>
          <a:ext cx="681037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267970" imgH="394970" progId="">
                  <p:embed/>
                </p:oleObj>
              </mc:Choice>
              <mc:Fallback>
                <p:oleObj name="" r:id="rId1" imgW="267970" imgH="394970" progId="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87713" y="3670300"/>
                        <a:ext cx="681037" cy="1003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3935413" y="3165475"/>
          <a:ext cx="2263775" cy="194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890905" imgH="763905" progId="">
                  <p:embed/>
                </p:oleObj>
              </mc:Choice>
              <mc:Fallback>
                <p:oleObj name="" r:id="rId3" imgW="890905" imgH="763905" progId="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35413" y="3165475"/>
                        <a:ext cx="2263775" cy="1941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6240463" y="3597275"/>
          <a:ext cx="21971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865505" imgH="394335" progId="">
                  <p:embed/>
                </p:oleObj>
              </mc:Choice>
              <mc:Fallback>
                <p:oleObj name="" r:id="rId5" imgW="865505" imgH="394335" progId="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0463" y="3597275"/>
                        <a:ext cx="2197100" cy="1003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6"/>
          <p:cNvSpPr/>
          <p:nvPr/>
        </p:nvSpPr>
        <p:spPr>
          <a:xfrm>
            <a:off x="8543925" y="3813175"/>
            <a:ext cx="20923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ea typeface="华文仿宋" pitchFamily="2" charset="-122"/>
              </a:rPr>
              <a:t>=</a:t>
            </a:r>
            <a:r>
              <a:rPr lang="zh-CN" altLang="zh-CN" b="1" dirty="0">
                <a:ea typeface="华文仿宋" pitchFamily="2" charset="-122"/>
              </a:rPr>
              <a:t>14.4</a:t>
            </a:r>
            <a:r>
              <a:rPr lang="zh-CN" altLang="zh-CN" i="1" dirty="0">
                <a:ea typeface="华文仿宋" pitchFamily="2" charset="-122"/>
              </a:rPr>
              <a:t>km/h</a:t>
            </a:r>
            <a:endParaRPr lang="zh-CN" altLang="zh-CN" i="1" dirty="0">
              <a:ea typeface="华文仿宋" pitchFamily="2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2057400" y="381000"/>
            <a:ext cx="50403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800" dirty="0">
                <a:solidFill>
                  <a:srgbClr val="FF6600"/>
                </a:solidFill>
                <a:latin typeface="华文新魏" pitchFamily="2" charset="-122"/>
                <a:ea typeface="华文新魏" pitchFamily="2" charset="-122"/>
              </a:rPr>
              <a:t>单位换算:</a:t>
            </a:r>
            <a:endParaRPr lang="zh-CN" altLang="zh-CN" sz="4800" dirty="0">
              <a:solidFill>
                <a:srgbClr val="FF66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2057400" y="1600200"/>
            <a:ext cx="152717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6600"/>
                </a:solidFill>
                <a:ea typeface="华文仿宋" pitchFamily="2" charset="-122"/>
              </a:rPr>
              <a:t>4 </a:t>
            </a:r>
            <a:r>
              <a:rPr lang="zh-CN" altLang="zh-CN" i="1" dirty="0">
                <a:solidFill>
                  <a:srgbClr val="FF6600"/>
                </a:solidFill>
                <a:ea typeface="华文仿宋" pitchFamily="2" charset="-122"/>
              </a:rPr>
              <a:t>m/s</a:t>
            </a:r>
            <a:r>
              <a:rPr lang="zh-CN" altLang="zh-CN" b="1" dirty="0">
                <a:solidFill>
                  <a:srgbClr val="000000"/>
                </a:solidFill>
                <a:ea typeface="华文仿宋" pitchFamily="2" charset="-122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华文仿宋" pitchFamily="2" charset="-122"/>
              </a:rPr>
              <a:t>=</a:t>
            </a:r>
            <a:endParaRPr lang="zh-CN" altLang="zh-CN" dirty="0">
              <a:solidFill>
                <a:srgbClr val="000000"/>
              </a:solidFill>
              <a:ea typeface="华文仿宋" pitchFamily="2" charset="-122"/>
            </a:endParaRPr>
          </a:p>
        </p:txBody>
      </p:sp>
      <p:sp>
        <p:nvSpPr>
          <p:cNvPr id="18441" name="Rectangle 9"/>
          <p:cNvSpPr/>
          <p:nvPr/>
        </p:nvSpPr>
        <p:spPr>
          <a:xfrm>
            <a:off x="3657600" y="1630363"/>
            <a:ext cx="33242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ea typeface="华文仿宋" pitchFamily="2" charset="-122"/>
              </a:rPr>
              <a:t>__________</a:t>
            </a:r>
            <a:r>
              <a:rPr lang="zh-CN" altLang="zh-CN" i="1" dirty="0">
                <a:ea typeface="华文仿宋" pitchFamily="2" charset="-122"/>
              </a:rPr>
              <a:t>km/h</a:t>
            </a:r>
            <a:endParaRPr lang="zh-CN" altLang="zh-CN" i="1" dirty="0">
              <a:ea typeface="华文仿宋" pitchFamily="2" charset="-122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1981200" y="2590800"/>
            <a:ext cx="17532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华文仿宋" pitchFamily="2" charset="-122"/>
              </a:rPr>
              <a:t>18</a:t>
            </a:r>
            <a:r>
              <a:rPr lang="zh-CN" altLang="en-US" i="1" dirty="0">
                <a:solidFill>
                  <a:srgbClr val="FF3300"/>
                </a:solidFill>
                <a:ea typeface="华文仿宋" pitchFamily="2" charset="-122"/>
              </a:rPr>
              <a:t>km/h</a:t>
            </a:r>
            <a:r>
              <a:rPr lang="zh-CN" altLang="en-US" dirty="0">
                <a:solidFill>
                  <a:srgbClr val="000000"/>
                </a:solidFill>
                <a:ea typeface="华文仿宋" pitchFamily="2" charset="-122"/>
              </a:rPr>
              <a:t>=</a:t>
            </a:r>
            <a:endParaRPr lang="zh-CN" altLang="en-US" dirty="0">
              <a:solidFill>
                <a:srgbClr val="000000"/>
              </a:solidFill>
              <a:ea typeface="华文仿宋" pitchFamily="2" charset="-122"/>
            </a:endParaRPr>
          </a:p>
        </p:txBody>
      </p:sp>
      <p:sp>
        <p:nvSpPr>
          <p:cNvPr id="18443" name="Text Box 11"/>
          <p:cNvSpPr txBox="1"/>
          <p:nvPr/>
        </p:nvSpPr>
        <p:spPr>
          <a:xfrm>
            <a:off x="3657600" y="2544763"/>
            <a:ext cx="30981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ea typeface="华文仿宋" pitchFamily="2" charset="-122"/>
              </a:rPr>
              <a:t>__________</a:t>
            </a:r>
            <a:r>
              <a:rPr lang="zh-CN" altLang="zh-CN" i="1" dirty="0">
                <a:ea typeface="华文仿宋" pitchFamily="2" charset="-122"/>
              </a:rPr>
              <a:t>m/s</a:t>
            </a:r>
            <a:endParaRPr lang="zh-CN" altLang="zh-CN" i="1" dirty="0">
              <a:ea typeface="华文仿宋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3"/>
          <p:cNvSpPr txBox="1"/>
          <p:nvPr/>
        </p:nvSpPr>
        <p:spPr>
          <a:xfrm>
            <a:off x="1992313" y="404813"/>
            <a:ext cx="66852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latin typeface="Verdana" panose="020B0604030504040204" pitchFamily="34" charset="0"/>
              </a:rPr>
              <a:t>了解生活中的一些物体运动的速度：</a:t>
            </a:r>
            <a:endParaRPr lang="zh-CN" altLang="zh-CN" dirty="0">
              <a:latin typeface="Verdana" panose="020B0604030504040204" pitchFamily="34" charset="0"/>
            </a:endParaRPr>
          </a:p>
        </p:txBody>
      </p:sp>
      <p:pic>
        <p:nvPicPr>
          <p:cNvPr id="19459" name="Picture 4" descr="feij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5200" y="2155825"/>
            <a:ext cx="1554163" cy="98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AutoShape 5"/>
          <p:cNvSpPr/>
          <p:nvPr/>
        </p:nvSpPr>
        <p:spPr>
          <a:xfrm>
            <a:off x="2209800" y="1219200"/>
            <a:ext cx="2233613" cy="936625"/>
          </a:xfrm>
          <a:prstGeom prst="wedgeRectCallout">
            <a:avLst>
              <a:gd name="adj1" fmla="val 3042"/>
              <a:gd name="adj2" fmla="val 9677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800" dirty="0">
                <a:solidFill>
                  <a:srgbClr val="CC0000"/>
                </a:solidFill>
              </a:rPr>
              <a:t>0.02m/s</a:t>
            </a:r>
            <a:endParaRPr lang="zh-CN" altLang="zh-CN" sz="2800" dirty="0">
              <a:solidFill>
                <a:srgbClr val="CC0000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800" dirty="0">
                <a:solidFill>
                  <a:srgbClr val="CC0000"/>
                </a:solidFill>
              </a:rPr>
              <a:t>合0.072km/h</a:t>
            </a:r>
            <a:endParaRPr lang="zh-CN" altLang="zh-CN" sz="2800" dirty="0">
              <a:solidFill>
                <a:srgbClr val="CC0000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800" dirty="0">
              <a:solidFill>
                <a:srgbClr val="CC0000"/>
              </a:solidFill>
            </a:endParaRPr>
          </a:p>
        </p:txBody>
      </p:sp>
      <p:sp>
        <p:nvSpPr>
          <p:cNvPr id="19461" name="AutoShape 6"/>
          <p:cNvSpPr/>
          <p:nvPr/>
        </p:nvSpPr>
        <p:spPr>
          <a:xfrm>
            <a:off x="1981200" y="5486400"/>
            <a:ext cx="1798638" cy="865188"/>
          </a:xfrm>
          <a:prstGeom prst="wedgeRectCallout">
            <a:avLst>
              <a:gd name="adj1" fmla="val 36671"/>
              <a:gd name="adj2" fmla="val -938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1.4m/s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合5.4km/h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462" name="AutoShape 7"/>
          <p:cNvSpPr/>
          <p:nvPr/>
        </p:nvSpPr>
        <p:spPr>
          <a:xfrm>
            <a:off x="5257800" y="5486400"/>
            <a:ext cx="1368425" cy="792163"/>
          </a:xfrm>
          <a:prstGeom prst="wedgeRectCallout">
            <a:avLst>
              <a:gd name="adj1" fmla="val -12042"/>
              <a:gd name="adj2" fmla="val -12403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5m/s合18km/h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463" name="AutoShape 8"/>
          <p:cNvSpPr/>
          <p:nvPr/>
        </p:nvSpPr>
        <p:spPr>
          <a:xfrm>
            <a:off x="8153400" y="5638800"/>
            <a:ext cx="2051050" cy="936625"/>
          </a:xfrm>
          <a:prstGeom prst="wedgeRectCallout">
            <a:avLst>
              <a:gd name="adj1" fmla="val -12940"/>
              <a:gd name="adj2" fmla="val -12369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28m/s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合100.8km/h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464" name="AutoShape 9"/>
          <p:cNvSpPr/>
          <p:nvPr/>
        </p:nvSpPr>
        <p:spPr>
          <a:xfrm>
            <a:off x="8328025" y="981075"/>
            <a:ext cx="1655763" cy="792163"/>
          </a:xfrm>
          <a:prstGeom prst="wedgeRectCallout">
            <a:avLst>
              <a:gd name="adj1" fmla="val -70009"/>
              <a:gd name="adj2" fmla="val 9350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220m/s合792km/h</a:t>
            </a:r>
            <a:endParaRPr lang="zh-CN" altLang="zh-CN" sz="2400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19465" name="Object 10"/>
          <p:cNvGraphicFramePr>
            <a:graphicFrameLocks noChangeAspect="1"/>
          </p:cNvGraphicFramePr>
          <p:nvPr/>
        </p:nvGraphicFramePr>
        <p:xfrm>
          <a:off x="6051550" y="3333750"/>
          <a:ext cx="889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2" imgW="89535" imgH="191770" progId="Equation.3">
                  <p:embed/>
                </p:oleObj>
              </mc:Choice>
              <mc:Fallback>
                <p:oleObj name="" r:id="rId2" imgW="89535" imgH="19177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51550" y="3333750"/>
                        <a:ext cx="88900" cy="190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6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125" y="3027363"/>
            <a:ext cx="1471613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563" y="2592388"/>
            <a:ext cx="1449387" cy="1103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9738" y="3751263"/>
            <a:ext cx="935037" cy="1347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9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9725" y="3730625"/>
            <a:ext cx="1819275" cy="1171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sudubia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1219200"/>
            <a:ext cx="8153400" cy="518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3"/>
          <p:cNvSpPr txBox="1"/>
          <p:nvPr/>
        </p:nvSpPr>
        <p:spPr>
          <a:xfrm>
            <a:off x="1992313" y="404813"/>
            <a:ext cx="7091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ea typeface="华文新魏" pitchFamily="2" charset="-122"/>
              </a:rPr>
              <a:t>交通运输中测量速度的仪器——速度表</a:t>
            </a:r>
            <a:endParaRPr lang="zh-CN" altLang="zh-CN" dirty="0">
              <a:ea typeface="华文新魏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1524000" y="0"/>
            <a:ext cx="5940425" cy="1999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</a:rPr>
              <a:t>例题：</a:t>
            </a:r>
            <a:endParaRPr lang="zh-CN" altLang="en-US" sz="4000" dirty="0">
              <a:solidFill>
                <a:srgbClr val="0000FF"/>
              </a:solidFill>
              <a:ea typeface="华文行楷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FF"/>
                </a:solidFill>
                <a:ea typeface="华文新魏" pitchFamily="2" charset="-122"/>
              </a:rPr>
              <a:t>      1 </a:t>
            </a:r>
            <a:r>
              <a:rPr lang="zh-CN" altLang="en-US" sz="2800" b="1" dirty="0">
                <a:ea typeface="华文新魏" pitchFamily="2" charset="-122"/>
              </a:rPr>
              <a:t>如图描述了一辆汽车在沪宁高速公路上行驶的情形。如果汽车速度不变，到达上海还需要多少时间?</a:t>
            </a:r>
            <a:endParaRPr lang="zh-CN" altLang="en-US" sz="2800" b="1" dirty="0">
              <a:ea typeface="华文新魏" pitchFamily="2" charset="-122"/>
            </a:endParaRPr>
          </a:p>
        </p:txBody>
      </p:sp>
      <p:sp>
        <p:nvSpPr>
          <p:cNvPr id="21507" name="Text Box 3"/>
          <p:cNvSpPr txBox="1"/>
          <p:nvPr/>
        </p:nvSpPr>
        <p:spPr>
          <a:xfrm>
            <a:off x="2279650" y="2276475"/>
            <a:ext cx="2138680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v=100km/h</a:t>
            </a:r>
            <a:endParaRPr lang="zh-CN" altLang="zh-CN" sz="28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s=180km</a:t>
            </a:r>
            <a:endParaRPr lang="zh-CN" altLang="zh-CN" sz="28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2208213" y="3284538"/>
            <a:ext cx="51133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t</a:t>
            </a:r>
            <a:endParaRPr lang="zh-CN" altLang="zh-CN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2286000" y="3886200"/>
            <a:ext cx="46799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由      </a:t>
            </a:r>
            <a:r>
              <a:rPr lang="en-US" altLang="zh-CN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zh-CN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zh-CN" sz="3600" dirty="0">
                <a:solidFill>
                  <a:srgbClr val="0000FF"/>
                </a:solidFill>
              </a:rPr>
              <a:t>得</a:t>
            </a:r>
            <a:r>
              <a:rPr lang="zh-CN" altLang="zh-CN" sz="4000" dirty="0">
                <a:solidFill>
                  <a:srgbClr val="0000FF"/>
                </a:solidFill>
              </a:rPr>
              <a:t>，</a:t>
            </a:r>
            <a:endParaRPr lang="zh-CN" altLang="zh-CN" sz="4000" dirty="0">
              <a:solidFill>
                <a:srgbClr val="0000FF"/>
              </a:solidFill>
            </a:endParaRPr>
          </a:p>
        </p:txBody>
      </p:sp>
      <p:sp>
        <p:nvSpPr>
          <p:cNvPr id="21510" name="Rectangle 6"/>
          <p:cNvSpPr/>
          <p:nvPr/>
        </p:nvSpPr>
        <p:spPr>
          <a:xfrm>
            <a:off x="5941060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21511" name="Rectangle 7"/>
          <p:cNvSpPr/>
          <p:nvPr/>
        </p:nvSpPr>
        <p:spPr>
          <a:xfrm>
            <a:off x="5941060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2725738" y="3522663"/>
          <a:ext cx="132397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44500" imgH="508000" progId="Equation.3">
                  <p:embed/>
                </p:oleObj>
              </mc:Choice>
              <mc:Fallback>
                <p:oleObj name="" r:id="rId1" imgW="444500" imgH="5080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33CC33"/>
                          </a:clrTo>
                        </a:clrChange>
                        <a:lum bright="29999" contrast="90000"/>
                      </a:blip>
                      <a:stretch>
                        <a:fillRect/>
                      </a:stretch>
                    </p:blipFill>
                    <p:spPr>
                      <a:xfrm>
                        <a:off x="2725738" y="3522663"/>
                        <a:ext cx="1323975" cy="1441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2954338" y="4587875"/>
          <a:ext cx="1312862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431800" imgH="508000" progId="Equation.3">
                  <p:embed/>
                </p:oleObj>
              </mc:Choice>
              <mc:Fallback>
                <p:oleObj name="" r:id="rId3" imgW="431800" imgH="5080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33CC33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954338" y="4587875"/>
                        <a:ext cx="1312862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4322763" y="4808538"/>
          <a:ext cx="2160587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977900" imgH="495300" progId="Equation.3">
                  <p:embed/>
                </p:oleObj>
              </mc:Choice>
              <mc:Fallback>
                <p:oleObj name="" r:id="rId5" imgW="977900" imgH="4953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33CC33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322763" y="4808538"/>
                        <a:ext cx="2160587" cy="1135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Text Box 11"/>
          <p:cNvSpPr txBox="1"/>
          <p:nvPr/>
        </p:nvSpPr>
        <p:spPr>
          <a:xfrm>
            <a:off x="6553200" y="5105400"/>
            <a:ext cx="10718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=1.8h</a:t>
            </a:r>
            <a:endParaRPr lang="zh-CN" altLang="zh-CN" sz="280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516" name="Text Box 12"/>
          <p:cNvSpPr txBox="1"/>
          <p:nvPr/>
        </p:nvSpPr>
        <p:spPr>
          <a:xfrm>
            <a:off x="2495550" y="5949950"/>
            <a:ext cx="4043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距离上海还有1.8小时</a:t>
            </a:r>
            <a:endParaRPr lang="zh-CN" altLang="zh-CN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517" name="Text Box 13"/>
          <p:cNvSpPr txBox="1"/>
          <p:nvPr/>
        </p:nvSpPr>
        <p:spPr>
          <a:xfrm>
            <a:off x="1524000" y="1916113"/>
            <a:ext cx="14020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ea typeface="华文新魏" pitchFamily="2" charset="-122"/>
              </a:rPr>
              <a:t>已知：</a:t>
            </a:r>
            <a:endParaRPr lang="zh-CN" altLang="zh-CN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21518" name="Text Box 14"/>
          <p:cNvSpPr txBox="1"/>
          <p:nvPr/>
        </p:nvSpPr>
        <p:spPr>
          <a:xfrm>
            <a:off x="1524000" y="3306763"/>
            <a:ext cx="14478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ea typeface="华文新魏" pitchFamily="2" charset="-122"/>
              </a:rPr>
              <a:t>求：    </a:t>
            </a:r>
            <a:endParaRPr lang="zh-CN" altLang="zh-CN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21519" name="Rectangle 15"/>
          <p:cNvSpPr/>
          <p:nvPr/>
        </p:nvSpPr>
        <p:spPr>
          <a:xfrm>
            <a:off x="1524000" y="4038600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ea typeface="华文新魏" pitchFamily="2" charset="-122"/>
              </a:rPr>
              <a:t>解：</a:t>
            </a:r>
            <a:endParaRPr lang="zh-CN" altLang="zh-CN" dirty="0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21520" name="Rectangle 16"/>
          <p:cNvSpPr/>
          <p:nvPr/>
        </p:nvSpPr>
        <p:spPr>
          <a:xfrm>
            <a:off x="1524000" y="5949950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0000FF"/>
                </a:solidFill>
                <a:ea typeface="华文新魏" pitchFamily="2" charset="-122"/>
              </a:rPr>
              <a:t>答：</a:t>
            </a:r>
            <a:endParaRPr lang="zh-CN" altLang="zh-CN" dirty="0">
              <a:solidFill>
                <a:srgbClr val="0000FF"/>
              </a:solidFill>
              <a:ea typeface="华文新魏" pitchFamily="2" charset="-122"/>
            </a:endParaRPr>
          </a:p>
        </p:txBody>
      </p:sp>
      <p:pic>
        <p:nvPicPr>
          <p:cNvPr id="21521" name="Picture 17"/>
          <p:cNvPicPr>
            <a:picLocks noChangeAspect="1"/>
          </p:cNvPicPr>
          <p:nvPr/>
        </p:nvPicPr>
        <p:blipFill>
          <a:blip r:embed="rId7"/>
          <a:srcRect l="57826" t="15881"/>
          <a:stretch>
            <a:fillRect/>
          </a:stretch>
        </p:blipFill>
        <p:spPr>
          <a:xfrm>
            <a:off x="7356475" y="122238"/>
            <a:ext cx="3311525" cy="449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  <p:bldP spid="21515" grpId="0"/>
      <p:bldP spid="21516" grpId="0"/>
      <p:bldP spid="21517" grpId="0"/>
      <p:bldP spid="21518" grpId="0"/>
      <p:bldP spid="21519" grpId="0"/>
      <p:bldP spid="215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2782888" y="3357563"/>
            <a:ext cx="30241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dirty="0">
                <a:solidFill>
                  <a:srgbClr val="CC0000"/>
                </a:solidFill>
                <a:ea typeface="华文新魏" pitchFamily="2" charset="-122"/>
              </a:rPr>
              <a:t>奔跑的猎豹</a:t>
            </a:r>
            <a:endParaRPr lang="zh-CN" altLang="zh-CN" sz="3600" dirty="0">
              <a:solidFill>
                <a:srgbClr val="CC0000"/>
              </a:solidFill>
              <a:ea typeface="华文新魏" pitchFamily="2" charset="-122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6600825" y="3429000"/>
            <a:ext cx="32416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solidFill>
                  <a:srgbClr val="CC0000"/>
                </a:solidFill>
                <a:ea typeface="华文新魏" pitchFamily="2" charset="-122"/>
              </a:rPr>
              <a:t>不紧不慢的蜗牛</a:t>
            </a:r>
            <a:endParaRPr lang="zh-CN" altLang="zh-CN" dirty="0">
              <a:solidFill>
                <a:srgbClr val="CC0000"/>
              </a:solidFill>
              <a:ea typeface="华文新魏" pitchFamily="2" charset="-122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4724400" y="4876800"/>
            <a:ext cx="3962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dirty="0">
                <a:latin typeface="Verdana" panose="020B0604030504040204" pitchFamily="34" charset="0"/>
                <a:ea typeface="华文新魏" pitchFamily="2" charset="-122"/>
              </a:rPr>
              <a:t>你发现什么了吗?</a:t>
            </a:r>
            <a:endParaRPr lang="zh-CN" altLang="zh-CN" sz="3600" dirty="0">
              <a:latin typeface="Verdana" panose="020B0604030504040204" pitchFamily="34" charset="0"/>
              <a:ea typeface="华文新魏" pitchFamily="2" charset="-122"/>
            </a:endParaRPr>
          </a:p>
        </p:txBody>
      </p:sp>
      <p:sp>
        <p:nvSpPr>
          <p:cNvPr id="4101" name="WordArt 6"/>
          <p:cNvSpPr/>
          <p:nvPr/>
        </p:nvSpPr>
        <p:spPr>
          <a:xfrm>
            <a:off x="1981200" y="4495800"/>
            <a:ext cx="2247900" cy="8270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44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仔细思考</a:t>
            </a:r>
            <a:endParaRPr lang="zh-CN" altLang="en-US" sz="44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10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9800" y="901700"/>
            <a:ext cx="3429000" cy="2208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874713"/>
            <a:ext cx="3724275" cy="2268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1847850" y="188913"/>
            <a:ext cx="5940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solidFill>
                  <a:srgbClr val="FF6600"/>
                </a:solidFill>
                <a:ea typeface="华文新魏" pitchFamily="2" charset="-122"/>
              </a:rPr>
              <a:t>乘热打铁</a:t>
            </a:r>
            <a:r>
              <a:rPr lang="zh-CN" altLang="zh-CN" sz="4000" dirty="0">
                <a:solidFill>
                  <a:srgbClr val="FF6600"/>
                </a:solidFill>
                <a:ea typeface="华文行楷" pitchFamily="2" charset="-122"/>
              </a:rPr>
              <a:t>：</a:t>
            </a:r>
            <a:endParaRPr lang="zh-CN" altLang="zh-CN" sz="4000" dirty="0">
              <a:solidFill>
                <a:srgbClr val="FF6600"/>
              </a:solidFill>
              <a:ea typeface="华文行楷" pitchFamily="2" charset="-122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1919288" y="836613"/>
            <a:ext cx="8135937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 2  沪宁高速公路限速120km/h，一辆汽车从公路入口处用10min开了30km,值勤的交警认为车子超速，拦住了车.请你算一算，该车子超速多少?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2279650" y="2678113"/>
            <a:ext cx="6278880" cy="30460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已知：s=30km      t=10min=   h</a:t>
            </a: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求：v</a:t>
            </a: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解：v=   =     = 180km/h      </a:t>
            </a: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180km/h</a:t>
            </a:r>
            <a:r>
              <a:rPr lang="zh-CN" altLang="zh-CN" sz="1800" dirty="0">
                <a:solidFill>
                  <a:srgbClr val="FF0000"/>
                </a:solidFill>
              </a:rPr>
              <a:t>－</a:t>
            </a: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120km/h=60km/h </a:t>
            </a: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答：该车超速60km/h.</a:t>
            </a:r>
            <a:endParaRPr lang="zh-CN" altLang="zh-CN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657600" y="3284538"/>
          <a:ext cx="433388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65100" imgH="508000" progId="Equation.3">
                  <p:embed/>
                </p:oleObj>
              </mc:Choice>
              <mc:Fallback>
                <p:oleObj name="" r:id="rId1" imgW="165100" imgH="5080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657600" y="3284538"/>
                        <a:ext cx="433388" cy="1223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7788275" y="2498090"/>
          <a:ext cx="36195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177800" imgH="508000" progId="Equation.3">
                  <p:embed/>
                </p:oleObj>
              </mc:Choice>
              <mc:Fallback>
                <p:oleObj name="" r:id="rId3" imgW="177800" imgH="5080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7788275" y="2498090"/>
                        <a:ext cx="361950" cy="935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4225925" y="3284538"/>
          <a:ext cx="96520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5" imgW="520700" imgH="749300" progId="Equation.3">
                  <p:embed/>
                </p:oleObj>
              </mc:Choice>
              <mc:Fallback>
                <p:oleObj name="" r:id="rId5" imgW="520700" imgH="7493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225925" y="3284538"/>
                        <a:ext cx="965200" cy="1387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WordArt 2"/>
          <p:cNvSpPr/>
          <p:nvPr/>
        </p:nvSpPr>
        <p:spPr>
          <a:xfrm>
            <a:off x="2009775" y="461963"/>
            <a:ext cx="13684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endParaRPr lang="zh-CN" altLang="en-US" sz="3600">
              <a:ln w="9525" cap="flat" cmpd="sng">
                <a:solidFill>
                  <a:srgbClr val="FF00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5" name="Text Box 3"/>
          <p:cNvSpPr txBox="1"/>
          <p:nvPr/>
        </p:nvSpPr>
        <p:spPr>
          <a:xfrm>
            <a:off x="3810000" y="533400"/>
            <a:ext cx="57324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测定纸锥下落的速度</a:t>
            </a:r>
            <a:endParaRPr lang="zh-CN" altLang="zh-CN" sz="4000" b="1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2220913" y="2549525"/>
            <a:ext cx="67691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latin typeface="Verdana" panose="020B0604030504040204" pitchFamily="34" charset="0"/>
              </a:rPr>
              <a:t>2、要测定纸锥的下落速度，你认为应测量哪些物理量？</a:t>
            </a:r>
            <a:endParaRPr lang="zh-CN" altLang="zh-CN" dirty="0">
              <a:latin typeface="Verdana" panose="020B0604030504040204" pitchFamily="34" charset="0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2220913" y="3844925"/>
            <a:ext cx="87487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latin typeface="Verdana" panose="020B0604030504040204" pitchFamily="34" charset="0"/>
              </a:rPr>
              <a:t>3、你选用的器材是：</a:t>
            </a:r>
            <a:r>
              <a:rPr lang="zh-CN" altLang="zh-CN" u="sng" dirty="0">
                <a:latin typeface="Verdana" panose="020B0604030504040204" pitchFamily="34" charset="0"/>
              </a:rPr>
              <a:t>          ___             </a:t>
            </a:r>
            <a:r>
              <a:rPr lang="zh-CN" altLang="zh-CN" dirty="0">
                <a:latin typeface="Verdana" panose="020B0604030504040204" pitchFamily="34" charset="0"/>
              </a:rPr>
              <a:t>。</a:t>
            </a:r>
            <a:endParaRPr lang="zh-CN" altLang="zh-CN" dirty="0">
              <a:latin typeface="Verdana" panose="020B0604030504040204" pitchFamily="34" charset="0"/>
            </a:endParaRPr>
          </a:p>
        </p:txBody>
      </p:sp>
      <p:sp>
        <p:nvSpPr>
          <p:cNvPr id="23558" name="Text Box 6"/>
          <p:cNvSpPr txBox="1"/>
          <p:nvPr/>
        </p:nvSpPr>
        <p:spPr>
          <a:xfrm>
            <a:off x="2220913" y="4637088"/>
            <a:ext cx="770413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latin typeface="Verdana" panose="020B0604030504040204" pitchFamily="34" charset="0"/>
              </a:rPr>
              <a:t>4、请同学们自己设计表格，测量并计算出纸锥的下落速度。</a:t>
            </a:r>
            <a:endParaRPr lang="zh-CN" altLang="zh-CN" dirty="0">
              <a:latin typeface="Verdana" panose="020B0604030504040204" pitchFamily="34" charset="0"/>
            </a:endParaRPr>
          </a:p>
        </p:txBody>
      </p:sp>
      <p:sp>
        <p:nvSpPr>
          <p:cNvPr id="23559" name="Text Box 7"/>
          <p:cNvSpPr txBox="1"/>
          <p:nvPr/>
        </p:nvSpPr>
        <p:spPr>
          <a:xfrm>
            <a:off x="6253163" y="3013075"/>
            <a:ext cx="35483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00"/>
                </a:solidFill>
                <a:ea typeface="华文新魏" pitchFamily="2" charset="-122"/>
              </a:rPr>
              <a:t>路程S、时间t</a:t>
            </a:r>
            <a:endParaRPr lang="zh-CN" altLang="zh-CN" sz="4400" b="1" dirty="0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23560" name="Text Box 8"/>
          <p:cNvSpPr txBox="1"/>
          <p:nvPr/>
        </p:nvSpPr>
        <p:spPr>
          <a:xfrm>
            <a:off x="6181725" y="3641725"/>
            <a:ext cx="44275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CC0000"/>
                </a:solidFill>
              </a:rPr>
              <a:t>刻度尺、秒表</a:t>
            </a:r>
            <a:endParaRPr lang="zh-CN" altLang="zh-CN" sz="4000" b="1" dirty="0">
              <a:solidFill>
                <a:srgbClr val="CC0000"/>
              </a:solidFill>
            </a:endParaRPr>
          </a:p>
        </p:txBody>
      </p:sp>
      <p:sp>
        <p:nvSpPr>
          <p:cNvPr id="23561" name="Text Box 9"/>
          <p:cNvSpPr txBox="1"/>
          <p:nvPr/>
        </p:nvSpPr>
        <p:spPr>
          <a:xfrm>
            <a:off x="2222500" y="1447800"/>
            <a:ext cx="67691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dirty="0">
                <a:latin typeface="Verdana" panose="020B0604030504040204" pitchFamily="34" charset="0"/>
              </a:rPr>
              <a:t>1、你认为如何测量纸锥下落的速度，你的依据是什么？</a:t>
            </a:r>
            <a:endParaRPr lang="zh-CN" altLang="zh-CN" dirty="0">
              <a:latin typeface="Verdana" panose="020B0604030504040204" pitchFamily="34" charset="0"/>
            </a:endParaRPr>
          </a:p>
        </p:txBody>
      </p:sp>
      <p:grpSp>
        <p:nvGrpSpPr>
          <p:cNvPr id="23562" name="Group 10"/>
          <p:cNvGrpSpPr/>
          <p:nvPr/>
        </p:nvGrpSpPr>
        <p:grpSpPr>
          <a:xfrm>
            <a:off x="6927850" y="1066800"/>
            <a:ext cx="2520950" cy="2171701"/>
            <a:chOff x="0" y="0"/>
            <a:chExt cx="1588" cy="1368"/>
          </a:xfrm>
        </p:grpSpPr>
        <p:sp>
          <p:nvSpPr>
            <p:cNvPr id="23563" name="AutoShape 11"/>
            <p:cNvSpPr>
              <a:spLocks noChangeAspect="1" noTextEdit="1"/>
            </p:cNvSpPr>
            <p:nvPr/>
          </p:nvSpPr>
          <p:spPr>
            <a:xfrm>
              <a:off x="0" y="272"/>
              <a:ext cx="1424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4" name="Line 12"/>
            <p:cNvSpPr/>
            <p:nvPr/>
          </p:nvSpPr>
          <p:spPr>
            <a:xfrm>
              <a:off x="988" y="726"/>
              <a:ext cx="600" cy="3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65" name="Rectangle 13"/>
            <p:cNvSpPr/>
            <p:nvPr/>
          </p:nvSpPr>
          <p:spPr>
            <a:xfrm>
              <a:off x="1138" y="593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t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3566" name="Rectangle 14"/>
            <p:cNvSpPr/>
            <p:nvPr/>
          </p:nvSpPr>
          <p:spPr>
            <a:xfrm>
              <a:off x="1166" y="0"/>
              <a:ext cx="377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s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3567" name="Rectangle 15"/>
            <p:cNvSpPr/>
            <p:nvPr/>
          </p:nvSpPr>
          <p:spPr>
            <a:xfrm>
              <a:off x="64" y="272"/>
              <a:ext cx="32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8000" b="1" i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v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3568" name="Rectangle 16"/>
            <p:cNvSpPr/>
            <p:nvPr/>
          </p:nvSpPr>
          <p:spPr>
            <a:xfrm>
              <a:off x="499" y="363"/>
              <a:ext cx="266" cy="6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6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676400" y="3429000"/>
          <a:ext cx="8839200" cy="3203575"/>
        </p:xfrm>
        <a:graphic>
          <a:graphicData uri="http://schemas.openxmlformats.org/drawingml/2006/table">
            <a:tbl>
              <a:tblPr/>
              <a:tblGrid>
                <a:gridCol w="3424555"/>
                <a:gridCol w="1877695"/>
                <a:gridCol w="1881505"/>
                <a:gridCol w="1655445"/>
              </a:tblGrid>
              <a:tr h="64001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实验次数</a:t>
                      </a:r>
                      <a:endParaRPr kumimoji="0" 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高度</a:t>
                      </a: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/m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17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/s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17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速度</a:t>
                      </a: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/ms</a:t>
                      </a:r>
                      <a:r>
                        <a:rPr kumimoji="0" lang="zh-CN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-1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17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隶书" pitchFamily="49" charset="-122"/>
                        </a:rPr>
                        <a:t>平均值</a:t>
                      </a: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 </a:t>
                      </a: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ms</a:t>
                      </a:r>
                      <a:r>
                        <a:rPr kumimoji="0" lang="zh-CN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-1</a:t>
                      </a:r>
                      <a:endParaRPr kumimoji="0" lang="zh-CN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graphicFrame>
        <p:nvGraphicFramePr>
          <p:cNvPr id="24608" name="Group 32"/>
          <p:cNvGraphicFramePr>
            <a:graphicFrameLocks noGrp="1"/>
          </p:cNvGraphicFramePr>
          <p:nvPr/>
        </p:nvGraphicFramePr>
        <p:xfrm>
          <a:off x="1600200" y="76200"/>
          <a:ext cx="8991600" cy="2776220"/>
        </p:xfrm>
        <a:graphic>
          <a:graphicData uri="http://schemas.openxmlformats.org/drawingml/2006/table">
            <a:tbl>
              <a:tblPr/>
              <a:tblGrid>
                <a:gridCol w="2003425"/>
                <a:gridCol w="1520825"/>
                <a:gridCol w="1682750"/>
                <a:gridCol w="2003425"/>
                <a:gridCol w="1781175"/>
              </a:tblGrid>
              <a:tr h="10287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实验次数</a:t>
                      </a:r>
                      <a:endParaRPr kumimoji="0" 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高度</a:t>
                      </a: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m</a:t>
                      </a: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/s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速度</a:t>
                      </a: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ms</a:t>
                      </a:r>
                      <a:r>
                        <a:rPr kumimoji="0" lang="zh-CN" altLang="zh-CN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-1</a:t>
                      </a:r>
                      <a:endParaRPr kumimoji="0" lang="zh-CN" altLang="zh-CN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隶书" pitchFamily="49" charset="-122"/>
                        </a:rPr>
                        <a:t>平均值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 </a:t>
                      </a: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ms</a:t>
                      </a:r>
                      <a:r>
                        <a:rPr kumimoji="0" lang="zh-CN" altLang="zh-CN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-1</a:t>
                      </a:r>
                      <a:endParaRPr kumimoji="0" lang="zh-CN" altLang="zh-CN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</a:tr>
              <a:tr h="58293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1524000" y="0"/>
            <a:ext cx="4248150" cy="768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zh-CN" sz="4400" b="1" dirty="0">
                <a:solidFill>
                  <a:srgbClr val="FF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生活</a:t>
            </a:r>
            <a:r>
              <a:rPr lang="zh-CN" altLang="zh-CN" sz="4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·</a:t>
            </a:r>
            <a:r>
              <a:rPr lang="zh-CN" altLang="zh-CN" sz="4400" b="1" dirty="0">
                <a:solidFill>
                  <a:srgbClr val="FF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物理</a:t>
            </a:r>
            <a:r>
              <a:rPr lang="zh-CN" altLang="zh-CN" sz="4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·</a:t>
            </a:r>
            <a:r>
              <a:rPr lang="zh-CN" altLang="zh-CN" sz="4400" b="1" dirty="0">
                <a:solidFill>
                  <a:srgbClr val="FF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社会</a:t>
            </a:r>
            <a:endParaRPr lang="zh-CN" altLang="zh-CN" sz="4400" b="1" dirty="0">
              <a:solidFill>
                <a:srgbClr val="FF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</p:txBody>
      </p:sp>
      <p:pic>
        <p:nvPicPr>
          <p:cNvPr id="25603" name="Picture 3" descr="liuxiang"/>
          <p:cNvPicPr>
            <a:picLocks noChangeAspect="1"/>
          </p:cNvPicPr>
          <p:nvPr/>
        </p:nvPicPr>
        <p:blipFill>
          <a:blip r:embed="rId1"/>
          <a:srcRect b="22610"/>
          <a:stretch>
            <a:fillRect/>
          </a:stretch>
        </p:blipFill>
        <p:spPr>
          <a:xfrm>
            <a:off x="1524000" y="836613"/>
            <a:ext cx="4284663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774825" y="3860800"/>
            <a:ext cx="8459788" cy="206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中国选手刘翔在在雅典奥运会上夺得</a:t>
            </a:r>
            <a:r>
              <a:rPr kumimoji="0" lang="zh-CN" alt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110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米栏的</a:t>
            </a:r>
            <a:r>
              <a:rPr kumimoji="0" 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金牌</a:t>
            </a:r>
            <a:r>
              <a:rPr kumimoji="0" lang="zh-CN" alt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;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又于</a:t>
            </a:r>
            <a:r>
              <a:rPr kumimoji="0" lang="zh-CN" alt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2006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年洛桑国际田径大奖赛男子</a:t>
            </a:r>
            <a:r>
              <a:rPr kumimoji="0" lang="zh-CN" alt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110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米栏比赛中，以</a:t>
            </a:r>
            <a:r>
              <a:rPr kumimoji="0" lang="zh-CN" alt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12</a:t>
            </a:r>
            <a:r>
              <a:rPr kumimoji="0" 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秒</a:t>
            </a:r>
            <a:r>
              <a:rPr kumimoji="0" lang="zh-CN" alt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88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的成绩夺得</a:t>
            </a:r>
            <a:r>
              <a:rPr kumimoji="0" 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冠军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，并</a:t>
            </a:r>
            <a:r>
              <a:rPr kumimoji="0" lang="zh-CN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打破世界纪录</a:t>
            </a:r>
            <a:r>
              <a:rPr kumimoji="0" lang="zh-CN" sz="3200" b="1" kern="1200" cap="none" spc="0" normalizeH="0" baseline="0" noProof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sz="3200" b="1" kern="1200" cap="none" spc="0" normalizeH="0" baseline="0" noProof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pic>
        <p:nvPicPr>
          <p:cNvPr id="25605" name="Picture 5" descr="110米栏 世界记录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663" y="836613"/>
            <a:ext cx="4465637" cy="2952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1992313" y="311150"/>
            <a:ext cx="27355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</a:rPr>
              <a:t>课堂小结</a:t>
            </a:r>
            <a:r>
              <a:rPr lang="zh-CN" altLang="zh-CN" sz="4000" b="1" dirty="0">
                <a:solidFill>
                  <a:srgbClr val="CC0000"/>
                </a:solidFill>
                <a:ea typeface="华文新魏" pitchFamily="2" charset="-122"/>
              </a:rPr>
              <a:t>：</a:t>
            </a:r>
            <a:endParaRPr lang="zh-CN" altLang="zh-CN" sz="4000" b="1" dirty="0">
              <a:solidFill>
                <a:srgbClr val="CC0000"/>
              </a:solidFill>
              <a:ea typeface="华文新魏" pitchFamily="2" charset="-122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2690813" y="220980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26628" name="Rectangle 4"/>
          <p:cNvSpPr>
            <a:spLocks noGrp="1"/>
          </p:cNvSpPr>
          <p:nvPr>
            <p:ph type="body" sz="half" idx="1"/>
          </p:nvPr>
        </p:nvSpPr>
        <p:spPr>
          <a:xfrm>
            <a:off x="1919288" y="1127125"/>
            <a:ext cx="8280400" cy="4664075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80000"/>
              </a:lnSpc>
              <a:buClrTx/>
              <a:buSzTx/>
              <a:buFontTx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比较物体运动快慢有两种方法：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 （1）相同</a:t>
            </a:r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路程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比时间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,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 （2）相同</a:t>
            </a:r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时间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比路程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速度是表示物体</a:t>
            </a:r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运动快慢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的物理量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大小等于物体在</a:t>
            </a:r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单位时间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内所通过的路程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速度计算公式</a:t>
            </a:r>
            <a:r>
              <a:rPr lang="en-US" altLang="zh-CN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V=</a:t>
            </a:r>
            <a:endParaRPr lang="en-US" altLang="zh-CN" sz="2800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速度的</a:t>
            </a:r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国际单位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是</a:t>
            </a:r>
            <a:r>
              <a:rPr lang="zh-CN" altLang="en-US" sz="2800" dirty="0">
                <a:solidFill>
                  <a:srgbClr val="CC0000"/>
                </a:solidFill>
              </a:rPr>
              <a:t>米</a:t>
            </a:r>
            <a:r>
              <a:rPr lang="en-US" altLang="zh-CN" sz="2800" dirty="0">
                <a:solidFill>
                  <a:srgbClr val="CC0000"/>
                </a:solidFill>
              </a:rPr>
              <a:t>/</a:t>
            </a:r>
            <a:r>
              <a:rPr lang="zh-CN" altLang="en-US" sz="2800" dirty="0">
                <a:solidFill>
                  <a:srgbClr val="CC0000"/>
                </a:solidFill>
              </a:rPr>
              <a:t>秒，</a:t>
            </a:r>
            <a:r>
              <a:rPr lang="zh-CN" altLang="en-US" sz="2800" dirty="0"/>
              <a:t>常用单位</a:t>
            </a:r>
            <a:r>
              <a:rPr lang="zh-CN" altLang="en-US" sz="2800" dirty="0">
                <a:solidFill>
                  <a:srgbClr val="CC0000"/>
                </a:solidFill>
              </a:rPr>
              <a:t>千米</a:t>
            </a:r>
            <a:r>
              <a:rPr lang="en-US" altLang="zh-CN" sz="2800" dirty="0">
                <a:solidFill>
                  <a:srgbClr val="CC0000"/>
                </a:solidFill>
              </a:rPr>
              <a:t>/</a:t>
            </a:r>
            <a:r>
              <a:rPr lang="zh-CN" altLang="en-US" sz="2800" dirty="0">
                <a:solidFill>
                  <a:srgbClr val="CC0000"/>
                </a:solidFill>
              </a:rPr>
              <a:t>时</a:t>
            </a:r>
            <a:endParaRPr lang="zh-CN" altLang="en-US" sz="2800" dirty="0">
              <a:solidFill>
                <a:srgbClr val="CC0000"/>
              </a:solidFill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r>
              <a:rPr lang="zh-CN" altLang="en-US" sz="2800" dirty="0">
                <a:ea typeface="华文新魏" pitchFamily="2" charset="-122"/>
              </a:rPr>
              <a:t>有关速度的计算</a:t>
            </a:r>
            <a:endParaRPr lang="zh-CN" altLang="en-US" sz="2800" dirty="0"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endParaRPr lang="zh-CN" altLang="en-US" sz="2800" dirty="0">
              <a:ea typeface="华文新魏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SzTx/>
              <a:buFontTx/>
            </a:pPr>
            <a:endParaRPr lang="zh-CN" altLang="en-US" sz="2800" dirty="0">
              <a:solidFill>
                <a:srgbClr val="00FF00"/>
              </a:solidFill>
              <a:ea typeface="华文新魏" pitchFamily="2" charset="-122"/>
            </a:endParaRP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876800" y="3276600"/>
          <a:ext cx="762000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165100" imgH="508000" progId="Equation.3">
                  <p:embed/>
                </p:oleObj>
              </mc:Choice>
              <mc:Fallback>
                <p:oleObj name="" r:id="rId1" imgW="165100" imgH="5080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CC0000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4876800" y="3276600"/>
                        <a:ext cx="762000" cy="12684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6628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8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33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8">
                                            <p:txEl>
                                              <p:charRg st="33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5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6628">
                                            <p:txEl>
                                              <p:charRg st="5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66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>
                                            <p:txEl>
                                              <p:charRg st="66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88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8">
                                            <p:txEl>
                                              <p:charRg st="88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98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1000"/>
                                        <p:tgtEl>
                                          <p:spTgt spid="26628">
                                            <p:txEl>
                                              <p:charRg st="98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119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1000"/>
                                        <p:tgtEl>
                                          <p:spTgt spid="26628">
                                            <p:txEl>
                                              <p:charRg st="119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1600200" y="1662113"/>
            <a:ext cx="91440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latin typeface="宋体" panose="02010600030101010101" pitchFamily="2" charset="-122"/>
              </a:rPr>
              <a:t>1、</a:t>
            </a:r>
            <a:r>
              <a:rPr lang="zh-CN" altLang="zh-CN" sz="4000" b="1" dirty="0">
                <a:latin typeface="宋体" panose="02010600030101010101" pitchFamily="2" charset="-122"/>
              </a:rPr>
              <a:t>速度是表示物体</a:t>
            </a:r>
            <a:r>
              <a:rPr lang="zh-CN" altLang="zh-CN" sz="40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        </a:t>
            </a:r>
            <a:r>
              <a:rPr lang="zh-CN" altLang="zh-CN" sz="4000" b="1" dirty="0">
                <a:latin typeface="宋体" panose="02010600030101010101" pitchFamily="2" charset="-122"/>
              </a:rPr>
              <a:t>的物理量。  </a:t>
            </a:r>
            <a:br>
              <a:rPr lang="zh-CN" altLang="zh-CN" sz="4000" b="1" dirty="0">
                <a:latin typeface="宋体" panose="02010600030101010101" pitchFamily="2" charset="-122"/>
              </a:rPr>
            </a:br>
            <a:r>
              <a:rPr lang="zh-CN" altLang="zh-CN" sz="4000" b="1" dirty="0">
                <a:latin typeface="宋体" panose="02010600030101010101" pitchFamily="2" charset="-122"/>
              </a:rPr>
              <a:t>   声音在空气中的传播速度是340m/s， </a:t>
            </a:r>
            <a:br>
              <a:rPr lang="zh-CN" altLang="zh-CN" sz="4000" b="1" dirty="0">
                <a:latin typeface="宋体" panose="02010600030101010101" pitchFamily="2" charset="-122"/>
              </a:rPr>
            </a:br>
            <a:r>
              <a:rPr lang="zh-CN" altLang="zh-CN" sz="4000" b="1" dirty="0">
                <a:latin typeface="宋体" panose="02010600030101010101" pitchFamily="2" charset="-122"/>
              </a:rPr>
              <a:t>   人对高墙喊一声，若2s后听到回声，</a:t>
            </a:r>
            <a:br>
              <a:rPr lang="zh-CN" altLang="zh-CN" sz="4000" b="1" dirty="0">
                <a:latin typeface="宋体" panose="02010600030101010101" pitchFamily="2" charset="-122"/>
              </a:rPr>
            </a:br>
            <a:r>
              <a:rPr lang="zh-CN" altLang="zh-CN" sz="4000" b="1" dirty="0">
                <a:latin typeface="宋体" panose="02010600030101010101" pitchFamily="2" charset="-122"/>
              </a:rPr>
              <a:t>   则人距高墙是</a:t>
            </a:r>
            <a:r>
              <a:rPr lang="zh-CN" altLang="zh-CN" sz="4000" b="1" u="sng" dirty="0">
                <a:solidFill>
                  <a:srgbClr val="FF6600"/>
                </a:solidFill>
                <a:latin typeface="宋体" panose="02010600030101010101" pitchFamily="2" charset="-122"/>
              </a:rPr>
              <a:t>        </a:t>
            </a:r>
            <a:r>
              <a:rPr lang="zh-CN" altLang="zh-CN" sz="4000" b="1" dirty="0">
                <a:latin typeface="宋体" panose="02010600030101010101" pitchFamily="2" charset="-122"/>
              </a:rPr>
              <a:t>m．</a:t>
            </a:r>
            <a:r>
              <a:rPr lang="zh-CN" altLang="zh-CN" sz="2800" dirty="0">
                <a:latin typeface="宋体" panose="02010600030101010101" pitchFamily="2" charset="-122"/>
              </a:rPr>
              <a:t> </a:t>
            </a:r>
            <a:endParaRPr lang="zh-CN" altLang="zh-CN" sz="2800" dirty="0">
              <a:latin typeface="宋体" panose="02010600030101010101" pitchFamily="2" charset="-122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1600200" y="4327525"/>
            <a:ext cx="91440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latin typeface="隶书" pitchFamily="49" charset="-122"/>
                <a:ea typeface="隶书" pitchFamily="49" charset="-122"/>
              </a:rPr>
              <a:t>2、某飞机在5s内飞行了1000m，它飞行 </a:t>
            </a:r>
            <a:br>
              <a:rPr lang="zh-CN" altLang="zh-CN" sz="4000" b="1" dirty="0">
                <a:latin typeface="隶书" pitchFamily="49" charset="-122"/>
                <a:ea typeface="隶书" pitchFamily="49" charset="-122"/>
              </a:rPr>
            </a:br>
            <a:r>
              <a:rPr lang="zh-CN" altLang="zh-CN" sz="4000" b="1" dirty="0">
                <a:latin typeface="隶书" pitchFamily="49" charset="-122"/>
                <a:ea typeface="隶书" pitchFamily="49" charset="-122"/>
              </a:rPr>
              <a:t>   的速度为</a:t>
            </a:r>
            <a:r>
              <a:rPr lang="zh-CN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zh-CN" sz="4000" b="1" dirty="0">
                <a:latin typeface="隶书" pitchFamily="49" charset="-122"/>
                <a:ea typeface="隶书" pitchFamily="49" charset="-122"/>
              </a:rPr>
              <a:t>m/s，合</a:t>
            </a:r>
            <a:r>
              <a:rPr lang="zh-CN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zh-CN" sz="4000" b="1" u="sng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zh-CN" sz="4000" b="1" dirty="0">
                <a:latin typeface="隶书" pitchFamily="49" charset="-122"/>
                <a:ea typeface="隶书" pitchFamily="49" charset="-122"/>
              </a:rPr>
              <a:t>km/h。</a:t>
            </a:r>
            <a:endParaRPr lang="zh-CN" altLang="zh-CN" sz="4000" b="1" dirty="0">
              <a:latin typeface="隶书" pitchFamily="49" charset="-122"/>
              <a:ea typeface="隶书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latin typeface="隶书" pitchFamily="49" charset="-122"/>
                <a:ea typeface="隶书" pitchFamily="49" charset="-122"/>
              </a:rPr>
              <a:t>   </a:t>
            </a:r>
            <a:endParaRPr lang="zh-CN" altLang="zh-CN" sz="4000" b="1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7653" name="Text Box 5"/>
          <p:cNvSpPr txBox="1"/>
          <p:nvPr/>
        </p:nvSpPr>
        <p:spPr>
          <a:xfrm>
            <a:off x="6172200" y="1735138"/>
            <a:ext cx="18716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ea typeface="华文新魏" pitchFamily="2" charset="-122"/>
              </a:rPr>
              <a:t>运动快慢</a:t>
            </a:r>
            <a:endParaRPr lang="zh-CN" altLang="zh-CN" b="1" dirty="0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27654" name="Text Box 6"/>
          <p:cNvSpPr txBox="1"/>
          <p:nvPr/>
        </p:nvSpPr>
        <p:spPr>
          <a:xfrm>
            <a:off x="6172200" y="3533775"/>
            <a:ext cx="86106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ea typeface="华文仿宋" pitchFamily="2" charset="-122"/>
              </a:rPr>
              <a:t>340</a:t>
            </a:r>
            <a:endParaRPr lang="zh-CN" altLang="zh-CN" b="1" dirty="0">
              <a:solidFill>
                <a:srgbClr val="FF0000"/>
              </a:solidFill>
              <a:ea typeface="华文仿宋" pitchFamily="2" charset="-122"/>
            </a:endParaRPr>
          </a:p>
        </p:txBody>
      </p:sp>
      <p:sp>
        <p:nvSpPr>
          <p:cNvPr id="27655" name="Text Box 7"/>
          <p:cNvSpPr txBox="1"/>
          <p:nvPr/>
        </p:nvSpPr>
        <p:spPr>
          <a:xfrm>
            <a:off x="4123055" y="5630228"/>
            <a:ext cx="10080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ea typeface="华文仿宋" pitchFamily="2" charset="-122"/>
              </a:rPr>
              <a:t>200</a:t>
            </a:r>
            <a:endParaRPr lang="zh-CN" altLang="zh-CN" b="1" dirty="0">
              <a:solidFill>
                <a:srgbClr val="FF0000"/>
              </a:solidFill>
              <a:ea typeface="华文仿宋" pitchFamily="2" charset="-122"/>
            </a:endParaRPr>
          </a:p>
        </p:txBody>
      </p:sp>
      <p:sp>
        <p:nvSpPr>
          <p:cNvPr id="27656" name="Text Box 8"/>
          <p:cNvSpPr txBox="1"/>
          <p:nvPr/>
        </p:nvSpPr>
        <p:spPr>
          <a:xfrm>
            <a:off x="7178993" y="5630228"/>
            <a:ext cx="865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ea typeface="华文仿宋" pitchFamily="2" charset="-122"/>
              </a:rPr>
              <a:t>720</a:t>
            </a:r>
            <a:endParaRPr lang="zh-CN" altLang="zh-CN" b="1" dirty="0">
              <a:solidFill>
                <a:srgbClr val="FF0000"/>
              </a:solidFill>
              <a:ea typeface="华文仿宋" pitchFamily="2" charset="-122"/>
            </a:endParaRPr>
          </a:p>
        </p:txBody>
      </p:sp>
      <p:sp>
        <p:nvSpPr>
          <p:cNvPr id="2" name="Rectangle 9"/>
          <p:cNvSpPr>
            <a:spLocks noRot="1"/>
          </p:cNvSpPr>
          <p:nvPr/>
        </p:nvSpPr>
        <p:spPr>
          <a:xfrm>
            <a:off x="1676400" y="228600"/>
            <a:ext cx="36972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5400" b="1" dirty="0">
                <a:solidFill>
                  <a:srgbClr val="FF00FF"/>
                </a:solidFill>
                <a:ea typeface="隶书" pitchFamily="49" charset="-122"/>
              </a:rPr>
              <a:t>练一练：</a:t>
            </a:r>
            <a:endParaRPr lang="zh-CN" altLang="zh-CN" sz="5400" b="1" dirty="0">
              <a:solidFill>
                <a:srgbClr val="FF00FF"/>
              </a:solidFill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53" grpId="0"/>
      <p:bldP spid="27654" grpId="0"/>
      <p:bldP spid="27655" grpId="0"/>
      <p:bldP spid="276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idx="1"/>
          </p:nvPr>
        </p:nvSpPr>
        <p:spPr>
          <a:xfrm>
            <a:off x="1955800" y="1054100"/>
            <a:ext cx="8243888" cy="3517900"/>
          </a:xfrm>
        </p:spPr>
        <p:txBody>
          <a:bodyPr vert="horz" wrap="square" lIns="91440" tIns="45720" rIns="91440" bIns="45720" anchor="t" anchorCtr="0"/>
          <a:p>
            <a:pPr algn="just" eaLnBrk="1" hangingPunct="1"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latin typeface="宋体" panose="02010600030101010101" pitchFamily="2" charset="-122"/>
              </a:rPr>
              <a:t>、 请将下列物体按速度从大到小排列。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algn="just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latin typeface="宋体" panose="02010600030101010101" pitchFamily="2" charset="-122"/>
              </a:rPr>
              <a:t>）光速：</a:t>
            </a:r>
            <a:r>
              <a:rPr lang="en-US" altLang="zh-CN" b="1" dirty="0">
                <a:latin typeface="Times New Roman" panose="02020603050405020304" pitchFamily="18" charset="0"/>
              </a:rPr>
              <a:t>3 ×10</a:t>
            </a:r>
            <a:r>
              <a:rPr lang="en-US" altLang="zh-CN" b="1" baseline="30000" dirty="0">
                <a:latin typeface="Times New Roman" panose="02020603050405020304" pitchFamily="18" charset="0"/>
              </a:rPr>
              <a:t>8</a:t>
            </a:r>
            <a:r>
              <a:rPr lang="en-US" altLang="zh-CN" b="1" dirty="0">
                <a:latin typeface="Times New Roman" panose="02020603050405020304" pitchFamily="18" charset="0"/>
              </a:rPr>
              <a:t>m</a:t>
            </a:r>
            <a:r>
              <a:rPr lang="zh-CN" altLang="en-US" b="1" dirty="0">
                <a:latin typeface="Times New Roman" panose="02020603050405020304" pitchFamily="18" charset="0"/>
              </a:rPr>
              <a:t>／</a:t>
            </a:r>
            <a:r>
              <a:rPr lang="en-US" altLang="zh-CN" b="1" dirty="0">
                <a:latin typeface="Times New Roman" panose="02020603050405020304" pitchFamily="18" charset="0"/>
              </a:rPr>
              <a:t>s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latin typeface="宋体" panose="02010600030101010101" pitchFamily="2" charset="-122"/>
              </a:rPr>
              <a:t>）人步行：</a:t>
            </a:r>
            <a:r>
              <a:rPr lang="en-US" altLang="zh-CN" b="1" dirty="0">
                <a:latin typeface="Times New Roman" panose="02020603050405020304" pitchFamily="18" charset="0"/>
              </a:rPr>
              <a:t>110cm</a:t>
            </a:r>
            <a:r>
              <a:rPr lang="zh-CN" altLang="en-US" b="1" dirty="0">
                <a:latin typeface="Times New Roman" panose="02020603050405020304" pitchFamily="18" charset="0"/>
              </a:rPr>
              <a:t>／</a:t>
            </a:r>
            <a:r>
              <a:rPr lang="en-US" altLang="zh-CN" b="1" dirty="0">
                <a:latin typeface="Times New Roman" panose="02020603050405020304" pitchFamily="18" charset="0"/>
              </a:rPr>
              <a:t>s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（3）发射人造卫星的最小速度：</a:t>
            </a:r>
            <a:r>
              <a:rPr lang="en-US" altLang="zh-CN" b="1" dirty="0">
                <a:latin typeface="Times New Roman" panose="02020603050405020304" pitchFamily="18" charset="0"/>
              </a:rPr>
              <a:t>7900m</a:t>
            </a:r>
            <a:r>
              <a:rPr lang="zh-CN" altLang="en-US" b="1" dirty="0">
                <a:latin typeface="Times New Roman" panose="02020603050405020304" pitchFamily="18" charset="0"/>
              </a:rPr>
              <a:t>／</a:t>
            </a:r>
            <a:r>
              <a:rPr lang="en-US" altLang="zh-CN" b="1" dirty="0">
                <a:latin typeface="Times New Roman" panose="02020603050405020304" pitchFamily="18" charset="0"/>
              </a:rPr>
              <a:t>s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（4）自行车：</a:t>
            </a:r>
            <a:r>
              <a:rPr lang="en-US" altLang="zh-CN" b="1" dirty="0">
                <a:latin typeface="Times New Roman" panose="02020603050405020304" pitchFamily="18" charset="0"/>
              </a:rPr>
              <a:t>72km</a:t>
            </a:r>
            <a:r>
              <a:rPr lang="zh-CN" altLang="en-US" b="1" dirty="0">
                <a:latin typeface="Times New Roman" panose="02020603050405020304" pitchFamily="18" charset="0"/>
              </a:rPr>
              <a:t>／</a:t>
            </a:r>
            <a:r>
              <a:rPr lang="en-US" altLang="zh-CN" b="1" dirty="0">
                <a:latin typeface="Times New Roman" panose="02020603050405020304" pitchFamily="18" charset="0"/>
              </a:rPr>
              <a:t>h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6400800" y="3352800"/>
            <a:ext cx="163385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3300"/>
                </a:solidFill>
                <a:latin typeface="Times New Roman" panose="02020603050405020304" pitchFamily="18" charset="0"/>
              </a:rPr>
              <a:t>=20 m/s </a:t>
            </a:r>
            <a:endParaRPr lang="zh-CN" altLang="zh-CN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6384925" y="2201863"/>
            <a:ext cx="20875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3300"/>
                </a:solidFill>
                <a:latin typeface="Times New Roman" panose="02020603050405020304" pitchFamily="18" charset="0"/>
              </a:rPr>
              <a:t>=1.1m/s</a:t>
            </a:r>
            <a:endParaRPr lang="zh-CN" altLang="zh-CN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1919288" y="620713"/>
            <a:ext cx="8208962" cy="310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4、关于速度的概念，下列说法正确的是（　）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A.物体通过的路程越长，速度越大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B.物体运动的时间越短，速度越大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C.物体在相等的时间内通过的路程越长，速度越大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D.物体在相等的路程内所用的时间越长，速度越大</a:t>
            </a:r>
            <a:endParaRPr lang="zh-CN" altLang="en-US" sz="2800" b="1" dirty="0"/>
          </a:p>
        </p:txBody>
      </p:sp>
      <p:sp>
        <p:nvSpPr>
          <p:cNvPr id="29699" name="Text Box 3"/>
          <p:cNvSpPr txBox="1"/>
          <p:nvPr/>
        </p:nvSpPr>
        <p:spPr>
          <a:xfrm>
            <a:off x="8640763" y="563563"/>
            <a:ext cx="5032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solidFill>
                  <a:srgbClr val="FF3300"/>
                </a:solidFill>
              </a:rPr>
              <a:t>C</a:t>
            </a:r>
            <a:endParaRPr lang="zh-CN" altLang="zh-CN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1774825" y="765175"/>
            <a:ext cx="8137525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ea typeface="隶书" pitchFamily="49" charset="-122"/>
              </a:rPr>
              <a:t>       5、一只羚羊急速奔跑时</a:t>
            </a:r>
            <a:r>
              <a:rPr lang="en-US" altLang="zh-CN" b="1" dirty="0">
                <a:ea typeface="隶书" pitchFamily="49" charset="-122"/>
              </a:rPr>
              <a:t>1min</a:t>
            </a:r>
            <a:r>
              <a:rPr lang="zh-CN" altLang="en-US" b="1" dirty="0">
                <a:ea typeface="隶书" pitchFamily="49" charset="-122"/>
              </a:rPr>
              <a:t>可达</a:t>
            </a:r>
            <a:r>
              <a:rPr lang="en-US" altLang="zh-CN" b="1" dirty="0">
                <a:ea typeface="隶书" pitchFamily="49" charset="-122"/>
              </a:rPr>
              <a:t>1.2km,</a:t>
            </a:r>
            <a:r>
              <a:rPr lang="zh-CN" altLang="en-US" b="1" dirty="0">
                <a:ea typeface="隶书" pitchFamily="49" charset="-122"/>
              </a:rPr>
              <a:t>羚羊的速度是多少</a:t>
            </a:r>
            <a:r>
              <a:rPr lang="en-US" altLang="zh-CN" b="1" dirty="0">
                <a:ea typeface="隶书" pitchFamily="49" charset="-122"/>
              </a:rPr>
              <a:t>km/h?</a:t>
            </a:r>
            <a:r>
              <a:rPr lang="zh-CN" altLang="en-US" b="1" dirty="0"/>
              <a:t>一只老虎飞速奔跑时</a:t>
            </a:r>
            <a:r>
              <a:rPr lang="en-US" altLang="zh-CN" b="1" dirty="0"/>
              <a:t>100s</a:t>
            </a:r>
            <a:r>
              <a:rPr lang="zh-CN" altLang="en-US" b="1" dirty="0"/>
              <a:t>可达</a:t>
            </a:r>
            <a:r>
              <a:rPr lang="en-US" altLang="zh-CN" b="1" dirty="0"/>
              <a:t>2500m,</a:t>
            </a:r>
            <a:r>
              <a:rPr lang="zh-CN" altLang="en-US" b="1" dirty="0"/>
              <a:t>老虎的速度是多少</a:t>
            </a:r>
            <a:r>
              <a:rPr lang="en-US" altLang="zh-CN" b="1" dirty="0"/>
              <a:t>m/s?</a:t>
            </a:r>
            <a:r>
              <a:rPr lang="zh-CN" altLang="en-US" b="1" dirty="0"/>
              <a:t>老虎以这样的速度能否追上羚羊？</a:t>
            </a:r>
            <a:endParaRPr lang="zh-CN" altLang="en-US" b="1" dirty="0"/>
          </a:p>
        </p:txBody>
      </p:sp>
      <p:sp>
        <p:nvSpPr>
          <p:cNvPr id="30723" name="Text Box 3"/>
          <p:cNvSpPr txBox="1"/>
          <p:nvPr/>
        </p:nvSpPr>
        <p:spPr>
          <a:xfrm>
            <a:off x="1919288" y="2781300"/>
            <a:ext cx="835342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已知</a:t>
            </a:r>
            <a:r>
              <a:rPr lang="en-US" altLang="zh-CN" sz="2800" b="1" dirty="0">
                <a:solidFill>
                  <a:srgbClr val="FF3300"/>
                </a:solidFill>
              </a:rPr>
              <a:t>: s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 </a:t>
            </a:r>
            <a:r>
              <a:rPr lang="en-US" altLang="zh-CN" sz="2800" b="1" dirty="0">
                <a:solidFill>
                  <a:srgbClr val="FF3300"/>
                </a:solidFill>
              </a:rPr>
              <a:t>= 1.2km, t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</a:t>
            </a:r>
            <a:r>
              <a:rPr lang="en-US" altLang="zh-CN" sz="2800" b="1" dirty="0">
                <a:solidFill>
                  <a:srgbClr val="FF3300"/>
                </a:solidFill>
              </a:rPr>
              <a:t> = 1 min = 1/60 h;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S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 </a:t>
            </a:r>
            <a:r>
              <a:rPr lang="en-US" altLang="zh-CN" sz="2800" b="1" dirty="0">
                <a:solidFill>
                  <a:srgbClr val="FF3300"/>
                </a:solidFill>
              </a:rPr>
              <a:t>= 2500 m, t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 </a:t>
            </a:r>
            <a:r>
              <a:rPr lang="en-US" altLang="zh-CN" sz="2800" b="1" dirty="0">
                <a:solidFill>
                  <a:srgbClr val="FF3300"/>
                </a:solidFill>
              </a:rPr>
              <a:t>= 100 s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求：</a:t>
            </a:r>
            <a:r>
              <a:rPr lang="en-US" altLang="zh-CN" sz="2800" b="1" dirty="0">
                <a:solidFill>
                  <a:srgbClr val="FF3300"/>
                </a:solidFill>
              </a:rPr>
              <a:t>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</a:t>
            </a:r>
            <a:r>
              <a:rPr lang="en-US" altLang="zh-CN" sz="2800" b="1" dirty="0">
                <a:solidFill>
                  <a:srgbClr val="FF3300"/>
                </a:solidFill>
              </a:rPr>
              <a:t> , 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endParaRPr lang="en-US" altLang="zh-CN" sz="2800" b="1" baseline="-25000" dirty="0">
              <a:solidFill>
                <a:srgbClr val="FF3300"/>
              </a:solidFill>
            </a:endParaRPr>
          </a:p>
        </p:txBody>
      </p:sp>
      <p:sp>
        <p:nvSpPr>
          <p:cNvPr id="30724" name="Text Box 4"/>
          <p:cNvSpPr txBox="1"/>
          <p:nvPr/>
        </p:nvSpPr>
        <p:spPr>
          <a:xfrm>
            <a:off x="1847850" y="4292600"/>
            <a:ext cx="8424863" cy="25895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解：</a:t>
            </a:r>
            <a:r>
              <a:rPr lang="en-US" altLang="zh-CN" sz="2800" b="1" dirty="0">
                <a:solidFill>
                  <a:srgbClr val="FF3300"/>
                </a:solidFill>
              </a:rPr>
              <a:t>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 </a:t>
            </a:r>
            <a:r>
              <a:rPr lang="en-US" altLang="zh-CN" sz="2800" b="1" dirty="0">
                <a:solidFill>
                  <a:srgbClr val="FF3300"/>
                </a:solidFill>
              </a:rPr>
              <a:t>= s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</a:t>
            </a:r>
            <a:r>
              <a:rPr lang="en-US" altLang="zh-CN" sz="2800" b="1" dirty="0">
                <a:solidFill>
                  <a:srgbClr val="FF3300"/>
                </a:solidFill>
              </a:rPr>
              <a:t>/t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 </a:t>
            </a:r>
            <a:r>
              <a:rPr lang="en-US" altLang="zh-CN" sz="2800" b="1" dirty="0">
                <a:solidFill>
                  <a:srgbClr val="FF3300"/>
                </a:solidFill>
              </a:rPr>
              <a:t>=1.2km÷1/60h =72k(m/h)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      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r>
              <a:rPr lang="en-US" altLang="zh-CN" sz="2800" b="1" dirty="0">
                <a:solidFill>
                  <a:srgbClr val="FF3300"/>
                </a:solidFill>
              </a:rPr>
              <a:t> = s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r>
              <a:rPr lang="en-US" altLang="zh-CN" sz="2800" b="1" dirty="0">
                <a:solidFill>
                  <a:srgbClr val="FF3300"/>
                </a:solidFill>
              </a:rPr>
              <a:t>/t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r>
              <a:rPr lang="en-US" altLang="zh-CN" sz="2800" b="1" dirty="0">
                <a:solidFill>
                  <a:srgbClr val="FF3300"/>
                </a:solidFill>
              </a:rPr>
              <a:t> =2500 m/100s = 25(m/s)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      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r>
              <a:rPr lang="en-US" altLang="zh-CN" sz="2800" b="1" dirty="0">
                <a:solidFill>
                  <a:srgbClr val="FF3300"/>
                </a:solidFill>
              </a:rPr>
              <a:t> = 25×3.6 km/h = 90 (km/h)    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2</a:t>
            </a:r>
            <a:r>
              <a:rPr lang="en-US" altLang="zh-CN" sz="2800" b="1" dirty="0">
                <a:solidFill>
                  <a:srgbClr val="FF3300"/>
                </a:solidFill>
              </a:rPr>
              <a:t> &gt; v</a:t>
            </a:r>
            <a:r>
              <a:rPr lang="en-US" altLang="zh-CN" sz="2800" b="1" baseline="-25000" dirty="0">
                <a:solidFill>
                  <a:srgbClr val="FF3300"/>
                </a:solidFill>
              </a:rPr>
              <a:t>1</a:t>
            </a:r>
            <a:endParaRPr lang="en-US" altLang="zh-CN" sz="2800" b="1" baseline="-25000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答：羚羊的速度是</a:t>
            </a:r>
            <a:r>
              <a:rPr lang="en-US" altLang="zh-CN" sz="2800" b="1" dirty="0">
                <a:solidFill>
                  <a:srgbClr val="FF3300"/>
                </a:solidFill>
              </a:rPr>
              <a:t>72km/h;</a:t>
            </a:r>
            <a:r>
              <a:rPr lang="zh-CN" altLang="en-US" sz="2800" b="1" dirty="0">
                <a:solidFill>
                  <a:srgbClr val="FF3300"/>
                </a:solidFill>
              </a:rPr>
              <a:t>老虎的速度是</a:t>
            </a:r>
            <a:r>
              <a:rPr lang="en-US" altLang="zh-CN" sz="2800" b="1" dirty="0">
                <a:solidFill>
                  <a:srgbClr val="FF3300"/>
                </a:solidFill>
              </a:rPr>
              <a:t>25 m/s  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FF3300"/>
                </a:solidFill>
              </a:rPr>
              <a:t>        </a:t>
            </a:r>
            <a:r>
              <a:rPr lang="zh-CN" altLang="en-US" sz="2800" b="1" dirty="0">
                <a:solidFill>
                  <a:srgbClr val="FF3300"/>
                </a:solidFill>
              </a:rPr>
              <a:t>以这样的速度老虎能追上羚羊．   </a:t>
            </a:r>
            <a:r>
              <a:rPr lang="en-US" altLang="zh-CN" sz="800" dirty="0">
                <a:solidFill>
                  <a:schemeClr val="bg1"/>
                </a:solidFill>
              </a:rPr>
              <a:t>[</a:t>
            </a:r>
            <a:r>
              <a:rPr lang="zh-CN" altLang="en-US" sz="800" dirty="0">
                <a:solidFill>
                  <a:schemeClr val="bg1"/>
                </a:solidFill>
              </a:rPr>
              <a:t>来源</a:t>
            </a:r>
            <a:r>
              <a:rPr lang="en-US" altLang="zh-CN" sz="800" dirty="0">
                <a:solidFill>
                  <a:schemeClr val="bg1"/>
                </a:solidFill>
              </a:rPr>
              <a:t>:</a:t>
            </a:r>
            <a:r>
              <a:rPr lang="zh-CN" altLang="en-US" sz="800" dirty="0">
                <a:solidFill>
                  <a:schemeClr val="bg1"/>
                </a:solidFill>
              </a:rPr>
              <a:t>学科网</a:t>
            </a:r>
            <a:r>
              <a:rPr lang="en-US" altLang="zh-CN" sz="800" dirty="0">
                <a:solidFill>
                  <a:schemeClr val="bg1"/>
                </a:solidFill>
              </a:rPr>
              <a:t>ZXXK]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1992313" y="1196975"/>
            <a:ext cx="77755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chemeClr val="accent2"/>
                </a:solidFill>
              </a:rPr>
              <a:t>           探讨横穿公路的安全问题</a:t>
            </a:r>
            <a:endParaRPr lang="zh-CN" altLang="zh-CN" sz="3600" b="1" dirty="0">
              <a:solidFill>
                <a:schemeClr val="accent2"/>
              </a:solidFill>
            </a:endParaRPr>
          </a:p>
        </p:txBody>
      </p:sp>
      <p:sp>
        <p:nvSpPr>
          <p:cNvPr id="31747" name="Text Box 3"/>
          <p:cNvSpPr txBox="1"/>
          <p:nvPr/>
        </p:nvSpPr>
        <p:spPr>
          <a:xfrm>
            <a:off x="1847850" y="1989138"/>
            <a:ext cx="8569325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       市西郊宿徐公路路宽为18m,车在该段的行驶速度大约为12m/s。一名学生在没有红绿灯的交叉道口步行横穿公路回家。学生的步行速度是1.5m/s，要求横穿公路时预留15s安全时间，该名学生至少要离行驶过来的汽车多少米，步行横穿公路才能保证安全。</a:t>
            </a:r>
            <a:endParaRPr lang="zh-CN" altLang="en-US" sz="2800" b="1" dirty="0"/>
          </a:p>
        </p:txBody>
      </p:sp>
      <p:grpSp>
        <p:nvGrpSpPr>
          <p:cNvPr id="31748" name="Group 4"/>
          <p:cNvGrpSpPr/>
          <p:nvPr/>
        </p:nvGrpSpPr>
        <p:grpSpPr>
          <a:xfrm>
            <a:off x="2208213" y="4365625"/>
            <a:ext cx="7920037" cy="2255838"/>
            <a:chOff x="0" y="0"/>
            <a:chExt cx="4989" cy="1421"/>
          </a:xfrm>
        </p:grpSpPr>
        <p:sp>
          <p:nvSpPr>
            <p:cNvPr id="31750" name="Rectangle 5" descr="再生纸"/>
            <p:cNvSpPr/>
            <p:nvPr/>
          </p:nvSpPr>
          <p:spPr>
            <a:xfrm>
              <a:off x="0" y="317"/>
              <a:ext cx="4989" cy="1042"/>
            </a:xfrm>
            <a:prstGeom prst="rect">
              <a:avLst/>
            </a:prstGeom>
            <a:blipFill rotWithShape="1">
              <a:blip r:embed="rId1"/>
            </a:blip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grpSp>
          <p:nvGrpSpPr>
            <p:cNvPr id="31751" name="Group 6"/>
            <p:cNvGrpSpPr/>
            <p:nvPr/>
          </p:nvGrpSpPr>
          <p:grpSpPr>
            <a:xfrm>
              <a:off x="4037" y="536"/>
              <a:ext cx="952" cy="379"/>
              <a:chOff x="0" y="0"/>
              <a:chExt cx="1452" cy="399"/>
            </a:xfrm>
          </p:grpSpPr>
          <p:sp>
            <p:nvSpPr>
              <p:cNvPr id="31765" name="AutoShape 7"/>
              <p:cNvSpPr/>
              <p:nvPr/>
            </p:nvSpPr>
            <p:spPr>
              <a:xfrm rot="10800000">
                <a:off x="317" y="0"/>
                <a:ext cx="862" cy="136"/>
              </a:xfrm>
              <a:custGeom>
                <a:avLst/>
                <a:gdLst>
                  <a:gd name="txL" fmla="*/ 4510 w 21600"/>
                  <a:gd name="txT" fmla="*/ 4447 h 21600"/>
                  <a:gd name="txR" fmla="*/ 17090 w 21600"/>
                  <a:gd name="txB" fmla="*/ 17153 h 21600"/>
                </a:gdLst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>
                  <a:alpha val="100000"/>
                </a:srgbClr>
              </a:solidFill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6" name="AutoShape 8"/>
              <p:cNvSpPr/>
              <p:nvPr/>
            </p:nvSpPr>
            <p:spPr>
              <a:xfrm>
                <a:off x="0" y="136"/>
                <a:ext cx="1452" cy="136"/>
              </a:xfrm>
              <a:prstGeom prst="roundRect">
                <a:avLst>
                  <a:gd name="adj" fmla="val 16667"/>
                </a:avLst>
              </a:pr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31767" name="Oval 9"/>
              <p:cNvSpPr/>
              <p:nvPr/>
            </p:nvSpPr>
            <p:spPr>
              <a:xfrm>
                <a:off x="952" y="172"/>
                <a:ext cx="227" cy="227"/>
              </a:xfrm>
              <a:prstGeom prst="ellipse">
                <a:avLst/>
              </a:prstGeom>
              <a:solidFill>
                <a:srgbClr val="3366CC"/>
              </a:solidFill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31768" name="Oval 10"/>
              <p:cNvSpPr/>
              <p:nvPr/>
            </p:nvSpPr>
            <p:spPr>
              <a:xfrm>
                <a:off x="290" y="172"/>
                <a:ext cx="227" cy="227"/>
              </a:xfrm>
              <a:prstGeom prst="ellipse">
                <a:avLst/>
              </a:prstGeom>
              <a:solidFill>
                <a:srgbClr val="3366CC"/>
              </a:solidFill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</p:grpSp>
        <p:sp>
          <p:nvSpPr>
            <p:cNvPr id="31752" name="Line 11"/>
            <p:cNvSpPr/>
            <p:nvPr/>
          </p:nvSpPr>
          <p:spPr>
            <a:xfrm flipH="1">
              <a:off x="3628" y="400"/>
              <a:ext cx="726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31753" name="Rectangle 12"/>
            <p:cNvSpPr/>
            <p:nvPr/>
          </p:nvSpPr>
          <p:spPr>
            <a:xfrm>
              <a:off x="3810" y="0"/>
              <a:ext cx="1111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2800" b="1" dirty="0"/>
                <a:t>V</a:t>
              </a:r>
              <a:r>
                <a:rPr lang="zh-CN" altLang="zh-CN" sz="2800" b="1" baseline="-25000" dirty="0"/>
                <a:t>2</a:t>
              </a:r>
              <a:r>
                <a:rPr lang="zh-CN" altLang="zh-CN" sz="2800" b="1" dirty="0"/>
                <a:t>=12m/s</a:t>
              </a:r>
              <a:endParaRPr lang="zh-CN" altLang="zh-CN" sz="2800" b="1" dirty="0"/>
            </a:p>
          </p:txBody>
        </p:sp>
        <p:grpSp>
          <p:nvGrpSpPr>
            <p:cNvPr id="31754" name="Group 13"/>
            <p:cNvGrpSpPr/>
            <p:nvPr/>
          </p:nvGrpSpPr>
          <p:grpSpPr>
            <a:xfrm>
              <a:off x="1905" y="862"/>
              <a:ext cx="301" cy="559"/>
              <a:chOff x="0" y="0"/>
              <a:chExt cx="301" cy="535"/>
            </a:xfrm>
          </p:grpSpPr>
          <p:sp>
            <p:nvSpPr>
              <p:cNvPr id="31759" name="AutoShape 14"/>
              <p:cNvSpPr/>
              <p:nvPr/>
            </p:nvSpPr>
            <p:spPr>
              <a:xfrm>
                <a:off x="73" y="0"/>
                <a:ext cx="131" cy="173"/>
              </a:xfrm>
              <a:prstGeom prst="smileyFace">
                <a:avLst>
                  <a:gd name="adj" fmla="val 4653"/>
                </a:avLst>
              </a:prstGeom>
              <a:solidFill>
                <a:srgbClr val="FFFFCC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31760" name="未知"/>
              <p:cNvSpPr/>
              <p:nvPr/>
            </p:nvSpPr>
            <p:spPr>
              <a:xfrm>
                <a:off x="137" y="157"/>
                <a:ext cx="2" cy="1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10"/>
                  </a:cxn>
                </a:cxnLst>
                <a:pathLst>
                  <a:path w="1" h="137">
                    <a:moveTo>
                      <a:pt x="0" y="0"/>
                    </a:moveTo>
                    <a:cubicBezTo>
                      <a:pt x="0" y="46"/>
                      <a:pt x="0" y="91"/>
                      <a:pt x="0" y="137"/>
                    </a:cubicBezTo>
                  </a:path>
                </a:pathLst>
              </a:custGeom>
              <a:noFill/>
              <a:ln w="571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1" name="未知"/>
              <p:cNvSpPr/>
              <p:nvPr/>
            </p:nvSpPr>
            <p:spPr>
              <a:xfrm>
                <a:off x="15" y="304"/>
                <a:ext cx="122" cy="221"/>
              </a:xfrm>
              <a:custGeom>
                <a:avLst/>
                <a:gdLst/>
                <a:ahLst/>
                <a:cxnLst>
                  <a:cxn ang="0">
                    <a:pos x="271" y="0"/>
                  </a:cxn>
                  <a:cxn ang="0">
                    <a:pos x="89" y="168"/>
                  </a:cxn>
                  <a:cxn ang="0">
                    <a:pos x="0" y="292"/>
                  </a:cxn>
                </a:cxnLst>
                <a:pathLst>
                  <a:path w="82" h="192">
                    <a:moveTo>
                      <a:pt x="82" y="0"/>
                    </a:moveTo>
                    <a:cubicBezTo>
                      <a:pt x="73" y="75"/>
                      <a:pt x="80" y="74"/>
                      <a:pt x="27" y="110"/>
                    </a:cubicBezTo>
                    <a:cubicBezTo>
                      <a:pt x="13" y="153"/>
                      <a:pt x="0" y="142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2" name="未知"/>
              <p:cNvSpPr/>
              <p:nvPr/>
            </p:nvSpPr>
            <p:spPr>
              <a:xfrm>
                <a:off x="73" y="378"/>
                <a:ext cx="104" cy="157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230" y="206"/>
                  </a:cxn>
                </a:cxnLst>
                <a:pathLst>
                  <a:path w="70" h="137">
                    <a:moveTo>
                      <a:pt x="25" y="0"/>
                    </a:moveTo>
                    <a:cubicBezTo>
                      <a:pt x="42" y="53"/>
                      <a:pt x="0" y="137"/>
                      <a:pt x="70" y="137"/>
                    </a:cubicBezTo>
                  </a:path>
                </a:pathLst>
              </a:custGeom>
              <a:noFill/>
              <a:ln w="571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3" name="未知"/>
              <p:cNvSpPr/>
              <p:nvPr/>
            </p:nvSpPr>
            <p:spPr>
              <a:xfrm>
                <a:off x="0" y="210"/>
                <a:ext cx="110" cy="94"/>
              </a:xfrm>
              <a:custGeom>
                <a:avLst/>
                <a:gdLst/>
                <a:ahLst/>
                <a:cxnLst>
                  <a:cxn ang="0">
                    <a:pos x="244" y="0"/>
                  </a:cxn>
                  <a:cxn ang="0">
                    <a:pos x="0" y="124"/>
                  </a:cxn>
                </a:cxnLst>
                <a:pathLst>
                  <a:path w="74" h="82">
                    <a:moveTo>
                      <a:pt x="74" y="0"/>
                    </a:moveTo>
                    <a:cubicBezTo>
                      <a:pt x="21" y="13"/>
                      <a:pt x="0" y="25"/>
                      <a:pt x="0" y="82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4" name="未知"/>
              <p:cNvSpPr/>
              <p:nvPr/>
            </p:nvSpPr>
            <p:spPr>
              <a:xfrm>
                <a:off x="124" y="215"/>
                <a:ext cx="177" cy="10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81" y="21"/>
                  </a:cxn>
                  <a:cxn ang="0">
                    <a:pos x="299" y="118"/>
                  </a:cxn>
                </a:cxnLst>
                <a:pathLst>
                  <a:path w="119" h="87">
                    <a:moveTo>
                      <a:pt x="0" y="5"/>
                    </a:moveTo>
                    <a:cubicBezTo>
                      <a:pt x="18" y="8"/>
                      <a:pt x="43" y="0"/>
                      <a:pt x="55" y="14"/>
                    </a:cubicBezTo>
                    <a:cubicBezTo>
                      <a:pt x="119" y="87"/>
                      <a:pt x="20" y="78"/>
                      <a:pt x="91" y="78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1755" name="Line 20"/>
            <p:cNvSpPr/>
            <p:nvPr/>
          </p:nvSpPr>
          <p:spPr>
            <a:xfrm flipV="1">
              <a:off x="1769" y="771"/>
              <a:ext cx="1" cy="521"/>
            </a:xfrm>
            <a:prstGeom prst="line">
              <a:avLst/>
            </a:prstGeom>
            <a:ln w="57150" cap="flat" cmpd="sng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31756" name="Rectangle 21"/>
            <p:cNvSpPr/>
            <p:nvPr/>
          </p:nvSpPr>
          <p:spPr>
            <a:xfrm>
              <a:off x="589" y="817"/>
              <a:ext cx="117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sz="2800" b="1" dirty="0"/>
                <a:t>V</a:t>
              </a:r>
              <a:r>
                <a:rPr lang="zh-CN" altLang="zh-CN" sz="2800" b="1" baseline="-25000" dirty="0"/>
                <a:t>1</a:t>
              </a:r>
              <a:r>
                <a:rPr lang="zh-CN" altLang="zh-CN" sz="2800" b="1" dirty="0"/>
                <a:t>=1.5m/s</a:t>
              </a:r>
              <a:endParaRPr lang="zh-CN" altLang="zh-CN" sz="2800" b="1" dirty="0"/>
            </a:p>
          </p:txBody>
        </p:sp>
        <p:sp>
          <p:nvSpPr>
            <p:cNvPr id="31757" name="Rectangle 22"/>
            <p:cNvSpPr/>
            <p:nvPr/>
          </p:nvSpPr>
          <p:spPr>
            <a:xfrm>
              <a:off x="862" y="454"/>
              <a:ext cx="1114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b="1" dirty="0"/>
                <a:t>S</a:t>
              </a:r>
              <a:r>
                <a:rPr lang="zh-CN" altLang="zh-CN" b="1" baseline="-25000" dirty="0"/>
                <a:t>1</a:t>
              </a:r>
              <a:r>
                <a:rPr lang="zh-CN" altLang="zh-CN" sz="2800" b="1" dirty="0"/>
                <a:t>＝18 m</a:t>
              </a:r>
              <a:endParaRPr lang="zh-CN" altLang="zh-CN" sz="2800" b="1" dirty="0"/>
            </a:p>
          </p:txBody>
        </p:sp>
        <p:sp>
          <p:nvSpPr>
            <p:cNvPr id="31758" name="Rectangle 23"/>
            <p:cNvSpPr/>
            <p:nvPr/>
          </p:nvSpPr>
          <p:spPr>
            <a:xfrm>
              <a:off x="3039" y="635"/>
              <a:ext cx="350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zh-CN" b="1" dirty="0"/>
                <a:t>s</a:t>
              </a:r>
              <a:r>
                <a:rPr lang="zh-CN" altLang="zh-CN" b="1" baseline="-25000" dirty="0"/>
                <a:t>2</a:t>
              </a:r>
              <a:endParaRPr lang="zh-CN" altLang="zh-CN" b="1" baseline="-25000" dirty="0"/>
            </a:p>
          </p:txBody>
        </p:sp>
      </p:grpSp>
      <p:sp>
        <p:nvSpPr>
          <p:cNvPr id="2" name="Text Box 24"/>
          <p:cNvSpPr txBox="1"/>
          <p:nvPr/>
        </p:nvSpPr>
        <p:spPr>
          <a:xfrm>
            <a:off x="1558925" y="66675"/>
            <a:ext cx="54006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800" b="1" dirty="0">
                <a:solidFill>
                  <a:srgbClr val="FF00FF"/>
                </a:solidFill>
                <a:latin typeface="Garamond" panose="02020404030301010803" pitchFamily="18" charset="0"/>
                <a:ea typeface="隶书" pitchFamily="49" charset="-122"/>
              </a:rPr>
              <a:t>课后思考题：</a:t>
            </a:r>
            <a:endParaRPr lang="zh-CN" altLang="zh-CN" sz="4800" b="1" dirty="0">
              <a:solidFill>
                <a:srgbClr val="FF00FF"/>
              </a:solidFill>
              <a:latin typeface="Garamond" panose="02020404030301010803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47">
                                            <p:txEl>
                                              <p:char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char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514600" y="304800"/>
            <a:ext cx="7753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CC0000"/>
                </a:solidFill>
              </a:rPr>
              <a:t>如何比较运动员运动的快慢？</a:t>
            </a:r>
            <a:endParaRPr lang="zh-CN" altLang="zh-CN" sz="4000" b="1" dirty="0">
              <a:solidFill>
                <a:srgbClr val="CC0000"/>
              </a:solidFill>
            </a:endParaRPr>
          </a:p>
        </p:txBody>
      </p:sp>
      <p:pic>
        <p:nvPicPr>
          <p:cNvPr id="5123" name="Picture 3" descr="29ed7721192848e8aee3b0c2228724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044575"/>
            <a:ext cx="9144000" cy="5813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Text Box 4"/>
          <p:cNvSpPr txBox="1"/>
          <p:nvPr/>
        </p:nvSpPr>
        <p:spPr>
          <a:xfrm>
            <a:off x="3657600" y="5927725"/>
            <a:ext cx="6705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dirty="0">
                <a:latin typeface="Verdana" panose="020B0604030504040204" pitchFamily="34" charset="0"/>
                <a:ea typeface="华文新魏" pitchFamily="2" charset="-122"/>
              </a:rPr>
              <a:t>观众：相同时间</a:t>
            </a:r>
            <a:r>
              <a:rPr lang="zh-CN" altLang="zh-CN" sz="4000" dirty="0">
                <a:solidFill>
                  <a:srgbClr val="CC0000"/>
                </a:solidFill>
                <a:latin typeface="Verdana" panose="020B0604030504040204" pitchFamily="34" charset="0"/>
                <a:ea typeface="华文新魏" pitchFamily="2" charset="-122"/>
              </a:rPr>
              <a:t>比</a:t>
            </a:r>
            <a:r>
              <a:rPr lang="zh-CN" altLang="zh-CN" sz="4000" dirty="0">
                <a:latin typeface="Verdana" panose="020B0604030504040204" pitchFamily="34" charset="0"/>
                <a:ea typeface="华文新魏" pitchFamily="2" charset="-122"/>
              </a:rPr>
              <a:t>路程</a:t>
            </a:r>
            <a:endParaRPr lang="zh-CN" altLang="zh-CN" sz="4000" dirty="0">
              <a:latin typeface="Verdana" panose="020B0604030504040204" pitchFamily="34" charset="0"/>
              <a:ea typeface="华文新魏" pitchFamily="2" charset="-122"/>
            </a:endParaRPr>
          </a:p>
        </p:txBody>
      </p:sp>
      <p:pic>
        <p:nvPicPr>
          <p:cNvPr id="6147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048000" y="2057400"/>
            <a:ext cx="5667375" cy="32480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3124200" y="5927725"/>
            <a:ext cx="5638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ea typeface="华文新魏" pitchFamily="2" charset="-122"/>
              </a:rPr>
              <a:t>裁判：相同路程</a:t>
            </a:r>
            <a:r>
              <a:rPr lang="zh-CN" altLang="zh-CN" sz="4000" dirty="0">
                <a:solidFill>
                  <a:srgbClr val="CC0000"/>
                </a:solidFill>
                <a:ea typeface="华文新魏" pitchFamily="2" charset="-122"/>
              </a:rPr>
              <a:t>比</a:t>
            </a:r>
            <a:r>
              <a:rPr lang="zh-CN" altLang="zh-CN" sz="4000" dirty="0">
                <a:ea typeface="华文新魏" pitchFamily="2" charset="-122"/>
              </a:rPr>
              <a:t>时间</a:t>
            </a:r>
            <a:endParaRPr lang="zh-CN" altLang="zh-CN" sz="4000" dirty="0">
              <a:ea typeface="华文新魏" pitchFamily="2" charset="-122"/>
            </a:endParaRPr>
          </a:p>
        </p:txBody>
      </p:sp>
      <p:pic>
        <p:nvPicPr>
          <p:cNvPr id="7171" name="Picture 3" descr="U774P461T117D86F2538DT200808162318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0" y="533400"/>
            <a:ext cx="6400800" cy="5060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711450" y="2133600"/>
            <a:ext cx="360045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32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19288" y="981075"/>
            <a:ext cx="6985000" cy="2861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600" b="1" kern="1200" cap="none" spc="0" normalizeH="0" baseline="0" noProof="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    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按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课本中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所示剪两个等大的圆纸片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,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其中一个圆纸片裁去的扇形圆心角比另一个大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,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再分别将它们粘贴成两个锥角不等的纸锥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,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并将它们从</a:t>
            </a:r>
            <a:r>
              <a:rPr kumimoji="0" lang="zh-CN" sz="3600" b="1" kern="1200" cap="none" spc="0" normalizeH="0" baseline="0" noProof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同一高度同时</a:t>
            </a: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释放。</a:t>
            </a:r>
            <a:endParaRPr kumimoji="0" lang="zh-CN" sz="3600" b="1" kern="1200" cap="none" spc="0" normalizeH="0" baseline="0" noProof="0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432175" y="360363"/>
            <a:ext cx="4314825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比较纸锥下落的快慢</a:t>
            </a:r>
            <a:endParaRPr kumimoji="0" 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新魏" pitchFamily="2" charset="-122"/>
              <a:cs typeface="+mn-cs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696450" y="-306387"/>
            <a:ext cx="97155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800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行楷" pitchFamily="2" charset="-122"/>
              <a:cs typeface="+mn-cs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104948" y="260350"/>
            <a:ext cx="1167765" cy="577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kern="1200" cap="none" spc="0" normalizeH="0" baseline="0" noProof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没有大胆的</a:t>
            </a: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猜测</a:t>
            </a:r>
            <a:endParaRPr kumimoji="0" lang="zh-CN" sz="3200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行楷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kern="1200" cap="none" spc="0" normalizeH="0" baseline="0" noProof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就做不出伟大的</a:t>
            </a:r>
            <a:r>
              <a:rPr kumimoji="0" lang="zh-CN" sz="32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发现</a:t>
            </a:r>
            <a:r>
              <a:rPr kumimoji="0" lang="zh-CN" altLang="zh-CN" sz="3200" kern="1200" cap="none" spc="0" normalizeH="0" baseline="0" noProof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——</a:t>
            </a:r>
            <a:r>
              <a:rPr kumimoji="0" lang="zh-CN" sz="3200" kern="1200" cap="none" spc="0" normalizeH="0" baseline="0" noProof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牛顿</a:t>
            </a:r>
            <a:endParaRPr kumimoji="0" lang="zh-CN" sz="32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行楷" pitchFamily="2" charset="-122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057400" y="4800600"/>
            <a:ext cx="7034213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600" kern="1200" cap="none" spc="0" normalizeH="0" baseline="0" noProof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猜一猜</a:t>
            </a:r>
            <a:r>
              <a:rPr kumimoji="0" lang="zh-CN" sz="36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哪个纸锥下落得较快？</a:t>
            </a:r>
            <a:endParaRPr kumimoji="0" lang="zh-CN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0" name="WordArt 8"/>
          <p:cNvSpPr/>
          <p:nvPr/>
        </p:nvSpPr>
        <p:spPr>
          <a:xfrm>
            <a:off x="1774825" y="188913"/>
            <a:ext cx="13684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524000" y="533400"/>
            <a:ext cx="9072880" cy="19996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zh-CN" sz="4400" dirty="0">
                <a:solidFill>
                  <a:srgbClr val="FF6600"/>
                </a:solidFill>
                <a:latin typeface="华文新魏" pitchFamily="2" charset="-122"/>
                <a:ea typeface="华文新魏" pitchFamily="2" charset="-122"/>
              </a:rPr>
              <a:t>议一议：</a:t>
            </a:r>
            <a:endParaRPr lang="zh-CN" altLang="zh-CN" sz="4400" dirty="0">
              <a:solidFill>
                <a:srgbClr val="FF6600"/>
              </a:solidFill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latin typeface="华文新魏" pitchFamily="2" charset="-122"/>
                <a:ea typeface="华文新魏" pitchFamily="2" charset="-122"/>
              </a:rPr>
              <a:t>     我们是怎样比较纸锥运动的快慢？</a:t>
            </a:r>
            <a:endParaRPr lang="zh-CN" altLang="zh-CN" sz="4000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4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524000" y="2133600"/>
            <a:ext cx="184785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ea typeface="华文新魏" pitchFamily="2" charset="-122"/>
              </a:rPr>
              <a:t>方法一:</a:t>
            </a:r>
            <a:endParaRPr lang="zh-CN" altLang="zh-CN" sz="4000" dirty="0">
              <a:ea typeface="华文新魏" pitchFamily="2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3276600" y="1981200"/>
            <a:ext cx="73914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让纸锥同时从同一高度下落.先落地的纸锥运动快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用相同路程比时间。</a:t>
            </a:r>
            <a:endParaRPr lang="zh-CN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2971800" y="3810000"/>
            <a:ext cx="76962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CC0000"/>
                </a:solidFill>
                <a:ea typeface="黑体" panose="02010609060101010101" pitchFamily="49" charset="-122"/>
              </a:rPr>
              <a:t>  让纸锥同时从同一高度下落.当它们都在空中时,离地近的纸锥运动快</a:t>
            </a:r>
            <a:r>
              <a:rPr lang="zh-CN" altLang="zh-CN" sz="4000" b="1" dirty="0">
                <a:ea typeface="黑体" panose="02010609060101010101" pitchFamily="49" charset="-122"/>
              </a:rPr>
              <a:t>.</a:t>
            </a:r>
            <a:r>
              <a:rPr lang="zh-CN" altLang="zh-CN" sz="4000" b="1" dirty="0">
                <a:solidFill>
                  <a:srgbClr val="0000FF"/>
                </a:solidFill>
                <a:ea typeface="黑体" panose="02010609060101010101" pitchFamily="49" charset="-122"/>
              </a:rPr>
              <a:t>相同时间比较路程。</a:t>
            </a:r>
            <a:endParaRPr lang="zh-CN" altLang="zh-CN" sz="4000" b="1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1524000" y="3870325"/>
            <a:ext cx="184785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dirty="0">
                <a:ea typeface="华文新魏" pitchFamily="2" charset="-122"/>
              </a:rPr>
              <a:t>方法二:</a:t>
            </a:r>
            <a:endParaRPr lang="zh-CN" altLang="zh-CN" sz="4000" dirty="0">
              <a:ea typeface="华文新魏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92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/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AutoShape 2"/>
          <p:cNvSpPr/>
          <p:nvPr/>
        </p:nvSpPr>
        <p:spPr>
          <a:xfrm>
            <a:off x="2514600" y="3352800"/>
            <a:ext cx="7350759" cy="1938019"/>
          </a:xfrm>
          <a:prstGeom prst="actionButtonForwardNex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ea typeface="黑体" panose="02010609060101010101" pitchFamily="49" charset="-122"/>
              </a:rPr>
              <a:t>（2）相同时间比路程</a:t>
            </a:r>
            <a:endParaRPr lang="zh-CN" altLang="en-US" sz="4000" b="1" dirty="0">
              <a:solidFill>
                <a:srgbClr val="0000FF"/>
              </a:solidFill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dirty="0">
                <a:solidFill>
                  <a:srgbClr val="FFFF00"/>
                </a:solidFill>
                <a:ea typeface="华文新魏" pitchFamily="2" charset="-122"/>
              </a:rPr>
              <a:t>    </a:t>
            </a:r>
            <a:r>
              <a:rPr lang="zh-CN" altLang="en-US" sz="4000" dirty="0">
                <a:ea typeface="华文新魏" pitchFamily="2" charset="-122"/>
              </a:rPr>
              <a:t>运动时间相同时：</a:t>
            </a:r>
            <a:endParaRPr lang="zh-CN" altLang="en-US" sz="4000" dirty="0"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dirty="0">
                <a:solidFill>
                  <a:srgbClr val="FFFF00"/>
                </a:solidFill>
                <a:ea typeface="华文新魏" pitchFamily="2" charset="-122"/>
              </a:rPr>
              <a:t>    </a:t>
            </a:r>
            <a:r>
              <a:rPr lang="zh-CN" altLang="en-US" sz="4000" dirty="0">
                <a:ea typeface="华文新魏" pitchFamily="2" charset="-122"/>
              </a:rPr>
              <a:t>运动路程越长，物体运动越快</a:t>
            </a:r>
            <a:endParaRPr lang="zh-CN" altLang="en-US" sz="4000" dirty="0">
              <a:ea typeface="华文新魏" pitchFamily="2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2628900" y="1447800"/>
            <a:ext cx="735076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ea typeface="黑体" panose="02010609060101010101" pitchFamily="49" charset="-122"/>
              </a:rPr>
              <a:t>（1）相同路程比时间</a:t>
            </a:r>
            <a:endParaRPr lang="zh-CN" altLang="en-US" sz="4000" b="1" dirty="0">
              <a:solidFill>
                <a:srgbClr val="0000FF"/>
              </a:solidFill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dirty="0">
                <a:solidFill>
                  <a:srgbClr val="FFFF00"/>
                </a:solidFill>
                <a:ea typeface="华文新魏" pitchFamily="2" charset="-122"/>
              </a:rPr>
              <a:t>    </a:t>
            </a:r>
            <a:r>
              <a:rPr lang="zh-CN" altLang="en-US" sz="4000" dirty="0">
                <a:ea typeface="华文新魏" pitchFamily="2" charset="-122"/>
              </a:rPr>
              <a:t>运动路程相同时：</a:t>
            </a:r>
            <a:endParaRPr lang="zh-CN" altLang="en-US" sz="4000" dirty="0"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dirty="0">
                <a:ea typeface="华文新魏" pitchFamily="2" charset="-122"/>
              </a:rPr>
              <a:t>    运动时间越短，物体运动越快</a:t>
            </a:r>
            <a:endParaRPr lang="zh-CN" altLang="en-US" sz="4000" dirty="0">
              <a:ea typeface="华文新魏" pitchFamily="2" charset="-122"/>
            </a:endParaRPr>
          </a:p>
        </p:txBody>
      </p:sp>
      <p:sp>
        <p:nvSpPr>
          <p:cNvPr id="10244" name="Text Box 4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l" eaLnBrk="1" hangingPunct="1">
              <a:spcBef>
                <a:spcPct val="50000"/>
              </a:spcBef>
            </a:pPr>
            <a:r>
              <a:rPr lang="zh-CN" altLang="en-US" b="1" dirty="0"/>
              <a:t>一</a:t>
            </a:r>
            <a:r>
              <a:rPr lang="en-US" altLang="zh-CN" b="1" dirty="0"/>
              <a:t>.</a:t>
            </a:r>
            <a:r>
              <a:rPr lang="zh-CN" altLang="en-US" b="1" dirty="0"/>
              <a:t>比较物体运动的快慢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0243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024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0242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10242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1524000" y="1356995"/>
            <a:ext cx="9144000" cy="25533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（1）陆地上跑得最快的动物是猎豹2秒内能跑80米，</a:t>
            </a:r>
            <a:endParaRPr lang="zh-CN" altLang="en-US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（2）海里游得最快的是旗鱼3秒可游84米。</a:t>
            </a:r>
            <a:endParaRPr lang="zh-CN" altLang="en-US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（3）天空中飞得最快的是雨燕1秒能飞48米</a:t>
            </a:r>
            <a:endParaRPr lang="zh-CN" altLang="en-US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谁是动物界运动</a:t>
            </a:r>
            <a:r>
              <a:rPr lang="zh-CN" altLang="en-US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最快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的？想一想用什么方法比较？</a:t>
            </a:r>
            <a:endParaRPr lang="zh-CN" altLang="en-US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267" name="WordArt 3"/>
          <p:cNvSpPr/>
          <p:nvPr/>
        </p:nvSpPr>
        <p:spPr>
          <a:xfrm>
            <a:off x="2135188" y="304800"/>
            <a:ext cx="3960812" cy="8953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44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华文新魏" charset="0"/>
                <a:ea typeface="华文新魏" charset="0"/>
              </a:rPr>
              <a:t>动一动脑筋</a:t>
            </a:r>
            <a:endParaRPr lang="zh-CN" altLang="en-US" sz="44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华文新魏" charset="0"/>
              <a:ea typeface="华文新魏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3287713" y="4365625"/>
            <a:ext cx="616108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猎豹   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1秒</a:t>
            </a: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    运动 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40米</a:t>
            </a: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  </a:t>
            </a:r>
            <a:endParaRPr lang="zh-CN" altLang="zh-CN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旗鱼   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1秒</a:t>
            </a: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    运动 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28米</a:t>
            </a: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  </a:t>
            </a:r>
            <a:endParaRPr lang="zh-CN" altLang="zh-CN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雨燕   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1秒</a:t>
            </a:r>
            <a:r>
              <a:rPr lang="zh-CN" altLang="zh-CN" b="1" dirty="0">
                <a:latin typeface="华文新魏" pitchFamily="2" charset="-122"/>
                <a:ea typeface="华文新魏" pitchFamily="2" charset="-122"/>
              </a:rPr>
              <a:t>    能飞 </a:t>
            </a:r>
            <a:r>
              <a:rPr lang="zh-CN" altLang="zh-CN" b="1" dirty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zh-CN" b="1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48米</a:t>
            </a:r>
            <a:endParaRPr lang="zh-CN" altLang="zh-CN" b="1" dirty="0">
              <a:solidFill>
                <a:srgbClr val="CC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2812</Words>
  <Application>WPS 演示</Application>
  <PresentationFormat>宽屏</PresentationFormat>
  <Paragraphs>382</Paragraphs>
  <Slides>29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29</vt:i4>
      </vt:variant>
    </vt:vector>
  </HeadingPairs>
  <TitlesOfParts>
    <vt:vector size="59" baseType="lpstr">
      <vt:lpstr>Arial</vt:lpstr>
      <vt:lpstr>宋体</vt:lpstr>
      <vt:lpstr>Wingdings</vt:lpstr>
      <vt:lpstr>Wingdings</vt:lpstr>
      <vt:lpstr>华文新魏</vt:lpstr>
      <vt:lpstr>Verdana</vt:lpstr>
      <vt:lpstr>华文行楷</vt:lpstr>
      <vt:lpstr>黑体</vt:lpstr>
      <vt:lpstr>华文新魏</vt:lpstr>
      <vt:lpstr>华文仿宋</vt:lpstr>
      <vt:lpstr>仿宋</vt:lpstr>
      <vt:lpstr>隶书</vt:lpstr>
      <vt:lpstr>微软雅黑</vt:lpstr>
      <vt:lpstr>Calibri</vt:lpstr>
      <vt:lpstr>Segoe Print</vt:lpstr>
      <vt:lpstr>Arial Unicode MS</vt:lpstr>
      <vt:lpstr>Times New Roman</vt:lpstr>
      <vt:lpstr>楷体_GB2312</vt:lpstr>
      <vt:lpstr>Garamond</vt:lpstr>
      <vt:lpstr>Office 主题​​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一.比较物体运动的快慢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DECEA8E2E7EE458EAE0DC0AC0354E1BC</vt:lpwstr>
  </property>
</Properties>
</file>