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</p:sldIdLst>
  <p:sldSz cx="12192000" cy="6858000"/>
  <p:notesSz cx="6858000" cy="9144000"/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3" Type="http://schemas.openxmlformats.org/officeDocument/2006/relationships/tags" Target="tags/tag63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B2097A1-5B84-416F-BB70-0E72A8E64CE0}" type="slidenum"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B2097A1-5B84-416F-BB70-0E72A8E64CE0}" type="slidenum"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B2097A1-5B84-416F-BB70-0E72A8E64CE0}" type="slidenum"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B2097A1-5B84-416F-BB70-0E72A8E64CE0}" type="slidenum"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B2097A1-5B84-416F-BB70-0E72A8E64CE0}" type="slidenum"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B2097A1-5B84-416F-BB70-0E72A8E64CE0}" type="slidenum"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B2097A1-5B84-416F-BB70-0E72A8E64CE0}" type="slidenum"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B2097A1-5B84-416F-BB70-0E72A8E64CE0}" type="slidenum"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B2097A1-5B84-416F-BB70-0E72A8E64CE0}" type="slidenum"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B2097A1-5B84-416F-BB70-0E72A8E64CE0}" type="slidenum"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B2097A1-5B84-416F-BB70-0E72A8E64CE0}" type="slidenum"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090" algn="l"/>
          <a:tab pos="1609090" algn="l"/>
          <a:tab pos="1609090" algn="l"/>
          <a:tab pos="1609090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 b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 b="0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B2097A1-5B84-416F-BB70-0E72A8E64CE0}" type="slidenum"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28.png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oleObject" Target="../embeddings/oleObject1.bin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2974975" y="2476500"/>
            <a:ext cx="6019800" cy="1531938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声现象</a:t>
            </a:r>
            <a:r>
              <a:rPr kumimoji="1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--</a:t>
            </a:r>
            <a:r>
              <a:rPr kumimoji="1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综合实践活动</a:t>
            </a:r>
            <a:endParaRPr kumimoji="1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4800" b="1" i="0" u="none" strike="noStrike" kern="10" cap="none" spc="0" normalizeH="0" baseline="0" noProof="0" dirty="0">
              <a:ln w="19050">
                <a:solidFill>
                  <a:srgbClr val="99CCFF"/>
                </a:solidFill>
                <a:rou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uLnTx/>
              <a:uFillTx/>
              <a:latin typeface="华文新魏"/>
              <a:ea typeface="华文新魏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2"/>
          <p:cNvPicPr>
            <a:picLocks noChangeAspect="1"/>
          </p:cNvPicPr>
          <p:nvPr/>
        </p:nvPicPr>
        <p:blipFill>
          <a:blip r:embed="rId1">
            <a:lum contrast="54000"/>
          </a:blip>
          <a:stretch>
            <a:fillRect/>
          </a:stretch>
        </p:blipFill>
        <p:spPr>
          <a:xfrm>
            <a:off x="1917700" y="2451100"/>
            <a:ext cx="2955925" cy="2684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Picture 3"/>
          <p:cNvPicPr>
            <a:picLocks noChangeAspect="1"/>
          </p:cNvPicPr>
          <p:nvPr/>
        </p:nvPicPr>
        <p:blipFill>
          <a:blip r:embed="rId2">
            <a:lum contrast="36000"/>
          </a:blip>
          <a:stretch>
            <a:fillRect/>
          </a:stretch>
        </p:blipFill>
        <p:spPr>
          <a:xfrm>
            <a:off x="4921250" y="2867025"/>
            <a:ext cx="2722563" cy="2643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Picture 4"/>
          <p:cNvPicPr>
            <a:picLocks noChangeAspect="1"/>
          </p:cNvPicPr>
          <p:nvPr/>
        </p:nvPicPr>
        <p:blipFill>
          <a:blip r:embed="rId3">
            <a:lum contrast="24000"/>
          </a:blip>
          <a:stretch>
            <a:fillRect/>
          </a:stretch>
        </p:blipFill>
        <p:spPr>
          <a:xfrm>
            <a:off x="7654925" y="2682875"/>
            <a:ext cx="2949575" cy="2522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9" name="Text Box 5"/>
          <p:cNvSpPr txBox="1"/>
          <p:nvPr/>
        </p:nvSpPr>
        <p:spPr>
          <a:xfrm>
            <a:off x="1882775" y="1089025"/>
            <a:ext cx="50307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/>
              <a:t>气体、液体和固体可以传声。</a:t>
            </a:r>
            <a:endParaRPr lang="zh-CN" altLang="en-US" sz="2800" b="1" dirty="0"/>
          </a:p>
        </p:txBody>
      </p:sp>
      <p:sp>
        <p:nvSpPr>
          <p:cNvPr id="11270" name="Text Box 6"/>
          <p:cNvSpPr txBox="1"/>
          <p:nvPr/>
        </p:nvSpPr>
        <p:spPr>
          <a:xfrm>
            <a:off x="1733550" y="427038"/>
            <a:ext cx="1752600" cy="521970"/>
          </a:xfrm>
          <a:prstGeom prst="rect">
            <a:avLst/>
          </a:prstGeom>
          <a:solidFill>
            <a:srgbClr val="0000CC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FF00"/>
                </a:solidFill>
                <a:ea typeface="黑体" panose="02010609060101010101" pitchFamily="49" charset="-122"/>
              </a:rPr>
              <a:t>探究活动</a:t>
            </a:r>
            <a:endParaRPr lang="zh-CN" altLang="en-US" sz="2800" b="1" dirty="0">
              <a:solidFill>
                <a:srgbClr val="FFFF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Picture 2"/>
          <p:cNvPicPr>
            <a:picLocks noChangeAspect="1"/>
          </p:cNvPicPr>
          <p:nvPr/>
        </p:nvPicPr>
        <p:blipFill>
          <a:blip r:embed="rId1">
            <a:lum contrast="30000"/>
          </a:blip>
          <a:stretch>
            <a:fillRect/>
          </a:stretch>
        </p:blipFill>
        <p:spPr>
          <a:xfrm>
            <a:off x="3567113" y="2633663"/>
            <a:ext cx="2008187" cy="289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Picture 3"/>
          <p:cNvPicPr>
            <a:picLocks noChangeAspect="1"/>
          </p:cNvPicPr>
          <p:nvPr/>
        </p:nvPicPr>
        <p:blipFill>
          <a:blip r:embed="rId2">
            <a:lum contrast="24000"/>
          </a:blip>
          <a:stretch>
            <a:fillRect/>
          </a:stretch>
        </p:blipFill>
        <p:spPr>
          <a:xfrm>
            <a:off x="6683375" y="2319338"/>
            <a:ext cx="2000250" cy="3443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Text Box 4"/>
          <p:cNvSpPr txBox="1"/>
          <p:nvPr/>
        </p:nvSpPr>
        <p:spPr>
          <a:xfrm>
            <a:off x="2017713" y="1222375"/>
            <a:ext cx="30559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 dirty="0"/>
              <a:t>真空不能传声</a:t>
            </a:r>
            <a:endParaRPr lang="zh-CN" altLang="en-US" b="1" dirty="0"/>
          </a:p>
        </p:txBody>
      </p:sp>
      <p:sp>
        <p:nvSpPr>
          <p:cNvPr id="12293" name="Text Box 5"/>
          <p:cNvSpPr txBox="1"/>
          <p:nvPr/>
        </p:nvSpPr>
        <p:spPr>
          <a:xfrm>
            <a:off x="1797050" y="427038"/>
            <a:ext cx="3079750" cy="583565"/>
          </a:xfrm>
          <a:prstGeom prst="rect">
            <a:avLst/>
          </a:prstGeom>
          <a:solidFill>
            <a:srgbClr val="0000CC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b="1" dirty="0">
                <a:solidFill>
                  <a:srgbClr val="FFFF00"/>
                </a:solidFill>
                <a:ea typeface="黑体" panose="02010609060101010101" pitchFamily="49" charset="-122"/>
              </a:rPr>
              <a:t>探究活动</a:t>
            </a:r>
            <a:endParaRPr lang="zh-CN" altLang="en-US" b="1" dirty="0">
              <a:solidFill>
                <a:srgbClr val="FFFF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6" name="Picture 4"/>
          <p:cNvPicPr>
            <a:picLocks noChangeAspect="1"/>
          </p:cNvPicPr>
          <p:nvPr/>
        </p:nvPicPr>
        <p:blipFill>
          <a:blip r:embed="rId1">
            <a:lum bright="-12000"/>
          </a:blip>
          <a:stretch>
            <a:fillRect/>
          </a:stretch>
        </p:blipFill>
        <p:spPr>
          <a:xfrm>
            <a:off x="1638300" y="1973263"/>
            <a:ext cx="3771900" cy="3422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Picture 5"/>
          <p:cNvPicPr>
            <a:picLocks noChangeAspect="1"/>
          </p:cNvPicPr>
          <p:nvPr/>
        </p:nvPicPr>
        <p:blipFill>
          <a:blip r:embed="rId2">
            <a:lum bright="-23999" contrast="12000"/>
          </a:blip>
          <a:stretch>
            <a:fillRect/>
          </a:stretch>
        </p:blipFill>
        <p:spPr>
          <a:xfrm>
            <a:off x="5581650" y="2209800"/>
            <a:ext cx="4953000" cy="2990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6"/>
          <p:cNvSpPr txBox="1"/>
          <p:nvPr/>
        </p:nvSpPr>
        <p:spPr>
          <a:xfrm>
            <a:off x="3702050" y="1154113"/>
            <a:ext cx="63261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声音以声波的形式向外传播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 Box 7"/>
          <p:cNvSpPr txBox="1"/>
          <p:nvPr/>
        </p:nvSpPr>
        <p:spPr>
          <a:xfrm>
            <a:off x="1797050" y="427038"/>
            <a:ext cx="2146300" cy="583565"/>
          </a:xfrm>
          <a:prstGeom prst="rect">
            <a:avLst/>
          </a:prstGeom>
          <a:solidFill>
            <a:srgbClr val="0000CC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探究活动</a:t>
            </a:r>
            <a:endParaRPr lang="zh-CN" altLang="en-US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2"/>
          <p:cNvPicPr>
            <a:picLocks noChangeAspect="1"/>
          </p:cNvPicPr>
          <p:nvPr/>
        </p:nvPicPr>
        <p:blipFill>
          <a:blip r:embed="rId1">
            <a:lum contrast="12000"/>
          </a:blip>
          <a:stretch>
            <a:fillRect/>
          </a:stretch>
        </p:blipFill>
        <p:spPr>
          <a:xfrm>
            <a:off x="5829300" y="3676650"/>
            <a:ext cx="4724400" cy="2540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Text Box 3"/>
          <p:cNvSpPr txBox="1"/>
          <p:nvPr/>
        </p:nvSpPr>
        <p:spPr>
          <a:xfrm>
            <a:off x="4635500" y="622300"/>
            <a:ext cx="31130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 dirty="0"/>
              <a:t>声音具有能量</a:t>
            </a:r>
            <a:endParaRPr lang="zh-CN" altLang="en-US" b="1" dirty="0"/>
          </a:p>
        </p:txBody>
      </p:sp>
      <p:sp>
        <p:nvSpPr>
          <p:cNvPr id="14340" name="Text Box 4"/>
          <p:cNvSpPr txBox="1"/>
          <p:nvPr/>
        </p:nvSpPr>
        <p:spPr>
          <a:xfrm>
            <a:off x="1797050" y="427038"/>
            <a:ext cx="2432050" cy="583565"/>
          </a:xfrm>
          <a:prstGeom prst="rect">
            <a:avLst/>
          </a:prstGeom>
          <a:solidFill>
            <a:srgbClr val="0000CC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b="1" dirty="0">
                <a:solidFill>
                  <a:srgbClr val="FFFF00"/>
                </a:solidFill>
                <a:ea typeface="黑体" panose="02010609060101010101" pitchFamily="49" charset="-122"/>
              </a:rPr>
              <a:t>探究活动</a:t>
            </a:r>
            <a:endParaRPr lang="zh-CN" altLang="en-US" b="1" dirty="0">
              <a:solidFill>
                <a:srgbClr val="FFFF00"/>
              </a:solidFill>
              <a:ea typeface="黑体" panose="02010609060101010101" pitchFamily="49" charset="-122"/>
            </a:endParaRPr>
          </a:p>
        </p:txBody>
      </p:sp>
      <p:pic>
        <p:nvPicPr>
          <p:cNvPr id="14341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1822450"/>
            <a:ext cx="3957638" cy="3794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2"/>
          <p:cNvPicPr>
            <a:picLocks noChangeAspect="1"/>
          </p:cNvPicPr>
          <p:nvPr/>
        </p:nvPicPr>
        <p:blipFill>
          <a:blip r:embed="rId1">
            <a:lum contrast="12000"/>
          </a:blip>
          <a:stretch>
            <a:fillRect/>
          </a:stretch>
        </p:blipFill>
        <p:spPr>
          <a:xfrm>
            <a:off x="4648200" y="1944688"/>
            <a:ext cx="3314700" cy="4456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6" name="Text Box 6"/>
          <p:cNvSpPr txBox="1"/>
          <p:nvPr/>
        </p:nvSpPr>
        <p:spPr>
          <a:xfrm>
            <a:off x="4244975" y="815975"/>
            <a:ext cx="51657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dirty="0">
                <a:ea typeface="方正大黑简体" pitchFamily="65" charset="-122"/>
              </a:rPr>
              <a:t>声音的响度跟振幅有关。</a:t>
            </a:r>
            <a:endParaRPr lang="zh-CN" altLang="en-US" dirty="0">
              <a:ea typeface="方正大黑简体" pitchFamily="65" charset="-122"/>
            </a:endParaRPr>
          </a:p>
        </p:txBody>
      </p:sp>
      <p:sp>
        <p:nvSpPr>
          <p:cNvPr id="15364" name="Text Box 9"/>
          <p:cNvSpPr txBox="1"/>
          <p:nvPr/>
        </p:nvSpPr>
        <p:spPr>
          <a:xfrm>
            <a:off x="1797050" y="427038"/>
            <a:ext cx="2146300" cy="583565"/>
          </a:xfrm>
          <a:prstGeom prst="rect">
            <a:avLst/>
          </a:prstGeom>
          <a:solidFill>
            <a:srgbClr val="0000CC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dirty="0">
                <a:solidFill>
                  <a:srgbClr val="FFFF00"/>
                </a:solidFill>
                <a:ea typeface="方正大黑简体" pitchFamily="65" charset="-122"/>
              </a:rPr>
              <a:t>探究活动</a:t>
            </a:r>
            <a:endParaRPr lang="zh-CN" altLang="en-US" dirty="0">
              <a:solidFill>
                <a:srgbClr val="FFFF00"/>
              </a:solidFill>
              <a:ea typeface="方正大黑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3" name="Picture 3"/>
          <p:cNvPicPr>
            <a:picLocks noChangeAspect="1"/>
          </p:cNvPicPr>
          <p:nvPr/>
        </p:nvPicPr>
        <p:blipFill>
          <a:blip r:embed="rId1">
            <a:lum bright="-23999" contrast="6000"/>
          </a:blip>
          <a:stretch>
            <a:fillRect/>
          </a:stretch>
        </p:blipFill>
        <p:spPr>
          <a:xfrm>
            <a:off x="2393950" y="2692400"/>
            <a:ext cx="2895600" cy="1365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4" name="Picture 4"/>
          <p:cNvPicPr>
            <a:picLocks noChangeAspect="1"/>
          </p:cNvPicPr>
          <p:nvPr/>
        </p:nvPicPr>
        <p:blipFill>
          <a:blip r:embed="rId2">
            <a:lum bright="-23999"/>
          </a:blip>
          <a:stretch>
            <a:fillRect/>
          </a:stretch>
        </p:blipFill>
        <p:spPr>
          <a:xfrm>
            <a:off x="2568575" y="4516438"/>
            <a:ext cx="1828800" cy="191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Picture 5"/>
          <p:cNvPicPr>
            <a:picLocks noChangeAspect="1"/>
          </p:cNvPicPr>
          <p:nvPr/>
        </p:nvPicPr>
        <p:blipFill>
          <a:blip r:embed="rId3">
            <a:lum bright="-35999" contrast="18000"/>
          </a:blip>
          <a:stretch>
            <a:fillRect/>
          </a:stretch>
        </p:blipFill>
        <p:spPr>
          <a:xfrm>
            <a:off x="6953250" y="1377950"/>
            <a:ext cx="3094038" cy="5227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7" name="Text Box 7"/>
          <p:cNvSpPr txBox="1"/>
          <p:nvPr/>
        </p:nvSpPr>
        <p:spPr>
          <a:xfrm>
            <a:off x="2019300" y="1409700"/>
            <a:ext cx="2422525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 dirty="0">
                <a:ea typeface="方正大黑简体" pitchFamily="65" charset="-122"/>
              </a:rPr>
              <a:t>声音的音调跟振动的频率有关。</a:t>
            </a:r>
            <a:endParaRPr lang="zh-CN" altLang="en-US" sz="2400" b="1" dirty="0">
              <a:ea typeface="方正大黑简体" pitchFamily="65" charset="-122"/>
            </a:endParaRPr>
          </a:p>
        </p:txBody>
      </p:sp>
      <p:sp>
        <p:nvSpPr>
          <p:cNvPr id="15368" name="Text Box 8"/>
          <p:cNvSpPr txBox="1"/>
          <p:nvPr/>
        </p:nvSpPr>
        <p:spPr>
          <a:xfrm>
            <a:off x="7245350" y="368300"/>
            <a:ext cx="2422525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 dirty="0">
                <a:ea typeface="方正大黑简体" pitchFamily="65" charset="-122"/>
              </a:rPr>
              <a:t>音色不同，声波的波形也不同。</a:t>
            </a:r>
            <a:endParaRPr lang="zh-CN" altLang="en-US" sz="2400" b="1" dirty="0">
              <a:ea typeface="方正大黑简体" pitchFamily="65" charset="-122"/>
            </a:endParaRPr>
          </a:p>
        </p:txBody>
      </p:sp>
      <p:sp>
        <p:nvSpPr>
          <p:cNvPr id="16391" name="Text Box 9"/>
          <p:cNvSpPr txBox="1"/>
          <p:nvPr/>
        </p:nvSpPr>
        <p:spPr>
          <a:xfrm>
            <a:off x="1797050" y="427038"/>
            <a:ext cx="1752600" cy="521970"/>
          </a:xfrm>
          <a:prstGeom prst="rect">
            <a:avLst/>
          </a:prstGeom>
          <a:solidFill>
            <a:srgbClr val="0000CC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FF00"/>
                </a:solidFill>
                <a:ea typeface="方正大黑简体" pitchFamily="65" charset="-122"/>
              </a:rPr>
              <a:t>探究活动</a:t>
            </a:r>
            <a:endParaRPr lang="zh-CN" altLang="en-US" sz="2800" b="1" dirty="0">
              <a:solidFill>
                <a:srgbClr val="FFFF00"/>
              </a:solidFill>
              <a:ea typeface="方正大黑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/>
      <p:bldP spid="1536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16386" name="Picture 2"/>
          <p:cNvPicPr>
            <a:picLocks noChangeAspect="1"/>
          </p:cNvPicPr>
          <p:nvPr/>
        </p:nvPicPr>
        <p:blipFill>
          <a:blip r:embed="rId1">
            <a:lum contrast="18000"/>
          </a:blip>
          <a:stretch>
            <a:fillRect/>
          </a:stretch>
        </p:blipFill>
        <p:spPr>
          <a:xfrm>
            <a:off x="2287588" y="1190625"/>
            <a:ext cx="7350125" cy="4325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Text Box 3"/>
          <p:cNvSpPr txBox="1"/>
          <p:nvPr/>
        </p:nvSpPr>
        <p:spPr>
          <a:xfrm>
            <a:off x="4092575" y="444500"/>
            <a:ext cx="39481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ea typeface="方正大黑简体" pitchFamily="65" charset="-122"/>
              </a:rPr>
              <a:t>估测声音传播的快慢。</a:t>
            </a:r>
            <a:endParaRPr lang="zh-CN" altLang="en-US" sz="2800" b="1" dirty="0">
              <a:ea typeface="方正大黑简体" pitchFamily="65" charset="-122"/>
            </a:endParaRPr>
          </a:p>
        </p:txBody>
      </p:sp>
      <p:sp>
        <p:nvSpPr>
          <p:cNvPr id="16388" name="Text Box 4"/>
          <p:cNvSpPr txBox="1"/>
          <p:nvPr/>
        </p:nvSpPr>
        <p:spPr>
          <a:xfrm>
            <a:off x="2311400" y="5653088"/>
            <a:ext cx="7813675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量出一段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300m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以上的距离，当你看到发令枪冒烟时，按下秒表；听到发令枪声时，按停秒表。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7413" name="Text Box 5"/>
          <p:cNvSpPr txBox="1"/>
          <p:nvPr/>
        </p:nvSpPr>
        <p:spPr>
          <a:xfrm>
            <a:off x="1797050" y="427038"/>
            <a:ext cx="1752600" cy="521970"/>
          </a:xfrm>
          <a:prstGeom prst="rect">
            <a:avLst/>
          </a:prstGeom>
          <a:solidFill>
            <a:srgbClr val="0000CC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FF00"/>
                </a:solidFill>
                <a:ea typeface="方正大黑简体" pitchFamily="65" charset="-122"/>
              </a:rPr>
              <a:t>探究活动</a:t>
            </a:r>
            <a:endParaRPr lang="zh-CN" altLang="en-US" sz="2800" b="1" dirty="0">
              <a:solidFill>
                <a:srgbClr val="FFFF00"/>
              </a:solidFill>
              <a:ea typeface="方正大黑简体" pitchFamily="65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2"/>
          <p:cNvPicPr>
            <a:picLocks noChangeAspect="1"/>
          </p:cNvPicPr>
          <p:nvPr/>
        </p:nvPicPr>
        <p:blipFill>
          <a:blip r:embed="rId1">
            <a:lum contrast="90000"/>
          </a:blip>
          <a:stretch>
            <a:fillRect/>
          </a:stretch>
        </p:blipFill>
        <p:spPr>
          <a:xfrm>
            <a:off x="3771900" y="1719263"/>
            <a:ext cx="4514850" cy="29733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Text Box 3"/>
          <p:cNvSpPr txBox="1"/>
          <p:nvPr/>
        </p:nvSpPr>
        <p:spPr>
          <a:xfrm>
            <a:off x="2130425" y="4852988"/>
            <a:ext cx="58515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dirty="0">
                <a:latin typeface="方正大黑简体" pitchFamily="65" charset="-122"/>
                <a:ea typeface="方正大黑简体" pitchFamily="65" charset="-122"/>
              </a:rPr>
              <a:t>（</a:t>
            </a:r>
            <a:r>
              <a:rPr lang="en-US" altLang="zh-CN" dirty="0">
                <a:latin typeface="方正大黑简体" pitchFamily="65" charset="-122"/>
                <a:ea typeface="方正大黑简体" pitchFamily="65" charset="-122"/>
              </a:rPr>
              <a:t>1</a:t>
            </a:r>
            <a:r>
              <a:rPr lang="zh-CN" altLang="en-US" dirty="0">
                <a:latin typeface="方正大黑简体" pitchFamily="65" charset="-122"/>
                <a:ea typeface="方正大黑简体" pitchFamily="65" charset="-122"/>
              </a:rPr>
              <a:t>）探究音调与频率的关系；</a:t>
            </a:r>
            <a:endParaRPr lang="zh-CN" altLang="en-US" dirty="0">
              <a:latin typeface="方正大黑简体" pitchFamily="65" charset="-122"/>
              <a:ea typeface="方正大黑简体" pitchFamily="65" charset="-122"/>
            </a:endParaRPr>
          </a:p>
        </p:txBody>
      </p:sp>
      <p:sp>
        <p:nvSpPr>
          <p:cNvPr id="17412" name="Text Box 4"/>
          <p:cNvSpPr txBox="1"/>
          <p:nvPr/>
        </p:nvSpPr>
        <p:spPr>
          <a:xfrm>
            <a:off x="2362200" y="1162050"/>
            <a:ext cx="52006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dirty="0">
                <a:latin typeface="方正大黑简体" pitchFamily="65" charset="-122"/>
                <a:ea typeface="方正大黑简体" pitchFamily="65" charset="-122"/>
              </a:rPr>
              <a:t>用刻度尺设计实验</a:t>
            </a:r>
            <a:endParaRPr lang="zh-CN" altLang="en-US" dirty="0">
              <a:latin typeface="方正大黑简体" pitchFamily="65" charset="-122"/>
              <a:ea typeface="方正大黑简体" pitchFamily="65" charset="-122"/>
            </a:endParaRPr>
          </a:p>
        </p:txBody>
      </p:sp>
      <p:sp>
        <p:nvSpPr>
          <p:cNvPr id="17413" name="Text Box 5"/>
          <p:cNvSpPr txBox="1"/>
          <p:nvPr/>
        </p:nvSpPr>
        <p:spPr>
          <a:xfrm>
            <a:off x="2152650" y="5810250"/>
            <a:ext cx="5826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dirty="0">
                <a:latin typeface="方正大黑简体" pitchFamily="65" charset="-122"/>
                <a:ea typeface="方正大黑简体" pitchFamily="65" charset="-122"/>
              </a:rPr>
              <a:t>（</a:t>
            </a:r>
            <a:r>
              <a:rPr lang="en-US" altLang="zh-CN" dirty="0">
                <a:latin typeface="方正大黑简体" pitchFamily="65" charset="-122"/>
                <a:ea typeface="方正大黑简体" pitchFamily="65" charset="-122"/>
              </a:rPr>
              <a:t>2</a:t>
            </a:r>
            <a:r>
              <a:rPr lang="zh-CN" altLang="en-US" dirty="0">
                <a:latin typeface="方正大黑简体" pitchFamily="65" charset="-122"/>
                <a:ea typeface="方正大黑简体" pitchFamily="65" charset="-122"/>
              </a:rPr>
              <a:t>）探究响度与振幅的关系。</a:t>
            </a:r>
            <a:endParaRPr lang="zh-CN" altLang="en-US" dirty="0">
              <a:latin typeface="方正大黑简体" pitchFamily="65" charset="-122"/>
              <a:ea typeface="方正大黑简体" pitchFamily="65" charset="-122"/>
            </a:endParaRPr>
          </a:p>
        </p:txBody>
      </p:sp>
      <p:sp>
        <p:nvSpPr>
          <p:cNvPr id="18438" name="Text Box 6"/>
          <p:cNvSpPr txBox="1"/>
          <p:nvPr/>
        </p:nvSpPr>
        <p:spPr>
          <a:xfrm>
            <a:off x="1797050" y="427038"/>
            <a:ext cx="2679700" cy="645160"/>
          </a:xfrm>
          <a:prstGeom prst="rect">
            <a:avLst/>
          </a:prstGeom>
          <a:solidFill>
            <a:srgbClr val="0000CC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sz="3600" dirty="0">
                <a:solidFill>
                  <a:srgbClr val="FFFF00"/>
                </a:solidFill>
                <a:latin typeface="方正大黑简体" pitchFamily="65" charset="-122"/>
                <a:ea typeface="方正大黑简体" pitchFamily="65" charset="-122"/>
              </a:rPr>
              <a:t>探究活动</a:t>
            </a:r>
            <a:endParaRPr lang="zh-CN" altLang="en-US" sz="3600" dirty="0">
              <a:solidFill>
                <a:srgbClr val="FFFF00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7411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/>
      <p:bldP spid="17412" grpId="0"/>
      <p:bldP spid="174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1026"/>
          <p:cNvPicPr>
            <a:picLocks noChangeAspect="1"/>
          </p:cNvPicPr>
          <p:nvPr/>
        </p:nvPicPr>
        <p:blipFill>
          <a:blip r:embed="rId1">
            <a:lum bright="-35999"/>
          </a:blip>
          <a:stretch>
            <a:fillRect/>
          </a:stretch>
        </p:blipFill>
        <p:spPr>
          <a:xfrm>
            <a:off x="4792663" y="3352800"/>
            <a:ext cx="5702300" cy="3327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Text Box 1027"/>
          <p:cNvSpPr txBox="1"/>
          <p:nvPr/>
        </p:nvSpPr>
        <p:spPr>
          <a:xfrm>
            <a:off x="4541838" y="481013"/>
            <a:ext cx="406876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dirty="0">
                <a:ea typeface="方正大黑简体" pitchFamily="65" charset="-122"/>
              </a:rPr>
              <a:t>比较材料的隔声性能</a:t>
            </a:r>
            <a:endParaRPr lang="zh-CN" altLang="en-US" dirty="0">
              <a:ea typeface="方正大黑简体" pitchFamily="65" charset="-122"/>
            </a:endParaRPr>
          </a:p>
        </p:txBody>
      </p:sp>
      <p:sp>
        <p:nvSpPr>
          <p:cNvPr id="19461" name="Rectangle 1029"/>
          <p:cNvSpPr/>
          <p:nvPr/>
        </p:nvSpPr>
        <p:spPr>
          <a:xfrm>
            <a:off x="2063750" y="1509713"/>
            <a:ext cx="7877175" cy="4815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某探究小组同学想探究围巾、报纸、塑料三种材料隔声性能的差异。现有围巾、报纸、塑料袋、小闹钟、刻度尺等器材，请你帮助这位同</a:t>
            </a:r>
            <a:endParaRPr lang="en-US" altLang="zh-CN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学设计一个探</a:t>
            </a:r>
            <a:endParaRPr lang="en-US" altLang="zh-CN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究以上三种材</a:t>
            </a:r>
            <a:endParaRPr lang="en-US" altLang="zh-CN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料隔声性能差</a:t>
            </a:r>
            <a:endParaRPr lang="en-US" altLang="zh-CN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异的实验。 </a:t>
            </a:r>
            <a:endParaRPr lang="zh-CN" altLang="en-US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Text Box 1030"/>
          <p:cNvSpPr txBox="1"/>
          <p:nvPr/>
        </p:nvSpPr>
        <p:spPr>
          <a:xfrm>
            <a:off x="1797050" y="427038"/>
            <a:ext cx="2203450" cy="583565"/>
          </a:xfrm>
          <a:prstGeom prst="rect">
            <a:avLst/>
          </a:prstGeom>
          <a:solidFill>
            <a:srgbClr val="0000CC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dirty="0">
                <a:solidFill>
                  <a:srgbClr val="FFFF00"/>
                </a:solidFill>
                <a:ea typeface="方正大黑简体" pitchFamily="65" charset="-122"/>
              </a:rPr>
              <a:t>探究活动</a:t>
            </a:r>
            <a:endParaRPr lang="zh-CN" altLang="en-US" dirty="0">
              <a:solidFill>
                <a:srgbClr val="FFFF00"/>
              </a:solidFill>
              <a:ea typeface="方正大黑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 Box 2"/>
          <p:cNvSpPr txBox="1"/>
          <p:nvPr/>
        </p:nvSpPr>
        <p:spPr>
          <a:xfrm>
            <a:off x="2238375" y="547688"/>
            <a:ext cx="1690688" cy="521970"/>
          </a:xfrm>
          <a:prstGeom prst="rect">
            <a:avLst/>
          </a:prstGeom>
          <a:solidFill>
            <a:srgbClr val="0000CC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FF00"/>
                </a:solidFill>
                <a:ea typeface="黑体" panose="02010609060101010101" pitchFamily="49" charset="-122"/>
              </a:rPr>
              <a:t>例题选解</a:t>
            </a:r>
            <a:endParaRPr lang="zh-CN" altLang="en-US" sz="2800" b="1" dirty="0">
              <a:solidFill>
                <a:srgbClr val="FFFF00"/>
              </a:solidFill>
              <a:ea typeface="黑体" panose="02010609060101010101" pitchFamily="49" charset="-122"/>
            </a:endParaRPr>
          </a:p>
        </p:txBody>
      </p:sp>
      <p:sp>
        <p:nvSpPr>
          <p:cNvPr id="20483" name="Rectangle 3"/>
          <p:cNvSpPr/>
          <p:nvPr/>
        </p:nvSpPr>
        <p:spPr>
          <a:xfrm>
            <a:off x="2219325" y="1303338"/>
            <a:ext cx="7837488" cy="47847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just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例</a:t>
            </a:r>
            <a:r>
              <a:rPr lang="en-US" altLang="zh-CN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1. </a:t>
            </a:r>
            <a:r>
              <a:rPr lang="zh-CN" altLang="en-US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下列的实验和实例中，能说明声音的产生和传播条件的一组是</a:t>
            </a:r>
            <a:r>
              <a:rPr lang="en-US" altLang="zh-CN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    )</a:t>
            </a:r>
            <a:r>
              <a:rPr lang="zh-CN" altLang="en-US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．</a:t>
            </a:r>
            <a:endParaRPr lang="zh-CN" altLang="en-US" sz="2800" b="1" dirty="0">
              <a:solidFill>
                <a:srgbClr val="0066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algn="just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①在鼓面上放些碎纸屑，敲鼓时可观察到纸屑在不停地跳动；②放在真空罩里的手机，当有来电时，只见指示灯闪烁，听不见铃声；③拿一张硬纸片，让它在木梳齿上划过，一次快些，一次慢些，比较两次的不同；④锣发声时用手按住锣，锣声就消失了．</a:t>
            </a:r>
            <a:endParaRPr lang="zh-CN" altLang="en-US" sz="2800" b="1" dirty="0">
              <a:solidFill>
                <a:srgbClr val="0066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algn="just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en-US" altLang="zh-CN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A</a:t>
            </a:r>
            <a:r>
              <a:rPr lang="zh-CN" altLang="en-US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．①②③    </a:t>
            </a:r>
            <a:r>
              <a:rPr lang="en-US" altLang="zh-CN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B</a:t>
            </a:r>
            <a:r>
              <a:rPr lang="zh-CN" altLang="en-US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．①②④   </a:t>
            </a:r>
            <a:endParaRPr lang="zh-CN" altLang="en-US" sz="2800" b="1" dirty="0">
              <a:solidFill>
                <a:srgbClr val="0066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algn="just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en-US" altLang="zh-CN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C. ②③④    D</a:t>
            </a:r>
            <a:r>
              <a:rPr lang="zh-CN" altLang="en-US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．①③④ </a:t>
            </a:r>
            <a:endParaRPr lang="zh-CN" altLang="en-US" sz="2800" b="1" dirty="0">
              <a:solidFill>
                <a:srgbClr val="0066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algn="just">
              <a:spcBef>
                <a:spcPct val="0"/>
              </a:spcBef>
              <a:buNone/>
            </a:pPr>
            <a:endParaRPr lang="en-US" altLang="zh-CN" sz="2800" b="1" dirty="0">
              <a:solidFill>
                <a:srgbClr val="0066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2532" name="Text Box 4"/>
          <p:cNvSpPr txBox="1"/>
          <p:nvPr/>
        </p:nvSpPr>
        <p:spPr>
          <a:xfrm>
            <a:off x="5864225" y="1741488"/>
            <a:ext cx="4873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 dirty="0">
                <a:solidFill>
                  <a:srgbClr val="0000CC"/>
                </a:solidFill>
              </a:rPr>
              <a:t>B</a:t>
            </a:r>
            <a:endParaRPr lang="en-US" altLang="zh-CN" b="1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Text Box 3"/>
          <p:cNvSpPr txBox="1"/>
          <p:nvPr/>
        </p:nvSpPr>
        <p:spPr>
          <a:xfrm>
            <a:off x="2571750" y="2609850"/>
            <a:ext cx="609600" cy="156845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 dirty="0">
                <a:ea typeface="楷体_GB2312" panose="02010609030101010101" pitchFamily="49" charset="-122"/>
              </a:rPr>
              <a:t>声现象</a:t>
            </a:r>
            <a:endParaRPr lang="zh-CN" altLang="en-US" b="1" dirty="0">
              <a:ea typeface="楷体_GB2312" panose="02010609030101010101" pitchFamily="49" charset="-122"/>
            </a:endParaRPr>
          </a:p>
        </p:txBody>
      </p:sp>
      <p:grpSp>
        <p:nvGrpSpPr>
          <p:cNvPr id="2" name="Group 17"/>
          <p:cNvGrpSpPr/>
          <p:nvPr/>
        </p:nvGrpSpPr>
        <p:grpSpPr>
          <a:xfrm>
            <a:off x="3200400" y="1162050"/>
            <a:ext cx="320675" cy="4476750"/>
            <a:chOff x="624" y="1104"/>
            <a:chExt cx="202" cy="2208"/>
          </a:xfrm>
        </p:grpSpPr>
        <p:sp>
          <p:nvSpPr>
            <p:cNvPr id="3108" name="Line 15"/>
            <p:cNvSpPr/>
            <p:nvPr/>
          </p:nvSpPr>
          <p:spPr>
            <a:xfrm>
              <a:off x="816" y="1104"/>
              <a:ext cx="0" cy="220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09" name="Line 16"/>
            <p:cNvSpPr/>
            <p:nvPr/>
          </p:nvSpPr>
          <p:spPr>
            <a:xfrm>
              <a:off x="624" y="2141"/>
              <a:ext cx="202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" name="Group 23"/>
          <p:cNvGrpSpPr/>
          <p:nvPr/>
        </p:nvGrpSpPr>
        <p:grpSpPr>
          <a:xfrm>
            <a:off x="3508375" y="857250"/>
            <a:ext cx="3578225" cy="522288"/>
            <a:chOff x="806" y="912"/>
            <a:chExt cx="2254" cy="329"/>
          </a:xfrm>
        </p:grpSpPr>
        <p:sp>
          <p:nvSpPr>
            <p:cNvPr id="3106" name="Text Box 4"/>
            <p:cNvSpPr txBox="1"/>
            <p:nvPr/>
          </p:nvSpPr>
          <p:spPr>
            <a:xfrm>
              <a:off x="1092" y="912"/>
              <a:ext cx="1968" cy="329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3200" b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50000"/>
                </a:spcBef>
                <a:buNone/>
              </a:pPr>
              <a:r>
                <a:rPr lang="zh-CN" altLang="en-US" sz="2800" b="1" dirty="0">
                  <a:ea typeface="楷体_GB2312" panose="02010609030101010101" pitchFamily="49" charset="-122"/>
                </a:rPr>
                <a:t>声音的产生与传播</a:t>
              </a:r>
              <a:endParaRPr lang="zh-CN" altLang="en-US" sz="2800" b="1" dirty="0">
                <a:ea typeface="楷体_GB2312" panose="02010609030101010101" pitchFamily="49" charset="-122"/>
              </a:endParaRPr>
            </a:p>
          </p:txBody>
        </p:sp>
        <p:sp>
          <p:nvSpPr>
            <p:cNvPr id="3107" name="Line 18"/>
            <p:cNvSpPr/>
            <p:nvPr/>
          </p:nvSpPr>
          <p:spPr>
            <a:xfrm>
              <a:off x="806" y="1104"/>
              <a:ext cx="288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4" name="Group 24"/>
          <p:cNvGrpSpPr/>
          <p:nvPr/>
        </p:nvGrpSpPr>
        <p:grpSpPr>
          <a:xfrm>
            <a:off x="3521075" y="2416175"/>
            <a:ext cx="2828925" cy="522288"/>
            <a:chOff x="826" y="1738"/>
            <a:chExt cx="1782" cy="329"/>
          </a:xfrm>
        </p:grpSpPr>
        <p:sp>
          <p:nvSpPr>
            <p:cNvPr id="3104" name="Text Box 5"/>
            <p:cNvSpPr txBox="1"/>
            <p:nvPr/>
          </p:nvSpPr>
          <p:spPr>
            <a:xfrm>
              <a:off x="1120" y="1738"/>
              <a:ext cx="1488" cy="329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3200" b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50000"/>
                </a:spcBef>
                <a:buNone/>
              </a:pPr>
              <a:r>
                <a:rPr lang="zh-CN" altLang="en-US" sz="2800" b="1" dirty="0">
                  <a:ea typeface="楷体_GB2312" panose="02010609030101010101" pitchFamily="49" charset="-122"/>
                </a:rPr>
                <a:t>声音的特征</a:t>
              </a:r>
              <a:endParaRPr lang="zh-CN" altLang="en-US" sz="2800" b="1" dirty="0">
                <a:ea typeface="楷体_GB2312" panose="02010609030101010101" pitchFamily="49" charset="-122"/>
              </a:endParaRPr>
            </a:p>
          </p:txBody>
        </p:sp>
        <p:sp>
          <p:nvSpPr>
            <p:cNvPr id="3105" name="Line 19"/>
            <p:cNvSpPr/>
            <p:nvPr/>
          </p:nvSpPr>
          <p:spPr>
            <a:xfrm>
              <a:off x="826" y="1920"/>
              <a:ext cx="288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5" name="Group 25"/>
          <p:cNvGrpSpPr/>
          <p:nvPr/>
        </p:nvGrpSpPr>
        <p:grpSpPr>
          <a:xfrm>
            <a:off x="3521075" y="3546475"/>
            <a:ext cx="3394075" cy="522288"/>
            <a:chOff x="826" y="2498"/>
            <a:chExt cx="2138" cy="329"/>
          </a:xfrm>
        </p:grpSpPr>
        <p:sp>
          <p:nvSpPr>
            <p:cNvPr id="3102" name="Text Box 6"/>
            <p:cNvSpPr txBox="1"/>
            <p:nvPr/>
          </p:nvSpPr>
          <p:spPr>
            <a:xfrm>
              <a:off x="1140" y="2498"/>
              <a:ext cx="1824" cy="329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3200" b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50000"/>
                </a:spcBef>
                <a:buNone/>
              </a:pPr>
              <a:r>
                <a:rPr lang="zh-CN" altLang="en-US" sz="2800" b="1" dirty="0">
                  <a:ea typeface="楷体_GB2312" panose="02010609030101010101" pitchFamily="49" charset="-122"/>
                </a:rPr>
                <a:t>令人厌烦的噪声</a:t>
              </a:r>
              <a:endParaRPr lang="zh-CN" altLang="en-US" sz="2800" b="1" dirty="0">
                <a:ea typeface="楷体_GB2312" panose="02010609030101010101" pitchFamily="49" charset="-122"/>
              </a:endParaRPr>
            </a:p>
          </p:txBody>
        </p:sp>
        <p:sp>
          <p:nvSpPr>
            <p:cNvPr id="3103" name="Line 20"/>
            <p:cNvSpPr/>
            <p:nvPr/>
          </p:nvSpPr>
          <p:spPr>
            <a:xfrm>
              <a:off x="826" y="2669"/>
              <a:ext cx="288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6" name="Group 26"/>
          <p:cNvGrpSpPr/>
          <p:nvPr/>
        </p:nvGrpSpPr>
        <p:grpSpPr>
          <a:xfrm>
            <a:off x="3521075" y="4625975"/>
            <a:ext cx="4003675" cy="522288"/>
            <a:chOff x="826" y="3178"/>
            <a:chExt cx="2522" cy="329"/>
          </a:xfrm>
        </p:grpSpPr>
        <p:sp>
          <p:nvSpPr>
            <p:cNvPr id="3100" name="Text Box 7"/>
            <p:cNvSpPr txBox="1"/>
            <p:nvPr/>
          </p:nvSpPr>
          <p:spPr>
            <a:xfrm>
              <a:off x="1140" y="3178"/>
              <a:ext cx="2208" cy="329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3200" b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50000"/>
                </a:spcBef>
                <a:buNone/>
              </a:pPr>
              <a:r>
                <a:rPr lang="zh-CN" altLang="en-US" sz="2800" b="1" dirty="0">
                  <a:ea typeface="楷体_GB2312" panose="02010609030101010101" pitchFamily="49" charset="-122"/>
                </a:rPr>
                <a:t>人耳听不到见的声音</a:t>
              </a:r>
              <a:endParaRPr lang="zh-CN" altLang="en-US" sz="2800" b="1" dirty="0">
                <a:ea typeface="楷体_GB2312" panose="02010609030101010101" pitchFamily="49" charset="-122"/>
              </a:endParaRPr>
            </a:p>
          </p:txBody>
        </p:sp>
        <p:sp>
          <p:nvSpPr>
            <p:cNvPr id="3101" name="Line 21"/>
            <p:cNvSpPr/>
            <p:nvPr/>
          </p:nvSpPr>
          <p:spPr>
            <a:xfrm>
              <a:off x="826" y="3303"/>
              <a:ext cx="288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7" name="Group 29"/>
          <p:cNvGrpSpPr/>
          <p:nvPr/>
        </p:nvGrpSpPr>
        <p:grpSpPr>
          <a:xfrm>
            <a:off x="6359525" y="2046288"/>
            <a:ext cx="395288" cy="1311275"/>
            <a:chOff x="2602" y="1469"/>
            <a:chExt cx="249" cy="826"/>
          </a:xfrm>
        </p:grpSpPr>
        <p:sp>
          <p:nvSpPr>
            <p:cNvPr id="3098" name="Line 27"/>
            <p:cNvSpPr/>
            <p:nvPr/>
          </p:nvSpPr>
          <p:spPr>
            <a:xfrm>
              <a:off x="2602" y="1901"/>
              <a:ext cx="24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099" name="Line 28"/>
            <p:cNvSpPr/>
            <p:nvPr/>
          </p:nvSpPr>
          <p:spPr>
            <a:xfrm>
              <a:off x="2851" y="1469"/>
              <a:ext cx="0" cy="8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8" name="Group 34"/>
          <p:cNvGrpSpPr/>
          <p:nvPr/>
        </p:nvGrpSpPr>
        <p:grpSpPr>
          <a:xfrm>
            <a:off x="6735763" y="2451100"/>
            <a:ext cx="1697037" cy="522288"/>
            <a:chOff x="2851" y="1724"/>
            <a:chExt cx="1069" cy="329"/>
          </a:xfrm>
        </p:grpSpPr>
        <p:sp>
          <p:nvSpPr>
            <p:cNvPr id="3096" name="Text Box 10"/>
            <p:cNvSpPr txBox="1"/>
            <p:nvPr/>
          </p:nvSpPr>
          <p:spPr>
            <a:xfrm>
              <a:off x="3248" y="1724"/>
              <a:ext cx="672" cy="329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3200" b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50000"/>
                </a:spcBef>
                <a:buNone/>
              </a:pPr>
              <a:r>
                <a:rPr lang="zh-CN" altLang="en-US" sz="2800" b="1" dirty="0">
                  <a:ea typeface="楷体_GB2312" panose="02010609030101010101" pitchFamily="49" charset="-122"/>
                </a:rPr>
                <a:t>音调</a:t>
              </a:r>
              <a:endParaRPr lang="zh-CN" altLang="en-US" sz="2800" b="1" dirty="0">
                <a:ea typeface="楷体_GB2312" panose="02010609030101010101" pitchFamily="49" charset="-122"/>
              </a:endParaRPr>
            </a:p>
          </p:txBody>
        </p:sp>
        <p:sp>
          <p:nvSpPr>
            <p:cNvPr id="3097" name="Line 30"/>
            <p:cNvSpPr/>
            <p:nvPr/>
          </p:nvSpPr>
          <p:spPr>
            <a:xfrm>
              <a:off x="2851" y="1901"/>
              <a:ext cx="355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9" name="Group 33"/>
          <p:cNvGrpSpPr/>
          <p:nvPr/>
        </p:nvGrpSpPr>
        <p:grpSpPr>
          <a:xfrm>
            <a:off x="6769100" y="1766888"/>
            <a:ext cx="1682750" cy="522287"/>
            <a:chOff x="2860" y="1305"/>
            <a:chExt cx="1060" cy="329"/>
          </a:xfrm>
        </p:grpSpPr>
        <p:sp>
          <p:nvSpPr>
            <p:cNvPr id="3094" name="Text Box 9"/>
            <p:cNvSpPr txBox="1"/>
            <p:nvPr/>
          </p:nvSpPr>
          <p:spPr>
            <a:xfrm>
              <a:off x="3248" y="1305"/>
              <a:ext cx="672" cy="329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3200" b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50000"/>
                </a:spcBef>
                <a:buNone/>
              </a:pPr>
              <a:r>
                <a:rPr lang="zh-CN" altLang="en-US" sz="2800" b="1" dirty="0">
                  <a:ea typeface="楷体_GB2312" panose="02010609030101010101" pitchFamily="49" charset="-122"/>
                </a:rPr>
                <a:t>响度</a:t>
              </a:r>
              <a:endParaRPr lang="zh-CN" altLang="en-US" sz="2800" b="1" dirty="0">
                <a:ea typeface="楷体_GB2312" panose="02010609030101010101" pitchFamily="49" charset="-122"/>
              </a:endParaRPr>
            </a:p>
          </p:txBody>
        </p:sp>
        <p:sp>
          <p:nvSpPr>
            <p:cNvPr id="3095" name="Line 31"/>
            <p:cNvSpPr/>
            <p:nvPr/>
          </p:nvSpPr>
          <p:spPr>
            <a:xfrm>
              <a:off x="2860" y="1479"/>
              <a:ext cx="355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10" name="Group 35"/>
          <p:cNvGrpSpPr/>
          <p:nvPr/>
        </p:nvGrpSpPr>
        <p:grpSpPr>
          <a:xfrm>
            <a:off x="6754813" y="3116263"/>
            <a:ext cx="1697037" cy="522287"/>
            <a:chOff x="2851" y="2131"/>
            <a:chExt cx="1069" cy="329"/>
          </a:xfrm>
        </p:grpSpPr>
        <p:sp>
          <p:nvSpPr>
            <p:cNvPr id="3092" name="Text Box 11"/>
            <p:cNvSpPr txBox="1"/>
            <p:nvPr/>
          </p:nvSpPr>
          <p:spPr>
            <a:xfrm>
              <a:off x="3248" y="2131"/>
              <a:ext cx="672" cy="329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3200" b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50000"/>
                </a:spcBef>
                <a:buNone/>
              </a:pPr>
              <a:r>
                <a:rPr lang="zh-CN" altLang="en-US" sz="2800" b="1" dirty="0">
                  <a:ea typeface="楷体_GB2312" panose="02010609030101010101" pitchFamily="49" charset="-122"/>
                </a:rPr>
                <a:t>音色</a:t>
              </a:r>
              <a:endParaRPr lang="zh-CN" altLang="en-US" sz="2800" b="1" dirty="0">
                <a:ea typeface="楷体_GB2312" panose="02010609030101010101" pitchFamily="49" charset="-122"/>
              </a:endParaRPr>
            </a:p>
          </p:txBody>
        </p:sp>
        <p:sp>
          <p:nvSpPr>
            <p:cNvPr id="3093" name="Line 32"/>
            <p:cNvSpPr/>
            <p:nvPr/>
          </p:nvSpPr>
          <p:spPr>
            <a:xfrm>
              <a:off x="2851" y="2285"/>
              <a:ext cx="355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11" name="Group 39"/>
          <p:cNvGrpSpPr/>
          <p:nvPr/>
        </p:nvGrpSpPr>
        <p:grpSpPr>
          <a:xfrm>
            <a:off x="3502025" y="5445125"/>
            <a:ext cx="2384425" cy="522288"/>
            <a:chOff x="1486" y="3418"/>
            <a:chExt cx="1502" cy="329"/>
          </a:xfrm>
        </p:grpSpPr>
        <p:sp>
          <p:nvSpPr>
            <p:cNvPr id="3090" name="Text Box 37"/>
            <p:cNvSpPr txBox="1"/>
            <p:nvPr/>
          </p:nvSpPr>
          <p:spPr>
            <a:xfrm>
              <a:off x="1800" y="3418"/>
              <a:ext cx="1188" cy="329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3200" b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50000"/>
                </a:spcBef>
                <a:buNone/>
              </a:pPr>
              <a:r>
                <a:rPr lang="zh-CN" altLang="en-US" sz="2800" b="1" dirty="0">
                  <a:ea typeface="楷体_GB2312" panose="02010609030101010101" pitchFamily="49" charset="-122"/>
                </a:rPr>
                <a:t>探究活动</a:t>
              </a:r>
              <a:endParaRPr lang="zh-CN" altLang="en-US" sz="2800" b="1" dirty="0">
                <a:ea typeface="楷体_GB2312" panose="02010609030101010101" pitchFamily="49" charset="-122"/>
              </a:endParaRPr>
            </a:p>
          </p:txBody>
        </p:sp>
        <p:sp>
          <p:nvSpPr>
            <p:cNvPr id="3091" name="Line 38"/>
            <p:cNvSpPr/>
            <p:nvPr/>
          </p:nvSpPr>
          <p:spPr>
            <a:xfrm>
              <a:off x="1486" y="3543"/>
              <a:ext cx="288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3112" name="AutoShape 40"/>
          <p:cNvSpPr/>
          <p:nvPr/>
        </p:nvSpPr>
        <p:spPr>
          <a:xfrm>
            <a:off x="7961313" y="658813"/>
            <a:ext cx="80962" cy="909637"/>
          </a:xfrm>
          <a:prstGeom prst="leftBrace">
            <a:avLst>
              <a:gd name="adj1" fmla="val 93627"/>
              <a:gd name="adj2" fmla="val 50000"/>
            </a:avLst>
          </a:prstGeom>
          <a:solidFill>
            <a:srgbClr val="0000CC"/>
          </a:solidFill>
          <a:ln w="9525" cap="flat" cmpd="sng">
            <a:solidFill>
              <a:srgbClr val="0000CC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zh-CN" sz="2000" dirty="0">
              <a:solidFill>
                <a:schemeClr val="accent2"/>
              </a:solidFill>
            </a:endParaRPr>
          </a:p>
        </p:txBody>
      </p:sp>
      <p:sp>
        <p:nvSpPr>
          <p:cNvPr id="3113" name="Rectangle 41"/>
          <p:cNvSpPr>
            <a:spLocks noChangeArrowheads="1"/>
          </p:cNvSpPr>
          <p:nvPr/>
        </p:nvSpPr>
        <p:spPr bwMode="auto">
          <a:xfrm>
            <a:off x="7011988" y="825500"/>
            <a:ext cx="1144588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anose="02010609030101010101" pitchFamily="49" charset="-122"/>
                <a:cs typeface="+mn-cs"/>
              </a:rPr>
              <a:t>利用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3114" name="Rectangle 42"/>
          <p:cNvSpPr>
            <a:spLocks noChangeArrowheads="1"/>
          </p:cNvSpPr>
          <p:nvPr/>
        </p:nvSpPr>
        <p:spPr bwMode="auto">
          <a:xfrm>
            <a:off x="8204200" y="1222375"/>
            <a:ext cx="16129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传递能量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3115" name="Rectangle 43"/>
          <p:cNvSpPr>
            <a:spLocks noChangeArrowheads="1"/>
          </p:cNvSpPr>
          <p:nvPr/>
        </p:nvSpPr>
        <p:spPr bwMode="auto">
          <a:xfrm>
            <a:off x="8105775" y="406400"/>
            <a:ext cx="161290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传递信息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3116" name="Rectangle 44"/>
          <p:cNvSpPr>
            <a:spLocks noChangeArrowheads="1"/>
          </p:cNvSpPr>
          <p:nvPr/>
        </p:nvSpPr>
        <p:spPr bwMode="auto">
          <a:xfrm>
            <a:off x="8445500" y="2300288"/>
            <a:ext cx="176530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华文新魏" pitchFamily="2" charset="-122"/>
                <a:cs typeface="+mn-cs"/>
              </a:rPr>
              <a:t>声音与众不</a:t>
            </a:r>
            <a:endParaRPr kumimoji="1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华文新魏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华文新魏" pitchFamily="2" charset="-122"/>
                <a:cs typeface="+mn-cs"/>
              </a:rPr>
              <a:t>  同的原因</a:t>
            </a:r>
            <a:endParaRPr kumimoji="1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华文新魏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3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ldLvl="0" animBg="1"/>
      <p:bldP spid="3112" grpId="0" bldLvl="0" animBg="1"/>
      <p:bldP spid="3113" grpId="0" bldLvl="0" animBg="1"/>
      <p:bldP spid="3114" grpId="0" bldLvl="0" animBg="1"/>
      <p:bldP spid="3115" grpId="0" bldLvl="0" animBg="1"/>
      <p:bldP spid="31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ext Box 2"/>
          <p:cNvSpPr txBox="1"/>
          <p:nvPr/>
        </p:nvSpPr>
        <p:spPr>
          <a:xfrm>
            <a:off x="2238375" y="420688"/>
            <a:ext cx="1690688" cy="521970"/>
          </a:xfrm>
          <a:prstGeom prst="rect">
            <a:avLst/>
          </a:prstGeom>
          <a:solidFill>
            <a:srgbClr val="0000CC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FF00"/>
                </a:solidFill>
                <a:ea typeface="黑体" panose="02010609060101010101" pitchFamily="49" charset="-122"/>
              </a:rPr>
              <a:t>例题选解</a:t>
            </a:r>
            <a:endParaRPr lang="zh-CN" altLang="en-US" sz="2800" b="1" dirty="0">
              <a:solidFill>
                <a:srgbClr val="FFFF00"/>
              </a:solidFill>
              <a:ea typeface="黑体" panose="02010609060101010101" pitchFamily="49" charset="-122"/>
            </a:endParaRPr>
          </a:p>
        </p:txBody>
      </p:sp>
      <p:sp>
        <p:nvSpPr>
          <p:cNvPr id="21507" name="Rectangle 3"/>
          <p:cNvSpPr/>
          <p:nvPr/>
        </p:nvSpPr>
        <p:spPr>
          <a:xfrm>
            <a:off x="2219325" y="1017588"/>
            <a:ext cx="7974013" cy="47847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just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例</a:t>
            </a:r>
            <a:r>
              <a:rPr lang="en-US" altLang="zh-CN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．挑选西瓜时，用手指在西瓜上弹几下，就知道是生瓜还是熟瓜．医生常用叩诊术来检查胸腹内器官是否正常</a:t>
            </a:r>
            <a:r>
              <a:rPr lang="en-US" altLang="zh-CN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</a:t>
            </a:r>
            <a:r>
              <a:rPr lang="zh-CN" altLang="en-US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如图</a:t>
            </a:r>
            <a:r>
              <a:rPr lang="en-US" altLang="zh-CN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一</a:t>
            </a:r>
            <a:r>
              <a:rPr lang="en-US" altLang="zh-CN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所示</a:t>
            </a:r>
            <a:r>
              <a:rPr lang="en-US" altLang="zh-CN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，脏器不正常与正常的叩诊声音是不同的．有趣的是</a:t>
            </a:r>
            <a:r>
              <a:rPr lang="en-US" altLang="zh-CN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300</a:t>
            </a:r>
            <a:r>
              <a:rPr lang="zh-CN" altLang="en-US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多年前，一个奥地利人用敲击酒桶的方法来判断桶中酒的多少</a:t>
            </a:r>
            <a:r>
              <a:rPr lang="en-US" altLang="zh-CN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</a:t>
            </a:r>
            <a:r>
              <a:rPr lang="zh-CN" altLang="en-US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如图</a:t>
            </a:r>
            <a:r>
              <a:rPr lang="en-US" altLang="zh-CN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一</a:t>
            </a:r>
            <a:r>
              <a:rPr lang="en-US" altLang="zh-CN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zh-CN" altLang="en-US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所示</a:t>
            </a:r>
            <a:r>
              <a:rPr lang="en-US" altLang="zh-CN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．上述实例中都是根据声音的哪一个共同特征来判断的</a:t>
            </a:r>
            <a:r>
              <a:rPr lang="en-US" altLang="zh-CN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?(    )</a:t>
            </a:r>
            <a:endParaRPr lang="en-US" altLang="zh-CN" sz="2800" b="1" dirty="0">
              <a:solidFill>
                <a:srgbClr val="006600"/>
              </a:solidFill>
              <a:latin typeface="楷体_GB2312" panose="02010609030101010101" pitchFamily="49" charset="-122"/>
              <a:ea typeface="Mincho" charset="-128"/>
            </a:endParaRPr>
          </a:p>
          <a:p>
            <a:pPr marL="0" lvl="0" indent="0" algn="just" eaLnBrk="1" hangingPunct="1"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006600"/>
                </a:solidFill>
                <a:latin typeface="楷体_GB2312" panose="02010609030101010101" pitchFamily="49" charset="-122"/>
                <a:cs typeface="Times New Roman" panose="02020603050405020304" pitchFamily="18" charset="0"/>
              </a:rPr>
              <a:t>   A</a:t>
            </a:r>
            <a:r>
              <a:rPr lang="en-US" altLang="zh-CN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. </a:t>
            </a:r>
            <a:r>
              <a:rPr lang="zh-CN" altLang="en-US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音调    </a:t>
            </a:r>
            <a:r>
              <a:rPr lang="en-US" altLang="zh-CN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B</a:t>
            </a:r>
            <a:r>
              <a:rPr lang="zh-CN" altLang="en-US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．响度    </a:t>
            </a:r>
            <a:r>
              <a:rPr lang="en-US" altLang="zh-CN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C</a:t>
            </a:r>
            <a:r>
              <a:rPr lang="zh-CN" altLang="en-US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．音色    </a:t>
            </a:r>
            <a:r>
              <a:rPr lang="en-US" altLang="zh-CN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D</a:t>
            </a:r>
            <a:r>
              <a:rPr lang="zh-CN" altLang="en-US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．声速 </a:t>
            </a:r>
            <a:endParaRPr lang="zh-CN" altLang="en-US" sz="2800" b="1" dirty="0">
              <a:solidFill>
                <a:srgbClr val="0066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21508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1250" y="5024438"/>
            <a:ext cx="4770438" cy="1706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1" name="Text Box 5"/>
          <p:cNvSpPr txBox="1"/>
          <p:nvPr/>
        </p:nvSpPr>
        <p:spPr>
          <a:xfrm>
            <a:off x="7085013" y="3595688"/>
            <a:ext cx="48736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 dirty="0">
                <a:solidFill>
                  <a:srgbClr val="0000CC"/>
                </a:solidFill>
              </a:rPr>
              <a:t>A</a:t>
            </a:r>
            <a:endParaRPr lang="en-US" altLang="zh-CN" b="1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 Box 2"/>
          <p:cNvSpPr txBox="1"/>
          <p:nvPr/>
        </p:nvSpPr>
        <p:spPr>
          <a:xfrm>
            <a:off x="2238375" y="547688"/>
            <a:ext cx="1690688" cy="521970"/>
          </a:xfrm>
          <a:prstGeom prst="rect">
            <a:avLst/>
          </a:prstGeom>
          <a:solidFill>
            <a:srgbClr val="0000CC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FF00"/>
                </a:solidFill>
                <a:ea typeface="黑体" panose="02010609060101010101" pitchFamily="49" charset="-122"/>
              </a:rPr>
              <a:t>例题选解</a:t>
            </a:r>
            <a:endParaRPr lang="zh-CN" altLang="en-US" sz="2800" b="1" dirty="0">
              <a:solidFill>
                <a:srgbClr val="FFFF00"/>
              </a:solidFill>
              <a:ea typeface="黑体" panose="02010609060101010101" pitchFamily="49" charset="-122"/>
            </a:endParaRPr>
          </a:p>
        </p:txBody>
      </p:sp>
      <p:sp>
        <p:nvSpPr>
          <p:cNvPr id="22531" name="Rectangle 3"/>
          <p:cNvSpPr/>
          <p:nvPr/>
        </p:nvSpPr>
        <p:spPr>
          <a:xfrm>
            <a:off x="2219325" y="1303338"/>
            <a:ext cx="7837488" cy="31654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just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例</a:t>
            </a:r>
            <a:r>
              <a:rPr lang="en-US" altLang="zh-CN" sz="28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3. 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图中，老师用同样的力吹一根吸管，并将它不断剪短，他在研究声音的</a:t>
            </a:r>
            <a:r>
              <a:rPr lang="en-US" altLang="zh-CN" sz="28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    )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．</a:t>
            </a:r>
            <a:endParaRPr lang="zh-CN" altLang="en-US" sz="2800" b="1" dirty="0">
              <a:solidFill>
                <a:srgbClr val="FF3300"/>
              </a:solidFill>
              <a:latin typeface="楷体_GB2312" panose="02010609030101010101" pitchFamily="49" charset="-122"/>
              <a:ea typeface="Mincho" charset="-128"/>
            </a:endParaRPr>
          </a:p>
          <a:p>
            <a:pPr marL="0" lvl="0" indent="0" algn="just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en-US" altLang="zh-CN" sz="28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A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．响度与吸管长短的关系    </a:t>
            </a:r>
            <a:endParaRPr lang="zh-CN" altLang="en-US" sz="2800" b="1" dirty="0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algn="just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en-US" altLang="zh-CN" sz="28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B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．音调与吸管材料的关系</a:t>
            </a:r>
            <a:endParaRPr lang="zh-CN" altLang="en-US" sz="2800" b="1" dirty="0">
              <a:solidFill>
                <a:srgbClr val="FF3300"/>
              </a:solidFill>
              <a:latin typeface="楷体_GB2312" panose="02010609030101010101" pitchFamily="49" charset="-122"/>
              <a:ea typeface="Mincho" charset="-128"/>
            </a:endParaRPr>
          </a:p>
          <a:p>
            <a:pPr marL="0" lvl="0" indent="0" algn="just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3300"/>
                </a:solidFill>
                <a:latin typeface="楷体_GB2312" panose="0201060903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28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C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．音调与吸管长短的关系     </a:t>
            </a:r>
            <a:endParaRPr lang="zh-CN" altLang="en-US" sz="2800" b="1" dirty="0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algn="just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en-US" altLang="zh-CN" sz="28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D. 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音色与吸管材料的关系 </a:t>
            </a:r>
            <a:endParaRPr lang="zh-CN" altLang="en-US" sz="2800" b="1" dirty="0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22532" name="Picture 4"/>
          <p:cNvPicPr>
            <a:picLocks noChangeAspect="1"/>
          </p:cNvPicPr>
          <p:nvPr/>
        </p:nvPicPr>
        <p:blipFill>
          <a:blip r:embed="rId1"/>
          <a:srcRect b="14867"/>
          <a:stretch>
            <a:fillRect/>
          </a:stretch>
        </p:blipFill>
        <p:spPr>
          <a:xfrm>
            <a:off x="7688263" y="2493963"/>
            <a:ext cx="2043112" cy="2090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5" name="Text Box 5"/>
          <p:cNvSpPr txBox="1"/>
          <p:nvPr/>
        </p:nvSpPr>
        <p:spPr>
          <a:xfrm>
            <a:off x="7246938" y="1679575"/>
            <a:ext cx="48736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 dirty="0">
                <a:solidFill>
                  <a:srgbClr val="0000CC"/>
                </a:solidFill>
              </a:rPr>
              <a:t>C</a:t>
            </a:r>
            <a:endParaRPr lang="en-US" altLang="zh-CN" b="1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Picture 4"/>
          <p:cNvPicPr>
            <a:picLocks noChangeAspect="1"/>
          </p:cNvPicPr>
          <p:nvPr/>
        </p:nvPicPr>
        <p:blipFill>
          <a:blip r:embed="rId1">
            <a:lum contrast="18000"/>
          </a:blip>
          <a:srcRect t="24779" b="16640"/>
          <a:stretch>
            <a:fillRect/>
          </a:stretch>
        </p:blipFill>
        <p:spPr>
          <a:xfrm>
            <a:off x="2363788" y="3768725"/>
            <a:ext cx="7694612" cy="284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Text Box 2"/>
          <p:cNvSpPr txBox="1"/>
          <p:nvPr/>
        </p:nvSpPr>
        <p:spPr>
          <a:xfrm>
            <a:off x="2238375" y="547688"/>
            <a:ext cx="1690688" cy="521970"/>
          </a:xfrm>
          <a:prstGeom prst="rect">
            <a:avLst/>
          </a:prstGeom>
          <a:solidFill>
            <a:srgbClr val="0000CC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FF00"/>
                </a:solidFill>
                <a:ea typeface="黑体" panose="02010609060101010101" pitchFamily="49" charset="-122"/>
              </a:rPr>
              <a:t>例题选解</a:t>
            </a:r>
            <a:endParaRPr lang="zh-CN" altLang="en-US" sz="2800" b="1" dirty="0">
              <a:solidFill>
                <a:srgbClr val="FFFF00"/>
              </a:solidFill>
              <a:ea typeface="黑体" panose="02010609060101010101" pitchFamily="49" charset="-122"/>
            </a:endParaRPr>
          </a:p>
        </p:txBody>
      </p:sp>
      <p:sp>
        <p:nvSpPr>
          <p:cNvPr id="23556" name="Rectangle 3"/>
          <p:cNvSpPr/>
          <p:nvPr/>
        </p:nvSpPr>
        <p:spPr>
          <a:xfrm>
            <a:off x="2189163" y="1143000"/>
            <a:ext cx="7837487" cy="29559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just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例</a:t>
            </a:r>
            <a:r>
              <a:rPr lang="en-US" altLang="zh-CN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4. </a:t>
            </a:r>
            <a:r>
              <a:rPr lang="zh-CN" altLang="en-US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一场大雪过后，人们会感到外面万籁俱寂．究其原因，你认为正确的是</a:t>
            </a:r>
            <a:r>
              <a:rPr lang="en-US" altLang="zh-CN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    )</a:t>
            </a:r>
            <a:r>
              <a:rPr lang="zh-CN" altLang="en-US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．</a:t>
            </a:r>
            <a:endParaRPr lang="zh-CN" altLang="en-US" sz="2800" b="1" dirty="0">
              <a:solidFill>
                <a:srgbClr val="006600"/>
              </a:solidFill>
              <a:latin typeface="楷体_GB2312" panose="02010609030101010101" pitchFamily="49" charset="-122"/>
              <a:ea typeface="Mincho" charset="-128"/>
            </a:endParaRPr>
          </a:p>
          <a:p>
            <a:pPr marL="0" lvl="0" indent="0" algn="just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en-US" altLang="zh-CN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A</a:t>
            </a:r>
            <a:r>
              <a:rPr lang="zh-CN" altLang="en-US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．可能是大雪后，行驶的车辆减少，噪声减小</a:t>
            </a:r>
            <a:endParaRPr lang="zh-CN" altLang="en-US" sz="2800" b="1" dirty="0">
              <a:solidFill>
                <a:srgbClr val="006600"/>
              </a:solidFill>
              <a:latin typeface="楷体_GB2312" panose="02010609030101010101" pitchFamily="49" charset="-122"/>
              <a:ea typeface="Mincho" charset="-128"/>
            </a:endParaRPr>
          </a:p>
          <a:p>
            <a:pPr marL="0" lvl="0" indent="0" algn="just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en-US" altLang="zh-CN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B</a:t>
            </a:r>
            <a:r>
              <a:rPr lang="zh-CN" altLang="en-US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．可能是大雪后，大地银装素裹，噪声被反射</a:t>
            </a:r>
            <a:endParaRPr lang="zh-CN" altLang="en-US" sz="2800" b="1" dirty="0">
              <a:solidFill>
                <a:srgbClr val="006600"/>
              </a:solidFill>
              <a:latin typeface="楷体_GB2312" panose="02010609030101010101" pitchFamily="49" charset="-122"/>
              <a:ea typeface="Mincho" charset="-128"/>
            </a:endParaRPr>
          </a:p>
          <a:p>
            <a:pPr marL="0" lvl="0" indent="0" algn="just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en-US" altLang="zh-CN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C. </a:t>
            </a:r>
            <a:r>
              <a:rPr lang="zh-CN" altLang="en-US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可能是大雪后气温较低，噪声传播速度变慢</a:t>
            </a:r>
            <a:endParaRPr lang="zh-CN" altLang="en-US" sz="2800" b="1" dirty="0">
              <a:solidFill>
                <a:srgbClr val="006600"/>
              </a:solidFill>
              <a:latin typeface="楷体_GB2312" panose="02010609030101010101" pitchFamily="49" charset="-122"/>
              <a:ea typeface="Mincho" charset="-128"/>
            </a:endParaRPr>
          </a:p>
          <a:p>
            <a:pPr marL="0" lvl="0" indent="0" algn="just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6600"/>
                </a:solidFill>
                <a:latin typeface="楷体_GB2312" panose="0201060903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D</a:t>
            </a:r>
            <a:r>
              <a:rPr lang="zh-CN" altLang="en-US" sz="28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．可能是大雪蓬松且多孔，对噪声有吸收作用 </a:t>
            </a:r>
            <a:endParaRPr lang="zh-CN" altLang="en-US" sz="2800" b="1" dirty="0">
              <a:solidFill>
                <a:srgbClr val="0066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6629" name="Text Box 5"/>
          <p:cNvSpPr txBox="1"/>
          <p:nvPr/>
        </p:nvSpPr>
        <p:spPr>
          <a:xfrm>
            <a:off x="7589838" y="1536700"/>
            <a:ext cx="48736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 dirty="0">
                <a:solidFill>
                  <a:srgbClr val="0000CC"/>
                </a:solidFill>
              </a:rPr>
              <a:t>D</a:t>
            </a:r>
            <a:endParaRPr lang="en-US" altLang="zh-CN" b="1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4578" name="Rectangle 2"/>
          <p:cNvSpPr/>
          <p:nvPr/>
        </p:nvSpPr>
        <p:spPr>
          <a:xfrm>
            <a:off x="2203450" y="1089025"/>
            <a:ext cx="7181850" cy="23764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just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例</a:t>
            </a:r>
            <a:r>
              <a:rPr lang="en-US" altLang="zh-CN" sz="28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5. 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大军和小欣在鱼缸边玩耍，鱼儿被吓跑了</a:t>
            </a:r>
            <a:r>
              <a:rPr lang="en-US" altLang="zh-CN" sz="28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如图所示</a:t>
            </a:r>
            <a:r>
              <a:rPr lang="en-US" altLang="zh-CN" sz="28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。小欣认为是他们的动作吓跑了鱼儿，大军却提出是他们发出的声音惊走了鱼儿。请你设计一个实验方案帮助他们作出判断。</a:t>
            </a:r>
            <a:endParaRPr lang="zh-CN" altLang="en-US" sz="2800" b="1" dirty="0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algn="just">
              <a:spcBef>
                <a:spcPct val="0"/>
              </a:spcBef>
              <a:buNone/>
            </a:pPr>
            <a:endParaRPr lang="en-US" altLang="zh-CN" sz="2800" b="1" dirty="0">
              <a:solidFill>
                <a:srgbClr val="0066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24579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1825" y="3536950"/>
            <a:ext cx="4576763" cy="2898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0" name="Text Box 5"/>
          <p:cNvSpPr txBox="1"/>
          <p:nvPr/>
        </p:nvSpPr>
        <p:spPr>
          <a:xfrm>
            <a:off x="2238375" y="547688"/>
            <a:ext cx="1690688" cy="521970"/>
          </a:xfrm>
          <a:prstGeom prst="rect">
            <a:avLst/>
          </a:prstGeom>
          <a:solidFill>
            <a:srgbClr val="0000CC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FF00"/>
                </a:solidFill>
                <a:ea typeface="黑体" panose="02010609060101010101" pitchFamily="49" charset="-122"/>
              </a:rPr>
              <a:t>例题选解</a:t>
            </a:r>
            <a:endParaRPr lang="zh-CN" altLang="en-US" sz="2800" b="1" dirty="0">
              <a:solidFill>
                <a:srgbClr val="FFFF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Text Box 3"/>
          <p:cNvSpPr txBox="1"/>
          <p:nvPr/>
        </p:nvSpPr>
        <p:spPr>
          <a:xfrm>
            <a:off x="2362200" y="1295400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zh-CN" sz="2400" dirty="0"/>
          </a:p>
        </p:txBody>
      </p:sp>
      <p:sp>
        <p:nvSpPr>
          <p:cNvPr id="25603" name="Text Box 4"/>
          <p:cNvSpPr txBox="1"/>
          <p:nvPr/>
        </p:nvSpPr>
        <p:spPr>
          <a:xfrm>
            <a:off x="1905000" y="1101725"/>
            <a:ext cx="8124825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dirty="0">
                <a:latin typeface="方正大黑简体" pitchFamily="65" charset="-122"/>
                <a:ea typeface="方正大黑简体" pitchFamily="65" charset="-122"/>
              </a:rPr>
              <a:t>    </a:t>
            </a:r>
            <a:r>
              <a:rPr lang="en-US" altLang="zh-CN" b="1" dirty="0">
                <a:solidFill>
                  <a:srgbClr val="0000CC"/>
                </a:solidFill>
                <a:latin typeface="方正大黑简体" pitchFamily="65" charset="-122"/>
                <a:ea typeface="方正大黑简体" pitchFamily="65" charset="-122"/>
              </a:rPr>
              <a:t>1</a:t>
            </a:r>
            <a:r>
              <a:rPr lang="zh-CN" altLang="en-US" b="1" dirty="0">
                <a:solidFill>
                  <a:srgbClr val="0000CC"/>
                </a:solidFill>
                <a:latin typeface="方正大黑简体" pitchFamily="65" charset="-122"/>
                <a:ea typeface="方正大黑简体" pitchFamily="65" charset="-122"/>
              </a:rPr>
              <a:t>、把门窗关闭后，传入室内的噪声明显</a:t>
            </a:r>
            <a:endParaRPr lang="zh-CN" altLang="en-US" b="1" dirty="0">
              <a:solidFill>
                <a:srgbClr val="0000CC"/>
              </a:solidFill>
              <a:latin typeface="方正大黑简体" pitchFamily="65" charset="-122"/>
              <a:ea typeface="方正大黑简体" pitchFamily="65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0000CC"/>
                </a:solidFill>
                <a:latin typeface="方正大黑简体" pitchFamily="65" charset="-122"/>
                <a:ea typeface="方正大黑简体" pitchFamily="65" charset="-122"/>
              </a:rPr>
              <a:t>减弱，这是否与</a:t>
            </a:r>
            <a:r>
              <a:rPr lang="zh-CN" altLang="en-US" b="1" dirty="0">
                <a:solidFill>
                  <a:srgbClr val="0000CC"/>
                </a:solidFill>
                <a:ea typeface="方正大黑简体" pitchFamily="65" charset="-122"/>
              </a:rPr>
              <a:t>“</a:t>
            </a:r>
            <a:r>
              <a:rPr lang="zh-CN" altLang="en-US" b="1" dirty="0">
                <a:solidFill>
                  <a:srgbClr val="0000CC"/>
                </a:solidFill>
                <a:latin typeface="方正大黑简体" pitchFamily="65" charset="-122"/>
                <a:ea typeface="方正大黑简体" pitchFamily="65" charset="-122"/>
              </a:rPr>
              <a:t>墙壁是固体，传声性能比</a:t>
            </a:r>
            <a:endParaRPr lang="zh-CN" altLang="en-US" b="1" dirty="0">
              <a:solidFill>
                <a:srgbClr val="0000CC"/>
              </a:solidFill>
              <a:latin typeface="方正大黑简体" pitchFamily="65" charset="-122"/>
              <a:ea typeface="方正大黑简体" pitchFamily="65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0000CC"/>
                </a:solidFill>
                <a:latin typeface="方正大黑简体" pitchFamily="65" charset="-122"/>
                <a:ea typeface="方正大黑简体" pitchFamily="65" charset="-122"/>
              </a:rPr>
              <a:t>空气好</a:t>
            </a:r>
            <a:r>
              <a:rPr lang="zh-CN" altLang="en-US" b="1" dirty="0">
                <a:solidFill>
                  <a:srgbClr val="0000CC"/>
                </a:solidFill>
                <a:ea typeface="方正大黑简体" pitchFamily="65" charset="-122"/>
              </a:rPr>
              <a:t>”</a:t>
            </a:r>
            <a:r>
              <a:rPr lang="zh-CN" altLang="en-US" b="1" dirty="0">
                <a:solidFill>
                  <a:srgbClr val="0000CC"/>
                </a:solidFill>
                <a:latin typeface="方正大黑简体" pitchFamily="65" charset="-122"/>
                <a:ea typeface="方正大黑简体" pitchFamily="65" charset="-122"/>
              </a:rPr>
              <a:t>相矛盾？</a:t>
            </a:r>
            <a:endParaRPr lang="zh-CN" altLang="en-US" b="1" dirty="0">
              <a:solidFill>
                <a:srgbClr val="0000CC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sp>
        <p:nvSpPr>
          <p:cNvPr id="29701" name="Text Box 5"/>
          <p:cNvSpPr txBox="1"/>
          <p:nvPr/>
        </p:nvSpPr>
        <p:spPr>
          <a:xfrm>
            <a:off x="1898650" y="3873500"/>
            <a:ext cx="8757285" cy="20612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声音在空气中传播时，如果遇到墙壁等障</a:t>
            </a:r>
            <a:endParaRPr lang="zh-CN" altLang="en-US" b="1" dirty="0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碍物，大部分声音会反射回去，正因为这样，</a:t>
            </a:r>
            <a:endParaRPr lang="zh-CN" altLang="en-US" b="1" dirty="0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来自窗外的声音不能直接传入室内，大部分被</a:t>
            </a:r>
            <a:endParaRPr lang="zh-CN" altLang="en-US" b="1" dirty="0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墙壁等反射回去，传入室内的噪声明显减弱了。</a:t>
            </a:r>
            <a:endParaRPr lang="zh-CN" altLang="en-US" b="1" dirty="0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9702" name="Text Box 6"/>
          <p:cNvSpPr txBox="1"/>
          <p:nvPr/>
        </p:nvSpPr>
        <p:spPr>
          <a:xfrm>
            <a:off x="2106930" y="3136900"/>
            <a:ext cx="18910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dirty="0">
                <a:ea typeface="隶书" pitchFamily="49" charset="-122"/>
              </a:rPr>
              <a:t>分析：</a:t>
            </a:r>
            <a:endParaRPr lang="zh-CN" altLang="en-US" b="1" dirty="0">
              <a:ea typeface="隶书" pitchFamily="49" charset="-122"/>
            </a:endParaRPr>
          </a:p>
        </p:txBody>
      </p:sp>
      <p:sp>
        <p:nvSpPr>
          <p:cNvPr id="25606" name="Text Box 7"/>
          <p:cNvSpPr txBox="1"/>
          <p:nvPr/>
        </p:nvSpPr>
        <p:spPr>
          <a:xfrm>
            <a:off x="1895475" y="255588"/>
            <a:ext cx="1690688" cy="521970"/>
          </a:xfrm>
          <a:prstGeom prst="rect">
            <a:avLst/>
          </a:prstGeom>
          <a:solidFill>
            <a:srgbClr val="0000CC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FF00"/>
                </a:solidFill>
                <a:ea typeface="方正大黑简体" pitchFamily="65" charset="-122"/>
              </a:rPr>
              <a:t>练习选解</a:t>
            </a:r>
            <a:endParaRPr lang="zh-CN" altLang="en-US" sz="2800" b="1" dirty="0">
              <a:solidFill>
                <a:srgbClr val="FFFF00"/>
              </a:solidFill>
              <a:ea typeface="方正大黑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  <p:bldP spid="2970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Text Box 2"/>
          <p:cNvSpPr txBox="1"/>
          <p:nvPr/>
        </p:nvSpPr>
        <p:spPr>
          <a:xfrm>
            <a:off x="1797050" y="803275"/>
            <a:ext cx="8566150" cy="43999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40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40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、声音在传播的过程中，下列说法</a:t>
            </a:r>
            <a:endParaRPr lang="zh-CN" altLang="en-US" sz="4000" b="1" dirty="0">
              <a:solidFill>
                <a:srgbClr val="0066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正确的是（   ）</a:t>
            </a:r>
            <a:endParaRPr lang="zh-CN" altLang="en-US" sz="4000" b="1" dirty="0">
              <a:solidFill>
                <a:srgbClr val="0066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 </a:t>
            </a:r>
            <a:endParaRPr lang="zh-CN" altLang="en-US" sz="4000" b="1" dirty="0">
              <a:solidFill>
                <a:srgbClr val="0066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 </a:t>
            </a:r>
            <a:r>
              <a:rPr lang="en-US" altLang="zh-CN" sz="40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A</a:t>
            </a:r>
            <a:r>
              <a:rPr lang="zh-CN" altLang="en-US" sz="40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、音调会逐渐变低</a:t>
            </a:r>
            <a:endParaRPr lang="zh-CN" altLang="en-US" sz="4000" b="1" dirty="0">
              <a:solidFill>
                <a:srgbClr val="0066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 </a:t>
            </a:r>
            <a:r>
              <a:rPr lang="en-US" altLang="zh-CN" sz="40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B</a:t>
            </a:r>
            <a:r>
              <a:rPr lang="zh-CN" altLang="en-US" sz="40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、响度会逐渐变小</a:t>
            </a:r>
            <a:endParaRPr lang="zh-CN" altLang="en-US" sz="4000" b="1" dirty="0">
              <a:solidFill>
                <a:srgbClr val="0066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 </a:t>
            </a:r>
            <a:r>
              <a:rPr lang="en-US" altLang="zh-CN" sz="40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C</a:t>
            </a:r>
            <a:r>
              <a:rPr lang="zh-CN" altLang="en-US" sz="40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、音色会逐渐变差</a:t>
            </a:r>
            <a:endParaRPr lang="zh-CN" altLang="en-US" sz="4000" b="1" dirty="0">
              <a:solidFill>
                <a:srgbClr val="0066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 </a:t>
            </a:r>
            <a:r>
              <a:rPr lang="en-US" altLang="zh-CN" sz="40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D</a:t>
            </a:r>
            <a:r>
              <a:rPr lang="zh-CN" altLang="en-US" sz="4000" b="1" dirty="0">
                <a:solidFill>
                  <a:srgbClr val="00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、以上说法都有可能</a:t>
            </a:r>
            <a:endParaRPr lang="zh-CN" altLang="en-US" sz="4000" b="1" dirty="0">
              <a:solidFill>
                <a:srgbClr val="0066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0723" name="Text Box 3"/>
          <p:cNvSpPr txBox="1"/>
          <p:nvPr/>
        </p:nvSpPr>
        <p:spPr>
          <a:xfrm>
            <a:off x="4535805" y="1471295"/>
            <a:ext cx="5016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66"/>
                </a:solidFill>
              </a:rPr>
              <a:t>B</a:t>
            </a:r>
            <a:endParaRPr lang="en-US" altLang="zh-CN" b="1" dirty="0">
              <a:solidFill>
                <a:srgbClr val="FF0066"/>
              </a:solidFill>
            </a:endParaRPr>
          </a:p>
        </p:txBody>
      </p:sp>
      <p:sp>
        <p:nvSpPr>
          <p:cNvPr id="26628" name="Text Box 4"/>
          <p:cNvSpPr txBox="1"/>
          <p:nvPr/>
        </p:nvSpPr>
        <p:spPr>
          <a:xfrm>
            <a:off x="1895475" y="255588"/>
            <a:ext cx="1690688" cy="521970"/>
          </a:xfrm>
          <a:prstGeom prst="rect">
            <a:avLst/>
          </a:prstGeom>
          <a:solidFill>
            <a:srgbClr val="0000CC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FF00"/>
                </a:solidFill>
                <a:ea typeface="方正大黑简体" pitchFamily="65" charset="-122"/>
              </a:rPr>
              <a:t>练习选解</a:t>
            </a:r>
            <a:endParaRPr lang="zh-CN" altLang="en-US" sz="2800" b="1" dirty="0">
              <a:solidFill>
                <a:srgbClr val="FFFF00"/>
              </a:solidFill>
              <a:ea typeface="方正大黑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Text Box 2"/>
          <p:cNvSpPr txBox="1"/>
          <p:nvPr/>
        </p:nvSpPr>
        <p:spPr>
          <a:xfrm>
            <a:off x="1774825" y="973138"/>
            <a:ext cx="8450580" cy="45231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600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zh-CN" altLang="en-US" sz="3600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sz="36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噪声严重影响着人们的生活和工作</a:t>
            </a:r>
            <a:endParaRPr lang="zh-CN" altLang="en-US" sz="3600" b="1" dirty="0">
              <a:solidFill>
                <a:srgbClr val="0000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以下防治噪声的办法中可行的是 （   ）</a:t>
            </a:r>
            <a:endParaRPr lang="zh-CN" altLang="en-US" sz="3600" b="1" dirty="0">
              <a:solidFill>
                <a:srgbClr val="0000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en-US" altLang="zh-CN" sz="36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A</a:t>
            </a:r>
            <a:r>
              <a:rPr lang="zh-CN" altLang="en-US" sz="36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、通过科学研究，使噪声不发生</a:t>
            </a:r>
            <a:endParaRPr lang="zh-CN" altLang="en-US" sz="3600" b="1" dirty="0">
              <a:solidFill>
                <a:srgbClr val="0000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en-US" altLang="zh-CN" sz="36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B</a:t>
            </a:r>
            <a:r>
              <a:rPr lang="zh-CN" altLang="en-US" sz="36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、将所有噪声源隔在真空中，以免</a:t>
            </a:r>
            <a:endParaRPr lang="zh-CN" altLang="en-US" sz="3600" b="1" dirty="0">
              <a:solidFill>
                <a:srgbClr val="0000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噪声干扰</a:t>
            </a:r>
            <a:endParaRPr lang="zh-CN" altLang="en-US" sz="3600" b="1" dirty="0">
              <a:solidFill>
                <a:srgbClr val="0000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en-US" altLang="zh-CN" sz="36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C</a:t>
            </a:r>
            <a:r>
              <a:rPr lang="zh-CN" altLang="en-US" sz="36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、城市里穿过住宅区的高速公路两</a:t>
            </a:r>
            <a:endParaRPr lang="zh-CN" altLang="en-US" sz="3600" b="1" dirty="0">
              <a:solidFill>
                <a:srgbClr val="0000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旁建隔音墙，一般道路两旁植树种花</a:t>
            </a:r>
            <a:endParaRPr lang="zh-CN" altLang="en-US" sz="3600" b="1" dirty="0">
              <a:solidFill>
                <a:srgbClr val="0000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en-US" altLang="zh-CN" sz="36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D</a:t>
            </a:r>
            <a:r>
              <a:rPr lang="zh-CN" altLang="en-US" sz="3600" b="1" dirty="0">
                <a:solidFill>
                  <a:srgbClr val="0000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、建筑工地不允许使用大型机械</a:t>
            </a:r>
            <a:endParaRPr lang="zh-CN" altLang="en-US" sz="3600" b="1" dirty="0">
              <a:solidFill>
                <a:srgbClr val="0000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1747" name="Text Box 3"/>
          <p:cNvSpPr txBox="1"/>
          <p:nvPr/>
        </p:nvSpPr>
        <p:spPr>
          <a:xfrm>
            <a:off x="9037955" y="1394460"/>
            <a:ext cx="13373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4000" b="1" dirty="0">
                <a:solidFill>
                  <a:srgbClr val="FF0066"/>
                </a:solidFill>
              </a:rPr>
              <a:t>C</a:t>
            </a:r>
            <a:endParaRPr lang="en-US" altLang="zh-CN" sz="4000" b="1" dirty="0">
              <a:solidFill>
                <a:srgbClr val="FF0066"/>
              </a:solidFill>
            </a:endParaRPr>
          </a:p>
        </p:txBody>
      </p:sp>
      <p:sp>
        <p:nvSpPr>
          <p:cNvPr id="27652" name="Text Box 4"/>
          <p:cNvSpPr txBox="1"/>
          <p:nvPr/>
        </p:nvSpPr>
        <p:spPr>
          <a:xfrm>
            <a:off x="1895475" y="255588"/>
            <a:ext cx="1690688" cy="521970"/>
          </a:xfrm>
          <a:prstGeom prst="rect">
            <a:avLst/>
          </a:prstGeom>
          <a:solidFill>
            <a:srgbClr val="0000CC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FF00"/>
                </a:solidFill>
                <a:ea typeface="方正大黑简体" pitchFamily="65" charset="-122"/>
              </a:rPr>
              <a:t>练习选解</a:t>
            </a:r>
            <a:endParaRPr lang="zh-CN" altLang="en-US" sz="2800" b="1" dirty="0">
              <a:solidFill>
                <a:srgbClr val="FFFF00"/>
              </a:solidFill>
              <a:ea typeface="方正大黑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Text Box 2"/>
          <p:cNvSpPr txBox="1"/>
          <p:nvPr/>
        </p:nvSpPr>
        <p:spPr>
          <a:xfrm>
            <a:off x="1917700" y="846138"/>
            <a:ext cx="8404225" cy="3969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600" dirty="0">
                <a:solidFill>
                  <a:srgbClr val="006600"/>
                </a:solidFill>
                <a:latin typeface="方正大黑简体" pitchFamily="65" charset="-122"/>
                <a:ea typeface="方正大黑简体" pitchFamily="65" charset="-122"/>
              </a:rPr>
              <a:t>4</a:t>
            </a:r>
            <a:r>
              <a:rPr lang="zh-CN" altLang="en-US" sz="3600" b="1" dirty="0">
                <a:solidFill>
                  <a:srgbClr val="006600"/>
                </a:solidFill>
                <a:latin typeface="方正大黑简体" pitchFamily="65" charset="-122"/>
                <a:ea typeface="方正大黑简体" pitchFamily="65" charset="-122"/>
              </a:rPr>
              <a:t>、有一闹钟正在响铃，将闹钟用泡沫塑料垫起，使其响铃声音减弱，这是（      ）</a:t>
            </a:r>
            <a:endParaRPr lang="zh-CN" altLang="en-US" sz="3600" b="1" dirty="0">
              <a:solidFill>
                <a:srgbClr val="006600"/>
              </a:solidFill>
              <a:latin typeface="方正大黑简体" pitchFamily="65" charset="-122"/>
              <a:ea typeface="方正大黑简体" pitchFamily="65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6600"/>
                </a:solidFill>
                <a:latin typeface="方正大黑简体" pitchFamily="65" charset="-122"/>
                <a:ea typeface="方正大黑简体" pitchFamily="65" charset="-122"/>
              </a:rPr>
              <a:t>      </a:t>
            </a:r>
            <a:r>
              <a:rPr lang="en-US" altLang="zh-CN" sz="3600" b="1" dirty="0">
                <a:solidFill>
                  <a:srgbClr val="006600"/>
                </a:solidFill>
                <a:latin typeface="方正大黑简体" pitchFamily="65" charset="-122"/>
                <a:ea typeface="方正大黑简体" pitchFamily="65" charset="-122"/>
              </a:rPr>
              <a:t>A</a:t>
            </a:r>
            <a:r>
              <a:rPr lang="zh-CN" altLang="en-US" sz="3600" b="1" dirty="0">
                <a:solidFill>
                  <a:srgbClr val="006600"/>
                </a:solidFill>
                <a:latin typeface="方正大黑简体" pitchFamily="65" charset="-122"/>
                <a:ea typeface="方正大黑简体" pitchFamily="65" charset="-122"/>
              </a:rPr>
              <a:t>、在发声处减弱噪声</a:t>
            </a:r>
            <a:endParaRPr lang="zh-CN" altLang="en-US" sz="3600" b="1" dirty="0">
              <a:solidFill>
                <a:srgbClr val="006600"/>
              </a:solidFill>
              <a:latin typeface="方正大黑简体" pitchFamily="65" charset="-122"/>
              <a:ea typeface="方正大黑简体" pitchFamily="65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6600"/>
                </a:solidFill>
                <a:latin typeface="方正大黑简体" pitchFamily="65" charset="-122"/>
                <a:ea typeface="方正大黑简体" pitchFamily="65" charset="-122"/>
              </a:rPr>
              <a:t>      </a:t>
            </a:r>
            <a:r>
              <a:rPr lang="en-US" altLang="zh-CN" sz="3600" b="1" dirty="0">
                <a:solidFill>
                  <a:srgbClr val="006600"/>
                </a:solidFill>
                <a:latin typeface="方正大黑简体" pitchFamily="65" charset="-122"/>
                <a:ea typeface="方正大黑简体" pitchFamily="65" charset="-122"/>
              </a:rPr>
              <a:t>B</a:t>
            </a:r>
            <a:r>
              <a:rPr lang="zh-CN" altLang="en-US" sz="3600" b="1" dirty="0">
                <a:solidFill>
                  <a:srgbClr val="006600"/>
                </a:solidFill>
                <a:latin typeface="方正大黑简体" pitchFamily="65" charset="-122"/>
                <a:ea typeface="方正大黑简体" pitchFamily="65" charset="-122"/>
              </a:rPr>
              <a:t>、阻断噪声的传播途径</a:t>
            </a:r>
            <a:endParaRPr lang="zh-CN" altLang="en-US" sz="3600" b="1" dirty="0">
              <a:solidFill>
                <a:srgbClr val="006600"/>
              </a:solidFill>
              <a:latin typeface="方正大黑简体" pitchFamily="65" charset="-122"/>
              <a:ea typeface="方正大黑简体" pitchFamily="65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6600"/>
                </a:solidFill>
                <a:latin typeface="方正大黑简体" pitchFamily="65" charset="-122"/>
                <a:ea typeface="方正大黑简体" pitchFamily="65" charset="-122"/>
              </a:rPr>
              <a:t>      </a:t>
            </a:r>
            <a:r>
              <a:rPr lang="en-US" altLang="zh-CN" sz="3600" b="1" dirty="0">
                <a:solidFill>
                  <a:srgbClr val="006600"/>
                </a:solidFill>
                <a:latin typeface="方正大黑简体" pitchFamily="65" charset="-122"/>
                <a:ea typeface="方正大黑简体" pitchFamily="65" charset="-122"/>
              </a:rPr>
              <a:t>C</a:t>
            </a:r>
            <a:r>
              <a:rPr lang="zh-CN" altLang="en-US" sz="3600" b="1" dirty="0">
                <a:solidFill>
                  <a:srgbClr val="006600"/>
                </a:solidFill>
                <a:latin typeface="方正大黑简体" pitchFamily="65" charset="-122"/>
                <a:ea typeface="方正大黑简体" pitchFamily="65" charset="-122"/>
              </a:rPr>
              <a:t>、在人耳处减弱噪声</a:t>
            </a:r>
            <a:endParaRPr lang="zh-CN" altLang="en-US" sz="3600" b="1" dirty="0">
              <a:solidFill>
                <a:srgbClr val="006600"/>
              </a:solidFill>
              <a:latin typeface="方正大黑简体" pitchFamily="65" charset="-122"/>
              <a:ea typeface="方正大黑简体" pitchFamily="65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6600"/>
                </a:solidFill>
                <a:latin typeface="方正大黑简体" pitchFamily="65" charset="-122"/>
                <a:ea typeface="方正大黑简体" pitchFamily="65" charset="-122"/>
              </a:rPr>
              <a:t>      </a:t>
            </a:r>
            <a:r>
              <a:rPr lang="en-US" altLang="zh-CN" sz="3600" b="1" dirty="0">
                <a:solidFill>
                  <a:srgbClr val="006600"/>
                </a:solidFill>
                <a:latin typeface="方正大黑简体" pitchFamily="65" charset="-122"/>
                <a:ea typeface="方正大黑简体" pitchFamily="65" charset="-122"/>
              </a:rPr>
              <a:t>D</a:t>
            </a:r>
            <a:r>
              <a:rPr lang="zh-CN" altLang="en-US" sz="3600" b="1" dirty="0">
                <a:solidFill>
                  <a:srgbClr val="006600"/>
                </a:solidFill>
                <a:latin typeface="方正大黑简体" pitchFamily="65" charset="-122"/>
                <a:ea typeface="方正大黑简体" pitchFamily="65" charset="-122"/>
              </a:rPr>
              <a:t>、为了使闹钟的使用寿命延长</a:t>
            </a:r>
            <a:endParaRPr lang="zh-CN" altLang="en-US" sz="3600" b="1" dirty="0">
              <a:solidFill>
                <a:srgbClr val="006600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sp>
        <p:nvSpPr>
          <p:cNvPr id="32771" name="Text Box 3"/>
          <p:cNvSpPr txBox="1"/>
          <p:nvPr/>
        </p:nvSpPr>
        <p:spPr>
          <a:xfrm>
            <a:off x="2909888" y="1951038"/>
            <a:ext cx="5130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600" b="1" dirty="0">
                <a:solidFill>
                  <a:srgbClr val="FF0066"/>
                </a:solidFill>
              </a:rPr>
              <a:t>A</a:t>
            </a:r>
            <a:endParaRPr lang="en-US" altLang="zh-CN" sz="3600" b="1" dirty="0">
              <a:solidFill>
                <a:srgbClr val="FF0066"/>
              </a:solidFill>
            </a:endParaRPr>
          </a:p>
        </p:txBody>
      </p:sp>
      <p:sp>
        <p:nvSpPr>
          <p:cNvPr id="28676" name="Text Box 4"/>
          <p:cNvSpPr txBox="1"/>
          <p:nvPr/>
        </p:nvSpPr>
        <p:spPr>
          <a:xfrm>
            <a:off x="1895475" y="242888"/>
            <a:ext cx="1690688" cy="521970"/>
          </a:xfrm>
          <a:prstGeom prst="rect">
            <a:avLst/>
          </a:prstGeom>
          <a:solidFill>
            <a:srgbClr val="0000CC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FF00"/>
                </a:solidFill>
                <a:ea typeface="方正大黑简体" pitchFamily="65" charset="-122"/>
              </a:rPr>
              <a:t>练习选解</a:t>
            </a:r>
            <a:endParaRPr lang="zh-CN" altLang="en-US" sz="2800" b="1" dirty="0">
              <a:solidFill>
                <a:srgbClr val="FFFF00"/>
              </a:solidFill>
              <a:ea typeface="方正大黑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2"/>
          <p:cNvSpPr>
            <a:spLocks noGrp="1"/>
          </p:cNvSpPr>
          <p:nvPr>
            <p:ph idx="1"/>
          </p:nvPr>
        </p:nvSpPr>
        <p:spPr>
          <a:xfrm>
            <a:off x="2146300" y="825500"/>
            <a:ext cx="7772400" cy="4114800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en-US" altLang="zh-CN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 </a:t>
            </a:r>
            <a:r>
              <a:rPr lang="zh-CN" altLang="en-US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在雷雨来临之前，电光一闪即逝，但雷声却隆隆不断，这是由于  </a:t>
            </a:r>
            <a:r>
              <a:rPr lang="en-US" altLang="zh-CN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     )</a:t>
            </a:r>
            <a:endParaRPr lang="en-US" altLang="zh-CN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en-US" altLang="zh-CN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．雷一个接一个打个不停              </a:t>
            </a:r>
            <a:endParaRPr lang="zh-CN" altLang="en-US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en-US" altLang="zh-CN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．双耳效应</a:t>
            </a:r>
            <a:endParaRPr lang="zh-CN" altLang="en-US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en-US" altLang="zh-CN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．雷声经过地面、山岳和云层多次反射</a:t>
            </a:r>
            <a:endParaRPr lang="zh-CN" altLang="en-US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en-US" altLang="zh-CN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．电光的速度比雷声传播速度大</a:t>
            </a:r>
            <a:endParaRPr lang="zh-CN" altLang="en-US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796" name="Text Box 4"/>
          <p:cNvSpPr txBox="1"/>
          <p:nvPr/>
        </p:nvSpPr>
        <p:spPr>
          <a:xfrm>
            <a:off x="8001000" y="1162050"/>
            <a:ext cx="7620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800" b="1" dirty="0">
                <a:solidFill>
                  <a:srgbClr val="FF3300"/>
                </a:solidFill>
              </a:rPr>
              <a:t>c</a:t>
            </a:r>
            <a:endParaRPr lang="en-US" altLang="zh-CN" sz="4800" b="1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30722" name="Text Box 2"/>
          <p:cNvSpPr txBox="1"/>
          <p:nvPr/>
        </p:nvSpPr>
        <p:spPr>
          <a:xfrm>
            <a:off x="1612900" y="830263"/>
            <a:ext cx="8681085" cy="39693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dirty="0">
                <a:solidFill>
                  <a:srgbClr val="006600"/>
                </a:solidFill>
                <a:latin typeface="方正大黑简体" pitchFamily="65" charset="-122"/>
                <a:ea typeface="方正大黑简体" pitchFamily="65" charset="-122"/>
              </a:rPr>
              <a:t>6</a:t>
            </a:r>
            <a:r>
              <a:rPr lang="zh-CN" altLang="en-US" sz="2800" dirty="0">
                <a:solidFill>
                  <a:srgbClr val="006600"/>
                </a:solidFill>
                <a:latin typeface="方正大黑简体" pitchFamily="65" charset="-122"/>
                <a:ea typeface="方正大黑简体" pitchFamily="65" charset="-122"/>
              </a:rPr>
              <a:t>、</a:t>
            </a:r>
            <a:r>
              <a:rPr lang="zh-CN" altLang="en-US" sz="3600" b="1" dirty="0">
                <a:solidFill>
                  <a:srgbClr val="006600"/>
                </a:solidFill>
                <a:latin typeface="方正大黑简体" pitchFamily="65" charset="-122"/>
                <a:ea typeface="方正大黑简体" pitchFamily="65" charset="-122"/>
              </a:rPr>
              <a:t>据报载：</a:t>
            </a:r>
            <a:r>
              <a:rPr lang="en-US" altLang="zh-CN" sz="3600" b="1" dirty="0">
                <a:solidFill>
                  <a:srgbClr val="006600"/>
                </a:solidFill>
                <a:latin typeface="方正大黑简体" pitchFamily="65" charset="-122"/>
                <a:ea typeface="方正大黑简体" pitchFamily="65" charset="-122"/>
              </a:rPr>
              <a:t>1960</a:t>
            </a:r>
            <a:r>
              <a:rPr lang="zh-CN" altLang="en-US" sz="3600" b="1" dirty="0">
                <a:solidFill>
                  <a:srgbClr val="006600"/>
                </a:solidFill>
                <a:latin typeface="方正大黑简体" pitchFamily="65" charset="-122"/>
                <a:ea typeface="方正大黑简体" pitchFamily="65" charset="-122"/>
              </a:rPr>
              <a:t>年，美国空军一架新问</a:t>
            </a:r>
            <a:endParaRPr lang="zh-CN" altLang="en-US" sz="3600" b="1" dirty="0">
              <a:solidFill>
                <a:srgbClr val="006600"/>
              </a:solidFill>
              <a:latin typeface="方正大黑简体" pitchFamily="65" charset="-122"/>
              <a:ea typeface="方正大黑简体" pitchFamily="65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6600"/>
                </a:solidFill>
                <a:latin typeface="方正大黑简体" pitchFamily="65" charset="-122"/>
                <a:ea typeface="方正大黑简体" pitchFamily="65" charset="-122"/>
              </a:rPr>
              <a:t>     世的喷气式飞机在俄克拉荷马城上空</a:t>
            </a:r>
            <a:endParaRPr lang="zh-CN" altLang="en-US" sz="3600" b="1" dirty="0">
              <a:solidFill>
                <a:srgbClr val="006600"/>
              </a:solidFill>
              <a:latin typeface="方正大黑简体" pitchFamily="65" charset="-122"/>
              <a:ea typeface="方正大黑简体" pitchFamily="65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6600"/>
                </a:solidFill>
                <a:latin typeface="方正大黑简体" pitchFamily="65" charset="-122"/>
                <a:ea typeface="方正大黑简体" pitchFamily="65" charset="-122"/>
              </a:rPr>
              <a:t>     做超声速飞行实验，在飞机的轰鸣声</a:t>
            </a:r>
            <a:endParaRPr lang="zh-CN" altLang="en-US" sz="3600" b="1" dirty="0">
              <a:solidFill>
                <a:srgbClr val="006600"/>
              </a:solidFill>
              <a:latin typeface="方正大黑简体" pitchFamily="65" charset="-122"/>
              <a:ea typeface="方正大黑简体" pitchFamily="65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6600"/>
                </a:solidFill>
                <a:latin typeface="方正大黑简体" pitchFamily="65" charset="-122"/>
                <a:ea typeface="方正大黑简体" pitchFamily="65" charset="-122"/>
              </a:rPr>
              <a:t>     中，一个农场</a:t>
            </a:r>
            <a:r>
              <a:rPr lang="en-US" altLang="zh-CN" sz="3600" b="1" dirty="0">
                <a:solidFill>
                  <a:srgbClr val="006600"/>
                </a:solidFill>
                <a:latin typeface="方正大黑简体" pitchFamily="65" charset="-122"/>
                <a:ea typeface="方正大黑简体" pitchFamily="65" charset="-122"/>
              </a:rPr>
              <a:t>10000</a:t>
            </a:r>
            <a:r>
              <a:rPr lang="zh-CN" altLang="en-US" sz="3600" b="1" dirty="0">
                <a:solidFill>
                  <a:srgbClr val="006600"/>
                </a:solidFill>
                <a:latin typeface="方正大黑简体" pitchFamily="65" charset="-122"/>
                <a:ea typeface="方正大黑简体" pitchFamily="65" charset="-122"/>
              </a:rPr>
              <a:t>只鸡有</a:t>
            </a:r>
            <a:r>
              <a:rPr lang="en-US" altLang="zh-CN" sz="3600" b="1" dirty="0">
                <a:solidFill>
                  <a:srgbClr val="006600"/>
                </a:solidFill>
                <a:latin typeface="方正大黑简体" pitchFamily="65" charset="-122"/>
                <a:ea typeface="方正大黑简体" pitchFamily="65" charset="-122"/>
              </a:rPr>
              <a:t>6000</a:t>
            </a:r>
            <a:r>
              <a:rPr lang="zh-CN" altLang="en-US" sz="3600" b="1" dirty="0">
                <a:solidFill>
                  <a:srgbClr val="006600"/>
                </a:solidFill>
                <a:latin typeface="方正大黑简体" pitchFamily="65" charset="-122"/>
                <a:ea typeface="方正大黑简体" pitchFamily="65" charset="-122"/>
              </a:rPr>
              <a:t>只死</a:t>
            </a:r>
            <a:endParaRPr lang="zh-CN" altLang="en-US" sz="3600" b="1" dirty="0">
              <a:solidFill>
                <a:srgbClr val="006600"/>
              </a:solidFill>
              <a:latin typeface="方正大黑简体" pitchFamily="65" charset="-122"/>
              <a:ea typeface="方正大黑简体" pitchFamily="65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6600"/>
                </a:solidFill>
                <a:latin typeface="方正大黑简体" pitchFamily="65" charset="-122"/>
                <a:ea typeface="方正大黑简体" pitchFamily="65" charset="-122"/>
              </a:rPr>
              <a:t>     亡了。</a:t>
            </a:r>
            <a:endParaRPr lang="zh-CN" altLang="en-US" sz="3600" b="1" dirty="0">
              <a:solidFill>
                <a:srgbClr val="006600"/>
              </a:solidFill>
              <a:latin typeface="方正大黑简体" pitchFamily="65" charset="-122"/>
              <a:ea typeface="方正大黑简体" pitchFamily="65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6600"/>
                </a:solidFill>
                <a:latin typeface="方正大黑简体" pitchFamily="65" charset="-122"/>
                <a:ea typeface="方正大黑简体" pitchFamily="65" charset="-122"/>
              </a:rPr>
              <a:t>      请你用学过的声现象知识来解释这</a:t>
            </a:r>
            <a:endParaRPr lang="zh-CN" altLang="en-US" sz="3600" b="1" dirty="0">
              <a:solidFill>
                <a:srgbClr val="006600"/>
              </a:solidFill>
              <a:latin typeface="方正大黑简体" pitchFamily="65" charset="-122"/>
              <a:ea typeface="方正大黑简体" pitchFamily="65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6600"/>
                </a:solidFill>
                <a:latin typeface="方正大黑简体" pitchFamily="65" charset="-122"/>
                <a:ea typeface="方正大黑简体" pitchFamily="65" charset="-122"/>
              </a:rPr>
              <a:t>    一现象。</a:t>
            </a:r>
            <a:r>
              <a:rPr lang="zh-CN" altLang="en-US" sz="2000" b="1" dirty="0">
                <a:solidFill>
                  <a:srgbClr val="006600"/>
                </a:solidFill>
                <a:latin typeface="方正大黑简体" pitchFamily="65" charset="-122"/>
                <a:ea typeface="方正大黑简体" pitchFamily="65" charset="-122"/>
              </a:rPr>
              <a:t> </a:t>
            </a:r>
            <a:endParaRPr lang="zh-CN" altLang="en-US" sz="2000" b="1" dirty="0">
              <a:solidFill>
                <a:srgbClr val="006600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sp>
        <p:nvSpPr>
          <p:cNvPr id="30723" name="Text Box 3"/>
          <p:cNvSpPr txBox="1"/>
          <p:nvPr/>
        </p:nvSpPr>
        <p:spPr>
          <a:xfrm>
            <a:off x="1984375" y="255588"/>
            <a:ext cx="1690688" cy="460375"/>
          </a:xfrm>
          <a:prstGeom prst="rect">
            <a:avLst/>
          </a:prstGeom>
          <a:solidFill>
            <a:srgbClr val="0000CC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 dirty="0">
                <a:solidFill>
                  <a:srgbClr val="FFFF00"/>
                </a:solidFill>
                <a:latin typeface="方正大黑简体" pitchFamily="65" charset="-122"/>
                <a:ea typeface="方正大黑简体" pitchFamily="65" charset="-122"/>
              </a:rPr>
              <a:t>练习选解</a:t>
            </a:r>
            <a:endParaRPr lang="zh-CN" altLang="en-US" sz="2400" b="1" dirty="0">
              <a:solidFill>
                <a:srgbClr val="FFFF00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sp>
        <p:nvSpPr>
          <p:cNvPr id="30724" name="Text Box 4"/>
          <p:cNvSpPr txBox="1"/>
          <p:nvPr/>
        </p:nvSpPr>
        <p:spPr>
          <a:xfrm>
            <a:off x="1828800" y="4784725"/>
            <a:ext cx="8452485" cy="17532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600" dirty="0">
                <a:solidFill>
                  <a:schemeClr val="accent2"/>
                </a:solidFill>
                <a:latin typeface="方正大黑简体" pitchFamily="65" charset="-122"/>
                <a:ea typeface="方正大黑简体" pitchFamily="65" charset="-122"/>
              </a:rPr>
              <a:t>7</a:t>
            </a:r>
            <a:r>
              <a:rPr lang="zh-CN" altLang="en-US" sz="3600" dirty="0">
                <a:solidFill>
                  <a:schemeClr val="accent2"/>
                </a:solidFill>
                <a:latin typeface="方正大黑简体" pitchFamily="65" charset="-122"/>
                <a:ea typeface="方正大黑简体" pitchFamily="65" charset="-122"/>
              </a:rPr>
              <a:t>、</a:t>
            </a:r>
            <a:r>
              <a:rPr lang="zh-CN" altLang="en-US" sz="3600" b="1" dirty="0">
                <a:solidFill>
                  <a:schemeClr val="accent2"/>
                </a:solidFill>
                <a:latin typeface="方正大黑简体" pitchFamily="65" charset="-122"/>
                <a:ea typeface="方正大黑简体" pitchFamily="65" charset="-122"/>
              </a:rPr>
              <a:t>给你一支小试管，不增加其他器材，</a:t>
            </a:r>
            <a:endParaRPr lang="zh-CN" altLang="en-US" sz="3600" b="1" dirty="0">
              <a:solidFill>
                <a:schemeClr val="accent2"/>
              </a:solidFill>
              <a:latin typeface="方正大黑简体" pitchFamily="65" charset="-122"/>
              <a:ea typeface="方正大黑简体" pitchFamily="65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chemeClr val="accent2"/>
                </a:solidFill>
                <a:latin typeface="方正大黑简体" pitchFamily="65" charset="-122"/>
                <a:ea typeface="方正大黑简体" pitchFamily="65" charset="-122"/>
              </a:rPr>
              <a:t>      设计两个发声的实验，并简述其发</a:t>
            </a:r>
            <a:endParaRPr lang="zh-CN" altLang="en-US" sz="3600" b="1" dirty="0">
              <a:solidFill>
                <a:schemeClr val="accent2"/>
              </a:solidFill>
              <a:latin typeface="方正大黑简体" pitchFamily="65" charset="-122"/>
              <a:ea typeface="方正大黑简体" pitchFamily="65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chemeClr val="accent2"/>
                </a:solidFill>
                <a:latin typeface="方正大黑简体" pitchFamily="65" charset="-122"/>
                <a:ea typeface="方正大黑简体" pitchFamily="65" charset="-122"/>
              </a:rPr>
              <a:t>      声的原因</a:t>
            </a:r>
            <a:endParaRPr lang="zh-CN" altLang="en-US" sz="3600" b="1" dirty="0">
              <a:solidFill>
                <a:schemeClr val="accent2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Text Box 2"/>
          <p:cNvSpPr txBox="1"/>
          <p:nvPr/>
        </p:nvSpPr>
        <p:spPr>
          <a:xfrm>
            <a:off x="1841500" y="295275"/>
            <a:ext cx="3429000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3300"/>
                </a:solidFill>
                <a:ea typeface="黑体" panose="02010609060101010101" pitchFamily="49" charset="-122"/>
              </a:rPr>
              <a:t>声音的产生与传播</a:t>
            </a:r>
            <a:endParaRPr lang="zh-CN" altLang="en-US" sz="2800" b="1" dirty="0">
              <a:solidFill>
                <a:srgbClr val="FF3300"/>
              </a:solidFill>
              <a:ea typeface="黑体" panose="02010609060101010101" pitchFamily="49" charset="-122"/>
            </a:endParaRPr>
          </a:p>
        </p:txBody>
      </p:sp>
      <p:sp>
        <p:nvSpPr>
          <p:cNvPr id="4099" name="Text Box 3"/>
          <p:cNvSpPr txBox="1"/>
          <p:nvPr/>
        </p:nvSpPr>
        <p:spPr>
          <a:xfrm>
            <a:off x="2146300" y="981075"/>
            <a:ext cx="8305800" cy="3104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声音是由于物体的</a:t>
            </a:r>
            <a:r>
              <a:rPr lang="zh-CN" altLang="en-US" sz="28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 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而产生。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声音的传播需要</a:t>
            </a:r>
            <a:r>
              <a:rPr lang="zh-CN" altLang="en-US" sz="28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eaLnBrk="1" hangingPunct="1">
              <a:lnSpc>
                <a:spcPct val="9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它可以在</a:t>
            </a:r>
            <a:r>
              <a:rPr lang="zh-CN" altLang="en-US" sz="28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          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中传播，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 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不能传声。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eaLnBrk="1" hangingPunct="1">
              <a:lnSpc>
                <a:spcPct val="11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声音以</a:t>
            </a:r>
            <a:r>
              <a:rPr lang="zh-CN" altLang="en-US" sz="28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 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的形式传播，它具有</a:t>
            </a:r>
            <a:r>
              <a:rPr lang="zh-CN" altLang="en-US" sz="28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100" name="Text Box 4"/>
          <p:cNvSpPr txBox="1"/>
          <p:nvPr/>
        </p:nvSpPr>
        <p:spPr>
          <a:xfrm>
            <a:off x="5545138" y="947738"/>
            <a:ext cx="9302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0000CC"/>
                </a:solidFill>
                <a:ea typeface="黑体" panose="02010609060101010101" pitchFamily="49" charset="-122"/>
              </a:rPr>
              <a:t>振动</a:t>
            </a:r>
            <a:endParaRPr lang="zh-CN" altLang="en-US" sz="2800" b="1" dirty="0">
              <a:solidFill>
                <a:srgbClr val="0000CC"/>
              </a:solidFill>
              <a:ea typeface="黑体" panose="02010609060101010101" pitchFamily="49" charset="-122"/>
            </a:endParaRPr>
          </a:p>
        </p:txBody>
      </p:sp>
      <p:sp>
        <p:nvSpPr>
          <p:cNvPr id="4101" name="Text Box 5"/>
          <p:cNvSpPr txBox="1"/>
          <p:nvPr/>
        </p:nvSpPr>
        <p:spPr>
          <a:xfrm>
            <a:off x="5132388" y="1573213"/>
            <a:ext cx="9302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0000CC"/>
                </a:solidFill>
                <a:ea typeface="黑体" panose="02010609060101010101" pitchFamily="49" charset="-122"/>
              </a:rPr>
              <a:t>介质</a:t>
            </a:r>
            <a:endParaRPr lang="zh-CN" altLang="en-US" sz="2800" b="1" dirty="0">
              <a:solidFill>
                <a:srgbClr val="0000CC"/>
              </a:solidFill>
              <a:ea typeface="黑体" panose="02010609060101010101" pitchFamily="49" charset="-122"/>
            </a:endParaRPr>
          </a:p>
        </p:txBody>
      </p:sp>
      <p:sp>
        <p:nvSpPr>
          <p:cNvPr id="4102" name="Text Box 6"/>
          <p:cNvSpPr txBox="1"/>
          <p:nvPr/>
        </p:nvSpPr>
        <p:spPr>
          <a:xfrm>
            <a:off x="4186238" y="2176463"/>
            <a:ext cx="38258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0000CC"/>
                </a:solidFill>
                <a:ea typeface="黑体" panose="02010609060101010101" pitchFamily="49" charset="-122"/>
              </a:rPr>
              <a:t>固体、液体、气体</a:t>
            </a:r>
            <a:endParaRPr lang="zh-CN" altLang="en-US" sz="2800" b="1" dirty="0">
              <a:solidFill>
                <a:srgbClr val="0000CC"/>
              </a:solidFill>
              <a:ea typeface="黑体" panose="02010609060101010101" pitchFamily="49" charset="-122"/>
            </a:endParaRPr>
          </a:p>
        </p:txBody>
      </p:sp>
      <p:sp>
        <p:nvSpPr>
          <p:cNvPr id="4103" name="Text Box 7"/>
          <p:cNvSpPr txBox="1"/>
          <p:nvPr/>
        </p:nvSpPr>
        <p:spPr>
          <a:xfrm>
            <a:off x="2695575" y="2841625"/>
            <a:ext cx="9302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0000CC"/>
                </a:solidFill>
                <a:ea typeface="黑体" panose="02010609060101010101" pitchFamily="49" charset="-122"/>
              </a:rPr>
              <a:t>真空</a:t>
            </a:r>
            <a:endParaRPr lang="zh-CN" altLang="en-US" sz="2800" b="1" dirty="0">
              <a:solidFill>
                <a:srgbClr val="0000CC"/>
              </a:solidFill>
              <a:ea typeface="黑体" panose="02010609060101010101" pitchFamily="49" charset="-122"/>
            </a:endParaRPr>
          </a:p>
        </p:txBody>
      </p:sp>
      <p:sp>
        <p:nvSpPr>
          <p:cNvPr id="4104" name="Text Box 8"/>
          <p:cNvSpPr txBox="1"/>
          <p:nvPr/>
        </p:nvSpPr>
        <p:spPr>
          <a:xfrm>
            <a:off x="3730625" y="3459163"/>
            <a:ext cx="9302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0000CC"/>
                </a:solidFill>
                <a:ea typeface="黑体" panose="02010609060101010101" pitchFamily="49" charset="-122"/>
              </a:rPr>
              <a:t>声波</a:t>
            </a:r>
            <a:endParaRPr lang="zh-CN" altLang="en-US" sz="2800" b="1" dirty="0">
              <a:solidFill>
                <a:srgbClr val="0000CC"/>
              </a:solidFill>
              <a:ea typeface="黑体" panose="02010609060101010101" pitchFamily="49" charset="-122"/>
            </a:endParaRPr>
          </a:p>
        </p:txBody>
      </p:sp>
      <p:sp>
        <p:nvSpPr>
          <p:cNvPr id="4105" name="Text Box 9"/>
          <p:cNvSpPr txBox="1"/>
          <p:nvPr/>
        </p:nvSpPr>
        <p:spPr>
          <a:xfrm>
            <a:off x="8593138" y="3462338"/>
            <a:ext cx="9302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0000CC"/>
                </a:solidFill>
                <a:ea typeface="黑体" panose="02010609060101010101" pitchFamily="49" charset="-122"/>
              </a:rPr>
              <a:t>能量</a:t>
            </a:r>
            <a:endParaRPr lang="zh-CN" altLang="en-US" sz="2800" b="1" dirty="0">
              <a:solidFill>
                <a:srgbClr val="0000CC"/>
              </a:solidFill>
              <a:ea typeface="黑体" panose="02010609060101010101" pitchFamily="49" charset="-122"/>
            </a:endParaRPr>
          </a:p>
        </p:txBody>
      </p:sp>
      <p:sp>
        <p:nvSpPr>
          <p:cNvPr id="4106" name="Text Box 10"/>
          <p:cNvSpPr txBox="1"/>
          <p:nvPr/>
        </p:nvSpPr>
        <p:spPr>
          <a:xfrm>
            <a:off x="2454275" y="4221163"/>
            <a:ext cx="6980238" cy="2287270"/>
          </a:xfrm>
          <a:prstGeom prst="rect">
            <a:avLst/>
          </a:prstGeom>
          <a:noFill/>
          <a:ln w="28575" cap="flat" cmpd="sng">
            <a:solidFill>
              <a:srgbClr val="CC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通常情况下，声音在空气中的传播速度约为</a:t>
            </a:r>
            <a:r>
              <a:rPr lang="zh-CN" altLang="en-US" sz="28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 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声音在金属中和液体中的传播速度比它在空气中的要</a:t>
            </a:r>
            <a:r>
              <a:rPr lang="zh-CN" altLang="en-US" sz="28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107" name="Text Box 11"/>
          <p:cNvSpPr txBox="1"/>
          <p:nvPr/>
        </p:nvSpPr>
        <p:spPr>
          <a:xfrm>
            <a:off x="3192463" y="4632325"/>
            <a:ext cx="128111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 dirty="0">
                <a:solidFill>
                  <a:srgbClr val="0000CC"/>
                </a:solidFill>
                <a:ea typeface="黑体" panose="02010609060101010101" pitchFamily="49" charset="-122"/>
              </a:rPr>
              <a:t>340m/s</a:t>
            </a:r>
            <a:endParaRPr lang="en-US" altLang="zh-CN" sz="2800" b="1" dirty="0">
              <a:solidFill>
                <a:srgbClr val="0000CC"/>
              </a:solidFill>
              <a:ea typeface="黑体" panose="02010609060101010101" pitchFamily="49" charset="-122"/>
            </a:endParaRPr>
          </a:p>
        </p:txBody>
      </p:sp>
      <p:sp>
        <p:nvSpPr>
          <p:cNvPr id="4108" name="Text Box 12"/>
          <p:cNvSpPr txBox="1"/>
          <p:nvPr/>
        </p:nvSpPr>
        <p:spPr>
          <a:xfrm>
            <a:off x="4138613" y="5916613"/>
            <a:ext cx="128111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0000CC"/>
                </a:solidFill>
                <a:ea typeface="黑体" panose="02010609060101010101" pitchFamily="49" charset="-122"/>
              </a:rPr>
              <a:t>大</a:t>
            </a:r>
            <a:endParaRPr lang="zh-CN" altLang="en-US" sz="2800" b="1" dirty="0">
              <a:solidFill>
                <a:srgbClr val="0000CC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4101" grpId="0"/>
      <p:bldP spid="4102" grpId="0"/>
      <p:bldP spid="4103" grpId="0"/>
      <p:bldP spid="4104" grpId="0"/>
      <p:bldP spid="4105" grpId="0"/>
      <p:bldP spid="4107" grpId="0"/>
      <p:bldP spid="410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31746" name="Text Box 2"/>
          <p:cNvSpPr txBox="1"/>
          <p:nvPr/>
        </p:nvSpPr>
        <p:spPr>
          <a:xfrm>
            <a:off x="1854200" y="114300"/>
            <a:ext cx="861060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800" b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、下表列出了相同条件下不同物质的密度及声音在其中传播的速度 </a:t>
            </a:r>
            <a:endParaRPr lang="zh-CN" altLang="en-US" sz="2800" b="1" dirty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5877" name="Group 37"/>
          <p:cNvGraphicFramePr>
            <a:graphicFrameLocks noGrp="1"/>
          </p:cNvGraphicFramePr>
          <p:nvPr/>
        </p:nvGraphicFramePr>
        <p:xfrm>
          <a:off x="1854200" y="1028700"/>
          <a:ext cx="8610600" cy="1477645"/>
        </p:xfrm>
        <a:graphic>
          <a:graphicData uri="http://schemas.openxmlformats.org/drawingml/2006/table">
            <a:tbl>
              <a:tblPr/>
              <a:tblGrid>
                <a:gridCol w="3352800"/>
                <a:gridCol w="914400"/>
                <a:gridCol w="990600"/>
                <a:gridCol w="1143000"/>
                <a:gridCol w="1066800"/>
                <a:gridCol w="1143000"/>
              </a:tblGrid>
              <a:tr h="4876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方正大黑简体" pitchFamily="65" charset="-122"/>
                          <a:ea typeface="方正大黑简体" pitchFamily="65" charset="-122"/>
                        </a:rPr>
                        <a:t>物质</a:t>
                      </a:r>
                      <a:endParaRPr kumimoji="1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方正大黑简体" pitchFamily="65" charset="-122"/>
                        <a:ea typeface="方正大黑简体" pitchFamily="65" charset="-122"/>
                      </a:endParaRPr>
                    </a:p>
                  </a:txBody>
                  <a:tcPr marT="45690" marB="456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方正大黑简体" pitchFamily="65" charset="-122"/>
                          <a:ea typeface="方正大黑简体" pitchFamily="65" charset="-122"/>
                        </a:rPr>
                        <a:t>空气</a:t>
                      </a:r>
                      <a:endParaRPr kumimoji="1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方正大黑简体" pitchFamily="65" charset="-122"/>
                        <a:ea typeface="方正大黑简体" pitchFamily="65" charset="-122"/>
                      </a:endParaRPr>
                    </a:p>
                  </a:txBody>
                  <a:tcPr marT="45690" marB="456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方正大黑简体" pitchFamily="65" charset="-122"/>
                          <a:ea typeface="方正大黑简体" pitchFamily="65" charset="-122"/>
                        </a:rPr>
                        <a:t>氧气</a:t>
                      </a:r>
                      <a:endParaRPr kumimoji="1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方正大黑简体" pitchFamily="65" charset="-122"/>
                        <a:ea typeface="方正大黑简体" pitchFamily="65" charset="-122"/>
                      </a:endParaRPr>
                    </a:p>
                  </a:txBody>
                  <a:tcPr marT="45690" marB="456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方正大黑简体" pitchFamily="65" charset="-122"/>
                          <a:ea typeface="方正大黑简体" pitchFamily="65" charset="-122"/>
                        </a:rPr>
                        <a:t>铝</a:t>
                      </a:r>
                      <a:endParaRPr kumimoji="1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方正大黑简体" pitchFamily="65" charset="-122"/>
                        <a:ea typeface="方正大黑简体" pitchFamily="65" charset="-122"/>
                      </a:endParaRPr>
                    </a:p>
                  </a:txBody>
                  <a:tcPr marT="45690" marB="456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方正大黑简体" pitchFamily="65" charset="-122"/>
                          <a:ea typeface="方正大黑简体" pitchFamily="65" charset="-122"/>
                        </a:rPr>
                        <a:t>铁</a:t>
                      </a:r>
                      <a:endParaRPr kumimoji="1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方正大黑简体" pitchFamily="65" charset="-122"/>
                        <a:ea typeface="方正大黑简体" pitchFamily="65" charset="-122"/>
                      </a:endParaRPr>
                    </a:p>
                  </a:txBody>
                  <a:tcPr marT="45690" marB="456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方正大黑简体" pitchFamily="65" charset="-122"/>
                          <a:ea typeface="方正大黑简体" pitchFamily="65" charset="-122"/>
                        </a:rPr>
                        <a:t>铅</a:t>
                      </a:r>
                      <a:endParaRPr kumimoji="1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方正大黑简体" pitchFamily="65" charset="-122"/>
                        <a:ea typeface="方正大黑简体" pitchFamily="65" charset="-122"/>
                      </a:endParaRPr>
                    </a:p>
                  </a:txBody>
                  <a:tcPr marT="45690" marB="456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22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方正大黑简体" pitchFamily="65" charset="-122"/>
                          <a:ea typeface="方正大黑简体" pitchFamily="65" charset="-122"/>
                        </a:rPr>
                        <a:t>物质的密度</a:t>
                      </a:r>
                      <a:r>
                        <a:rPr kumimoji="1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方正大黑简体" pitchFamily="65" charset="-122"/>
                          <a:ea typeface="方正大黑简体" pitchFamily="65" charset="-122"/>
                        </a:rPr>
                        <a:t>(Kg/m</a:t>
                      </a:r>
                      <a:r>
                        <a:rPr kumimoji="1" lang="en-US" altLang="zh-CN" sz="26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方正大黑简体" pitchFamily="65" charset="-122"/>
                          <a:ea typeface="方正大黑简体" pitchFamily="65" charset="-122"/>
                        </a:rPr>
                        <a:t>3</a:t>
                      </a:r>
                      <a:r>
                        <a:rPr kumimoji="1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方正大黑简体" pitchFamily="65" charset="-122"/>
                          <a:ea typeface="方正大黑简体" pitchFamily="65" charset="-122"/>
                        </a:rPr>
                        <a:t>)</a:t>
                      </a:r>
                      <a:endParaRPr kumimoji="1" lang="en-US" altLang="zh-CN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方正大黑简体" pitchFamily="65" charset="-122"/>
                        <a:ea typeface="方正大黑简体" pitchFamily="65" charset="-122"/>
                      </a:endParaRPr>
                    </a:p>
                  </a:txBody>
                  <a:tcPr marT="45690" marB="456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方正大黑简体" pitchFamily="65" charset="-122"/>
                          <a:ea typeface="方正大黑简体" pitchFamily="65" charset="-122"/>
                        </a:rPr>
                        <a:t>1.29</a:t>
                      </a:r>
                      <a:endParaRPr kumimoji="1" lang="en-US" altLang="zh-CN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方正大黑简体" pitchFamily="65" charset="-122"/>
                        <a:ea typeface="方正大黑简体" pitchFamily="65" charset="-122"/>
                      </a:endParaRPr>
                    </a:p>
                  </a:txBody>
                  <a:tcPr marT="45690" marB="456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方正大黑简体" pitchFamily="65" charset="-122"/>
                          <a:ea typeface="方正大黑简体" pitchFamily="65" charset="-122"/>
                        </a:rPr>
                        <a:t>1.43</a:t>
                      </a:r>
                      <a:endParaRPr kumimoji="1" lang="en-US" altLang="zh-CN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方正大黑简体" pitchFamily="65" charset="-122"/>
                        <a:ea typeface="方正大黑简体" pitchFamily="65" charset="-122"/>
                      </a:endParaRPr>
                    </a:p>
                  </a:txBody>
                  <a:tcPr marT="45690" marB="456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方正大黑简体" pitchFamily="65" charset="-122"/>
                          <a:ea typeface="方正大黑简体" pitchFamily="65" charset="-122"/>
                        </a:rPr>
                        <a:t>2700</a:t>
                      </a:r>
                      <a:endParaRPr kumimoji="1" lang="en-US" altLang="zh-CN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方正大黑简体" pitchFamily="65" charset="-122"/>
                        <a:ea typeface="方正大黑简体" pitchFamily="65" charset="-122"/>
                      </a:endParaRPr>
                    </a:p>
                  </a:txBody>
                  <a:tcPr marT="45690" marB="456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方正大黑简体" pitchFamily="65" charset="-122"/>
                          <a:ea typeface="方正大黑简体" pitchFamily="65" charset="-122"/>
                        </a:rPr>
                        <a:t>7900</a:t>
                      </a:r>
                      <a:endParaRPr kumimoji="1" lang="en-US" altLang="zh-CN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方正大黑简体" pitchFamily="65" charset="-122"/>
                        <a:ea typeface="方正大黑简体" pitchFamily="65" charset="-122"/>
                      </a:endParaRPr>
                    </a:p>
                  </a:txBody>
                  <a:tcPr marT="45690" marB="456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方正大黑简体" pitchFamily="65" charset="-122"/>
                          <a:ea typeface="方正大黑简体" pitchFamily="65" charset="-122"/>
                        </a:rPr>
                        <a:t>11300</a:t>
                      </a:r>
                      <a:endParaRPr kumimoji="1" lang="en-US" altLang="zh-CN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方正大黑简体" pitchFamily="65" charset="-122"/>
                        <a:ea typeface="方正大黑简体" pitchFamily="65" charset="-122"/>
                      </a:endParaRPr>
                    </a:p>
                  </a:txBody>
                  <a:tcPr marT="45690" marB="456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76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方正大黑简体" pitchFamily="65" charset="-122"/>
                          <a:ea typeface="方正大黑简体" pitchFamily="65" charset="-122"/>
                        </a:rPr>
                        <a:t>声音传播的速度</a:t>
                      </a:r>
                      <a:r>
                        <a:rPr kumimoji="1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方正大黑简体" pitchFamily="65" charset="-122"/>
                          <a:ea typeface="方正大黑简体" pitchFamily="65" charset="-122"/>
                        </a:rPr>
                        <a:t>(m/s)</a:t>
                      </a:r>
                      <a:endParaRPr kumimoji="1" lang="en-US" altLang="zh-CN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方正大黑简体" pitchFamily="65" charset="-122"/>
                        <a:ea typeface="方正大黑简体" pitchFamily="65" charset="-122"/>
                      </a:endParaRPr>
                    </a:p>
                  </a:txBody>
                  <a:tcPr marT="45690" marB="456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方正大黑简体" pitchFamily="65" charset="-122"/>
                          <a:ea typeface="方正大黑简体" pitchFamily="65" charset="-122"/>
                        </a:rPr>
                        <a:t>330</a:t>
                      </a:r>
                      <a:endParaRPr kumimoji="1" lang="en-US" altLang="zh-CN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方正大黑简体" pitchFamily="65" charset="-122"/>
                        <a:ea typeface="方正大黑简体" pitchFamily="65" charset="-122"/>
                      </a:endParaRPr>
                    </a:p>
                  </a:txBody>
                  <a:tcPr marT="45690" marB="456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方正大黑简体" pitchFamily="65" charset="-122"/>
                          <a:ea typeface="方正大黑简体" pitchFamily="65" charset="-122"/>
                        </a:rPr>
                        <a:t>316</a:t>
                      </a:r>
                      <a:endParaRPr kumimoji="1" lang="en-US" altLang="zh-CN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方正大黑简体" pitchFamily="65" charset="-122"/>
                        <a:ea typeface="方正大黑简体" pitchFamily="65" charset="-122"/>
                      </a:endParaRPr>
                    </a:p>
                  </a:txBody>
                  <a:tcPr marT="45690" marB="456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方正大黑简体" pitchFamily="65" charset="-122"/>
                          <a:ea typeface="方正大黑简体" pitchFamily="65" charset="-122"/>
                        </a:rPr>
                        <a:t>5100</a:t>
                      </a:r>
                      <a:endParaRPr kumimoji="1" lang="en-US" altLang="zh-CN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方正大黑简体" pitchFamily="65" charset="-122"/>
                        <a:ea typeface="方正大黑简体" pitchFamily="65" charset="-122"/>
                      </a:endParaRPr>
                    </a:p>
                  </a:txBody>
                  <a:tcPr marT="45690" marB="456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方正大黑简体" pitchFamily="65" charset="-122"/>
                          <a:ea typeface="方正大黑简体" pitchFamily="65" charset="-122"/>
                        </a:rPr>
                        <a:t>5000</a:t>
                      </a:r>
                      <a:endParaRPr kumimoji="1" lang="en-US" altLang="zh-CN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方正大黑简体" pitchFamily="65" charset="-122"/>
                        <a:ea typeface="方正大黑简体" pitchFamily="65" charset="-122"/>
                      </a:endParaRPr>
                    </a:p>
                  </a:txBody>
                  <a:tcPr marT="45690" marB="456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方正大黑简体" pitchFamily="65" charset="-122"/>
                          <a:ea typeface="方正大黑简体" pitchFamily="65" charset="-122"/>
                        </a:rPr>
                        <a:t>1300</a:t>
                      </a:r>
                      <a:endParaRPr kumimoji="1" lang="en-US" altLang="zh-CN" sz="26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方正大黑简体" pitchFamily="65" charset="-122"/>
                        <a:ea typeface="方正大黑简体" pitchFamily="65" charset="-122"/>
                      </a:endParaRPr>
                    </a:p>
                  </a:txBody>
                  <a:tcPr marT="45690" marB="456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5873" name="Text Box 33"/>
          <p:cNvSpPr txBox="1">
            <a:spLocks noChangeArrowheads="1"/>
          </p:cNvSpPr>
          <p:nvPr/>
        </p:nvSpPr>
        <p:spPr bwMode="auto">
          <a:xfrm>
            <a:off x="1625600" y="3009900"/>
            <a:ext cx="8839200" cy="31076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just" defTabSz="914400" eaLnBrk="1" hangingPunct="1">
              <a:buClrTx/>
              <a:buSzTx/>
              <a:buFontTx/>
              <a:buNone/>
              <a:defRPr/>
            </a:pPr>
            <a:r>
              <a:rPr kumimoji="1" lang="zh-CN" altLang="en-US" sz="2800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大黑简体" pitchFamily="65" charset="-122"/>
                <a:ea typeface="方正大黑简体" pitchFamily="65" charset="-122"/>
                <a:cs typeface="+mn-cs"/>
              </a:rPr>
              <a:t>根据上表提供的信息，可以得出的结论是（    ）</a:t>
            </a:r>
            <a:endParaRPr kumimoji="1" lang="zh-CN" altLang="en-US" sz="2800" kern="1200" cap="none" spc="0" normalizeH="0" baseline="0" noProof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大黑简体" pitchFamily="65" charset="-122"/>
              <a:ea typeface="方正大黑简体" pitchFamily="65" charset="-122"/>
              <a:cs typeface="+mn-cs"/>
            </a:endParaRPr>
          </a:p>
          <a:p>
            <a:pPr marR="0" algn="just" defTabSz="914400" eaLnBrk="1" hangingPunct="1">
              <a:buClrTx/>
              <a:buSzTx/>
              <a:buFontTx/>
              <a:buNone/>
              <a:defRPr/>
            </a:pPr>
            <a:r>
              <a:rPr kumimoji="1" lang="en-US" altLang="zh-CN" sz="2800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大黑简体" pitchFamily="65" charset="-122"/>
                <a:ea typeface="方正大黑简体" pitchFamily="65" charset="-122"/>
                <a:cs typeface="+mn-cs"/>
              </a:rPr>
              <a:t>A</a:t>
            </a:r>
            <a:r>
              <a:rPr kumimoji="1" lang="zh-CN" altLang="en-US" sz="2800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大黑简体" pitchFamily="65" charset="-122"/>
                <a:ea typeface="方正大黑简体" pitchFamily="65" charset="-122"/>
                <a:cs typeface="+mn-cs"/>
              </a:rPr>
              <a:t>、声音传播的速度随着物质密度的增大而增大</a:t>
            </a:r>
            <a:endParaRPr kumimoji="1" lang="zh-CN" altLang="en-US" sz="2800" kern="1200" cap="none" spc="0" normalizeH="0" baseline="0" noProof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大黑简体" pitchFamily="65" charset="-122"/>
              <a:ea typeface="方正大黑简体" pitchFamily="65" charset="-122"/>
              <a:cs typeface="+mn-cs"/>
            </a:endParaRPr>
          </a:p>
          <a:p>
            <a:pPr marR="0" algn="just" defTabSz="914400" eaLnBrk="1" hangingPunct="1">
              <a:buClrTx/>
              <a:buSzTx/>
              <a:buFontTx/>
              <a:buNone/>
              <a:defRPr/>
            </a:pPr>
            <a:r>
              <a:rPr kumimoji="1" lang="en-US" altLang="zh-CN" sz="2800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大黑简体" pitchFamily="65" charset="-122"/>
                <a:ea typeface="方正大黑简体" pitchFamily="65" charset="-122"/>
                <a:cs typeface="+mn-cs"/>
              </a:rPr>
              <a:t>B</a:t>
            </a:r>
            <a:r>
              <a:rPr kumimoji="1" lang="zh-CN" altLang="en-US" sz="2800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大黑简体" pitchFamily="65" charset="-122"/>
                <a:ea typeface="方正大黑简体" pitchFamily="65" charset="-122"/>
                <a:cs typeface="+mn-cs"/>
              </a:rPr>
              <a:t>、声音传播的速度随着物质密度的增大而减小</a:t>
            </a:r>
            <a:endParaRPr kumimoji="1" lang="zh-CN" altLang="en-US" sz="2800" kern="1200" cap="none" spc="0" normalizeH="0" baseline="0" noProof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大黑简体" pitchFamily="65" charset="-122"/>
              <a:ea typeface="方正大黑简体" pitchFamily="65" charset="-122"/>
              <a:cs typeface="+mn-cs"/>
            </a:endParaRPr>
          </a:p>
          <a:p>
            <a:pPr marR="0" algn="just" defTabSz="914400" eaLnBrk="1" hangingPunct="1">
              <a:buClrTx/>
              <a:buSzTx/>
              <a:buFontTx/>
              <a:buNone/>
              <a:defRPr/>
            </a:pPr>
            <a:r>
              <a:rPr kumimoji="1" lang="en-US" altLang="zh-CN" sz="2800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大黑简体" pitchFamily="65" charset="-122"/>
                <a:ea typeface="方正大黑简体" pitchFamily="65" charset="-122"/>
                <a:cs typeface="+mn-cs"/>
              </a:rPr>
              <a:t>C</a:t>
            </a:r>
            <a:r>
              <a:rPr kumimoji="1" lang="zh-CN" altLang="en-US" sz="2800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大黑简体" pitchFamily="65" charset="-122"/>
                <a:ea typeface="方正大黑简体" pitchFamily="65" charset="-122"/>
                <a:cs typeface="+mn-cs"/>
              </a:rPr>
              <a:t>、声音在金属中传播的速度大于它在气体中传播的速度</a:t>
            </a:r>
            <a:endParaRPr kumimoji="1" lang="zh-CN" altLang="en-US" sz="2800" kern="1200" cap="none" spc="0" normalizeH="0" baseline="0" noProof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大黑简体" pitchFamily="65" charset="-122"/>
              <a:ea typeface="方正大黑简体" pitchFamily="65" charset="-122"/>
              <a:cs typeface="+mn-cs"/>
            </a:endParaRPr>
          </a:p>
          <a:p>
            <a:pPr marR="0" algn="just" defTabSz="914400" eaLnBrk="1" hangingPunct="1">
              <a:buClrTx/>
              <a:buSzTx/>
              <a:buFontTx/>
              <a:buNone/>
              <a:defRPr/>
            </a:pPr>
            <a:r>
              <a:rPr kumimoji="1" lang="en-US" altLang="zh-CN" sz="2800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大黑简体" pitchFamily="65" charset="-122"/>
                <a:ea typeface="方正大黑简体" pitchFamily="65" charset="-122"/>
                <a:cs typeface="+mn-cs"/>
              </a:rPr>
              <a:t>D</a:t>
            </a:r>
            <a:r>
              <a:rPr kumimoji="1" lang="zh-CN" altLang="en-US" sz="2800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大黑简体" pitchFamily="65" charset="-122"/>
                <a:ea typeface="方正大黑简体" pitchFamily="65" charset="-122"/>
                <a:cs typeface="+mn-cs"/>
              </a:rPr>
              <a:t>、声音在金属中传播的速度随着金属密度的增大而增大</a:t>
            </a:r>
            <a:endParaRPr kumimoji="1" lang="zh-CN" altLang="en-US" sz="2400" kern="1200" cap="none" spc="0" normalizeH="0" baseline="0" noProof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大黑简体" pitchFamily="65" charset="-122"/>
              <a:ea typeface="方正大黑简体" pitchFamily="65" charset="-122"/>
              <a:cs typeface="+mn-cs"/>
            </a:endParaRPr>
          </a:p>
        </p:txBody>
      </p:sp>
      <p:sp>
        <p:nvSpPr>
          <p:cNvPr id="35874" name="Text Box 34"/>
          <p:cNvSpPr txBox="1"/>
          <p:nvPr/>
        </p:nvSpPr>
        <p:spPr>
          <a:xfrm>
            <a:off x="8636000" y="3009900"/>
            <a:ext cx="609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 dirty="0">
                <a:solidFill>
                  <a:srgbClr val="FF0066"/>
                </a:solidFill>
              </a:rPr>
              <a:t>C</a:t>
            </a:r>
            <a:endParaRPr lang="en-US" altLang="zh-CN" sz="28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7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1774825" y="620713"/>
            <a:ext cx="8458200" cy="48609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1" lang="en-US" altLang="zh-CN" sz="4000" kern="1200" cap="none" spc="0" normalizeH="0" baseline="0" noProof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7</a:t>
            </a:r>
            <a:r>
              <a:rPr kumimoji="1" lang="zh-CN" altLang="en-US" sz="4000" kern="1200" cap="none" spc="0" normalizeH="0" baseline="0" noProof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、声音在</a:t>
            </a:r>
            <a:r>
              <a:rPr kumimoji="1" lang="en-US" altLang="zh-CN" sz="4000" kern="1200" cap="none" spc="0" normalizeH="0" baseline="0" noProof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15℃</a:t>
            </a:r>
            <a:r>
              <a:rPr kumimoji="1" lang="zh-CN" altLang="en-US" sz="4000" kern="1200" cap="none" spc="0" normalizeH="0" baseline="0" noProof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的空气中传播速度是</a:t>
            </a:r>
            <a:endParaRPr kumimoji="1" lang="zh-CN" altLang="en-US" sz="4000" kern="1200" cap="none" spc="0" normalizeH="0" baseline="0" noProof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1" lang="zh-CN" altLang="en-US" sz="4000" kern="1200" cap="none" spc="0" normalizeH="0" baseline="0" noProof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  </a:t>
            </a:r>
            <a:r>
              <a:rPr kumimoji="1" lang="zh-CN" altLang="en-US" sz="4000" u="sng" kern="1200" cap="none" spc="0" normalizeH="0" baseline="0" noProof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       </a:t>
            </a:r>
            <a:r>
              <a:rPr kumimoji="1" lang="zh-CN" altLang="en-US" sz="4000" kern="1200" cap="none" spc="0" normalizeH="0" baseline="0" noProof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米／秒。北宋时代的沈括，在他的著作</a:t>
            </a:r>
            <a:r>
              <a:rPr kumimoji="1" lang="en-US" altLang="zh-CN" sz="4000" kern="1200" cap="none" spc="0" normalizeH="0" baseline="0" noProof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《</a:t>
            </a:r>
            <a:r>
              <a:rPr kumimoji="1" lang="zh-CN" altLang="en-US" sz="4000" kern="1200" cap="none" spc="0" normalizeH="0" baseline="0" noProof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梦溪笔谈</a:t>
            </a:r>
            <a:r>
              <a:rPr kumimoji="1" lang="en-US" altLang="zh-CN" sz="4000" kern="1200" cap="none" spc="0" normalizeH="0" baseline="0" noProof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》</a:t>
            </a:r>
            <a:r>
              <a:rPr kumimoji="1" lang="zh-CN" altLang="en-US" sz="4000" kern="1200" cap="none" spc="0" normalizeH="0" baseline="0" noProof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中记载着：行军宿营，士兵枕着牛皮制的箭筒睡在地上，能及早听到夜 袭的敌人的马蹄声。这是因为</a:t>
            </a:r>
            <a:endParaRPr kumimoji="1" lang="zh-CN" altLang="en-US" sz="4000" kern="1200" cap="none" spc="0" normalizeH="0" baseline="0" noProof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  <a:p>
            <a:pPr marR="0" defTabSz="914400" eaLnBrk="1" hangingPunct="1">
              <a:buClrTx/>
              <a:buSzTx/>
              <a:buFontTx/>
              <a:buNone/>
              <a:defRPr/>
            </a:pPr>
            <a:endParaRPr kumimoji="1" lang="zh-CN" altLang="en-US" sz="4000" kern="1200" cap="none" spc="0" normalizeH="0" baseline="0" noProof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000" kern="1200" cap="none" spc="0" normalizeH="0" baseline="0" noProof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                                                                                  </a:t>
            </a:r>
            <a:endParaRPr kumimoji="1" lang="zh-CN" altLang="en-US" sz="2000" kern="1200" cap="none" spc="0" normalizeH="0" baseline="0" noProof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36867" name="Text Box 3"/>
          <p:cNvSpPr txBox="1"/>
          <p:nvPr/>
        </p:nvSpPr>
        <p:spPr>
          <a:xfrm>
            <a:off x="2627630" y="1196975"/>
            <a:ext cx="14592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3600" b="1" dirty="0">
                <a:solidFill>
                  <a:srgbClr val="FF0066"/>
                </a:solidFill>
              </a:rPr>
              <a:t>340</a:t>
            </a:r>
            <a:endParaRPr lang="en-US" altLang="zh-CN" sz="3600" b="1" dirty="0">
              <a:solidFill>
                <a:srgbClr val="FF0066"/>
              </a:solidFill>
            </a:endParaRP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1905000" y="4851400"/>
            <a:ext cx="8497888" cy="11988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3600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方正大黑简体" pitchFamily="65" charset="-122"/>
                <a:cs typeface="+mn-cs"/>
              </a:rPr>
              <a:t>声音在固体中传播比在空气中效果好，而且箭筒还可以起到共鸣箱的作用。</a:t>
            </a:r>
            <a:endParaRPr kumimoji="1" lang="zh-CN" altLang="en-US" sz="3600" kern="1200" cap="none" spc="0" normalizeH="0" baseline="0" noProof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方正大黑简体" pitchFamily="65" charset="-122"/>
              <a:cs typeface="+mn-cs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  <p:bldP spid="3686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Text Box 2"/>
          <p:cNvSpPr txBox="1"/>
          <p:nvPr/>
        </p:nvSpPr>
        <p:spPr>
          <a:xfrm>
            <a:off x="1828800" y="200025"/>
            <a:ext cx="85344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30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30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、针对以下四幅图，下列说法正确的是（   ） </a:t>
            </a:r>
            <a:endParaRPr lang="zh-CN" altLang="en-US" sz="3000" b="1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3795" name="Group 3"/>
          <p:cNvGrpSpPr/>
          <p:nvPr/>
        </p:nvGrpSpPr>
        <p:grpSpPr>
          <a:xfrm>
            <a:off x="2667000" y="673100"/>
            <a:ext cx="6781800" cy="1600200"/>
            <a:chOff x="1727" y="8623"/>
            <a:chExt cx="7441" cy="2292"/>
          </a:xfrm>
        </p:grpSpPr>
        <p:pic>
          <p:nvPicPr>
            <p:cNvPr id="33798" name="Picture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661" y="8809"/>
              <a:ext cx="1438" cy="170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799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71" y="8800"/>
              <a:ext cx="1697" cy="159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800" name="Picture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27" y="8785"/>
              <a:ext cx="1575" cy="160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3801" name="Text Box 7"/>
            <p:cNvSpPr txBox="1"/>
            <p:nvPr/>
          </p:nvSpPr>
          <p:spPr>
            <a:xfrm>
              <a:off x="2159" y="10405"/>
              <a:ext cx="556" cy="495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3200" b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just">
                <a:spcBef>
                  <a:spcPct val="0"/>
                </a:spcBef>
                <a:buNone/>
              </a:pPr>
              <a:r>
                <a:rPr lang="zh-CN" altLang="en-US" sz="1000" dirty="0"/>
                <a:t>甲</a:t>
              </a:r>
              <a:endParaRPr lang="zh-CN" altLang="en-US" sz="1000" dirty="0"/>
            </a:p>
          </p:txBody>
        </p:sp>
        <p:sp>
          <p:nvSpPr>
            <p:cNvPr id="33802" name="Text Box 8"/>
            <p:cNvSpPr txBox="1"/>
            <p:nvPr/>
          </p:nvSpPr>
          <p:spPr>
            <a:xfrm>
              <a:off x="4047" y="10405"/>
              <a:ext cx="556" cy="495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3200" b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just">
                <a:spcBef>
                  <a:spcPct val="0"/>
                </a:spcBef>
                <a:buNone/>
              </a:pPr>
              <a:r>
                <a:rPr lang="zh-CN" altLang="en-US" sz="1000" dirty="0"/>
                <a:t>乙</a:t>
              </a:r>
              <a:endParaRPr lang="zh-CN" altLang="en-US" sz="1000" dirty="0"/>
            </a:p>
          </p:txBody>
        </p:sp>
        <p:sp>
          <p:nvSpPr>
            <p:cNvPr id="33803" name="Text Box 9"/>
            <p:cNvSpPr txBox="1"/>
            <p:nvPr/>
          </p:nvSpPr>
          <p:spPr>
            <a:xfrm>
              <a:off x="8009" y="10390"/>
              <a:ext cx="556" cy="495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3200" b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kumimoji="1"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just">
                <a:spcBef>
                  <a:spcPct val="0"/>
                </a:spcBef>
                <a:buNone/>
              </a:pPr>
              <a:r>
                <a:rPr lang="zh-CN" altLang="en-US" sz="1000" dirty="0"/>
                <a:t>丁</a:t>
              </a:r>
              <a:endParaRPr lang="zh-CN" altLang="en-US" sz="1000" dirty="0"/>
            </a:p>
          </p:txBody>
        </p:sp>
        <p:grpSp>
          <p:nvGrpSpPr>
            <p:cNvPr id="33804" name="Group 10"/>
            <p:cNvGrpSpPr/>
            <p:nvPr/>
          </p:nvGrpSpPr>
          <p:grpSpPr>
            <a:xfrm>
              <a:off x="5535" y="8623"/>
              <a:ext cx="1666" cy="2292"/>
              <a:chOff x="5535" y="8623"/>
              <a:chExt cx="1666" cy="2292"/>
            </a:xfrm>
          </p:grpSpPr>
          <p:pic>
            <p:nvPicPr>
              <p:cNvPr id="33805" name="Picture 11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535" y="8623"/>
                <a:ext cx="1502" cy="186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3806" name="Text Box 12"/>
              <p:cNvSpPr txBox="1"/>
              <p:nvPr/>
            </p:nvSpPr>
            <p:spPr>
              <a:xfrm>
                <a:off x="5803" y="10420"/>
                <a:ext cx="556" cy="49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 sz="3200" b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kumimoji="1"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algn="just">
                  <a:spcBef>
                    <a:spcPct val="0"/>
                  </a:spcBef>
                  <a:buNone/>
                </a:pPr>
                <a:r>
                  <a:rPr lang="zh-CN" altLang="en-US" sz="1000" dirty="0"/>
                  <a:t>丙</a:t>
                </a:r>
                <a:endParaRPr lang="zh-CN" altLang="en-US" sz="1000" dirty="0"/>
              </a:p>
            </p:txBody>
          </p:sp>
          <p:sp>
            <p:nvSpPr>
              <p:cNvPr id="33807" name="Rectangle 13"/>
              <p:cNvSpPr/>
              <p:nvPr/>
            </p:nvSpPr>
            <p:spPr>
              <a:xfrm>
                <a:off x="6525" y="8999"/>
                <a:ext cx="284" cy="19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 sz="3200" b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kumimoji="1"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2400" b="1" dirty="0"/>
              </a:p>
            </p:txBody>
          </p:sp>
          <p:sp>
            <p:nvSpPr>
              <p:cNvPr id="33808" name="Text Box 14"/>
              <p:cNvSpPr txBox="1"/>
              <p:nvPr/>
            </p:nvSpPr>
            <p:spPr>
              <a:xfrm>
                <a:off x="6391" y="8909"/>
                <a:ext cx="810" cy="49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 sz="3200" b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kumimoji="1"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kumimoji="1"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algn="just">
                  <a:spcBef>
                    <a:spcPct val="0"/>
                  </a:spcBef>
                  <a:buNone/>
                </a:pPr>
                <a:r>
                  <a:rPr lang="zh-CN" altLang="en-US" sz="900" dirty="0"/>
                  <a:t>抽气</a:t>
                </a:r>
                <a:endParaRPr lang="zh-CN" altLang="en-US" sz="900" dirty="0"/>
              </a:p>
            </p:txBody>
          </p:sp>
          <p:sp>
            <p:nvSpPr>
              <p:cNvPr id="33809" name="Line 15"/>
              <p:cNvSpPr/>
              <p:nvPr/>
            </p:nvSpPr>
            <p:spPr>
              <a:xfrm>
                <a:off x="6555" y="8954"/>
                <a:ext cx="300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triangle" w="sm" len="med"/>
              </a:ln>
            </p:spPr>
          </p:sp>
        </p:grpSp>
      </p:grpSp>
      <p:sp>
        <p:nvSpPr>
          <p:cNvPr id="33796" name="Text Box 16"/>
          <p:cNvSpPr txBox="1"/>
          <p:nvPr/>
        </p:nvSpPr>
        <p:spPr>
          <a:xfrm>
            <a:off x="1981200" y="2120900"/>
            <a:ext cx="8001000" cy="45027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just" eaLnBrk="1" hangingPunct="1">
              <a:buNone/>
            </a:pPr>
            <a:r>
              <a:rPr lang="en-US" altLang="zh-CN" sz="30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30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．甲图中，演凑者通过手指在弦上按压位置的变化来改变发声的响度</a:t>
            </a:r>
            <a:endParaRPr lang="zh-CN" altLang="en-US" sz="3000" b="1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just" eaLnBrk="1" hangingPunct="1">
              <a:buNone/>
            </a:pPr>
            <a:r>
              <a:rPr lang="en-US" altLang="zh-CN" sz="30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30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．乙图中，敲锣时用力越大，所发声音的音调越高</a:t>
            </a:r>
            <a:endParaRPr lang="zh-CN" altLang="en-US" sz="3000" b="1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just" eaLnBrk="1" hangingPunct="1">
              <a:buNone/>
            </a:pPr>
            <a:r>
              <a:rPr lang="en-US" altLang="zh-CN" sz="30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30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．丙图中，随着向外不断抽气</a:t>
            </a:r>
            <a:r>
              <a:rPr lang="en-US" altLang="zh-CN" sz="30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0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手机铃声越来越大</a:t>
            </a:r>
            <a:endParaRPr lang="zh-CN" altLang="en-US" sz="3000" b="1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just" eaLnBrk="1" hangingPunct="1">
              <a:buNone/>
            </a:pPr>
            <a:r>
              <a:rPr lang="en-US" altLang="zh-CN" sz="30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30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．丁图中，城市某些路段两旁的透明板墙可以减小噪声污染</a:t>
            </a:r>
            <a:endParaRPr lang="zh-CN" altLang="en-US" sz="3000" b="1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just" eaLnBrk="1" hangingPunct="1">
              <a:buNone/>
            </a:pPr>
            <a:endParaRPr lang="en-US" altLang="zh-CN" sz="2400" b="1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001" name="Text Box 17"/>
          <p:cNvSpPr txBox="1"/>
          <p:nvPr/>
        </p:nvSpPr>
        <p:spPr>
          <a:xfrm>
            <a:off x="9048750" y="200025"/>
            <a:ext cx="60960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3000" b="1" dirty="0">
                <a:solidFill>
                  <a:srgbClr val="FF0066"/>
                </a:solidFill>
              </a:rPr>
              <a:t>D</a:t>
            </a:r>
            <a:endParaRPr lang="en-US" altLang="zh-CN" sz="30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0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Text Box 2"/>
          <p:cNvSpPr txBox="1"/>
          <p:nvPr/>
        </p:nvSpPr>
        <p:spPr>
          <a:xfrm>
            <a:off x="1828800" y="457200"/>
            <a:ext cx="8534400" cy="48615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just" eaLnBrk="1" hangingPunct="1">
              <a:spcBef>
                <a:spcPct val="50000"/>
              </a:spcBef>
              <a:buNone/>
            </a:pPr>
            <a:r>
              <a:rPr lang="en-US" altLang="zh-CN" sz="4000" b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4000" b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、当火车进站时，工人师傅总是用铁锤敲打火车轮上的部件，听了发出的声音，便分辨出部件间是否有松动，他主要是依据声音的</a:t>
            </a:r>
            <a:r>
              <a:rPr lang="en-US" altLang="zh-CN" sz="4000" b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    ) </a:t>
            </a:r>
            <a:endParaRPr lang="en-US" altLang="zh-CN" sz="4000" b="1" dirty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just" eaLnBrk="1" hangingPunct="1">
              <a:spcBef>
                <a:spcPct val="50000"/>
              </a:spcBef>
              <a:buNone/>
            </a:pPr>
            <a:r>
              <a:rPr lang="en-US" altLang="zh-CN" sz="4000" b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en-US" sz="4000" b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响度          </a:t>
            </a:r>
            <a:r>
              <a:rPr lang="en-US" altLang="zh-CN" sz="4000" b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en-US" sz="4000" b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音色          </a:t>
            </a:r>
            <a:endParaRPr lang="zh-CN" altLang="en-US" sz="4000" b="1" dirty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just" eaLnBrk="1" hangingPunct="1">
              <a:spcBef>
                <a:spcPct val="50000"/>
              </a:spcBef>
              <a:buNone/>
            </a:pPr>
            <a:r>
              <a:rPr lang="en-US" altLang="zh-CN" sz="4000" b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C.</a:t>
            </a:r>
            <a:r>
              <a:rPr lang="zh-CN" altLang="en-US" sz="4000" b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音调          </a:t>
            </a:r>
            <a:r>
              <a:rPr lang="en-US" altLang="zh-CN" sz="4000" b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D.</a:t>
            </a:r>
            <a:r>
              <a:rPr lang="zh-CN" altLang="en-US" sz="4000" b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频率</a:t>
            </a:r>
            <a:endParaRPr lang="zh-CN" altLang="en-US" sz="4000" b="1" dirty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just" eaLnBrk="1" hangingPunct="1">
              <a:spcBef>
                <a:spcPct val="50000"/>
              </a:spcBef>
              <a:buNone/>
            </a:pPr>
            <a:endParaRPr lang="en-US" altLang="zh-CN" sz="2000" dirty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891" name="Text Box 3"/>
          <p:cNvSpPr txBox="1"/>
          <p:nvPr/>
        </p:nvSpPr>
        <p:spPr>
          <a:xfrm>
            <a:off x="7016750" y="2218690"/>
            <a:ext cx="113665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400" b="1" dirty="0">
                <a:solidFill>
                  <a:srgbClr val="FF0066"/>
                </a:solidFill>
              </a:rPr>
              <a:t>C</a:t>
            </a:r>
            <a:endParaRPr lang="en-US" altLang="zh-CN" sz="44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Text Box 2"/>
          <p:cNvSpPr txBox="1"/>
          <p:nvPr/>
        </p:nvSpPr>
        <p:spPr>
          <a:xfrm>
            <a:off x="1828800" y="746125"/>
            <a:ext cx="8458200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000" b="1" dirty="0">
                <a:solidFill>
                  <a:srgbClr val="0000CC"/>
                </a:solidFill>
                <a:latin typeface="方正大黑简体" pitchFamily="65" charset="-122"/>
                <a:ea typeface="方正大黑简体" pitchFamily="65" charset="-122"/>
              </a:rPr>
              <a:t>10</a:t>
            </a:r>
            <a:r>
              <a:rPr lang="zh-CN" altLang="en-US" sz="4000" b="1" dirty="0">
                <a:solidFill>
                  <a:srgbClr val="0000CC"/>
                </a:solidFill>
                <a:latin typeface="方正大黑简体" pitchFamily="65" charset="-122"/>
                <a:ea typeface="方正大黑简体" pitchFamily="65" charset="-122"/>
              </a:rPr>
              <a:t>、水牛</a:t>
            </a:r>
            <a:r>
              <a:rPr lang="zh-CN" altLang="en-US" sz="4000" b="1" dirty="0">
                <a:solidFill>
                  <a:srgbClr val="0000CC"/>
                </a:solidFill>
                <a:ea typeface="方正大黑简体" pitchFamily="65" charset="-122"/>
              </a:rPr>
              <a:t>“</a:t>
            </a:r>
            <a:r>
              <a:rPr lang="zh-CN" altLang="en-US" sz="4000" b="1" dirty="0">
                <a:solidFill>
                  <a:srgbClr val="0000CC"/>
                </a:solidFill>
                <a:latin typeface="方正大黑简体" pitchFamily="65" charset="-122"/>
                <a:ea typeface="方正大黑简体" pitchFamily="65" charset="-122"/>
              </a:rPr>
              <a:t>哞哞</a:t>
            </a:r>
            <a:r>
              <a:rPr lang="zh-CN" altLang="en-US" sz="4000" b="1" dirty="0">
                <a:solidFill>
                  <a:srgbClr val="0000CC"/>
                </a:solidFill>
                <a:ea typeface="方正大黑简体" pitchFamily="65" charset="-122"/>
              </a:rPr>
              <a:t>”</a:t>
            </a:r>
            <a:r>
              <a:rPr lang="zh-CN" altLang="en-US" sz="4000" b="1" dirty="0">
                <a:solidFill>
                  <a:srgbClr val="0000CC"/>
                </a:solidFill>
                <a:latin typeface="方正大黑简体" pitchFamily="65" charset="-122"/>
                <a:ea typeface="方正大黑简体" pitchFamily="65" charset="-122"/>
              </a:rPr>
              <a:t>的叫声和蚊子</a:t>
            </a:r>
            <a:r>
              <a:rPr lang="zh-CN" altLang="en-US" sz="4000" b="1" dirty="0">
                <a:solidFill>
                  <a:srgbClr val="0000CC"/>
                </a:solidFill>
                <a:ea typeface="方正大黑简体" pitchFamily="65" charset="-122"/>
              </a:rPr>
              <a:t>“</a:t>
            </a:r>
            <a:r>
              <a:rPr lang="zh-CN" altLang="en-US" sz="4000" b="1" dirty="0">
                <a:solidFill>
                  <a:srgbClr val="0000CC"/>
                </a:solidFill>
                <a:latin typeface="方正大黑简体" pitchFamily="65" charset="-122"/>
                <a:ea typeface="方正大黑简体" pitchFamily="65" charset="-122"/>
              </a:rPr>
              <a:t>嗡嗡</a:t>
            </a:r>
            <a:r>
              <a:rPr lang="zh-CN" altLang="en-US" sz="4000" b="1" dirty="0">
                <a:solidFill>
                  <a:srgbClr val="0000CC"/>
                </a:solidFill>
                <a:ea typeface="方正大黑简体" pitchFamily="65" charset="-122"/>
              </a:rPr>
              <a:t>”</a:t>
            </a:r>
            <a:r>
              <a:rPr lang="zh-CN" altLang="en-US" sz="4000" b="1" dirty="0">
                <a:solidFill>
                  <a:srgbClr val="0000CC"/>
                </a:solidFill>
                <a:latin typeface="方正大黑简体" pitchFamily="65" charset="-122"/>
                <a:ea typeface="方正大黑简体" pitchFamily="65" charset="-122"/>
              </a:rPr>
              <a:t>的叫声相比较，</a:t>
            </a:r>
            <a:r>
              <a:rPr lang="en-US" altLang="zh-CN" sz="4000" b="1" dirty="0">
                <a:solidFill>
                  <a:srgbClr val="0000CC"/>
                </a:solidFill>
                <a:latin typeface="方正大黑简体" pitchFamily="65" charset="-122"/>
                <a:ea typeface="方正大黑简体" pitchFamily="65" charset="-122"/>
              </a:rPr>
              <a:t>________</a:t>
            </a:r>
            <a:r>
              <a:rPr lang="zh-CN" altLang="en-US" sz="4000" b="1" dirty="0">
                <a:solidFill>
                  <a:srgbClr val="0000CC"/>
                </a:solidFill>
                <a:latin typeface="方正大黑简体" pitchFamily="65" charset="-122"/>
                <a:ea typeface="方正大黑简体" pitchFamily="65" charset="-122"/>
              </a:rPr>
              <a:t>叫声音调高，</a:t>
            </a:r>
            <a:r>
              <a:rPr lang="en-US" altLang="zh-CN" sz="4000" b="1" dirty="0">
                <a:solidFill>
                  <a:srgbClr val="0000CC"/>
                </a:solidFill>
                <a:latin typeface="方正大黑简体" pitchFamily="65" charset="-122"/>
                <a:ea typeface="方正大黑简体" pitchFamily="65" charset="-122"/>
              </a:rPr>
              <a:t>_________</a:t>
            </a:r>
            <a:r>
              <a:rPr lang="zh-CN" altLang="en-US" sz="4000" b="1" dirty="0">
                <a:solidFill>
                  <a:srgbClr val="0000CC"/>
                </a:solidFill>
                <a:latin typeface="方正大黑简体" pitchFamily="65" charset="-122"/>
                <a:ea typeface="方正大黑简体" pitchFamily="65" charset="-122"/>
              </a:rPr>
              <a:t>叫声响度大。</a:t>
            </a:r>
            <a:endParaRPr lang="zh-CN" altLang="en-US" sz="4000" b="1" dirty="0">
              <a:solidFill>
                <a:srgbClr val="0000CC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sp>
        <p:nvSpPr>
          <p:cNvPr id="35843" name="Text Box 3"/>
          <p:cNvSpPr txBox="1"/>
          <p:nvPr/>
        </p:nvSpPr>
        <p:spPr>
          <a:xfrm>
            <a:off x="1981200" y="3260725"/>
            <a:ext cx="8382000" cy="25533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just" eaLnBrk="1" hangingPunct="1">
              <a:spcBef>
                <a:spcPct val="50000"/>
              </a:spcBef>
              <a:buNone/>
            </a:pPr>
            <a:r>
              <a:rPr lang="en-US" altLang="zh-CN" sz="4000" b="1" dirty="0">
                <a:solidFill>
                  <a:srgbClr val="006600"/>
                </a:solidFill>
                <a:latin typeface="方正大黑简体" pitchFamily="65" charset="-122"/>
                <a:ea typeface="方正大黑简体" pitchFamily="65" charset="-122"/>
              </a:rPr>
              <a:t>11</a:t>
            </a:r>
            <a:r>
              <a:rPr lang="zh-CN" altLang="en-US" sz="4000" b="1" dirty="0">
                <a:solidFill>
                  <a:srgbClr val="006600"/>
                </a:solidFill>
                <a:latin typeface="方正大黑简体" pitchFamily="65" charset="-122"/>
                <a:ea typeface="方正大黑简体" pitchFamily="65" charset="-122"/>
              </a:rPr>
              <a:t>、老黄牛的叫声和蚊子的嗡嗡声从声音的三个特性进行比较，老黄牛发出的声音</a:t>
            </a:r>
            <a:r>
              <a:rPr lang="en-US" altLang="zh-CN" sz="4000" b="1" dirty="0">
                <a:solidFill>
                  <a:srgbClr val="006600"/>
                </a:solidFill>
                <a:latin typeface="方正大黑简体" pitchFamily="65" charset="-122"/>
                <a:ea typeface="方正大黑简体" pitchFamily="65" charset="-122"/>
              </a:rPr>
              <a:t>________</a:t>
            </a:r>
            <a:r>
              <a:rPr lang="zh-CN" altLang="en-US" sz="4000" b="1" dirty="0">
                <a:solidFill>
                  <a:srgbClr val="006600"/>
                </a:solidFill>
                <a:latin typeface="方正大黑简体" pitchFamily="65" charset="-122"/>
                <a:ea typeface="方正大黑简体" pitchFamily="65" charset="-122"/>
              </a:rPr>
              <a:t>大，蚊子发出的声音</a:t>
            </a:r>
            <a:r>
              <a:rPr lang="en-US" altLang="zh-CN" sz="4000" b="1" dirty="0">
                <a:solidFill>
                  <a:srgbClr val="006600"/>
                </a:solidFill>
                <a:latin typeface="方正大黑简体" pitchFamily="65" charset="-122"/>
                <a:ea typeface="方正大黑简体" pitchFamily="65" charset="-122"/>
              </a:rPr>
              <a:t>_______</a:t>
            </a:r>
            <a:r>
              <a:rPr lang="zh-CN" altLang="en-US" sz="4000" b="1" dirty="0">
                <a:solidFill>
                  <a:srgbClr val="006600"/>
                </a:solidFill>
                <a:latin typeface="方正大黑简体" pitchFamily="65" charset="-122"/>
                <a:ea typeface="方正大黑简体" pitchFamily="65" charset="-122"/>
              </a:rPr>
              <a:t>高</a:t>
            </a:r>
            <a:r>
              <a:rPr lang="en-US" altLang="zh-CN" sz="4000" b="1" dirty="0">
                <a:solidFill>
                  <a:srgbClr val="006600"/>
                </a:solidFill>
                <a:latin typeface="方正大黑简体" pitchFamily="65" charset="-122"/>
                <a:ea typeface="方正大黑简体" pitchFamily="65" charset="-122"/>
              </a:rPr>
              <a:t>.</a:t>
            </a:r>
            <a:r>
              <a:rPr lang="en-US" altLang="zh-CN" sz="4000" b="1" dirty="0">
                <a:solidFill>
                  <a:schemeClr val="tx2"/>
                </a:solidFill>
                <a:latin typeface="方正大黑简体" pitchFamily="65" charset="-122"/>
                <a:ea typeface="方正大黑简体" pitchFamily="65" charset="-122"/>
              </a:rPr>
              <a:t> </a:t>
            </a:r>
            <a:endParaRPr lang="en-US" altLang="zh-CN" sz="4000" b="1" dirty="0">
              <a:solidFill>
                <a:schemeClr val="tx2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sp>
        <p:nvSpPr>
          <p:cNvPr id="38916" name="Text Box 4"/>
          <p:cNvSpPr txBox="1"/>
          <p:nvPr/>
        </p:nvSpPr>
        <p:spPr>
          <a:xfrm>
            <a:off x="3994150" y="2003425"/>
            <a:ext cx="15240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000" b="1" dirty="0">
                <a:solidFill>
                  <a:srgbClr val="FF0066"/>
                </a:solidFill>
                <a:ea typeface="黑体" panose="02010609060101010101" pitchFamily="49" charset="-122"/>
              </a:rPr>
              <a:t>水牛</a:t>
            </a:r>
            <a:endParaRPr lang="zh-CN" altLang="en-US" sz="4000" b="1" dirty="0">
              <a:solidFill>
                <a:srgbClr val="FF0066"/>
              </a:solidFill>
              <a:ea typeface="黑体" panose="02010609060101010101" pitchFamily="49" charset="-122"/>
            </a:endParaRPr>
          </a:p>
        </p:txBody>
      </p:sp>
      <p:sp>
        <p:nvSpPr>
          <p:cNvPr id="38917" name="Text Box 5"/>
          <p:cNvSpPr txBox="1"/>
          <p:nvPr/>
        </p:nvSpPr>
        <p:spPr>
          <a:xfrm>
            <a:off x="6848475" y="1355725"/>
            <a:ext cx="12192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000" b="1" dirty="0">
                <a:solidFill>
                  <a:srgbClr val="FF0066"/>
                </a:solidFill>
                <a:ea typeface="黑体" panose="02010609060101010101" pitchFamily="49" charset="-122"/>
              </a:rPr>
              <a:t>蚊子</a:t>
            </a:r>
            <a:endParaRPr lang="zh-CN" altLang="en-US" sz="4000" b="1" dirty="0">
              <a:solidFill>
                <a:srgbClr val="FF0066"/>
              </a:solidFill>
              <a:ea typeface="黑体" panose="02010609060101010101" pitchFamily="49" charset="-122"/>
            </a:endParaRPr>
          </a:p>
        </p:txBody>
      </p:sp>
      <p:sp>
        <p:nvSpPr>
          <p:cNvPr id="38918" name="Text Box 6"/>
          <p:cNvSpPr txBox="1"/>
          <p:nvPr/>
        </p:nvSpPr>
        <p:spPr>
          <a:xfrm>
            <a:off x="4470400" y="4441825"/>
            <a:ext cx="14478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000" b="1" dirty="0">
                <a:solidFill>
                  <a:srgbClr val="FF0066"/>
                </a:solidFill>
                <a:ea typeface="黑体" panose="02010609060101010101" pitchFamily="49" charset="-122"/>
              </a:rPr>
              <a:t>响度</a:t>
            </a:r>
            <a:endParaRPr lang="zh-CN" altLang="en-US" sz="4000" b="1" dirty="0">
              <a:solidFill>
                <a:srgbClr val="FF0066"/>
              </a:solidFill>
              <a:ea typeface="黑体" panose="02010609060101010101" pitchFamily="49" charset="-122"/>
            </a:endParaRPr>
          </a:p>
        </p:txBody>
      </p:sp>
      <p:sp>
        <p:nvSpPr>
          <p:cNvPr id="38919" name="Text Box 7"/>
          <p:cNvSpPr txBox="1"/>
          <p:nvPr/>
        </p:nvSpPr>
        <p:spPr>
          <a:xfrm>
            <a:off x="2940050" y="5013325"/>
            <a:ext cx="16002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000" b="1" dirty="0">
                <a:solidFill>
                  <a:srgbClr val="FF0066"/>
                </a:solidFill>
                <a:ea typeface="黑体" panose="02010609060101010101" pitchFamily="49" charset="-122"/>
              </a:rPr>
              <a:t>音调</a:t>
            </a:r>
            <a:endParaRPr lang="zh-CN" altLang="en-US" sz="4000" b="1" dirty="0">
              <a:solidFill>
                <a:srgbClr val="FF0066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  <p:bldP spid="38917" grpId="0"/>
      <p:bldP spid="38918" grpId="0"/>
      <p:bldP spid="3891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40" name="Text Box 4"/>
          <p:cNvSpPr txBox="1"/>
          <p:nvPr/>
        </p:nvSpPr>
        <p:spPr>
          <a:xfrm>
            <a:off x="1992313" y="2708275"/>
            <a:ext cx="8075612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400" b="1" dirty="0">
                <a:solidFill>
                  <a:srgbClr val="FF0066"/>
                </a:solidFill>
              </a:rPr>
              <a:t>物体</a:t>
            </a:r>
            <a:r>
              <a:rPr lang="en-US" altLang="zh-CN" sz="4400" b="1" dirty="0">
                <a:solidFill>
                  <a:srgbClr val="FF0066"/>
                </a:solidFill>
              </a:rPr>
              <a:t>(</a:t>
            </a:r>
            <a:r>
              <a:rPr lang="zh-CN" altLang="en-US" sz="4400" b="1" dirty="0">
                <a:solidFill>
                  <a:srgbClr val="FF0066"/>
                </a:solidFill>
              </a:rPr>
              <a:t>钟</a:t>
            </a:r>
            <a:r>
              <a:rPr lang="en-US" altLang="zh-CN" sz="4400" b="1" dirty="0">
                <a:solidFill>
                  <a:srgbClr val="FF0066"/>
                </a:solidFill>
              </a:rPr>
              <a:t>)</a:t>
            </a:r>
            <a:r>
              <a:rPr lang="zh-CN" altLang="en-US" sz="4400" b="1" dirty="0">
                <a:solidFill>
                  <a:srgbClr val="FF0066"/>
                </a:solidFill>
              </a:rPr>
              <a:t>振动产生声音（钟声）</a:t>
            </a:r>
            <a:endParaRPr lang="zh-CN" altLang="en-US" sz="4400" b="1" dirty="0">
              <a:solidFill>
                <a:srgbClr val="FF0066"/>
              </a:solidFill>
            </a:endParaRPr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1774825" y="549275"/>
            <a:ext cx="8534400" cy="63982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sz="4000" kern="1200" cap="none" spc="0" normalizeH="0" baseline="0" noProof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大黑简体" pitchFamily="65" charset="-122"/>
                <a:ea typeface="方正大黑简体" pitchFamily="65" charset="-122"/>
                <a:cs typeface="+mn-cs"/>
              </a:rPr>
              <a:t>12</a:t>
            </a:r>
            <a:r>
              <a:rPr kumimoji="1" lang="zh-CN" altLang="en-US" sz="4000" kern="1200" cap="none" spc="0" normalizeH="0" baseline="0" noProof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大黑简体" pitchFamily="65" charset="-122"/>
                <a:ea typeface="方正大黑简体" pitchFamily="65" charset="-122"/>
                <a:cs typeface="+mn-cs"/>
              </a:rPr>
              <a:t>、唐诗</a:t>
            </a:r>
            <a:r>
              <a:rPr kumimoji="1" lang="en-US" altLang="zh-CN" sz="4000" kern="1200" cap="none" spc="0" normalizeH="0" baseline="0" noProof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大黑简体" pitchFamily="65" charset="-122"/>
                <a:ea typeface="方正大黑简体" pitchFamily="65" charset="-122"/>
                <a:cs typeface="+mn-cs"/>
              </a:rPr>
              <a:t>《</a:t>
            </a:r>
            <a:r>
              <a:rPr kumimoji="1" lang="zh-CN" altLang="en-US" sz="4000" kern="1200" cap="none" spc="0" normalizeH="0" baseline="0" noProof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大黑简体" pitchFamily="65" charset="-122"/>
                <a:ea typeface="方正大黑简体" pitchFamily="65" charset="-122"/>
                <a:cs typeface="+mn-cs"/>
              </a:rPr>
              <a:t>枫桥夜泊</a:t>
            </a:r>
            <a:r>
              <a:rPr kumimoji="1" lang="en-US" altLang="zh-CN" sz="4000" kern="1200" cap="none" spc="0" normalizeH="0" baseline="0" noProof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大黑简体" pitchFamily="65" charset="-122"/>
                <a:ea typeface="方正大黑简体" pitchFamily="65" charset="-122"/>
                <a:cs typeface="+mn-cs"/>
              </a:rPr>
              <a:t>》</a:t>
            </a:r>
            <a:r>
              <a:rPr kumimoji="1" lang="zh-CN" altLang="en-US" sz="4000" kern="1200" cap="none" spc="0" normalizeH="0" baseline="0" noProof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大黑简体" pitchFamily="65" charset="-122"/>
                <a:ea typeface="方正大黑简体" pitchFamily="65" charset="-122"/>
                <a:cs typeface="+mn-cs"/>
              </a:rPr>
              <a:t>中的</a:t>
            </a:r>
            <a:r>
              <a:rPr kumimoji="1" lang="zh-CN" altLang="en-US" sz="4000" kern="1200" cap="none" spc="0" normalizeH="0" baseline="0" noProof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方正大黑简体" pitchFamily="65" charset="-122"/>
                <a:cs typeface="+mn-cs"/>
              </a:rPr>
              <a:t>“</a:t>
            </a:r>
            <a:r>
              <a:rPr kumimoji="1" lang="zh-CN" altLang="en-US" sz="4000" kern="1200" cap="none" spc="0" normalizeH="0" baseline="0" noProof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大黑简体" pitchFamily="65" charset="-122"/>
                <a:ea typeface="方正大黑简体" pitchFamily="65" charset="-122"/>
                <a:cs typeface="+mn-cs"/>
              </a:rPr>
              <a:t>姑苏城外寒山寺，夜半钟声到客船</a:t>
            </a:r>
            <a:r>
              <a:rPr kumimoji="1" lang="zh-CN" altLang="en-US" sz="4000" kern="1200" cap="none" spc="0" normalizeH="0" baseline="0" noProof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方正大黑简体" pitchFamily="65" charset="-122"/>
                <a:cs typeface="+mn-cs"/>
              </a:rPr>
              <a:t>”</a:t>
            </a:r>
            <a:r>
              <a:rPr kumimoji="1" lang="zh-CN" altLang="en-US" sz="4000" kern="1200" cap="none" spc="0" normalizeH="0" baseline="0" noProof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大黑简体" pitchFamily="65" charset="-122"/>
                <a:ea typeface="方正大黑简体" pitchFamily="65" charset="-122"/>
                <a:cs typeface="+mn-cs"/>
              </a:rPr>
              <a:t>诗句中体现出的物理知识有： </a:t>
            </a:r>
            <a:endParaRPr kumimoji="1" lang="zh-CN" altLang="en-US" sz="4000" kern="1200" cap="none" spc="0" normalizeH="0" baseline="0" noProof="0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大黑简体" pitchFamily="65" charset="-122"/>
              <a:ea typeface="方正大黑简体" pitchFamily="65" charset="-122"/>
              <a:cs typeface="+mn-cs"/>
            </a:endParaRPr>
          </a:p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4000" u="sng" kern="1200" cap="none" spc="0" normalizeH="0" baseline="0" noProof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大黑简体" pitchFamily="65" charset="-122"/>
                <a:ea typeface="方正大黑简体" pitchFamily="65" charset="-122"/>
                <a:cs typeface="+mn-cs"/>
              </a:rPr>
              <a:t>                                                      </a:t>
            </a:r>
            <a:r>
              <a:rPr kumimoji="1" lang="zh-CN" altLang="en-US" sz="4000" kern="1200" cap="none" spc="0" normalizeH="0" baseline="0" noProof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大黑简体" pitchFamily="65" charset="-122"/>
                <a:ea typeface="方正大黑简体" pitchFamily="65" charset="-122"/>
                <a:cs typeface="+mn-cs"/>
              </a:rPr>
              <a:t>， </a:t>
            </a:r>
            <a:endParaRPr kumimoji="1" lang="zh-CN" altLang="en-US" sz="4000" kern="1200" cap="none" spc="0" normalizeH="0" baseline="0" noProof="0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大黑简体" pitchFamily="65" charset="-122"/>
              <a:ea typeface="方正大黑简体" pitchFamily="65" charset="-122"/>
              <a:cs typeface="+mn-cs"/>
            </a:endParaRPr>
          </a:p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4000" u="sng" kern="1200" cap="none" spc="0" normalizeH="0" baseline="0" noProof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大黑简体" pitchFamily="65" charset="-122"/>
                <a:ea typeface="方正大黑简体" pitchFamily="65" charset="-122"/>
                <a:cs typeface="+mn-cs"/>
              </a:rPr>
              <a:t>                                                      </a:t>
            </a:r>
            <a:r>
              <a:rPr kumimoji="1" lang="zh-CN" altLang="en-US" sz="4000" kern="1200" cap="none" spc="0" normalizeH="0" baseline="0" noProof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大黑简体" pitchFamily="65" charset="-122"/>
                <a:ea typeface="方正大黑简体" pitchFamily="65" charset="-122"/>
                <a:cs typeface="+mn-cs"/>
              </a:rPr>
              <a:t>。</a:t>
            </a:r>
            <a:endParaRPr kumimoji="1" lang="zh-CN" altLang="en-US" sz="4000" kern="1200" cap="none" spc="0" normalizeH="0" baseline="0" noProof="0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大黑简体" pitchFamily="65" charset="-122"/>
              <a:ea typeface="方正大黑简体" pitchFamily="65" charset="-122"/>
              <a:cs typeface="+mn-cs"/>
            </a:endParaRPr>
          </a:p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4000" kern="1200" cap="none" spc="0" normalizeH="0" baseline="0" noProof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大黑简体" pitchFamily="65" charset="-122"/>
                <a:ea typeface="方正大黑简体" pitchFamily="65" charset="-122"/>
                <a:cs typeface="+mn-cs"/>
              </a:rPr>
              <a:t>（写出两点）</a:t>
            </a:r>
            <a:endParaRPr kumimoji="1" lang="zh-CN" altLang="en-US" sz="4000" kern="1200" cap="none" spc="0" normalizeH="0" baseline="0" noProof="0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大黑简体" pitchFamily="65" charset="-122"/>
              <a:ea typeface="方正大黑简体" pitchFamily="65" charset="-122"/>
              <a:cs typeface="+mn-cs"/>
            </a:endParaRPr>
          </a:p>
          <a:p>
            <a:pPr marR="0" algn="just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000" kern="1200" cap="none" spc="0" normalizeH="0" baseline="0" noProof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大黑简体" pitchFamily="65" charset="-122"/>
                <a:ea typeface="方正大黑简体" pitchFamily="65" charset="-122"/>
                <a:cs typeface="+mn-cs"/>
              </a:rPr>
              <a:t>   </a:t>
            </a:r>
            <a:endParaRPr kumimoji="1" lang="zh-CN" altLang="en-US" sz="2000" kern="1200" cap="none" spc="0" normalizeH="0" baseline="0" noProof="0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大黑简体" pitchFamily="65" charset="-122"/>
              <a:ea typeface="方正大黑简体" pitchFamily="65" charset="-122"/>
              <a:cs typeface="+mn-cs"/>
            </a:endParaRPr>
          </a:p>
        </p:txBody>
      </p:sp>
      <p:sp>
        <p:nvSpPr>
          <p:cNvPr id="39942" name="Text Box 6"/>
          <p:cNvSpPr txBox="1"/>
          <p:nvPr/>
        </p:nvSpPr>
        <p:spPr>
          <a:xfrm>
            <a:off x="1790700" y="4637088"/>
            <a:ext cx="81534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400" b="1" dirty="0">
                <a:solidFill>
                  <a:srgbClr val="FF0066"/>
                </a:solidFill>
              </a:rPr>
              <a:t>根据声音的音色可以判断是钟声</a:t>
            </a:r>
            <a:endParaRPr lang="zh-CN" altLang="en-US" sz="44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  <p:bldP spid="3994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1828800" y="533400"/>
            <a:ext cx="8534400" cy="47675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sz="3200" kern="1200" cap="none" spc="0" normalizeH="0" baseline="0" noProof="0">
                <a:solidFill>
                  <a:srgbClr val="006600"/>
                </a:solidFill>
                <a:latin typeface="方正大黑简体" pitchFamily="65" charset="-122"/>
                <a:ea typeface="方正大黑简体" pitchFamily="65" charset="-122"/>
                <a:cs typeface="+mn-cs"/>
              </a:rPr>
              <a:t>13</a:t>
            </a:r>
            <a:r>
              <a:rPr kumimoji="1" lang="zh-CN" altLang="en-US" sz="3200" kern="1200" cap="none" spc="0" normalizeH="0" baseline="0" noProof="0">
                <a:solidFill>
                  <a:srgbClr val="006600"/>
                </a:solidFill>
                <a:latin typeface="方正大黑简体" pitchFamily="65" charset="-122"/>
                <a:ea typeface="方正大黑简体" pitchFamily="65" charset="-122"/>
                <a:cs typeface="+mn-cs"/>
              </a:rPr>
              <a:t>、敲鼓时，撒在鼓面上的纸屑会跳动，且鼓声越响纸屑跳得越高；将发声的音叉接触水面，能溅起水花，且音叉声音越响，溅起的水花越大；扬声器发声时纸盆会振动，且声音越响纸盆振幅越大</a:t>
            </a:r>
            <a:r>
              <a:rPr kumimoji="1" lang="en-US" altLang="zh-CN" sz="3200" kern="1200" cap="none" spc="0" normalizeH="0" baseline="0" noProof="0">
                <a:solidFill>
                  <a:srgbClr val="006600"/>
                </a:solidFill>
                <a:latin typeface="方正大黑简体" pitchFamily="65" charset="-122"/>
                <a:ea typeface="方正大黑简体" pitchFamily="65" charset="-122"/>
                <a:cs typeface="+mn-cs"/>
              </a:rPr>
              <a:t>. </a:t>
            </a:r>
            <a:r>
              <a:rPr kumimoji="1" lang="zh-CN" altLang="en-US" sz="3200" kern="1200" cap="none" spc="0" normalizeH="0" baseline="0" noProof="0">
                <a:solidFill>
                  <a:srgbClr val="006600"/>
                </a:solidFill>
                <a:latin typeface="方正大黑简体" pitchFamily="65" charset="-122"/>
                <a:ea typeface="方正大黑简体" pitchFamily="65" charset="-122"/>
                <a:cs typeface="+mn-cs"/>
              </a:rPr>
              <a:t>根据上述现象可归纳出：</a:t>
            </a:r>
            <a:endParaRPr kumimoji="1" lang="zh-CN" altLang="en-US" sz="3200" kern="1200" cap="none" spc="0" normalizeH="0" baseline="0" noProof="0">
              <a:solidFill>
                <a:srgbClr val="006600"/>
              </a:solidFill>
              <a:latin typeface="方正大黑简体" pitchFamily="65" charset="-122"/>
              <a:ea typeface="方正大黑简体" pitchFamily="65" charset="-122"/>
              <a:cs typeface="+mn-cs"/>
            </a:endParaRPr>
          </a:p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3200" kern="1200" cap="none" spc="0" normalizeH="0" baseline="0" noProof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大黑简体" pitchFamily="65" charset="-122"/>
                <a:ea typeface="方正大黑简体" pitchFamily="65" charset="-122"/>
                <a:cs typeface="+mn-cs"/>
              </a:rPr>
              <a:t>（</a:t>
            </a:r>
            <a:r>
              <a:rPr kumimoji="1" lang="en-US" altLang="zh-CN" sz="3200" kern="1200" cap="none" spc="0" normalizeH="0" baseline="0" noProof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大黑简体" pitchFamily="65" charset="-122"/>
                <a:ea typeface="方正大黑简体" pitchFamily="65" charset="-122"/>
                <a:cs typeface="+mn-cs"/>
              </a:rPr>
              <a:t>1</a:t>
            </a:r>
            <a:r>
              <a:rPr kumimoji="1" lang="zh-CN" altLang="en-US" sz="3200" kern="1200" cap="none" spc="0" normalizeH="0" baseline="0" noProof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大黑简体" pitchFamily="65" charset="-122"/>
                <a:ea typeface="方正大黑简体" pitchFamily="65" charset="-122"/>
                <a:cs typeface="+mn-cs"/>
              </a:rPr>
              <a:t>）声音是由物体的</a:t>
            </a:r>
            <a:r>
              <a:rPr kumimoji="1" lang="en-US" altLang="zh-CN" sz="3200" kern="1200" cap="none" spc="0" normalizeH="0" baseline="0" noProof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大黑简体" pitchFamily="65" charset="-122"/>
                <a:ea typeface="方正大黑简体" pitchFamily="65" charset="-122"/>
                <a:cs typeface="+mn-cs"/>
              </a:rPr>
              <a:t>_________</a:t>
            </a:r>
            <a:r>
              <a:rPr kumimoji="1" lang="zh-CN" altLang="en-US" sz="3200" kern="1200" cap="none" spc="0" normalizeH="0" baseline="0" noProof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大黑简体" pitchFamily="65" charset="-122"/>
                <a:ea typeface="方正大黑简体" pitchFamily="65" charset="-122"/>
                <a:cs typeface="+mn-cs"/>
              </a:rPr>
              <a:t>产生的；</a:t>
            </a:r>
            <a:endParaRPr kumimoji="1" lang="zh-CN" altLang="en-US" sz="3200" kern="1200" cap="none" spc="0" normalizeH="0" baseline="0" noProof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大黑简体" pitchFamily="65" charset="-122"/>
              <a:ea typeface="方正大黑简体" pitchFamily="65" charset="-122"/>
              <a:cs typeface="+mn-cs"/>
            </a:endParaRPr>
          </a:p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3200" kern="1200" cap="none" spc="0" normalizeH="0" baseline="0" noProof="0">
                <a:solidFill>
                  <a:srgbClr val="006600"/>
                </a:solidFill>
                <a:latin typeface="方正大黑简体" pitchFamily="65" charset="-122"/>
                <a:ea typeface="方正大黑简体" pitchFamily="65" charset="-122"/>
                <a:cs typeface="+mn-cs"/>
              </a:rPr>
              <a:t>（</a:t>
            </a:r>
            <a:r>
              <a:rPr kumimoji="1" lang="en-US" altLang="zh-CN" sz="3200" kern="1200" cap="none" spc="0" normalizeH="0" baseline="0" noProof="0">
                <a:solidFill>
                  <a:srgbClr val="006600"/>
                </a:solidFill>
                <a:latin typeface="方正大黑简体" pitchFamily="65" charset="-122"/>
                <a:ea typeface="方正大黑简体" pitchFamily="65" charset="-122"/>
                <a:cs typeface="+mn-cs"/>
              </a:rPr>
              <a:t>2</a:t>
            </a:r>
            <a:r>
              <a:rPr kumimoji="1" lang="zh-CN" altLang="en-US" sz="3200" kern="1200" cap="none" spc="0" normalizeH="0" baseline="0" noProof="0">
                <a:solidFill>
                  <a:srgbClr val="006600"/>
                </a:solidFill>
                <a:latin typeface="方正大黑简体" pitchFamily="65" charset="-122"/>
                <a:ea typeface="方正大黑简体" pitchFamily="65" charset="-122"/>
                <a:cs typeface="+mn-cs"/>
              </a:rPr>
              <a:t>）</a:t>
            </a:r>
            <a:r>
              <a:rPr kumimoji="1" lang="zh-CN" altLang="en-US" sz="3200" u="sng" kern="1200" cap="none" spc="0" normalizeH="0" baseline="0" noProof="0">
                <a:solidFill>
                  <a:srgbClr val="006600"/>
                </a:solidFill>
                <a:latin typeface="方正大黑简体" pitchFamily="65" charset="-122"/>
                <a:ea typeface="方正大黑简体" pitchFamily="65" charset="-122"/>
                <a:cs typeface="+mn-cs"/>
              </a:rPr>
              <a:t>                               </a:t>
            </a:r>
            <a:r>
              <a:rPr kumimoji="1" lang="zh-CN" altLang="en-US" sz="3200" kern="1200" cap="none" spc="0" normalizeH="0" baseline="0" noProof="0">
                <a:solidFill>
                  <a:srgbClr val="006600"/>
                </a:solidFill>
                <a:latin typeface="方正大黑简体" pitchFamily="65" charset="-122"/>
                <a:ea typeface="方正大黑简体" pitchFamily="65" charset="-122"/>
                <a:cs typeface="+mn-cs"/>
              </a:rPr>
              <a:t>。</a:t>
            </a:r>
            <a:endParaRPr kumimoji="1" lang="zh-CN" altLang="en-US" sz="3200" u="sng" kern="1200" cap="none" spc="0" normalizeH="0" baseline="0" noProof="0">
              <a:solidFill>
                <a:srgbClr val="006600"/>
              </a:solidFill>
              <a:latin typeface="方正大黑简体" pitchFamily="65" charset="-122"/>
              <a:ea typeface="方正大黑简体" pitchFamily="65" charset="-122"/>
              <a:cs typeface="+mn-cs"/>
            </a:endParaRPr>
          </a:p>
          <a:p>
            <a:pPr marR="0" algn="just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endParaRPr kumimoji="1" lang="en-US" altLang="zh-CN" sz="3200" kern="1200" cap="none" spc="0" normalizeH="0" baseline="0" noProof="0">
              <a:solidFill>
                <a:srgbClr val="006600"/>
              </a:solidFill>
              <a:latin typeface="方正大黑简体" pitchFamily="65" charset="-122"/>
              <a:ea typeface="方正大黑简体" pitchFamily="65" charset="-122"/>
              <a:cs typeface="+mn-cs"/>
            </a:endParaRPr>
          </a:p>
        </p:txBody>
      </p:sp>
      <p:sp>
        <p:nvSpPr>
          <p:cNvPr id="40963" name="Text Box 3"/>
          <p:cNvSpPr txBox="1"/>
          <p:nvPr/>
        </p:nvSpPr>
        <p:spPr>
          <a:xfrm>
            <a:off x="6121400" y="3168650"/>
            <a:ext cx="1828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 dirty="0">
                <a:solidFill>
                  <a:srgbClr val="FF0066"/>
                </a:solidFill>
                <a:ea typeface="黑体" panose="02010609060101010101" pitchFamily="49" charset="-122"/>
              </a:rPr>
              <a:t>振动</a:t>
            </a:r>
            <a:endParaRPr lang="zh-CN" altLang="en-US" b="1" dirty="0">
              <a:solidFill>
                <a:srgbClr val="FF0066"/>
              </a:solidFill>
              <a:ea typeface="黑体" panose="02010609060101010101" pitchFamily="49" charset="-122"/>
            </a:endParaRPr>
          </a:p>
        </p:txBody>
      </p:sp>
      <p:sp>
        <p:nvSpPr>
          <p:cNvPr id="40964" name="Text Box 4"/>
          <p:cNvSpPr txBox="1"/>
          <p:nvPr/>
        </p:nvSpPr>
        <p:spPr>
          <a:xfrm>
            <a:off x="3054350" y="3878263"/>
            <a:ext cx="6553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 dirty="0">
                <a:solidFill>
                  <a:srgbClr val="FF0066"/>
                </a:solidFill>
                <a:ea typeface="黑体" panose="02010609060101010101" pitchFamily="49" charset="-122"/>
              </a:rPr>
              <a:t>物体发声时振幅越大，响度越大</a:t>
            </a:r>
            <a:endParaRPr lang="zh-CN" altLang="en-US" b="1" dirty="0">
              <a:solidFill>
                <a:srgbClr val="FF0066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  <p:bldP spid="4096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Text Box 2"/>
          <p:cNvSpPr txBox="1"/>
          <p:nvPr/>
        </p:nvSpPr>
        <p:spPr>
          <a:xfrm>
            <a:off x="1955800" y="469900"/>
            <a:ext cx="5000625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ea typeface="方正大黑简体" pitchFamily="65" charset="-122"/>
              </a:rPr>
              <a:t>乐音的特征（乐音的三要素）</a:t>
            </a:r>
            <a:endParaRPr lang="zh-CN" altLang="en-US" sz="2800" b="1" dirty="0">
              <a:solidFill>
                <a:srgbClr val="FF0000"/>
              </a:solidFill>
              <a:ea typeface="方正大黑简体" pitchFamily="65" charset="-122"/>
            </a:endParaRPr>
          </a:p>
        </p:txBody>
      </p:sp>
      <p:sp>
        <p:nvSpPr>
          <p:cNvPr id="5123" name="Text Box 6"/>
          <p:cNvSpPr txBox="1"/>
          <p:nvPr/>
        </p:nvSpPr>
        <p:spPr>
          <a:xfrm>
            <a:off x="2274888" y="1323975"/>
            <a:ext cx="6340475" cy="1383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b="1" dirty="0">
                <a:solidFill>
                  <a:srgbClr val="FF3300"/>
                </a:solidFill>
                <a:ea typeface="黑体" panose="02010609060101010101" pitchFamily="49" charset="-122"/>
              </a:rPr>
              <a:t>响度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表示声音的</a:t>
            </a:r>
            <a:r>
              <a:rPr lang="zh-CN" altLang="en-US" sz="28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，是由声源振动的</a:t>
            </a:r>
            <a:r>
              <a:rPr lang="zh-CN" altLang="en-US" sz="28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决定的。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124" name="Text Box 7"/>
          <p:cNvSpPr txBox="1"/>
          <p:nvPr/>
        </p:nvSpPr>
        <p:spPr>
          <a:xfrm>
            <a:off x="2921000" y="2697163"/>
            <a:ext cx="6280150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b="1" dirty="0">
                <a:solidFill>
                  <a:srgbClr val="FF3300"/>
                </a:solidFill>
                <a:ea typeface="黑体" panose="02010609060101010101" pitchFamily="49" charset="-122"/>
              </a:rPr>
              <a:t>音调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表示声音的</a:t>
            </a:r>
            <a:r>
              <a:rPr lang="zh-CN" altLang="en-US" sz="28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，是由声源振动的</a:t>
            </a:r>
            <a:r>
              <a:rPr lang="zh-CN" altLang="en-US" sz="28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决定的。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125" name="Text Box 8"/>
          <p:cNvSpPr txBox="1"/>
          <p:nvPr/>
        </p:nvSpPr>
        <p:spPr>
          <a:xfrm>
            <a:off x="3638550" y="4265613"/>
            <a:ext cx="6384925" cy="1383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40000"/>
              </a:lnSpc>
              <a:spcBef>
                <a:spcPct val="50000"/>
              </a:spcBef>
              <a:buNone/>
            </a:pPr>
            <a:r>
              <a:rPr lang="zh-CN" altLang="en-US" b="1" dirty="0">
                <a:solidFill>
                  <a:srgbClr val="FF3300"/>
                </a:solidFill>
                <a:ea typeface="黑体" panose="02010609060101010101" pitchFamily="49" charset="-122"/>
              </a:rPr>
              <a:t>音色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与发声体的材料和结构有关。音色不同，声波的</a:t>
            </a:r>
            <a:r>
              <a:rPr lang="zh-CN" altLang="en-US" sz="28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也不同。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129" name="Rectangle 9"/>
          <p:cNvSpPr/>
          <p:nvPr/>
        </p:nvSpPr>
        <p:spPr>
          <a:xfrm>
            <a:off x="4999038" y="1460500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00CC"/>
                </a:solidFill>
                <a:ea typeface="黑体" panose="02010609060101010101" pitchFamily="49" charset="-122"/>
              </a:rPr>
              <a:t>强弱</a:t>
            </a:r>
            <a:endParaRPr lang="zh-CN" altLang="en-US" sz="2800" b="1" dirty="0">
              <a:solidFill>
                <a:srgbClr val="0000CC"/>
              </a:solidFill>
              <a:ea typeface="黑体" panose="02010609060101010101" pitchFamily="49" charset="-122"/>
            </a:endParaRPr>
          </a:p>
        </p:txBody>
      </p:sp>
      <p:sp>
        <p:nvSpPr>
          <p:cNvPr id="5130" name="Rectangle 10"/>
          <p:cNvSpPr/>
          <p:nvPr/>
        </p:nvSpPr>
        <p:spPr>
          <a:xfrm>
            <a:off x="3227388" y="2092325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00CC"/>
                </a:solidFill>
                <a:ea typeface="黑体" panose="02010609060101010101" pitchFamily="49" charset="-122"/>
              </a:rPr>
              <a:t>振幅</a:t>
            </a:r>
            <a:endParaRPr lang="zh-CN" altLang="en-US" sz="2800" b="1" dirty="0">
              <a:solidFill>
                <a:srgbClr val="0000CC"/>
              </a:solidFill>
              <a:ea typeface="黑体" panose="02010609060101010101" pitchFamily="49" charset="-122"/>
            </a:endParaRPr>
          </a:p>
        </p:txBody>
      </p:sp>
      <p:sp>
        <p:nvSpPr>
          <p:cNvPr id="5131" name="Rectangle 11"/>
          <p:cNvSpPr/>
          <p:nvPr/>
        </p:nvSpPr>
        <p:spPr>
          <a:xfrm>
            <a:off x="5656263" y="2859088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00CC"/>
                </a:solidFill>
                <a:ea typeface="黑体" panose="02010609060101010101" pitchFamily="49" charset="-122"/>
              </a:rPr>
              <a:t>高低</a:t>
            </a:r>
            <a:endParaRPr lang="zh-CN" altLang="en-US" sz="2800" b="1" dirty="0">
              <a:solidFill>
                <a:srgbClr val="0000CC"/>
              </a:solidFill>
              <a:ea typeface="黑体" panose="02010609060101010101" pitchFamily="49" charset="-122"/>
            </a:endParaRPr>
          </a:p>
        </p:txBody>
      </p:sp>
      <p:sp>
        <p:nvSpPr>
          <p:cNvPr id="5132" name="Rectangle 12"/>
          <p:cNvSpPr/>
          <p:nvPr/>
        </p:nvSpPr>
        <p:spPr>
          <a:xfrm>
            <a:off x="3898900" y="3516313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00CC"/>
                </a:solidFill>
                <a:ea typeface="黑体" panose="02010609060101010101" pitchFamily="49" charset="-122"/>
              </a:rPr>
              <a:t>频率</a:t>
            </a:r>
            <a:endParaRPr lang="zh-CN" altLang="en-US" sz="2800" b="1" dirty="0">
              <a:solidFill>
                <a:srgbClr val="0000CC"/>
              </a:solidFill>
              <a:ea typeface="黑体" panose="02010609060101010101" pitchFamily="49" charset="-122"/>
            </a:endParaRPr>
          </a:p>
        </p:txBody>
      </p:sp>
      <p:sp>
        <p:nvSpPr>
          <p:cNvPr id="5133" name="Rectangle 13"/>
          <p:cNvSpPr/>
          <p:nvPr/>
        </p:nvSpPr>
        <p:spPr>
          <a:xfrm>
            <a:off x="6096000" y="5008563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00CC"/>
                </a:solidFill>
                <a:ea typeface="黑体" panose="02010609060101010101" pitchFamily="49" charset="-122"/>
              </a:rPr>
              <a:t>波形</a:t>
            </a:r>
            <a:endParaRPr lang="zh-CN" altLang="en-US" sz="2800" b="1" dirty="0">
              <a:solidFill>
                <a:srgbClr val="0000CC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" grpId="0"/>
      <p:bldP spid="5130" grpId="0"/>
      <p:bldP spid="5131" grpId="0"/>
      <p:bldP spid="5132" grpId="0"/>
      <p:bldP spid="51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 Box 2"/>
          <p:cNvSpPr txBox="1"/>
          <p:nvPr/>
        </p:nvSpPr>
        <p:spPr>
          <a:xfrm>
            <a:off x="2266950" y="304800"/>
            <a:ext cx="2819400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ea typeface="黑体" panose="02010609060101010101" pitchFamily="49" charset="-122"/>
              </a:rPr>
              <a:t>令人厌烦的噪声</a:t>
            </a:r>
            <a:endParaRPr lang="zh-CN" altLang="en-US" sz="2800" b="1" dirty="0">
              <a:ea typeface="黑体" panose="02010609060101010101" pitchFamily="49" charset="-122"/>
            </a:endParaRPr>
          </a:p>
        </p:txBody>
      </p:sp>
      <p:sp>
        <p:nvSpPr>
          <p:cNvPr id="6147" name="Text Box 3"/>
          <p:cNvSpPr txBox="1"/>
          <p:nvPr/>
        </p:nvSpPr>
        <p:spPr>
          <a:xfrm>
            <a:off x="2419350" y="993775"/>
            <a:ext cx="32162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sz="2800" b="1" dirty="0"/>
              <a:t>乐音与噪声的区别</a:t>
            </a:r>
            <a:endParaRPr lang="zh-CN" altLang="en-US" sz="2800" b="1" dirty="0"/>
          </a:p>
        </p:txBody>
      </p:sp>
      <p:sp>
        <p:nvSpPr>
          <p:cNvPr id="6148" name="Text Box 4"/>
          <p:cNvSpPr txBox="1"/>
          <p:nvPr/>
        </p:nvSpPr>
        <p:spPr>
          <a:xfrm>
            <a:off x="2041525" y="1600200"/>
            <a:ext cx="8245475" cy="51288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6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乐音通常是指那些</a:t>
            </a:r>
            <a:r>
              <a:rPr lang="zh-CN" altLang="en-US" sz="28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         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的声音。乐音的波形是</a:t>
            </a:r>
            <a:r>
              <a:rPr lang="zh-CN" altLang="en-US" sz="28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 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的。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eaLnBrk="1" hangingPunct="1">
              <a:lnSpc>
                <a:spcPct val="16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噪声通常是指那些</a:t>
            </a:r>
            <a:r>
              <a:rPr lang="zh-CN" altLang="en-US" sz="28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         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的声音。噪声的波形是</a:t>
            </a:r>
            <a:r>
              <a:rPr lang="zh-CN" altLang="en-US" sz="28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的。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eaLnBrk="1" hangingPunct="1">
              <a:lnSpc>
                <a:spcPct val="19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从环保角度看，凡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____________________________</a:t>
            </a:r>
            <a:endParaRPr lang="en-US" altLang="zh-CN" sz="2800" b="1" u="sng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eaLnBrk="1" hangingPunct="1">
              <a:lnSpc>
                <a:spcPct val="19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的声音都属于噪声。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150" name="Text Box 6"/>
          <p:cNvSpPr txBox="1"/>
          <p:nvPr/>
        </p:nvSpPr>
        <p:spPr>
          <a:xfrm>
            <a:off x="5386388" y="1733550"/>
            <a:ext cx="33670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0000CC"/>
                </a:solidFill>
              </a:rPr>
              <a:t>动听的、令人愉快</a:t>
            </a:r>
            <a:endParaRPr lang="zh-CN" altLang="en-US" sz="2800" b="1" dirty="0">
              <a:solidFill>
                <a:srgbClr val="0000CC"/>
              </a:solidFill>
            </a:endParaRPr>
          </a:p>
        </p:txBody>
      </p:sp>
      <p:sp>
        <p:nvSpPr>
          <p:cNvPr id="6151" name="Text Box 7"/>
          <p:cNvSpPr txBox="1"/>
          <p:nvPr/>
        </p:nvSpPr>
        <p:spPr>
          <a:xfrm>
            <a:off x="4594225" y="2430463"/>
            <a:ext cx="33670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0000CC"/>
                </a:solidFill>
              </a:rPr>
              <a:t>有规律</a:t>
            </a:r>
            <a:endParaRPr lang="zh-CN" altLang="en-US" sz="2800" b="1" dirty="0">
              <a:solidFill>
                <a:srgbClr val="0000CC"/>
              </a:solidFill>
            </a:endParaRPr>
          </a:p>
        </p:txBody>
      </p:sp>
      <p:sp>
        <p:nvSpPr>
          <p:cNvPr id="6152" name="Text Box 8"/>
          <p:cNvSpPr txBox="1"/>
          <p:nvPr/>
        </p:nvSpPr>
        <p:spPr>
          <a:xfrm>
            <a:off x="5162550" y="3302000"/>
            <a:ext cx="33670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0000CC"/>
                </a:solidFill>
              </a:rPr>
              <a:t>难听的、令人厌烦</a:t>
            </a:r>
            <a:endParaRPr lang="zh-CN" altLang="en-US" sz="2800" b="1" dirty="0">
              <a:solidFill>
                <a:srgbClr val="0000CC"/>
              </a:solidFill>
            </a:endParaRPr>
          </a:p>
        </p:txBody>
      </p:sp>
      <p:sp>
        <p:nvSpPr>
          <p:cNvPr id="6153" name="Text Box 9"/>
          <p:cNvSpPr txBox="1"/>
          <p:nvPr/>
        </p:nvSpPr>
        <p:spPr>
          <a:xfrm>
            <a:off x="4654550" y="4006850"/>
            <a:ext cx="33670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0000CC"/>
                </a:solidFill>
              </a:rPr>
              <a:t>杂乱无章</a:t>
            </a:r>
            <a:endParaRPr lang="zh-CN" altLang="en-US" sz="2800" b="1" dirty="0">
              <a:solidFill>
                <a:srgbClr val="0000CC"/>
              </a:solidFill>
            </a:endParaRPr>
          </a:p>
        </p:txBody>
      </p:sp>
      <p:sp>
        <p:nvSpPr>
          <p:cNvPr id="6154" name="Text Box 10"/>
          <p:cNvSpPr txBox="1"/>
          <p:nvPr/>
        </p:nvSpPr>
        <p:spPr>
          <a:xfrm>
            <a:off x="4751388" y="4933950"/>
            <a:ext cx="568801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0000CC"/>
                </a:solidFill>
              </a:rPr>
              <a:t>影响人们正常学习、工作和休息</a:t>
            </a:r>
            <a:endParaRPr lang="zh-CN" altLang="en-US" sz="2800" b="1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/>
      <p:bldP spid="6151" grpId="0"/>
      <p:bldP spid="6152" grpId="0"/>
      <p:bldP spid="6153" grpId="0"/>
      <p:bldP spid="61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 Box 54"/>
          <p:cNvSpPr txBox="1"/>
          <p:nvPr/>
        </p:nvSpPr>
        <p:spPr>
          <a:xfrm>
            <a:off x="2057400" y="228600"/>
            <a:ext cx="2819400" cy="521970"/>
          </a:xfrm>
          <a:prstGeom prst="rect">
            <a:avLst/>
          </a:prstGeom>
          <a:solidFill>
            <a:srgbClr val="006600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chemeClr val="bg1"/>
                </a:solidFill>
                <a:ea typeface="黑体" panose="02010609060101010101" pitchFamily="49" charset="-122"/>
              </a:rPr>
              <a:t>令人厌烦的噪声</a:t>
            </a:r>
            <a:endParaRPr lang="zh-CN" altLang="en-US" sz="2800" b="1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7171" name="Text Box 55"/>
          <p:cNvSpPr txBox="1"/>
          <p:nvPr/>
        </p:nvSpPr>
        <p:spPr>
          <a:xfrm>
            <a:off x="2222500" y="1035050"/>
            <a:ext cx="21796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/>
              <a:t>噪声的危害</a:t>
            </a:r>
            <a:endParaRPr lang="zh-CN" altLang="en-US" sz="2800" b="1" dirty="0"/>
          </a:p>
        </p:txBody>
      </p:sp>
      <p:sp>
        <p:nvSpPr>
          <p:cNvPr id="7172" name="Text Box 56"/>
          <p:cNvSpPr txBox="1"/>
          <p:nvPr/>
        </p:nvSpPr>
        <p:spPr>
          <a:xfrm>
            <a:off x="2041525" y="1600200"/>
            <a:ext cx="8245475" cy="37522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6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人们用</a:t>
            </a:r>
            <a:r>
              <a:rPr lang="zh-CN" altLang="en-US" sz="28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为单位来表示声音的强弱。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eaLnBrk="1" hangingPunct="1">
              <a:lnSpc>
                <a:spcPct val="16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人耳刚刚能听到的声音为</a:t>
            </a:r>
            <a:r>
              <a:rPr lang="zh-CN" altLang="en-US" sz="28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dB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；             为了保证休息和睡眠，应控制噪声不超过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_________</a:t>
            </a:r>
            <a:r>
              <a:rPr lang="en-US" altLang="zh-CN" sz="28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dB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；为了保证工作和学习，应控制噪声不超过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_____</a:t>
            </a:r>
            <a:r>
              <a:rPr lang="en-US" altLang="zh-CN" sz="28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dB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；为了保护听力，应控制噪声不超过</a:t>
            </a:r>
            <a:r>
              <a:rPr lang="zh-CN" altLang="en-US" sz="28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dB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225" name="Text Box 57"/>
          <p:cNvSpPr txBox="1"/>
          <p:nvPr/>
        </p:nvSpPr>
        <p:spPr>
          <a:xfrm>
            <a:off x="3389313" y="1747838"/>
            <a:ext cx="33670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0000CC"/>
                </a:solidFill>
              </a:rPr>
              <a:t>分贝（</a:t>
            </a:r>
            <a:r>
              <a:rPr lang="en-US" altLang="zh-CN" sz="2800" b="1" dirty="0">
                <a:solidFill>
                  <a:srgbClr val="0000CC"/>
                </a:solidFill>
              </a:rPr>
              <a:t>dB</a:t>
            </a:r>
            <a:r>
              <a:rPr lang="zh-CN" altLang="en-US" sz="2800" b="1" dirty="0">
                <a:solidFill>
                  <a:srgbClr val="0000CC"/>
                </a:solidFill>
              </a:rPr>
              <a:t>）</a:t>
            </a:r>
            <a:endParaRPr lang="zh-CN" altLang="en-US" sz="2800" b="1" dirty="0">
              <a:solidFill>
                <a:srgbClr val="0000CC"/>
              </a:solidFill>
            </a:endParaRPr>
          </a:p>
        </p:txBody>
      </p:sp>
      <p:sp>
        <p:nvSpPr>
          <p:cNvPr id="7226" name="Text Box 58"/>
          <p:cNvSpPr txBox="1"/>
          <p:nvPr/>
        </p:nvSpPr>
        <p:spPr>
          <a:xfrm>
            <a:off x="6364288" y="2663825"/>
            <a:ext cx="8207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 dirty="0">
                <a:solidFill>
                  <a:srgbClr val="0000CC"/>
                </a:solidFill>
              </a:rPr>
              <a:t>0</a:t>
            </a:r>
            <a:endParaRPr lang="en-US" altLang="zh-CN" sz="2800" b="1" dirty="0">
              <a:solidFill>
                <a:srgbClr val="0000CC"/>
              </a:solidFill>
            </a:endParaRPr>
          </a:p>
        </p:txBody>
      </p:sp>
      <p:sp>
        <p:nvSpPr>
          <p:cNvPr id="7227" name="Text Box 59"/>
          <p:cNvSpPr txBox="1"/>
          <p:nvPr/>
        </p:nvSpPr>
        <p:spPr>
          <a:xfrm>
            <a:off x="8720138" y="3255963"/>
            <a:ext cx="8064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 dirty="0">
                <a:solidFill>
                  <a:srgbClr val="0000CC"/>
                </a:solidFill>
              </a:rPr>
              <a:t>50</a:t>
            </a:r>
            <a:endParaRPr lang="en-US" altLang="zh-CN" sz="2800" b="1" dirty="0">
              <a:solidFill>
                <a:srgbClr val="0000CC"/>
              </a:solidFill>
            </a:endParaRPr>
          </a:p>
        </p:txBody>
      </p:sp>
      <p:sp>
        <p:nvSpPr>
          <p:cNvPr id="7230" name="Text Box 62"/>
          <p:cNvSpPr txBox="1"/>
          <p:nvPr/>
        </p:nvSpPr>
        <p:spPr>
          <a:xfrm>
            <a:off x="9386888" y="3956050"/>
            <a:ext cx="8064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 dirty="0">
                <a:solidFill>
                  <a:srgbClr val="0000CC"/>
                </a:solidFill>
              </a:rPr>
              <a:t>70</a:t>
            </a:r>
            <a:endParaRPr lang="en-US" altLang="zh-CN" sz="2800" b="1" dirty="0">
              <a:solidFill>
                <a:srgbClr val="0000CC"/>
              </a:solidFill>
            </a:endParaRPr>
          </a:p>
        </p:txBody>
      </p:sp>
      <p:sp>
        <p:nvSpPr>
          <p:cNvPr id="7231" name="Text Box 63"/>
          <p:cNvSpPr txBox="1"/>
          <p:nvPr/>
        </p:nvSpPr>
        <p:spPr>
          <a:xfrm>
            <a:off x="8423275" y="4683125"/>
            <a:ext cx="8064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 dirty="0">
                <a:solidFill>
                  <a:srgbClr val="0000CC"/>
                </a:solidFill>
              </a:rPr>
              <a:t>90</a:t>
            </a:r>
            <a:endParaRPr lang="en-US" altLang="zh-CN" sz="2800" b="1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25" grpId="0"/>
      <p:bldP spid="7226" grpId="0"/>
      <p:bldP spid="7227" grpId="0"/>
      <p:bldP spid="7230" grpId="0"/>
      <p:bldP spid="72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 Box 2"/>
          <p:cNvSpPr txBox="1"/>
          <p:nvPr/>
        </p:nvSpPr>
        <p:spPr>
          <a:xfrm>
            <a:off x="2019300" y="228600"/>
            <a:ext cx="2819400" cy="521970"/>
          </a:xfrm>
          <a:prstGeom prst="rect">
            <a:avLst/>
          </a:prstGeom>
          <a:solidFill>
            <a:srgbClr val="006600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chemeClr val="bg1"/>
                </a:solidFill>
                <a:ea typeface="黑体" panose="02010609060101010101" pitchFamily="49" charset="-122"/>
              </a:rPr>
              <a:t>令人厌烦的噪声</a:t>
            </a:r>
            <a:endParaRPr lang="zh-CN" altLang="en-US" sz="2800" b="1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8195" name="Text Box 3"/>
          <p:cNvSpPr txBox="1"/>
          <p:nvPr/>
        </p:nvSpPr>
        <p:spPr>
          <a:xfrm>
            <a:off x="2184400" y="1035050"/>
            <a:ext cx="21796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/>
              <a:t>噪声的控制</a:t>
            </a:r>
            <a:endParaRPr lang="zh-CN" altLang="en-US" sz="2800" b="1" dirty="0"/>
          </a:p>
        </p:txBody>
      </p:sp>
      <p:sp>
        <p:nvSpPr>
          <p:cNvPr id="8196" name="Text Box 4"/>
          <p:cNvSpPr txBox="1"/>
          <p:nvPr/>
        </p:nvSpPr>
        <p:spPr>
          <a:xfrm>
            <a:off x="2003425" y="1600200"/>
            <a:ext cx="8245475" cy="3492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6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减小噪声对人们干扰的主要途径有：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eaLnBrk="1" hangingPunct="1">
              <a:lnSpc>
                <a:spcPct val="160000"/>
              </a:lnSpc>
              <a:spcBef>
                <a:spcPct val="50000"/>
              </a:spcBef>
              <a:buNone/>
            </a:pPr>
            <a:r>
              <a:rPr lang="zh-CN" altLang="en-US" sz="28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 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；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eaLnBrk="1" hangingPunct="1">
              <a:lnSpc>
                <a:spcPct val="160000"/>
              </a:lnSpc>
              <a:spcBef>
                <a:spcPct val="50000"/>
              </a:spcBef>
              <a:buNone/>
            </a:pPr>
            <a:r>
              <a:rPr lang="zh-CN" altLang="en-US" sz="28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     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；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eaLnBrk="1" hangingPunct="1">
              <a:lnSpc>
                <a:spcPct val="160000"/>
              </a:lnSpc>
              <a:spcBef>
                <a:spcPct val="50000"/>
              </a:spcBef>
              <a:buNone/>
            </a:pPr>
            <a:r>
              <a:rPr lang="zh-CN" altLang="en-US" sz="28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  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2800" b="1" u="sng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197" name="Text Box 5"/>
          <p:cNvSpPr txBox="1"/>
          <p:nvPr/>
        </p:nvSpPr>
        <p:spPr>
          <a:xfrm>
            <a:off x="2141538" y="2655888"/>
            <a:ext cx="25749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0000CC"/>
                </a:solidFill>
              </a:rPr>
              <a:t>在声源处减弱</a:t>
            </a:r>
            <a:endParaRPr lang="zh-CN" altLang="en-US" sz="2800" b="1" dirty="0">
              <a:solidFill>
                <a:srgbClr val="0000CC"/>
              </a:solidFill>
            </a:endParaRPr>
          </a:p>
        </p:txBody>
      </p:sp>
      <p:sp>
        <p:nvSpPr>
          <p:cNvPr id="8202" name="Text Box 10"/>
          <p:cNvSpPr txBox="1"/>
          <p:nvPr/>
        </p:nvSpPr>
        <p:spPr>
          <a:xfrm>
            <a:off x="5224463" y="2684463"/>
            <a:ext cx="54054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3300"/>
                </a:solidFill>
              </a:rPr>
              <a:t>（改变、减少或停止声源振动）</a:t>
            </a:r>
            <a:endParaRPr lang="zh-CN" altLang="en-US" sz="2800" b="1" dirty="0">
              <a:solidFill>
                <a:srgbClr val="FF3300"/>
              </a:solidFill>
            </a:endParaRPr>
          </a:p>
        </p:txBody>
      </p:sp>
      <p:sp>
        <p:nvSpPr>
          <p:cNvPr id="8203" name="Text Box 11"/>
          <p:cNvSpPr txBox="1"/>
          <p:nvPr/>
        </p:nvSpPr>
        <p:spPr>
          <a:xfrm>
            <a:off x="2112963" y="3540125"/>
            <a:ext cx="33067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0000CC"/>
                </a:solidFill>
              </a:rPr>
              <a:t>在传播过程中减弱</a:t>
            </a:r>
            <a:endParaRPr lang="zh-CN" altLang="en-US" sz="2800" b="1" dirty="0">
              <a:solidFill>
                <a:srgbClr val="0000CC"/>
              </a:solidFill>
            </a:endParaRPr>
          </a:p>
        </p:txBody>
      </p:sp>
      <p:sp>
        <p:nvSpPr>
          <p:cNvPr id="8204" name="Text Box 12"/>
          <p:cNvSpPr txBox="1"/>
          <p:nvPr/>
        </p:nvSpPr>
        <p:spPr>
          <a:xfrm>
            <a:off x="2085975" y="4424363"/>
            <a:ext cx="33067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0000CC"/>
                </a:solidFill>
              </a:rPr>
              <a:t>在人耳处减弱</a:t>
            </a:r>
            <a:endParaRPr lang="zh-CN" altLang="en-US" sz="2800" b="1" dirty="0">
              <a:solidFill>
                <a:srgbClr val="0000CC"/>
              </a:solidFill>
            </a:endParaRPr>
          </a:p>
        </p:txBody>
      </p:sp>
      <p:sp>
        <p:nvSpPr>
          <p:cNvPr id="8205" name="Text Box 13"/>
          <p:cNvSpPr txBox="1"/>
          <p:nvPr/>
        </p:nvSpPr>
        <p:spPr>
          <a:xfrm>
            <a:off x="5467350" y="3598863"/>
            <a:ext cx="38973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3300"/>
                </a:solidFill>
              </a:rPr>
              <a:t>（隔声、吸声和消声）</a:t>
            </a:r>
            <a:endParaRPr lang="zh-CN" altLang="en-US" sz="2800" b="1" dirty="0">
              <a:solidFill>
                <a:srgbClr val="FF3300"/>
              </a:solidFill>
            </a:endParaRPr>
          </a:p>
        </p:txBody>
      </p:sp>
      <p:sp>
        <p:nvSpPr>
          <p:cNvPr id="8206" name="Text Box 14"/>
          <p:cNvSpPr txBox="1"/>
          <p:nvPr/>
        </p:nvSpPr>
        <p:spPr>
          <a:xfrm>
            <a:off x="5102225" y="4422775"/>
            <a:ext cx="49641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3300"/>
                </a:solidFill>
              </a:rPr>
              <a:t>（戴耳塞、头盔等）</a:t>
            </a:r>
            <a:endParaRPr lang="zh-CN" altLang="en-US" sz="2800" b="1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  <p:bldP spid="8202" grpId="0"/>
      <p:bldP spid="8203" grpId="0"/>
      <p:bldP spid="8204" grpId="0"/>
      <p:bldP spid="8205" grpId="0"/>
      <p:bldP spid="820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 Box 2"/>
          <p:cNvSpPr txBox="1"/>
          <p:nvPr/>
        </p:nvSpPr>
        <p:spPr>
          <a:xfrm>
            <a:off x="2057400" y="228600"/>
            <a:ext cx="3214688" cy="521970"/>
          </a:xfrm>
          <a:prstGeom prst="rect">
            <a:avLst/>
          </a:prstGeom>
          <a:solidFill>
            <a:srgbClr val="006600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chemeClr val="bg1"/>
                </a:solidFill>
                <a:ea typeface="黑体" panose="02010609060101010101" pitchFamily="49" charset="-122"/>
              </a:rPr>
              <a:t>人耳听不见的声音</a:t>
            </a:r>
            <a:endParaRPr lang="zh-CN" altLang="en-US" sz="2800" b="1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9219" name="Text Box 4"/>
          <p:cNvSpPr txBox="1"/>
          <p:nvPr/>
        </p:nvSpPr>
        <p:spPr>
          <a:xfrm>
            <a:off x="1549400" y="793750"/>
            <a:ext cx="9080500" cy="7804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6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人耳能听到的声波的频率范围通常在</a:t>
            </a:r>
            <a:r>
              <a:rPr lang="zh-CN" altLang="en-US" sz="28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之间。</a:t>
            </a:r>
            <a:r>
              <a:rPr lang="zh-CN" altLang="en-US" sz="28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   </a:t>
            </a:r>
            <a:endParaRPr lang="zh-CN" altLang="en-US" sz="2800" b="1" u="sng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226" name="Text Box 10"/>
          <p:cNvSpPr txBox="1"/>
          <p:nvPr/>
        </p:nvSpPr>
        <p:spPr>
          <a:xfrm>
            <a:off x="7412038" y="919163"/>
            <a:ext cx="23129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 dirty="0">
                <a:solidFill>
                  <a:srgbClr val="0000CC"/>
                </a:solidFill>
              </a:rPr>
              <a:t>20</a:t>
            </a:r>
            <a:r>
              <a:rPr lang="zh-CN" altLang="en-US" sz="2800" b="1" dirty="0">
                <a:solidFill>
                  <a:srgbClr val="0000CC"/>
                </a:solidFill>
              </a:rPr>
              <a:t>～</a:t>
            </a:r>
            <a:r>
              <a:rPr lang="en-US" altLang="zh-CN" sz="2800" b="1" dirty="0">
                <a:solidFill>
                  <a:srgbClr val="0000CC"/>
                </a:solidFill>
              </a:rPr>
              <a:t>20000Hz</a:t>
            </a:r>
            <a:endParaRPr lang="en-US" altLang="zh-CN" sz="2800" b="1" dirty="0">
              <a:solidFill>
                <a:srgbClr val="0000CC"/>
              </a:solidFill>
            </a:endParaRPr>
          </a:p>
        </p:txBody>
      </p:sp>
      <p:sp>
        <p:nvSpPr>
          <p:cNvPr id="9221" name="Text Box 11"/>
          <p:cNvSpPr txBox="1"/>
          <p:nvPr/>
        </p:nvSpPr>
        <p:spPr>
          <a:xfrm>
            <a:off x="1889125" y="1724025"/>
            <a:ext cx="8550275" cy="2674620"/>
          </a:xfrm>
          <a:prstGeom prst="rect">
            <a:avLst/>
          </a:prstGeom>
          <a:noFill/>
          <a:ln w="28575" cap="flat" cmpd="sng">
            <a:solidFill>
              <a:srgbClr val="CC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6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频率比可听声高的声波叫</a:t>
            </a:r>
            <a:r>
              <a:rPr lang="zh-CN" altLang="en-US" sz="28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它具有</a:t>
            </a:r>
            <a:r>
              <a:rPr lang="zh-CN" altLang="en-US" sz="28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 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sz="28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en-US" altLang="zh-CN" sz="28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等特点，用于</a:t>
            </a:r>
            <a:r>
              <a:rPr lang="zh-CN" altLang="en-US" sz="28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                         等。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222" name="Text Box 12"/>
          <p:cNvSpPr txBox="1"/>
          <p:nvPr/>
        </p:nvSpPr>
        <p:spPr>
          <a:xfrm>
            <a:off x="2711450" y="4487863"/>
            <a:ext cx="7088188" cy="2114550"/>
          </a:xfrm>
          <a:prstGeom prst="rect">
            <a:avLst/>
          </a:prstGeom>
          <a:noFill/>
          <a:ln w="28575" cap="flat" cmpd="sng">
            <a:solidFill>
              <a:srgbClr val="CC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6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频率比可听声低的声波叫</a:t>
            </a:r>
            <a:r>
              <a:rPr lang="zh-CN" altLang="en-US" sz="28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监测与控制它有助于减少它的危害，并可用来</a:t>
            </a:r>
            <a:r>
              <a:rPr lang="zh-CN" altLang="en-US" sz="28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                     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229" name="Text Box 13"/>
          <p:cNvSpPr txBox="1"/>
          <p:nvPr/>
        </p:nvSpPr>
        <p:spPr>
          <a:xfrm>
            <a:off x="5934075" y="1879600"/>
            <a:ext cx="23129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0000CC"/>
                </a:solidFill>
              </a:rPr>
              <a:t>超声波</a:t>
            </a:r>
            <a:endParaRPr lang="zh-CN" altLang="en-US" sz="2800" b="1" dirty="0">
              <a:solidFill>
                <a:srgbClr val="0000CC"/>
              </a:solidFill>
            </a:endParaRPr>
          </a:p>
        </p:txBody>
      </p:sp>
      <p:sp>
        <p:nvSpPr>
          <p:cNvPr id="9230" name="Text Box 14"/>
          <p:cNvSpPr txBox="1"/>
          <p:nvPr/>
        </p:nvSpPr>
        <p:spPr>
          <a:xfrm>
            <a:off x="3144838" y="2671763"/>
            <a:ext cx="23129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0000CC"/>
                </a:solidFill>
              </a:rPr>
              <a:t>定向性好</a:t>
            </a:r>
            <a:endParaRPr lang="zh-CN" altLang="en-US" sz="2800" b="1" dirty="0">
              <a:solidFill>
                <a:srgbClr val="0000CC"/>
              </a:solidFill>
            </a:endParaRPr>
          </a:p>
        </p:txBody>
      </p:sp>
      <p:sp>
        <p:nvSpPr>
          <p:cNvPr id="9231" name="Text Box 15"/>
          <p:cNvSpPr txBox="1"/>
          <p:nvPr/>
        </p:nvSpPr>
        <p:spPr>
          <a:xfrm>
            <a:off x="5322888" y="2671763"/>
            <a:ext cx="23129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0000CC"/>
                </a:solidFill>
              </a:rPr>
              <a:t>穿透能力强</a:t>
            </a:r>
            <a:endParaRPr lang="zh-CN" altLang="en-US" sz="2800" b="1" dirty="0">
              <a:solidFill>
                <a:srgbClr val="0000CC"/>
              </a:solidFill>
            </a:endParaRPr>
          </a:p>
        </p:txBody>
      </p:sp>
      <p:sp>
        <p:nvSpPr>
          <p:cNvPr id="9232" name="Text Box 16"/>
          <p:cNvSpPr txBox="1"/>
          <p:nvPr/>
        </p:nvSpPr>
        <p:spPr>
          <a:xfrm>
            <a:off x="3768725" y="3343275"/>
            <a:ext cx="63976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0000CC"/>
                </a:solidFill>
              </a:rPr>
              <a:t>测距、成像、测速、清洗、焊接、碎石</a:t>
            </a:r>
            <a:endParaRPr lang="zh-CN" altLang="en-US" sz="2800" b="1" dirty="0">
              <a:solidFill>
                <a:srgbClr val="0000CC"/>
              </a:solidFill>
            </a:endParaRPr>
          </a:p>
        </p:txBody>
      </p:sp>
      <p:sp>
        <p:nvSpPr>
          <p:cNvPr id="9233" name="Text Box 17"/>
          <p:cNvSpPr txBox="1"/>
          <p:nvPr/>
        </p:nvSpPr>
        <p:spPr>
          <a:xfrm>
            <a:off x="6788150" y="4673600"/>
            <a:ext cx="16287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0000CC"/>
                </a:solidFill>
              </a:rPr>
              <a:t>次声波</a:t>
            </a:r>
            <a:endParaRPr lang="zh-CN" altLang="en-US" sz="2800" b="1" dirty="0">
              <a:solidFill>
                <a:srgbClr val="0000CC"/>
              </a:solidFill>
            </a:endParaRPr>
          </a:p>
        </p:txBody>
      </p:sp>
      <p:sp>
        <p:nvSpPr>
          <p:cNvPr id="9234" name="Text Box 18"/>
          <p:cNvSpPr txBox="1"/>
          <p:nvPr/>
        </p:nvSpPr>
        <p:spPr>
          <a:xfrm>
            <a:off x="3746500" y="5961063"/>
            <a:ext cx="62007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0000CC"/>
                </a:solidFill>
              </a:rPr>
              <a:t>预报地震、台风和监测核爆炸</a:t>
            </a:r>
            <a:endParaRPr lang="zh-CN" altLang="en-US" sz="2800" b="1" dirty="0">
              <a:solidFill>
                <a:srgbClr val="0000CC"/>
              </a:solidFill>
            </a:endParaRPr>
          </a:p>
        </p:txBody>
      </p:sp>
      <p:sp>
        <p:nvSpPr>
          <p:cNvPr id="11279" name="Text Box 15"/>
          <p:cNvSpPr txBox="1"/>
          <p:nvPr/>
        </p:nvSpPr>
        <p:spPr>
          <a:xfrm>
            <a:off x="8077200" y="2686050"/>
            <a:ext cx="12763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400" b="1" dirty="0">
                <a:solidFill>
                  <a:srgbClr val="0000CC"/>
                </a:solidFill>
              </a:rPr>
              <a:t>能成像</a:t>
            </a:r>
            <a:endParaRPr lang="zh-CN" altLang="en-US" sz="2400" b="1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6" grpId="0"/>
      <p:bldP spid="9229" grpId="0"/>
      <p:bldP spid="9230" grpId="0"/>
      <p:bldP spid="9231" grpId="0"/>
      <p:bldP spid="9232" grpId="0"/>
      <p:bldP spid="9233" grpId="0"/>
      <p:bldP spid="9234" grpId="0"/>
      <p:bldP spid="1127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Text Box 2"/>
          <p:cNvSpPr txBox="1"/>
          <p:nvPr/>
        </p:nvSpPr>
        <p:spPr>
          <a:xfrm>
            <a:off x="1708150" y="249238"/>
            <a:ext cx="1752600" cy="521970"/>
          </a:xfrm>
          <a:prstGeom prst="rect">
            <a:avLst/>
          </a:prstGeom>
          <a:solidFill>
            <a:srgbClr val="0000CC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FF00"/>
                </a:solidFill>
                <a:ea typeface="黑体" panose="02010609060101010101" pitchFamily="49" charset="-122"/>
              </a:rPr>
              <a:t>探究活动</a:t>
            </a:r>
            <a:endParaRPr lang="zh-CN" altLang="en-US" sz="2800" b="1" dirty="0">
              <a:solidFill>
                <a:srgbClr val="FFFF00"/>
              </a:solidFill>
              <a:ea typeface="黑体" panose="02010609060101010101" pitchFamily="49" charset="-122"/>
            </a:endParaRPr>
          </a:p>
        </p:txBody>
      </p:sp>
      <p:pic>
        <p:nvPicPr>
          <p:cNvPr id="10243" name="Picture 3"/>
          <p:cNvPicPr>
            <a:picLocks noChangeAspect="1"/>
          </p:cNvPicPr>
          <p:nvPr/>
        </p:nvPicPr>
        <p:blipFill>
          <a:blip r:embed="rId1">
            <a:lum contrast="12000"/>
          </a:blip>
          <a:stretch>
            <a:fillRect/>
          </a:stretch>
        </p:blipFill>
        <p:spPr>
          <a:xfrm>
            <a:off x="5130800" y="52388"/>
            <a:ext cx="5219700" cy="3249612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0247" name="Object 7"/>
          <p:cNvGraphicFramePr>
            <a:graphicFrameLocks noChangeAspect="1"/>
          </p:cNvGraphicFramePr>
          <p:nvPr/>
        </p:nvGraphicFramePr>
        <p:xfrm>
          <a:off x="1857375" y="2392363"/>
          <a:ext cx="3419475" cy="413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1920240" imgH="2324100" progId="Paint.Picture">
                  <p:embed/>
                </p:oleObj>
              </mc:Choice>
              <mc:Fallback>
                <p:oleObj name="" r:id="rId2" imgW="1920240" imgH="2324100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857375" y="2392363"/>
                        <a:ext cx="3419475" cy="4137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48" name="Picture 8"/>
          <p:cNvPicPr>
            <a:picLocks noChangeAspect="1"/>
          </p:cNvPicPr>
          <p:nvPr/>
        </p:nvPicPr>
        <p:blipFill>
          <a:blip r:embed="rId4">
            <a:lum contrast="12000"/>
          </a:blip>
          <a:stretch>
            <a:fillRect/>
          </a:stretch>
        </p:blipFill>
        <p:spPr>
          <a:xfrm>
            <a:off x="6884988" y="2979738"/>
            <a:ext cx="3773487" cy="3897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6" name="Text Box 9"/>
          <p:cNvSpPr txBox="1"/>
          <p:nvPr/>
        </p:nvSpPr>
        <p:spPr>
          <a:xfrm>
            <a:off x="1965325" y="1092200"/>
            <a:ext cx="33940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/>
              <a:t>发声体在</a:t>
            </a:r>
            <a:r>
              <a:rPr lang="zh-CN" altLang="en-US" sz="2800" b="1" dirty="0">
                <a:solidFill>
                  <a:srgbClr val="0000CC"/>
                </a:solidFill>
              </a:rPr>
              <a:t>振动</a:t>
            </a:r>
            <a:r>
              <a:rPr lang="zh-CN" altLang="en-US" sz="2800" b="1" dirty="0"/>
              <a:t>。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COMMONDATA" val="eyJoZGlkIjoiZTM4ODYzZGU4ZTcwYTAyYmRmMWE5ZTYyZjI3YWYyZGE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4183</Words>
  <Application>WPS 演示</Application>
  <PresentationFormat>宽屏</PresentationFormat>
  <Paragraphs>437</Paragraphs>
  <Slides>36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56" baseType="lpstr">
      <vt:lpstr>Arial</vt:lpstr>
      <vt:lpstr>宋体</vt:lpstr>
      <vt:lpstr>Wingdings</vt:lpstr>
      <vt:lpstr>Wingdings</vt:lpstr>
      <vt:lpstr>Times New Roman</vt:lpstr>
      <vt:lpstr>华文新魏</vt:lpstr>
      <vt:lpstr>楷体_GB2312</vt:lpstr>
      <vt:lpstr>华文新魏</vt:lpstr>
      <vt:lpstr>黑体</vt:lpstr>
      <vt:lpstr>方正大黑简体</vt:lpstr>
      <vt:lpstr>Segoe Print</vt:lpstr>
      <vt:lpstr>微软雅黑</vt:lpstr>
      <vt:lpstr>Calibri</vt:lpstr>
      <vt:lpstr>Arial Unicode MS</vt:lpstr>
      <vt:lpstr>Mincho</vt:lpstr>
      <vt:lpstr>MS Mincho</vt:lpstr>
      <vt:lpstr>隶书</vt:lpstr>
      <vt:lpstr>Office 主题​​</vt:lpstr>
      <vt:lpstr>默认设计模板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Administrator</dc:creator>
  <cp:lastModifiedBy>Administrator</cp:lastModifiedBy>
  <cp:revision>152</cp:revision>
  <dcterms:created xsi:type="dcterms:W3CDTF">2019-06-19T02:08:00Z</dcterms:created>
  <dcterms:modified xsi:type="dcterms:W3CDTF">2022-08-06T07:20:55Z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2052-11.1.0.12302</vt:lpwstr>
  </property>
  <property fmtid="{D5CDD505-2E9C-101B-9397-08002B2CF9AE}" pid="3" name="ICV">
    <vt:lpwstr>8FFC0A6DEA7845169321F85222820B08</vt:lpwstr>
  </property>
</Properties>
</file>