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6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b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b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b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FA4720-DB8E-4A85-A63F-4F53F6639C82}" type="slidenum">
              <a:rPr kumimoji="1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8.xml"/><Relationship Id="rId4" Type="http://schemas.openxmlformats.org/officeDocument/2006/relationships/oleObject" Target="../embeddings/oleObject3.bin"/><Relationship Id="rId3" Type="http://schemas.openxmlformats.org/officeDocument/2006/relationships/oleObject" Target="../embeddings/oleObject2.bin"/><Relationship Id="rId2" Type="http://schemas.openxmlformats.org/officeDocument/2006/relationships/image" Target="../media/image16.png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-4762"/>
            <a:ext cx="9144000" cy="6862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/>
          <p:nvPr/>
        </p:nvSpPr>
        <p:spPr>
          <a:xfrm>
            <a:off x="1524000" y="908050"/>
            <a:ext cx="9144000" cy="829945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chemeClr val="bg1"/>
                </a:solidFill>
              </a:rPr>
              <a:t>物质的三态  温度的测量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052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420938"/>
            <a:ext cx="1736725" cy="2098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150" y="2997200"/>
            <a:ext cx="1841500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2175" y="4946650"/>
            <a:ext cx="1871663" cy="1911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5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4581525"/>
            <a:ext cx="1763713" cy="2276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Picture 9" descr="%7B9EE08F66-CECA-4B75-9B28-53B22F4D8EC3%7D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3838" y="4843463"/>
            <a:ext cx="1906587" cy="2014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6" name="Text Box 6"/>
          <p:cNvSpPr txBox="1"/>
          <p:nvPr/>
        </p:nvSpPr>
        <p:spPr>
          <a:xfrm>
            <a:off x="1828800" y="4038600"/>
            <a:ext cx="3522663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6000" b="1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、原理</a:t>
            </a:r>
            <a:endParaRPr lang="zh-CN" altLang="en-US" sz="60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1981200" y="5181600"/>
            <a:ext cx="8507413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FF33CC"/>
                </a:solidFill>
                <a:latin typeface="宋体" panose="02010600030101010101" pitchFamily="2" charset="-122"/>
              </a:rPr>
              <a:t>利用液体热胀冷缩的现象。</a:t>
            </a:r>
            <a:endParaRPr lang="zh-CN" altLang="en-US" sz="5400" dirty="0">
              <a:solidFill>
                <a:srgbClr val="FF33CC"/>
              </a:solidFill>
              <a:latin typeface="宋体" panose="02010600030101010101" pitchFamily="2" charset="-122"/>
            </a:endParaRPr>
          </a:p>
        </p:txBody>
      </p:sp>
      <p:sp>
        <p:nvSpPr>
          <p:cNvPr id="11268" name="Text Box 16"/>
          <p:cNvSpPr txBox="1"/>
          <p:nvPr/>
        </p:nvSpPr>
        <p:spPr>
          <a:xfrm>
            <a:off x="1752600" y="304800"/>
            <a:ext cx="3522663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6000" b="1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、现象</a:t>
            </a:r>
            <a:endParaRPr lang="zh-CN" altLang="en-US" sz="60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37" name="Text Box 17"/>
          <p:cNvSpPr txBox="1"/>
          <p:nvPr/>
        </p:nvSpPr>
        <p:spPr>
          <a:xfrm>
            <a:off x="2057400" y="1447800"/>
            <a:ext cx="79248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温度升高时，液面上升；温度降低时，液面下降。</a:t>
            </a:r>
            <a:endParaRPr lang="zh-CN" altLang="en-US" sz="5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11270" name="Picture 19" descr="tempretru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3505200"/>
            <a:ext cx="9144000" cy="406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  <p:bldP spid="51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600200" y="228600"/>
            <a:ext cx="9067800" cy="110680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6600" b="0" kern="1200" cap="none" spc="0" normalizeH="0" baseline="0" noProof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  <a:cs typeface="+mn-cs"/>
              </a:rPr>
              <a:t>二 、摄氏温度</a:t>
            </a:r>
            <a:endParaRPr kumimoji="1" lang="zh-CN" altLang="en-US" sz="6600" b="0" kern="1200" cap="none" spc="0" normalizeH="0" baseline="0" noProof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1752600" y="1752600"/>
            <a:ext cx="86868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FF33CC"/>
                </a:solidFill>
                <a:latin typeface="宋体" panose="02010600030101010101" pitchFamily="2" charset="-122"/>
              </a:rPr>
              <a:t>１、摄氏温度的表示</a:t>
            </a:r>
            <a:endParaRPr lang="zh-CN" altLang="en-US" sz="6000" dirty="0">
              <a:solidFill>
                <a:srgbClr val="FF33CC"/>
              </a:solidFill>
              <a:latin typeface="宋体" panose="02010600030101010101" pitchFamily="2" charset="-122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2855913" y="4076700"/>
            <a:ext cx="4535487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单位：摄氏度</a:t>
            </a:r>
            <a:r>
              <a:rPr lang="zh-CN" altLang="en-US" sz="5400" b="1" dirty="0">
                <a:solidFill>
                  <a:srgbClr val="FF9900"/>
                </a:solidFill>
                <a:latin typeface="宋体" panose="02010600030101010101" pitchFamily="2" charset="-122"/>
              </a:rPr>
              <a:t>     </a:t>
            </a:r>
            <a:endParaRPr lang="zh-CN" altLang="en-US" sz="5400" b="1" dirty="0">
              <a:solidFill>
                <a:srgbClr val="FF9900"/>
              </a:solidFill>
              <a:latin typeface="宋体" panose="02010600030101010101" pitchFamily="2" charset="-122"/>
            </a:endParaRPr>
          </a:p>
        </p:txBody>
      </p:sp>
      <p:sp>
        <p:nvSpPr>
          <p:cNvPr id="6157" name="Rectangle 13"/>
          <p:cNvSpPr/>
          <p:nvPr/>
        </p:nvSpPr>
        <p:spPr>
          <a:xfrm>
            <a:off x="2927350" y="5084763"/>
            <a:ext cx="4105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符号：℃</a:t>
            </a:r>
            <a:endParaRPr lang="zh-CN" altLang="en-US" sz="5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6158" name="Text Box 14"/>
          <p:cNvSpPr txBox="1"/>
          <p:nvPr/>
        </p:nvSpPr>
        <p:spPr>
          <a:xfrm>
            <a:off x="2927350" y="3068638"/>
            <a:ext cx="6697663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摄氏温度用</a:t>
            </a:r>
            <a:r>
              <a:rPr lang="en-US" altLang="zh-CN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t</a:t>
            </a: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表示    </a:t>
            </a:r>
            <a:endParaRPr lang="zh-CN" altLang="en-US" sz="5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7" grpId="0"/>
      <p:bldP spid="61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1026"/>
          <p:cNvSpPr txBox="1"/>
          <p:nvPr/>
        </p:nvSpPr>
        <p:spPr>
          <a:xfrm>
            <a:off x="1720850" y="3810000"/>
            <a:ext cx="8726488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339933"/>
                </a:solidFill>
                <a:latin typeface="宋体" panose="02010600030101010101" pitchFamily="2" charset="-122"/>
              </a:rPr>
              <a:t>３、</a:t>
            </a:r>
            <a:r>
              <a:rPr lang="en-US" altLang="zh-CN" sz="6000" b="1" dirty="0">
                <a:solidFill>
                  <a:srgbClr val="339933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6000" b="1" dirty="0">
                <a:solidFill>
                  <a:srgbClr val="339933"/>
                </a:solidFill>
                <a:latin typeface="宋体" panose="02010600030101010101" pitchFamily="2" charset="-122"/>
              </a:rPr>
              <a:t>摄氏度</a:t>
            </a:r>
            <a:endParaRPr lang="zh-CN" altLang="en-US" sz="6000" dirty="0">
              <a:solidFill>
                <a:srgbClr val="339933"/>
              </a:solidFill>
              <a:latin typeface="宋体" panose="02010600030101010101" pitchFamily="2" charset="-122"/>
            </a:endParaRPr>
          </a:p>
        </p:txBody>
      </p:sp>
      <p:sp>
        <p:nvSpPr>
          <p:cNvPr id="19459" name="Text Box 1027"/>
          <p:cNvSpPr txBox="1"/>
          <p:nvPr/>
        </p:nvSpPr>
        <p:spPr>
          <a:xfrm>
            <a:off x="2400300" y="4740275"/>
            <a:ext cx="800735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在</a:t>
            </a:r>
            <a:r>
              <a:rPr lang="en-US" altLang="zh-CN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0</a:t>
            </a:r>
            <a:r>
              <a:rPr lang="en-US" altLang="zh-CN" sz="5400" b="1" dirty="0">
                <a:solidFill>
                  <a:srgbClr val="FF0000"/>
                </a:solidFill>
              </a:rPr>
              <a:t>℃</a:t>
            </a:r>
            <a:r>
              <a:rPr lang="zh-CN" altLang="en-US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和</a:t>
            </a:r>
            <a:r>
              <a:rPr lang="en-US" altLang="zh-CN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100</a:t>
            </a:r>
            <a:r>
              <a:rPr lang="en-US" altLang="zh-CN" sz="5400" b="1" dirty="0">
                <a:solidFill>
                  <a:srgbClr val="FF0000"/>
                </a:solidFill>
              </a:rPr>
              <a:t>℃</a:t>
            </a:r>
            <a:r>
              <a:rPr lang="zh-CN" altLang="en-US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之间分成</a:t>
            </a:r>
            <a:r>
              <a:rPr lang="en-US" altLang="zh-CN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100</a:t>
            </a:r>
            <a:r>
              <a:rPr lang="zh-CN" altLang="en-US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等分，每分为</a:t>
            </a:r>
            <a:r>
              <a:rPr lang="en-US" altLang="zh-CN" sz="5400" b="1" dirty="0">
                <a:solidFill>
                  <a:srgbClr val="FF0000"/>
                </a:solidFill>
                <a:latin typeface="宋体" panose="02010600030101010101" pitchFamily="2" charset="-122"/>
              </a:rPr>
              <a:t>1℃</a:t>
            </a:r>
            <a:endParaRPr lang="en-US" altLang="zh-CN" sz="5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0" name="Text Box 1028"/>
          <p:cNvSpPr txBox="1"/>
          <p:nvPr/>
        </p:nvSpPr>
        <p:spPr>
          <a:xfrm>
            <a:off x="2406650" y="1295400"/>
            <a:ext cx="79248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冰水混合物的温度为</a:t>
            </a:r>
            <a:r>
              <a:rPr lang="en-US" altLang="zh-CN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0</a:t>
            </a:r>
            <a:r>
              <a:rPr lang="en-US" altLang="zh-CN" sz="5400" b="1" dirty="0">
                <a:solidFill>
                  <a:srgbClr val="0000FF"/>
                </a:solidFill>
              </a:rPr>
              <a:t>℃</a:t>
            </a:r>
            <a:endParaRPr lang="en-US" altLang="zh-CN" sz="5400" b="1" dirty="0">
              <a:solidFill>
                <a:srgbClr val="0000FF"/>
              </a:solidFill>
            </a:endParaRPr>
          </a:p>
        </p:txBody>
      </p:sp>
      <p:sp>
        <p:nvSpPr>
          <p:cNvPr id="19461" name="Text Box 1029"/>
          <p:cNvSpPr txBox="1"/>
          <p:nvPr/>
        </p:nvSpPr>
        <p:spPr>
          <a:xfrm>
            <a:off x="2330450" y="2209800"/>
            <a:ext cx="7853363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标准大气压下沸水的温度为</a:t>
            </a:r>
            <a:r>
              <a:rPr lang="en-US" altLang="zh-CN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100</a:t>
            </a:r>
            <a:r>
              <a:rPr lang="en-US" altLang="zh-CN" sz="5400" b="1" dirty="0">
                <a:solidFill>
                  <a:srgbClr val="0000FF"/>
                </a:solidFill>
              </a:rPr>
              <a:t>℃</a:t>
            </a:r>
            <a:endParaRPr lang="en-US" altLang="zh-CN" sz="5400" b="1" dirty="0">
              <a:solidFill>
                <a:srgbClr val="0000FF"/>
              </a:solidFill>
            </a:endParaRPr>
          </a:p>
        </p:txBody>
      </p:sp>
      <p:sp>
        <p:nvSpPr>
          <p:cNvPr id="13318" name="Text Box 1030"/>
          <p:cNvSpPr txBox="1"/>
          <p:nvPr/>
        </p:nvSpPr>
        <p:spPr>
          <a:xfrm>
            <a:off x="1720850" y="228600"/>
            <a:ext cx="88392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339933"/>
                </a:solidFill>
                <a:latin typeface="宋体" panose="02010600030101010101" pitchFamily="2" charset="-122"/>
              </a:rPr>
              <a:t>２、摄氏温度的规定</a:t>
            </a:r>
            <a:endParaRPr lang="zh-CN" altLang="en-US" sz="6000" dirty="0">
              <a:solidFill>
                <a:srgbClr val="339933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19460" grpId="0"/>
      <p:bldP spid="194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1524000" y="152400"/>
            <a:ext cx="91440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009900"/>
                </a:solidFill>
                <a:latin typeface="宋体" panose="02010600030101010101" pitchFamily="2" charset="-122"/>
              </a:rPr>
              <a:t>４</a:t>
            </a:r>
            <a:r>
              <a:rPr lang="en-US" altLang="zh-CN" sz="6000" b="1" dirty="0">
                <a:solidFill>
                  <a:srgbClr val="009900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6000" b="1" dirty="0">
                <a:solidFill>
                  <a:srgbClr val="009900"/>
                </a:solidFill>
                <a:latin typeface="宋体" panose="02010600030101010101" pitchFamily="2" charset="-122"/>
              </a:rPr>
              <a:t>摄氏温度的读法和写法</a:t>
            </a:r>
            <a:r>
              <a:rPr lang="zh-CN" altLang="en-US" sz="5400" dirty="0">
                <a:solidFill>
                  <a:srgbClr val="2DAFDD"/>
                </a:solidFill>
                <a:latin typeface="宋体" panose="02010600030101010101" pitchFamily="2" charset="-122"/>
              </a:rPr>
              <a:t> </a:t>
            </a:r>
            <a:endParaRPr lang="zh-CN" altLang="en-US" sz="5400" dirty="0">
              <a:solidFill>
                <a:srgbClr val="2DAFDD"/>
              </a:solidFill>
              <a:latin typeface="宋体" panose="02010600030101010101" pitchFamily="2" charset="-122"/>
            </a:endParaRPr>
          </a:p>
        </p:txBody>
      </p:sp>
      <p:sp>
        <p:nvSpPr>
          <p:cNvPr id="18435" name="Text Box 3"/>
          <p:cNvSpPr txBox="1"/>
          <p:nvPr/>
        </p:nvSpPr>
        <p:spPr>
          <a:xfrm>
            <a:off x="1905000" y="1600200"/>
            <a:ext cx="83058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</a:rPr>
              <a:t>如人的体温是</a:t>
            </a:r>
            <a:r>
              <a:rPr lang="zh-CN" altLang="en-US" sz="4400" b="1" dirty="0">
                <a:solidFill>
                  <a:srgbClr val="0000FF"/>
                </a:solidFill>
              </a:rPr>
              <a:t>“</a:t>
            </a:r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</a:rPr>
              <a:t>37℃</a:t>
            </a:r>
            <a:r>
              <a:rPr lang="en-US" altLang="zh-CN" sz="4400" b="1" dirty="0">
                <a:solidFill>
                  <a:srgbClr val="0000FF"/>
                </a:solidFill>
              </a:rPr>
              <a:t>”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</a:rPr>
              <a:t>读作</a:t>
            </a:r>
            <a:r>
              <a:rPr lang="zh-CN" altLang="en-US" sz="4400" b="1" dirty="0">
                <a:solidFill>
                  <a:srgbClr val="0000FF"/>
                </a:solidFill>
              </a:rPr>
              <a:t>“</a:t>
            </a:r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</a:rPr>
              <a:t>37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</a:rPr>
              <a:t>摄氏度</a:t>
            </a:r>
            <a:r>
              <a:rPr lang="zh-CN" altLang="en-US" sz="4400" b="1" dirty="0">
                <a:solidFill>
                  <a:srgbClr val="0000FF"/>
                </a:solidFill>
              </a:rPr>
              <a:t>”</a:t>
            </a:r>
            <a:endParaRPr lang="zh-CN" altLang="en-US" sz="4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1905000" y="3613150"/>
            <a:ext cx="8382000" cy="2122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北京一月份平均气温</a:t>
            </a:r>
            <a:r>
              <a:rPr lang="zh-CN" altLang="en-US" sz="4400" b="1" dirty="0">
                <a:solidFill>
                  <a:srgbClr val="FF0000"/>
                </a:solidFill>
              </a:rPr>
              <a:t>“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4.7 ℃</a:t>
            </a:r>
            <a:r>
              <a:rPr lang="en-US" altLang="zh-CN" sz="4400" b="1" dirty="0">
                <a:solidFill>
                  <a:srgbClr val="FF0000"/>
                </a:solidFill>
              </a:rPr>
              <a:t>”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读作</a:t>
            </a:r>
            <a:r>
              <a:rPr lang="zh-CN" altLang="en-US" sz="4400" b="1" dirty="0">
                <a:solidFill>
                  <a:srgbClr val="FF0000"/>
                </a:solidFill>
              </a:rPr>
              <a:t>“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零下</a:t>
            </a:r>
            <a:r>
              <a:rPr lang="en-US" altLang="zh-CN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4.7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摄氏度</a:t>
            </a:r>
            <a:r>
              <a:rPr lang="zh-CN" altLang="en-US" sz="4400" b="1" dirty="0">
                <a:solidFill>
                  <a:srgbClr val="FF0000"/>
                </a:solidFill>
              </a:rPr>
              <a:t>”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或</a:t>
            </a:r>
            <a:r>
              <a:rPr lang="zh-CN" altLang="en-US" sz="4400" b="1" dirty="0">
                <a:solidFill>
                  <a:srgbClr val="FF0000"/>
                </a:solidFill>
              </a:rPr>
              <a:t>“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负</a:t>
            </a:r>
            <a:r>
              <a:rPr lang="en-US" altLang="zh-CN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4.7</a:t>
            </a:r>
            <a:r>
              <a:rPr lang="zh-CN" altLang="en-US" sz="4400" b="1" dirty="0">
                <a:solidFill>
                  <a:srgbClr val="FF0000"/>
                </a:solidFill>
                <a:latin typeface="宋体" panose="02010600030101010101" pitchFamily="2" charset="-122"/>
              </a:rPr>
              <a:t>摄氏度</a:t>
            </a:r>
            <a:r>
              <a:rPr lang="zh-CN" altLang="en-US" sz="4400" b="1" dirty="0">
                <a:solidFill>
                  <a:srgbClr val="FF0000"/>
                </a:solidFill>
              </a:rPr>
              <a:t>”</a:t>
            </a:r>
            <a:endParaRPr lang="zh-CN" altLang="en-US" sz="4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37" name="Rectangle 5"/>
          <p:cNvSpPr/>
          <p:nvPr/>
        </p:nvSpPr>
        <p:spPr>
          <a:xfrm>
            <a:off x="1524000" y="3352800"/>
            <a:ext cx="9144000" cy="152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  <p:bldP spid="1843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8610600" y="4038600"/>
          <a:ext cx="1584325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38200" imgH="1209675" progId="Paint.Picture">
                  <p:embed/>
                </p:oleObj>
              </mc:Choice>
              <mc:Fallback>
                <p:oleObj name="" r:id="rId1" imgW="838200" imgH="12096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610600" y="4038600"/>
                        <a:ext cx="1584325" cy="2286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Text Box 3"/>
          <p:cNvSpPr txBox="1"/>
          <p:nvPr/>
        </p:nvSpPr>
        <p:spPr>
          <a:xfrm>
            <a:off x="1676400" y="304800"/>
            <a:ext cx="6858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/>
              <a:t>三、温度计的使用</a:t>
            </a:r>
            <a:endParaRPr lang="zh-CN" altLang="en-US" sz="4400" b="1" dirty="0"/>
          </a:p>
        </p:txBody>
      </p:sp>
      <p:sp>
        <p:nvSpPr>
          <p:cNvPr id="7172" name="Text Box 4"/>
          <p:cNvSpPr txBox="1"/>
          <p:nvPr/>
        </p:nvSpPr>
        <p:spPr>
          <a:xfrm>
            <a:off x="2514600" y="2528888"/>
            <a:ext cx="41148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6000" b="1" dirty="0">
                <a:solidFill>
                  <a:srgbClr val="E7560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⑴</a:t>
            </a:r>
            <a:r>
              <a:rPr lang="zh-CN" altLang="en-US" sz="6000" b="1" dirty="0">
                <a:solidFill>
                  <a:srgbClr val="E7560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、量程</a:t>
            </a:r>
            <a:endParaRPr lang="zh-CN" altLang="en-US" sz="6000" b="1" dirty="0">
              <a:solidFill>
                <a:srgbClr val="E7560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2514600" y="3824288"/>
            <a:ext cx="62992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6000" b="1" dirty="0">
                <a:solidFill>
                  <a:srgbClr val="E7560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⑵</a:t>
            </a:r>
            <a:r>
              <a:rPr lang="zh-CN" altLang="en-US" sz="6000" b="1" dirty="0">
                <a:solidFill>
                  <a:srgbClr val="E7560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、分度值</a:t>
            </a:r>
            <a:endParaRPr lang="zh-CN" altLang="en-US" sz="6000" b="1" dirty="0">
              <a:solidFill>
                <a:srgbClr val="E7560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1828800" y="1309688"/>
            <a:ext cx="3411538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5400" b="1" dirty="0">
                <a:solidFill>
                  <a:srgbClr val="E7560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5400" b="1" dirty="0">
                <a:solidFill>
                  <a:srgbClr val="E7560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、观察</a:t>
            </a:r>
            <a:endParaRPr lang="zh-CN" altLang="en-US" sz="5400" dirty="0">
              <a:solidFill>
                <a:srgbClr val="2DAFD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7" name="Picture 8" descr="未标题-3 副本2 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200" y="609600"/>
            <a:ext cx="242888" cy="52720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4" grpId="0"/>
      <p:bldP spid="71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1524000" y="0"/>
            <a:ext cx="70104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5400" b="1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5400" b="1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、正确使用方法</a:t>
            </a:r>
            <a:endParaRPr lang="zh-CN" altLang="en-US" sz="5400" b="1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512888" y="1431925"/>
            <a:ext cx="9083675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⑴</a:t>
            </a: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玻璃泡全部浸入被测液体中，不碰容器底、壁。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1524000" y="2955925"/>
            <a:ext cx="89154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⑵</a:t>
            </a: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玻璃泡浸入液体后要稍候，待温度计的示数稳定后再读数。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1493838" y="4479925"/>
            <a:ext cx="9174162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⑶</a:t>
            </a: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读数时玻璃泡要留在被测液体中，视线与温度计中液柱的上表面平。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2711450" y="1412875"/>
            <a:ext cx="70104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实验：    </a:t>
            </a:r>
            <a:endParaRPr lang="zh-CN" altLang="en-US" sz="54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3575050" y="2852738"/>
            <a:ext cx="5761038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学习使用温度计    </a:t>
            </a:r>
            <a:endParaRPr lang="zh-CN" altLang="en-US" sz="54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3648075" y="4292600"/>
            <a:ext cx="511175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练习估测温度</a:t>
            </a:r>
            <a:endParaRPr lang="zh-CN" altLang="en-US" sz="54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774825" y="138113"/>
            <a:ext cx="6400800" cy="768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4400" kern="1200" cap="none" spc="0" normalizeH="0" baseline="0" noProof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四、热力学温度</a:t>
            </a:r>
            <a:endParaRPr kumimoji="1" lang="zh-CN" altLang="en-US" sz="4400" kern="1200" cap="none" spc="0" normalizeH="0" baseline="0" noProof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1774825" y="1204913"/>
            <a:ext cx="44958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E75605"/>
                </a:solidFill>
                <a:latin typeface="宋体" panose="02010600030101010101" pitchFamily="2" charset="-122"/>
              </a:rPr>
              <a:t>１</a:t>
            </a:r>
            <a:r>
              <a:rPr lang="en-US" altLang="zh-CN" sz="5400" b="1" dirty="0">
                <a:solidFill>
                  <a:srgbClr val="E75605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5400" b="1" dirty="0">
                <a:solidFill>
                  <a:srgbClr val="E75605"/>
                </a:solidFill>
                <a:latin typeface="宋体" panose="02010600030101010101" pitchFamily="2" charset="-122"/>
              </a:rPr>
              <a:t>绝对零度</a:t>
            </a:r>
            <a:endParaRPr lang="zh-CN" altLang="en-US" sz="5400" dirty="0">
              <a:solidFill>
                <a:srgbClr val="E75605"/>
              </a:solidFill>
              <a:latin typeface="宋体" panose="02010600030101010101" pitchFamily="2" charset="-122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2689225" y="2239963"/>
            <a:ext cx="59436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宇宙中温度的下限</a:t>
            </a:r>
            <a:endParaRPr lang="zh-CN" altLang="en-US" sz="54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1774825" y="3382963"/>
            <a:ext cx="6518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E75605"/>
                </a:solidFill>
                <a:latin typeface="宋体" panose="02010600030101010101" pitchFamily="2" charset="-122"/>
              </a:rPr>
              <a:t>２</a:t>
            </a:r>
            <a:r>
              <a:rPr lang="en-US" altLang="zh-CN" sz="5400" b="1" dirty="0">
                <a:solidFill>
                  <a:srgbClr val="E75605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5400" b="1" dirty="0">
                <a:solidFill>
                  <a:srgbClr val="E75605"/>
                </a:solidFill>
                <a:latin typeface="宋体" panose="02010600030101010101" pitchFamily="2" charset="-122"/>
              </a:rPr>
              <a:t>热力学温度</a:t>
            </a:r>
            <a:endParaRPr lang="zh-CN" altLang="en-US" sz="5400" b="1" dirty="0">
              <a:solidFill>
                <a:srgbClr val="2DAFDD"/>
              </a:solidFill>
              <a:latin typeface="宋体" panose="02010600030101010101" pitchFamily="2" charset="-122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2689225" y="4602163"/>
            <a:ext cx="79248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solidFill>
                  <a:srgbClr val="0000FF"/>
                </a:solidFill>
                <a:latin typeface="宋体" panose="02010600030101010101" pitchFamily="2" charset="-122"/>
              </a:rPr>
              <a:t>以绝对零度为起点的温度</a:t>
            </a:r>
            <a:endParaRPr lang="zh-CN" altLang="en-US" sz="54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 txBox="1"/>
          <p:nvPr/>
        </p:nvSpPr>
        <p:spPr>
          <a:xfrm>
            <a:off x="1600200" y="1233488"/>
            <a:ext cx="846296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E75605"/>
                </a:solidFill>
                <a:latin typeface="宋体" panose="02010600030101010101" pitchFamily="2" charset="-122"/>
              </a:rPr>
              <a:t>３</a:t>
            </a:r>
            <a:r>
              <a:rPr lang="en-US" altLang="zh-CN" sz="4800" b="1" dirty="0">
                <a:solidFill>
                  <a:srgbClr val="E75605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4800" b="1" dirty="0">
                <a:solidFill>
                  <a:srgbClr val="E75605"/>
                </a:solidFill>
                <a:latin typeface="宋体" panose="02010600030101010101" pitchFamily="2" charset="-122"/>
              </a:rPr>
              <a:t>热力学温度的单位</a:t>
            </a:r>
            <a:endParaRPr lang="zh-CN" altLang="en-US" sz="4800" b="1" dirty="0">
              <a:solidFill>
                <a:srgbClr val="2DAFDD"/>
              </a:solidFill>
              <a:latin typeface="宋体" panose="02010600030101010101" pitchFamily="2" charset="-122"/>
            </a:endParaRPr>
          </a:p>
        </p:txBody>
      </p:sp>
      <p:sp>
        <p:nvSpPr>
          <p:cNvPr id="20483" name="Text Box 3"/>
          <p:cNvSpPr txBox="1"/>
          <p:nvPr/>
        </p:nvSpPr>
        <p:spPr>
          <a:xfrm>
            <a:off x="1600200" y="3443288"/>
            <a:ext cx="90678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E75605"/>
                </a:solidFill>
                <a:latin typeface="宋体" panose="02010600030101010101" pitchFamily="2" charset="-122"/>
              </a:rPr>
              <a:t>４</a:t>
            </a:r>
            <a:r>
              <a:rPr lang="en-US" altLang="zh-CN" sz="4800" b="1" dirty="0">
                <a:solidFill>
                  <a:srgbClr val="E75605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4800" b="1" dirty="0">
                <a:solidFill>
                  <a:srgbClr val="E75605"/>
                </a:solidFill>
                <a:latin typeface="宋体" panose="02010600030101010101" pitchFamily="2" charset="-122"/>
              </a:rPr>
              <a:t>热力学温度和摄氏温度的关系</a:t>
            </a:r>
            <a:endParaRPr lang="zh-CN" altLang="en-US" sz="4800" dirty="0">
              <a:solidFill>
                <a:srgbClr val="E75605"/>
              </a:solidFill>
              <a:latin typeface="宋体" panose="02010600030101010101" pitchFamily="2" charset="-122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2514600" y="2376488"/>
            <a:ext cx="74676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latin typeface="宋体" panose="02010600030101010101" pitchFamily="2" charset="-122"/>
              </a:rPr>
              <a:t>开尔文，符号：</a:t>
            </a:r>
            <a:r>
              <a:rPr lang="en-US" altLang="zh-CN" sz="5400" b="1" dirty="0">
                <a:latin typeface="宋体" panose="02010600030101010101" pitchFamily="2" charset="-122"/>
              </a:rPr>
              <a:t>K</a:t>
            </a:r>
            <a:endParaRPr lang="en-US" altLang="zh-CN" sz="5400" dirty="0">
              <a:solidFill>
                <a:srgbClr val="2DAFDD"/>
              </a:solidFill>
              <a:latin typeface="宋体" panose="02010600030101010101" pitchFamily="2" charset="-122"/>
            </a:endParaRPr>
          </a:p>
        </p:txBody>
      </p:sp>
      <p:sp>
        <p:nvSpPr>
          <p:cNvPr id="20485" name="Text Box 5"/>
          <p:cNvSpPr txBox="1"/>
          <p:nvPr/>
        </p:nvSpPr>
        <p:spPr>
          <a:xfrm>
            <a:off x="2438400" y="4572000"/>
            <a:ext cx="51022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>
                <a:latin typeface="宋体" panose="02010600030101010101" pitchFamily="2" charset="-122"/>
              </a:rPr>
              <a:t>Ｔ＝ｔ</a:t>
            </a:r>
            <a:r>
              <a:rPr lang="en-US" altLang="zh-CN" sz="5400" b="1" dirty="0">
                <a:latin typeface="宋体" panose="02010600030101010101" pitchFamily="2" charset="-122"/>
              </a:rPr>
              <a:t>+ 273K</a:t>
            </a:r>
            <a:endParaRPr lang="en-US" altLang="zh-CN" sz="5400" dirty="0">
              <a:solidFill>
                <a:srgbClr val="2DAFDD"/>
              </a:solidFill>
              <a:latin typeface="宋体" panose="02010600030101010101" pitchFamily="2" charset="-122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828800" y="76200"/>
            <a:ext cx="5867400" cy="82994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4800" kern="1200" cap="none" spc="0" normalizeH="0" baseline="0" noProof="0">
                <a:solidFill>
                  <a:srgbClr val="2DAF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四、热力学温度</a:t>
            </a:r>
            <a:endParaRPr kumimoji="1" lang="zh-CN" altLang="en-US" sz="4800" kern="1200" cap="none" spc="0" normalizeH="0" baseline="0" noProof="0">
              <a:solidFill>
                <a:srgbClr val="2DAFD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  <p:bldP spid="20484" grpId="0"/>
      <p:bldP spid="204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905000" y="152400"/>
            <a:ext cx="3657600" cy="768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4400" kern="1200" cap="none" spc="0" normalizeH="0" baseline="0" noProof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练习：</a:t>
            </a:r>
            <a:endParaRPr kumimoji="1" lang="zh-CN" altLang="en-US" sz="4400" kern="1200" cap="none" spc="0" normalizeH="0" baseline="0" noProof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1752600" y="1219200"/>
            <a:ext cx="83042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latin typeface="宋体" panose="02010600030101010101" pitchFamily="2" charset="-122"/>
              </a:rPr>
              <a:t>⑴</a:t>
            </a:r>
            <a:r>
              <a:rPr lang="zh-CN" altLang="en-US" sz="4400" b="1" dirty="0">
                <a:latin typeface="宋体" panose="02010600030101010101" pitchFamily="2" charset="-122"/>
              </a:rPr>
              <a:t>沸水的温度＝</a:t>
            </a:r>
            <a:r>
              <a:rPr lang="en-US" altLang="zh-CN" sz="4400" b="1" dirty="0">
                <a:latin typeface="宋体" panose="02010600030101010101" pitchFamily="2" charset="-122"/>
              </a:rPr>
              <a:t>____℃</a:t>
            </a:r>
            <a:r>
              <a:rPr lang="zh-CN" altLang="en-US" sz="4400" b="1" dirty="0">
                <a:latin typeface="宋体" panose="02010600030101010101" pitchFamily="2" charset="-122"/>
              </a:rPr>
              <a:t>＝</a:t>
            </a:r>
            <a:r>
              <a:rPr lang="en-US" altLang="zh-CN" sz="4400" b="1" dirty="0">
                <a:latin typeface="宋体" panose="02010600030101010101" pitchFamily="2" charset="-122"/>
              </a:rPr>
              <a:t>_____K</a:t>
            </a:r>
            <a:endParaRPr lang="en-US" altLang="zh-CN" sz="4400" b="1" dirty="0">
              <a:latin typeface="宋体" panose="02010600030101010101" pitchFamily="2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752600" y="2514600"/>
            <a:ext cx="77993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latin typeface="宋体" panose="02010600030101010101" pitchFamily="2" charset="-122"/>
              </a:rPr>
              <a:t>⑵</a:t>
            </a:r>
            <a:r>
              <a:rPr lang="zh-CN" altLang="en-US" sz="4400" b="1" dirty="0">
                <a:latin typeface="宋体" panose="02010600030101010101" pitchFamily="2" charset="-122"/>
              </a:rPr>
              <a:t>绝对零度＝</a:t>
            </a:r>
            <a:r>
              <a:rPr lang="en-US" altLang="zh-CN" sz="4400" b="1" dirty="0">
                <a:latin typeface="宋体" panose="02010600030101010101" pitchFamily="2" charset="-122"/>
              </a:rPr>
              <a:t>______℃</a:t>
            </a:r>
            <a:r>
              <a:rPr lang="zh-CN" altLang="en-US" sz="4400" b="1" dirty="0">
                <a:latin typeface="宋体" panose="02010600030101010101" pitchFamily="2" charset="-122"/>
              </a:rPr>
              <a:t>＝</a:t>
            </a:r>
            <a:r>
              <a:rPr lang="en-US" altLang="zh-CN" sz="4400" b="1" dirty="0">
                <a:latin typeface="宋体" panose="02010600030101010101" pitchFamily="2" charset="-122"/>
              </a:rPr>
              <a:t>___K</a:t>
            </a:r>
            <a:endParaRPr lang="en-US" altLang="zh-CN" sz="4400" b="1" dirty="0">
              <a:latin typeface="宋体" panose="02010600030101010101" pitchFamily="2" charset="-122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1752600" y="3671888"/>
            <a:ext cx="87360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latin typeface="宋体" panose="02010600030101010101" pitchFamily="2" charset="-122"/>
              </a:rPr>
              <a:t>⑶</a:t>
            </a:r>
            <a:r>
              <a:rPr lang="zh-CN" altLang="en-US" sz="4400" b="1" dirty="0">
                <a:latin typeface="宋体" panose="02010600030101010101" pitchFamily="2" charset="-122"/>
              </a:rPr>
              <a:t>人体正常体温＝</a:t>
            </a:r>
            <a:r>
              <a:rPr lang="en-US" altLang="zh-CN" sz="4400" b="1" dirty="0">
                <a:latin typeface="宋体" panose="02010600030101010101" pitchFamily="2" charset="-122"/>
              </a:rPr>
              <a:t>____℃</a:t>
            </a:r>
            <a:r>
              <a:rPr lang="zh-CN" altLang="en-US" sz="4400" b="1" dirty="0">
                <a:latin typeface="宋体" panose="02010600030101010101" pitchFamily="2" charset="-122"/>
              </a:rPr>
              <a:t>＝</a:t>
            </a:r>
            <a:r>
              <a:rPr lang="en-US" altLang="zh-CN" sz="4400" b="1" dirty="0">
                <a:latin typeface="宋体" panose="02010600030101010101" pitchFamily="2" charset="-122"/>
              </a:rPr>
              <a:t>_____K</a:t>
            </a:r>
            <a:endParaRPr lang="en-US" altLang="zh-CN" sz="4400" b="1" dirty="0">
              <a:latin typeface="宋体" panose="02010600030101010101" pitchFamily="2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5826125" y="1177925"/>
            <a:ext cx="990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B9359"/>
                </a:solidFill>
                <a:latin typeface="宋体" panose="02010600030101010101" pitchFamily="2" charset="-122"/>
              </a:rPr>
              <a:t>100</a:t>
            </a:r>
            <a:endParaRPr lang="en-US" altLang="zh-CN" sz="4000" b="1" dirty="0">
              <a:solidFill>
                <a:srgbClr val="FB9359"/>
              </a:solidFill>
              <a:latin typeface="宋体" panose="02010600030101010101" pitchFamily="2" charset="-122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8305800" y="1177925"/>
            <a:ext cx="990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B9359"/>
                </a:solidFill>
                <a:latin typeface="宋体" panose="02010600030101010101" pitchFamily="2" charset="-122"/>
              </a:rPr>
              <a:t>373</a:t>
            </a:r>
            <a:endParaRPr lang="en-US" altLang="zh-CN" sz="4000" b="1" dirty="0">
              <a:solidFill>
                <a:srgbClr val="FB9359"/>
              </a:solidFill>
              <a:latin typeface="宋体" panose="02010600030101010101" pitchFamily="2" charset="-122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5334000" y="2498725"/>
            <a:ext cx="2286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B9359"/>
                </a:solidFill>
                <a:latin typeface="Arial Black" panose="020B0A04020102020204" pitchFamily="34" charset="0"/>
              </a:rPr>
              <a:t>—</a:t>
            </a:r>
            <a:r>
              <a:rPr lang="en-US" altLang="zh-CN" sz="4000" b="1" dirty="0">
                <a:solidFill>
                  <a:srgbClr val="FB9359"/>
                </a:solidFill>
                <a:latin typeface="宋体" panose="02010600030101010101" pitchFamily="2" charset="-122"/>
              </a:rPr>
              <a:t>273</a:t>
            </a:r>
            <a:endParaRPr lang="en-US" altLang="zh-CN" sz="4000" b="1" dirty="0">
              <a:solidFill>
                <a:srgbClr val="FB9359"/>
              </a:solidFill>
              <a:latin typeface="宋体" panose="02010600030101010101" pitchFamily="2" charset="-122"/>
            </a:endParaRPr>
          </a:p>
        </p:txBody>
      </p:sp>
      <p:sp>
        <p:nvSpPr>
          <p:cNvPr id="12297" name="Text Box 9"/>
          <p:cNvSpPr txBox="1"/>
          <p:nvPr/>
        </p:nvSpPr>
        <p:spPr>
          <a:xfrm>
            <a:off x="8305800" y="2446338"/>
            <a:ext cx="990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B9359"/>
                </a:solidFill>
                <a:latin typeface="宋体" panose="02010600030101010101" pitchFamily="2" charset="-122"/>
              </a:rPr>
              <a:t>0</a:t>
            </a:r>
            <a:endParaRPr lang="en-US" altLang="zh-CN" sz="4000" b="1" dirty="0">
              <a:solidFill>
                <a:srgbClr val="FB9359"/>
              </a:solidFill>
              <a:latin typeface="宋体" panose="02010600030101010101" pitchFamily="2" charset="-122"/>
            </a:endParaRPr>
          </a:p>
        </p:txBody>
      </p:sp>
      <p:sp>
        <p:nvSpPr>
          <p:cNvPr id="12298" name="Text Box 10"/>
          <p:cNvSpPr txBox="1"/>
          <p:nvPr/>
        </p:nvSpPr>
        <p:spPr>
          <a:xfrm>
            <a:off x="8915400" y="3605213"/>
            <a:ext cx="990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B9359"/>
                </a:solidFill>
                <a:latin typeface="宋体" panose="02010600030101010101" pitchFamily="2" charset="-122"/>
              </a:rPr>
              <a:t>310</a:t>
            </a:r>
            <a:endParaRPr lang="en-US" altLang="zh-CN" sz="4000" b="1" dirty="0">
              <a:solidFill>
                <a:srgbClr val="FB9359"/>
              </a:solidFill>
              <a:latin typeface="宋体" panose="02010600030101010101" pitchFamily="2" charset="-122"/>
            </a:endParaRPr>
          </a:p>
        </p:txBody>
      </p:sp>
      <p:sp>
        <p:nvSpPr>
          <p:cNvPr id="12299" name="Text Box 11"/>
          <p:cNvSpPr txBox="1"/>
          <p:nvPr/>
        </p:nvSpPr>
        <p:spPr>
          <a:xfrm>
            <a:off x="6629400" y="3606800"/>
            <a:ext cx="990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FB9359"/>
                </a:solidFill>
                <a:latin typeface="宋体" panose="02010600030101010101" pitchFamily="2" charset="-122"/>
              </a:rPr>
              <a:t>37</a:t>
            </a:r>
            <a:endParaRPr lang="en-US" altLang="zh-CN" sz="4000" b="1" dirty="0">
              <a:solidFill>
                <a:srgbClr val="FB9359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12294" grpId="0"/>
      <p:bldP spid="12295" grpId="0"/>
      <p:bldP spid="12296" grpId="0"/>
      <p:bldP spid="12297" grpId="0"/>
      <p:bldP spid="12298" grpId="0"/>
      <p:bldP spid="122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ext Box 2"/>
          <p:cNvSpPr txBox="1"/>
          <p:nvPr/>
        </p:nvSpPr>
        <p:spPr>
          <a:xfrm>
            <a:off x="1524000" y="333375"/>
            <a:ext cx="9107488" cy="70675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chemeClr val="bg1"/>
                </a:solidFill>
              </a:rPr>
              <a:t>酒精灯的使用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grpSp>
        <p:nvGrpSpPr>
          <p:cNvPr id="3075" name="Group 3"/>
          <p:cNvGrpSpPr/>
          <p:nvPr/>
        </p:nvGrpSpPr>
        <p:grpSpPr>
          <a:xfrm>
            <a:off x="1666875" y="1268413"/>
            <a:ext cx="8893175" cy="5305425"/>
            <a:chOff x="431" y="799"/>
            <a:chExt cx="4898" cy="3115"/>
          </a:xfrm>
        </p:grpSpPr>
        <p:pic>
          <p:nvPicPr>
            <p:cNvPr id="3076" name="Picture 4" descr="28871_87351248906"/>
            <p:cNvPicPr>
              <a:picLocks noChangeAspect="1"/>
            </p:cNvPicPr>
            <p:nvPr/>
          </p:nvPicPr>
          <p:blipFill>
            <a:blip r:embed="rId1">
              <a:lum bright="-23999" contrast="42000"/>
            </a:blip>
            <a:stretch>
              <a:fillRect/>
            </a:stretch>
          </p:blipFill>
          <p:spPr>
            <a:xfrm>
              <a:off x="431" y="799"/>
              <a:ext cx="4809" cy="31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7" name="Text Box 5"/>
            <p:cNvSpPr txBox="1"/>
            <p:nvPr/>
          </p:nvSpPr>
          <p:spPr>
            <a:xfrm>
              <a:off x="1247" y="2976"/>
              <a:ext cx="816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8000" b="1" dirty="0">
                  <a:solidFill>
                    <a:srgbClr val="FF3300"/>
                  </a:solidFill>
                </a:rPr>
                <a:t>×</a:t>
              </a:r>
              <a:endParaRPr lang="en-US" altLang="zh-CN" sz="8000" b="1" dirty="0">
                <a:solidFill>
                  <a:srgbClr val="FF3300"/>
                </a:solidFill>
              </a:endParaRPr>
            </a:p>
          </p:txBody>
        </p:sp>
        <p:sp>
          <p:nvSpPr>
            <p:cNvPr id="3078" name="Text Box 6"/>
            <p:cNvSpPr txBox="1"/>
            <p:nvPr/>
          </p:nvSpPr>
          <p:spPr>
            <a:xfrm>
              <a:off x="4513" y="3067"/>
              <a:ext cx="816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8000" b="1" dirty="0">
                  <a:solidFill>
                    <a:srgbClr val="FF3300"/>
                  </a:solidFill>
                </a:rPr>
                <a:t>×</a:t>
              </a:r>
              <a:endParaRPr lang="en-US" altLang="zh-CN" sz="8000" b="1" dirty="0">
                <a:solidFill>
                  <a:srgbClr val="FF3300"/>
                </a:solidFill>
              </a:endParaRPr>
            </a:p>
          </p:txBody>
        </p:sp>
        <p:sp>
          <p:nvSpPr>
            <p:cNvPr id="3079" name="Text Box 7"/>
            <p:cNvSpPr txBox="1"/>
            <p:nvPr/>
          </p:nvSpPr>
          <p:spPr>
            <a:xfrm>
              <a:off x="431" y="1253"/>
              <a:ext cx="726" cy="2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1800" b="1" dirty="0">
                  <a:solidFill>
                    <a:schemeClr val="bg1"/>
                  </a:solidFill>
                </a:rPr>
                <a:t>点燃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080" name="Text Box 8"/>
            <p:cNvSpPr txBox="1"/>
            <p:nvPr/>
          </p:nvSpPr>
          <p:spPr>
            <a:xfrm>
              <a:off x="3152" y="981"/>
              <a:ext cx="998" cy="2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1800" b="1" dirty="0">
                  <a:solidFill>
                    <a:schemeClr val="bg1"/>
                  </a:solidFill>
                </a:rPr>
                <a:t>用灯帽盖灭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081" name="Text Box 9"/>
            <p:cNvSpPr txBox="1"/>
            <p:nvPr/>
          </p:nvSpPr>
          <p:spPr>
            <a:xfrm>
              <a:off x="1610" y="2387"/>
              <a:ext cx="907" cy="2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1800" b="1" dirty="0">
                  <a:solidFill>
                    <a:schemeClr val="bg1"/>
                  </a:solidFill>
                </a:rPr>
                <a:t>用外焰加热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082" name="Text Box 10"/>
            <p:cNvSpPr txBox="1"/>
            <p:nvPr/>
          </p:nvSpPr>
          <p:spPr>
            <a:xfrm>
              <a:off x="1383" y="1344"/>
              <a:ext cx="816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8000" b="1" dirty="0">
                  <a:solidFill>
                    <a:srgbClr val="FF3300"/>
                  </a:solidFill>
                </a:rPr>
                <a:t>√</a:t>
              </a:r>
              <a:endParaRPr lang="en-US" altLang="zh-CN" sz="8000" b="1" dirty="0">
                <a:solidFill>
                  <a:srgbClr val="FF3300"/>
                </a:solidFill>
              </a:endParaRPr>
            </a:p>
          </p:txBody>
        </p:sp>
        <p:sp>
          <p:nvSpPr>
            <p:cNvPr id="3083" name="Text Box 11"/>
            <p:cNvSpPr txBox="1"/>
            <p:nvPr/>
          </p:nvSpPr>
          <p:spPr>
            <a:xfrm>
              <a:off x="4195" y="1480"/>
              <a:ext cx="816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8000" b="1" dirty="0">
                  <a:solidFill>
                    <a:srgbClr val="FF3300"/>
                  </a:solidFill>
                </a:rPr>
                <a:t>√</a:t>
              </a:r>
              <a:endParaRPr lang="en-US" altLang="zh-CN" sz="8000" b="1" dirty="0">
                <a:solidFill>
                  <a:srgbClr val="FF3300"/>
                </a:solidFill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2208213" y="620713"/>
            <a:ext cx="7772400" cy="1143000"/>
          </a:xfrm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4000" b="1" dirty="0">
                <a:solidFill>
                  <a:srgbClr val="0000FF"/>
                </a:solidFill>
              </a:rPr>
              <a:t>图表示温度计的一部分，它的示数是</a:t>
            </a:r>
            <a:r>
              <a:rPr lang="zh-CN" altLang="en-US" sz="4000" b="1" u="sng" dirty="0">
                <a:solidFill>
                  <a:srgbClr val="0000FF"/>
                </a:solidFill>
              </a:rPr>
              <a:t>  </a:t>
            </a:r>
            <a:r>
              <a:rPr lang="en-US" altLang="zh-CN" sz="4000" b="1" u="sng" dirty="0">
                <a:solidFill>
                  <a:srgbClr val="0000FF"/>
                </a:solidFill>
              </a:rPr>
              <a:t>17   </a:t>
            </a:r>
            <a:r>
              <a:rPr lang="en-US" altLang="zh-CN" sz="4000" b="1" dirty="0">
                <a:solidFill>
                  <a:srgbClr val="0000FF"/>
                </a:solidFill>
              </a:rPr>
              <a:t>℃</a:t>
            </a:r>
            <a:endParaRPr lang="en-US" altLang="zh-CN" sz="4000" b="1" dirty="0">
              <a:solidFill>
                <a:srgbClr val="0000FF"/>
              </a:solidFill>
            </a:endParaRPr>
          </a:p>
        </p:txBody>
      </p:sp>
      <p:pic>
        <p:nvPicPr>
          <p:cNvPr id="21507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35863" y="2205038"/>
            <a:ext cx="2659062" cy="4284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810000" y="304800"/>
            <a:ext cx="4518025" cy="101473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6000" kern="1200" cap="none" spc="0" normalizeH="0" baseline="0" noProof="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五、体温计</a:t>
            </a:r>
            <a:endParaRPr kumimoji="1" lang="zh-CN" altLang="en-US" sz="6000" kern="1200" cap="none" spc="0" normalizeH="0" baseline="0" noProof="0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1676400" y="1600200"/>
            <a:ext cx="38100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E75605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6000" b="1" dirty="0">
                <a:solidFill>
                  <a:srgbClr val="E75605"/>
                </a:solidFill>
                <a:latin typeface="宋体" panose="02010600030101010101" pitchFamily="2" charset="-122"/>
              </a:rPr>
              <a:t>、体温计</a:t>
            </a:r>
            <a:endParaRPr lang="zh-CN" altLang="en-US" sz="6000" b="1" dirty="0">
              <a:solidFill>
                <a:srgbClr val="E75605"/>
              </a:solidFill>
              <a:latin typeface="宋体" panose="02010600030101010101" pitchFamily="2" charset="-122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2514600" y="3200400"/>
            <a:ext cx="5237163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latin typeface="宋体" panose="02010600030101010101" pitchFamily="2" charset="-122"/>
              </a:rPr>
              <a:t>医用的温度计</a:t>
            </a:r>
            <a:endParaRPr lang="zh-CN" altLang="en-US" sz="6000" b="1" dirty="0">
              <a:solidFill>
                <a:srgbClr val="2DAFDD"/>
              </a:solidFill>
              <a:latin typeface="宋体" panose="02010600030101010101" pitchFamily="2" charset="-122"/>
            </a:endParaRPr>
          </a:p>
        </p:txBody>
      </p:sp>
      <p:pic>
        <p:nvPicPr>
          <p:cNvPr id="22533" name="Picture 9" descr="未标题-1 副本2 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1066800"/>
            <a:ext cx="444500" cy="4625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1752600" y="228600"/>
            <a:ext cx="342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99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4800" b="1" dirty="0">
                <a:solidFill>
                  <a:srgbClr val="009900"/>
                </a:solidFill>
                <a:latin typeface="宋体" panose="02010600030101010101" pitchFamily="2" charset="-122"/>
              </a:rPr>
              <a:t>、特点</a:t>
            </a:r>
            <a:endParaRPr lang="zh-CN" altLang="en-US" sz="4800" b="1" dirty="0">
              <a:solidFill>
                <a:srgbClr val="009900"/>
              </a:solidFill>
              <a:latin typeface="宋体" panose="02010600030101010101" pitchFamily="2" charset="-122"/>
            </a:endParaRPr>
          </a:p>
        </p:txBody>
      </p:sp>
      <p:sp>
        <p:nvSpPr>
          <p:cNvPr id="21507" name="Text Box 3"/>
          <p:cNvSpPr txBox="1"/>
          <p:nvPr/>
        </p:nvSpPr>
        <p:spPr>
          <a:xfrm>
            <a:off x="2362200" y="1066800"/>
            <a:ext cx="80772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⑴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测温范围小　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35℃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～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42℃</a:t>
            </a:r>
            <a:endParaRPr lang="en-US" altLang="zh-CN" sz="4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2362200" y="1919288"/>
            <a:ext cx="81391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⑵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精确度高　每小格为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0.1℃</a:t>
            </a:r>
            <a:endParaRPr lang="en-US" altLang="zh-CN" sz="4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509" name="Text Box 5"/>
          <p:cNvSpPr txBox="1"/>
          <p:nvPr/>
        </p:nvSpPr>
        <p:spPr>
          <a:xfrm>
            <a:off x="2362200" y="2787650"/>
            <a:ext cx="8139113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⑶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使用前应握紧体温计玻管段用力下甩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510" name="Text Box 6"/>
          <p:cNvSpPr txBox="1"/>
          <p:nvPr/>
        </p:nvSpPr>
        <p:spPr>
          <a:xfrm>
            <a:off x="3581400" y="4235450"/>
            <a:ext cx="54864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正确答案</a:t>
            </a:r>
            <a:r>
              <a:rPr lang="en-US" altLang="zh-CN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:37.6℃</a:t>
            </a:r>
            <a:endParaRPr lang="en-US" altLang="zh-CN" sz="48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3581400" y="4235450"/>
            <a:ext cx="54864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正确答案</a:t>
            </a:r>
            <a:r>
              <a:rPr lang="en-US" altLang="zh-CN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:38.7℃</a:t>
            </a:r>
            <a:endParaRPr lang="en-US" altLang="zh-CN" sz="48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2" name="Text Box 8"/>
          <p:cNvSpPr txBox="1"/>
          <p:nvPr/>
        </p:nvSpPr>
        <p:spPr>
          <a:xfrm>
            <a:off x="3581400" y="4235450"/>
            <a:ext cx="54864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正确答案</a:t>
            </a:r>
            <a:r>
              <a:rPr lang="en-US" altLang="zh-CN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:39.3℃</a:t>
            </a:r>
            <a:endParaRPr lang="en-US" altLang="zh-CN" sz="48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13" name="Picture 9" descr="wdj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5295900"/>
            <a:ext cx="9172575" cy="876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4" name="Picture 10" descr="wdj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5295900"/>
            <a:ext cx="9172575" cy="876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5" name="Picture 11" descr="wdj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295900"/>
            <a:ext cx="9172575" cy="876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09" grpId="0"/>
      <p:bldP spid="21510" grpId="0"/>
      <p:bldP spid="21511" grpId="0"/>
      <p:bldP spid="215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1524000" y="404813"/>
            <a:ext cx="9144000" cy="93662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bg1"/>
                </a:solidFill>
              </a:rPr>
              <a:t>地球的“温室效应”是如何形成的</a:t>
            </a:r>
            <a:r>
              <a:rPr lang="en-US" altLang="zh-CN" sz="4400" b="1" dirty="0">
                <a:solidFill>
                  <a:schemeClr val="bg1"/>
                </a:solidFill>
              </a:rPr>
              <a:t>?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pic>
        <p:nvPicPr>
          <p:cNvPr id="24579" name="Picture 3" descr="u=3804419712,315588125&amp;gp=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4788" y="4076700"/>
            <a:ext cx="1828800" cy="1920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763" y="1916113"/>
            <a:ext cx="2016125" cy="173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Rectangle 5"/>
          <p:cNvSpPr/>
          <p:nvPr/>
        </p:nvSpPr>
        <p:spPr>
          <a:xfrm>
            <a:off x="5233670" y="5949950"/>
            <a:ext cx="1407160" cy="46037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</a:rPr>
              <a:t>温室气体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24582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213" y="1989138"/>
            <a:ext cx="4464050" cy="4032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Picture 2" descr="0013"/>
          <p:cNvPicPr>
            <a:picLocks noChangeAspect="1"/>
          </p:cNvPicPr>
          <p:nvPr/>
        </p:nvPicPr>
        <p:blipFill>
          <a:blip r:embed="rId1">
            <a:lum bright="-54001" contrast="84000"/>
          </a:blip>
          <a:stretch>
            <a:fillRect/>
          </a:stretch>
        </p:blipFill>
        <p:spPr>
          <a:xfrm>
            <a:off x="6816725" y="4756150"/>
            <a:ext cx="3241675" cy="1912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Rectangle 3"/>
          <p:cNvSpPr/>
          <p:nvPr/>
        </p:nvSpPr>
        <p:spPr>
          <a:xfrm>
            <a:off x="1524000" y="620713"/>
            <a:ext cx="9144000" cy="863600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bg1"/>
                </a:solidFill>
              </a:rPr>
              <a:t>城市的“热岛效应”是如何形成的</a:t>
            </a:r>
            <a:r>
              <a:rPr lang="en-US" altLang="zh-CN" sz="4400" b="1" dirty="0">
                <a:solidFill>
                  <a:schemeClr val="bg1"/>
                </a:solidFill>
              </a:rPr>
              <a:t>?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29700" name="Rectangle 4"/>
          <p:cNvSpPr/>
          <p:nvPr/>
        </p:nvSpPr>
        <p:spPr>
          <a:xfrm>
            <a:off x="1955800" y="5235575"/>
            <a:ext cx="4356100" cy="922020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 b="1" dirty="0">
                <a:solidFill>
                  <a:schemeClr val="bg1"/>
                </a:solidFill>
              </a:rPr>
              <a:t>“</a:t>
            </a:r>
            <a:r>
              <a:rPr lang="zh-CN" altLang="en-US" sz="1800" b="1" dirty="0">
                <a:solidFill>
                  <a:schemeClr val="bg1"/>
                </a:solidFill>
              </a:rPr>
              <a:t>排热”、“吸热”、“水少”、“不通风”</a:t>
            </a:r>
            <a:endParaRPr lang="zh-CN" altLang="en-US" sz="1800" b="1" dirty="0">
              <a:solidFill>
                <a:schemeClr val="bg1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</a:rPr>
              <a:t>四大恶魔</a:t>
            </a:r>
            <a:endParaRPr lang="zh-CN" altLang="en-US" sz="1800" b="1" dirty="0">
              <a:solidFill>
                <a:schemeClr val="bg1"/>
              </a:solidFill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6959600" y="1844675"/>
            <a:ext cx="3097213" cy="2879725"/>
            <a:chOff x="3424" y="1162"/>
            <a:chExt cx="1951" cy="1814"/>
          </a:xfrm>
        </p:grpSpPr>
        <p:pic>
          <p:nvPicPr>
            <p:cNvPr id="25607" name="Picture 6" descr="xin_14080111213478113128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24" y="1162"/>
              <a:ext cx="1951" cy="181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08" name="Rectangle 7"/>
            <p:cNvSpPr/>
            <p:nvPr/>
          </p:nvSpPr>
          <p:spPr>
            <a:xfrm>
              <a:off x="4173" y="2750"/>
              <a:ext cx="1202" cy="212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城市红外卫星照片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606" name="Picture 8"/>
          <p:cNvPicPr>
            <a:picLocks noChangeAspect="1"/>
          </p:cNvPicPr>
          <p:nvPr/>
        </p:nvPicPr>
        <p:blipFill>
          <a:blip r:embed="rId3">
            <a:lum bright="17999"/>
          </a:blip>
          <a:stretch>
            <a:fillRect/>
          </a:stretch>
        </p:blipFill>
        <p:spPr>
          <a:xfrm>
            <a:off x="2135188" y="1844675"/>
            <a:ext cx="3960812" cy="28559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3276600" y="0"/>
            <a:ext cx="5334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      结</a:t>
            </a:r>
            <a:endParaRPr lang="zh-CN" altLang="en-US" sz="1600" b="1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2209800" y="1949450"/>
            <a:ext cx="4038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⑴</a:t>
            </a:r>
            <a:r>
              <a:rPr lang="zh-CN" altLang="en-US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、常见温度计</a:t>
            </a:r>
            <a:endParaRPr lang="zh-CN" altLang="en-US" sz="3600" b="1" dirty="0">
              <a:solidFill>
                <a:srgbClr val="FF33CC"/>
              </a:solidFill>
              <a:latin typeface="宋体" panose="02010600030101010101" pitchFamily="2" charset="-122"/>
            </a:endParaRPr>
          </a:p>
        </p:txBody>
      </p:sp>
      <p:sp>
        <p:nvSpPr>
          <p:cNvPr id="15364" name="AutoShape 4"/>
          <p:cNvSpPr/>
          <p:nvPr/>
        </p:nvSpPr>
        <p:spPr>
          <a:xfrm>
            <a:off x="5715000" y="1600200"/>
            <a:ext cx="152400" cy="1217613"/>
          </a:xfrm>
          <a:prstGeom prst="leftBrace">
            <a:avLst>
              <a:gd name="adj1" fmla="val 66579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400" b="1" dirty="0">
              <a:ea typeface="黑体" panose="02010609060101010101" pitchFamily="49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2209800" y="2971800"/>
            <a:ext cx="6858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⑵</a:t>
            </a:r>
            <a:r>
              <a:rPr lang="zh-CN" altLang="en-US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、温度计的结构和原理</a:t>
            </a:r>
            <a:endParaRPr lang="zh-CN" altLang="en-US" sz="3600" b="1" dirty="0">
              <a:solidFill>
                <a:srgbClr val="FF33CC"/>
              </a:solidFill>
              <a:latin typeface="宋体" panose="02010600030101010101" pitchFamily="2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2209800" y="4343400"/>
            <a:ext cx="4495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三、摄氏温度 </a:t>
            </a:r>
            <a:r>
              <a:rPr lang="en-US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t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2209800" y="4948238"/>
            <a:ext cx="4495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四、体温计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5943600" y="1522413"/>
            <a:ext cx="251460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实验用温度计体温计      寒暑表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5370" name="Text Box 10"/>
          <p:cNvSpPr txBox="1"/>
          <p:nvPr/>
        </p:nvSpPr>
        <p:spPr>
          <a:xfrm>
            <a:off x="2209800" y="1339850"/>
            <a:ext cx="2514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二、温度计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71" name="Text Box 11"/>
          <p:cNvSpPr txBox="1"/>
          <p:nvPr/>
        </p:nvSpPr>
        <p:spPr>
          <a:xfrm>
            <a:off x="2209800" y="685800"/>
            <a:ext cx="4495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一、温度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72" name="Text Box 12"/>
          <p:cNvSpPr txBox="1"/>
          <p:nvPr/>
        </p:nvSpPr>
        <p:spPr>
          <a:xfrm>
            <a:off x="2209800" y="3657600"/>
            <a:ext cx="8153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⑶</a:t>
            </a:r>
            <a:r>
              <a:rPr lang="zh-CN" altLang="en-US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、温度计的使用  </a:t>
            </a:r>
            <a:r>
              <a:rPr lang="en-US" altLang="zh-CN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a</a:t>
            </a:r>
            <a:r>
              <a:rPr lang="zh-CN" altLang="en-US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、观察  </a:t>
            </a:r>
            <a:r>
              <a:rPr lang="en-US" altLang="zh-CN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b</a:t>
            </a:r>
            <a:r>
              <a:rPr lang="zh-CN" altLang="en-US" sz="3600" b="1" dirty="0">
                <a:solidFill>
                  <a:srgbClr val="FF33CC"/>
                </a:solidFill>
                <a:latin typeface="宋体" panose="02010600030101010101" pitchFamily="2" charset="-122"/>
              </a:rPr>
              <a:t>、使用</a:t>
            </a:r>
            <a:endParaRPr lang="zh-CN" altLang="en-US" sz="3600" b="1" dirty="0">
              <a:solidFill>
                <a:srgbClr val="FF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 bldLvl="0" animBg="1"/>
      <p:bldP spid="15365" grpId="0"/>
      <p:bldP spid="15366" grpId="0"/>
      <p:bldP spid="15368" grpId="0"/>
      <p:bldP spid="15369" grpId="0"/>
      <p:bldP spid="15370" grpId="0"/>
      <p:bldP spid="15371" grpId="0"/>
      <p:bldP spid="1537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10" descr="图片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0" y="2349500"/>
            <a:ext cx="5529263" cy="243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1703388" y="1381125"/>
            <a:ext cx="1447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rgbClr val="FF0000"/>
                </a:solidFill>
              </a:rPr>
              <a:t>活动</a:t>
            </a:r>
            <a:r>
              <a:rPr lang="en-US" altLang="zh-CN" sz="2800" dirty="0">
                <a:solidFill>
                  <a:srgbClr val="FF0000"/>
                </a:solidFill>
              </a:rPr>
              <a:t>1</a:t>
            </a:r>
            <a:r>
              <a:rPr lang="zh-CN" altLang="en-US" sz="2800" dirty="0">
                <a:solidFill>
                  <a:srgbClr val="FF0000"/>
                </a:solidFill>
              </a:rPr>
              <a:t>：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941638" y="1341438"/>
            <a:ext cx="3962400" cy="212280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Wingdings 2" panose="05020102010507070707" pitchFamily="18" charset="2"/>
                <a:ea typeface="宋体" panose="02010600030101010101" pitchFamily="2" charset="-122"/>
                <a:cs typeface="+mn-cs"/>
              </a:rPr>
              <a:t>活动开始时，在烧杯中放入少许冰块后，在烧杯的外壁可观察到什么现象？产生这种现象的原因。</a:t>
            </a:r>
            <a:endParaRPr kumimoji="1" lang="zh-CN" altLang="en-US" sz="2400" b="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Wingdings 2" panose="05020102010507070707" pitchFamily="18" charset="2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zh-CN" altLang="en-US" sz="2400" b="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Wingdings 2" panose="05020102010507070707" pitchFamily="18" charset="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160588" y="3219450"/>
            <a:ext cx="685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3300"/>
                </a:solidFill>
                <a:latin typeface="Wingdings 2" panose="05020102010507070707" pitchFamily="18" charset="2"/>
                <a:ea typeface="华文行楷" pitchFamily="2" charset="-122"/>
              </a:rPr>
              <a:t>8</a:t>
            </a:r>
            <a:endParaRPr lang="en-US" altLang="zh-CN" sz="3600" b="1" dirty="0">
              <a:solidFill>
                <a:srgbClr val="FF3300"/>
              </a:solidFill>
              <a:latin typeface="Wingdings 2" panose="05020102010507070707" pitchFamily="18" charset="2"/>
              <a:ea typeface="华文行楷" pitchFamily="2" charset="-122"/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2170113" y="4076700"/>
            <a:ext cx="685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3300"/>
                </a:solidFill>
                <a:latin typeface="Wingdings 2" panose="05020102010507070707" pitchFamily="18" charset="2"/>
                <a:ea typeface="华文行楷" pitchFamily="2" charset="-122"/>
              </a:rPr>
              <a:t>8</a:t>
            </a:r>
            <a:endParaRPr lang="en-US" altLang="zh-CN" sz="3600" b="1" dirty="0">
              <a:solidFill>
                <a:srgbClr val="FF3300"/>
              </a:solidFill>
              <a:latin typeface="Wingdings 2" panose="05020102010507070707" pitchFamily="18" charset="2"/>
              <a:ea typeface="华文行楷" pitchFamily="2" charset="-122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581275" y="4149725"/>
            <a:ext cx="4464050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实验过程中，杯内有没有水蒸气？如在杯口加一玻璃片，过一会，看到什么现象？再用手摸一摸有什么感觉。</a:t>
            </a:r>
            <a:endParaRPr kumimoji="1" lang="zh-CN" altLang="en-US" sz="2400" b="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03" name="Picture 7" descr="u=125047956,674097882&amp;gp=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8350" y="1341438"/>
            <a:ext cx="3348038" cy="2395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8350" y="3862388"/>
            <a:ext cx="3348038" cy="2852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5" name="Rectangle 9"/>
          <p:cNvSpPr/>
          <p:nvPr/>
        </p:nvSpPr>
        <p:spPr>
          <a:xfrm>
            <a:off x="1524000" y="549275"/>
            <a:ext cx="9144000" cy="645160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bg1"/>
                </a:solidFill>
              </a:rPr>
              <a:t>观察水的三种状态及其特征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4106" name="Text Box 11"/>
          <p:cNvSpPr txBox="1"/>
          <p:nvPr/>
        </p:nvSpPr>
        <p:spPr>
          <a:xfrm>
            <a:off x="3373438" y="3717925"/>
            <a:ext cx="254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/>
          </a:p>
        </p:txBody>
      </p:sp>
      <p:sp>
        <p:nvSpPr>
          <p:cNvPr id="4108" name="Text Box 12"/>
          <p:cNvSpPr txBox="1"/>
          <p:nvPr/>
        </p:nvSpPr>
        <p:spPr>
          <a:xfrm>
            <a:off x="2725738" y="3214688"/>
            <a:ext cx="38163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400" b="1" dirty="0"/>
              <a:t>有水滴挂在外壁。原因是温度降低，水蒸汽液化。</a:t>
            </a:r>
            <a:endParaRPr lang="zh-CN" altLang="en-US" sz="2400" b="1" dirty="0"/>
          </a:p>
        </p:txBody>
      </p:sp>
      <p:sp>
        <p:nvSpPr>
          <p:cNvPr id="4109" name="Text Box 13"/>
          <p:cNvSpPr txBox="1"/>
          <p:nvPr/>
        </p:nvSpPr>
        <p:spPr>
          <a:xfrm>
            <a:off x="2941638" y="5892800"/>
            <a:ext cx="38163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400" b="1" dirty="0"/>
              <a:t>有水蒸汽，可看到玻璃内有水滴，用手摸很凉快。</a:t>
            </a:r>
            <a:endParaRPr lang="zh-CN" alt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/>
      <p:bldP spid="4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8401050" y="404813"/>
            <a:ext cx="2103438" cy="1143000"/>
            <a:chOff x="192" y="384"/>
            <a:chExt cx="1008" cy="720"/>
          </a:xfrm>
        </p:grpSpPr>
        <p:sp>
          <p:nvSpPr>
            <p:cNvPr id="5152" name="AutoShape 3"/>
            <p:cNvSpPr/>
            <p:nvPr/>
          </p:nvSpPr>
          <p:spPr>
            <a:xfrm>
              <a:off x="192" y="384"/>
              <a:ext cx="1008" cy="720"/>
            </a:xfrm>
            <a:prstGeom prst="wedgeEllipseCallout">
              <a:avLst>
                <a:gd name="adj1" fmla="val -43750"/>
                <a:gd name="adj2" fmla="val 70000"/>
              </a:avLst>
            </a:prstGeom>
            <a:solidFill>
              <a:srgbClr val="00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zh-CN" sz="2400" dirty="0"/>
            </a:p>
          </p:txBody>
        </p:sp>
        <p:sp>
          <p:nvSpPr>
            <p:cNvPr id="26628" name="Text Box 4"/>
            <p:cNvSpPr txBox="1">
              <a:spLocks noChangeArrowheads="1"/>
            </p:cNvSpPr>
            <p:nvPr/>
          </p:nvSpPr>
          <p:spPr bwMode="auto">
            <a:xfrm>
              <a:off x="288" y="543"/>
              <a:ext cx="599" cy="3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1" lang="zh-CN" altLang="en-US" sz="2800" kern="1200" cap="none" spc="0" normalizeH="0" baseline="0" noProof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想一想</a:t>
              </a:r>
              <a:endParaRPr kumimoji="1" lang="zh-CN" altLang="en-US" sz="2800" kern="1200" cap="none" spc="0" normalizeH="0" baseline="0" noProof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6629" name="Rectangle 5"/>
          <p:cNvSpPr/>
          <p:nvPr/>
        </p:nvSpPr>
        <p:spPr>
          <a:xfrm>
            <a:off x="1524000" y="549275"/>
            <a:ext cx="6156325" cy="95313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Wingdings 2" panose="05020102010507070707" pitchFamily="18" charset="2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latin typeface="Wingdings 2" panose="05020102010507070707" pitchFamily="18" charset="2"/>
              </a:rPr>
              <a:t>水有哪状态？不同状态下的水，它们的形状，体积是否固定？</a:t>
            </a:r>
            <a:endParaRPr lang="zh-CN" altLang="en-US" sz="2800" b="1" dirty="0">
              <a:solidFill>
                <a:schemeClr val="bg1"/>
              </a:solidFill>
              <a:latin typeface="Wingdings 2" panose="05020102010507070707" pitchFamily="18" charset="2"/>
            </a:endParaRPr>
          </a:p>
        </p:txBody>
      </p:sp>
      <p:graphicFrame>
        <p:nvGraphicFramePr>
          <p:cNvPr id="26661" name="Group 37"/>
          <p:cNvGraphicFramePr>
            <a:graphicFrameLocks noGrp="1"/>
          </p:cNvGraphicFramePr>
          <p:nvPr/>
        </p:nvGraphicFramePr>
        <p:xfrm>
          <a:off x="1676400" y="2408238"/>
          <a:ext cx="8763000" cy="2774952"/>
        </p:xfrm>
        <a:graphic>
          <a:graphicData uri="http://schemas.openxmlformats.org/drawingml/2006/table">
            <a:tbl>
              <a:tblPr/>
              <a:tblGrid>
                <a:gridCol w="1538605"/>
                <a:gridCol w="3766820"/>
                <a:gridCol w="3457575"/>
              </a:tblGrid>
              <a:tr h="693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状态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形状（固定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不固定）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体积（固定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不固定）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</a:tr>
              <a:tr h="693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冰（固）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</a:tr>
              <a:tr h="693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水（液）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</a:tr>
              <a:tr h="693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水蒸气</a:t>
                      </a:r>
                      <a:r>
                        <a:rPr kumimoji="1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1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气</a:t>
                      </a:r>
                      <a:r>
                        <a:rPr kumimoji="1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</a:t>
                      </a:r>
                      <a:endParaRPr kumimoji="1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99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6652" name="Text Box 28"/>
          <p:cNvSpPr txBox="1"/>
          <p:nvPr/>
        </p:nvSpPr>
        <p:spPr>
          <a:xfrm>
            <a:off x="4440238" y="3311525"/>
            <a:ext cx="1066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800" dirty="0"/>
              <a:t>固定</a:t>
            </a:r>
            <a:endParaRPr lang="zh-CN" altLang="en-US" sz="2400" dirty="0"/>
          </a:p>
        </p:txBody>
      </p:sp>
      <p:sp>
        <p:nvSpPr>
          <p:cNvPr id="26653" name="Text Box 29"/>
          <p:cNvSpPr txBox="1"/>
          <p:nvPr/>
        </p:nvSpPr>
        <p:spPr>
          <a:xfrm>
            <a:off x="4151313" y="3860800"/>
            <a:ext cx="1524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800" dirty="0"/>
              <a:t>不固定</a:t>
            </a:r>
            <a:endParaRPr lang="zh-CN" altLang="en-US" sz="2400" dirty="0"/>
          </a:p>
        </p:txBody>
      </p:sp>
      <p:sp>
        <p:nvSpPr>
          <p:cNvPr id="26654" name="Text Box 30"/>
          <p:cNvSpPr txBox="1"/>
          <p:nvPr/>
        </p:nvSpPr>
        <p:spPr>
          <a:xfrm>
            <a:off x="4151313" y="4606925"/>
            <a:ext cx="1524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800" dirty="0"/>
              <a:t>不固定</a:t>
            </a:r>
            <a:endParaRPr lang="zh-CN" altLang="en-US" sz="2400" dirty="0"/>
          </a:p>
        </p:txBody>
      </p:sp>
      <p:sp>
        <p:nvSpPr>
          <p:cNvPr id="26655" name="Text Box 31"/>
          <p:cNvSpPr txBox="1"/>
          <p:nvPr/>
        </p:nvSpPr>
        <p:spPr>
          <a:xfrm>
            <a:off x="8153400" y="3284538"/>
            <a:ext cx="1066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800" dirty="0"/>
              <a:t>固定</a:t>
            </a:r>
            <a:endParaRPr lang="zh-CN" altLang="en-US" sz="2400" dirty="0"/>
          </a:p>
        </p:txBody>
      </p:sp>
      <p:sp>
        <p:nvSpPr>
          <p:cNvPr id="26656" name="Text Box 32"/>
          <p:cNvSpPr txBox="1"/>
          <p:nvPr/>
        </p:nvSpPr>
        <p:spPr>
          <a:xfrm>
            <a:off x="7924800" y="3932238"/>
            <a:ext cx="1524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800" dirty="0"/>
              <a:t>固定</a:t>
            </a:r>
            <a:endParaRPr lang="zh-CN" altLang="en-US" sz="2400" dirty="0"/>
          </a:p>
        </p:txBody>
      </p:sp>
      <p:sp>
        <p:nvSpPr>
          <p:cNvPr id="26657" name="Text Box 33"/>
          <p:cNvSpPr txBox="1"/>
          <p:nvPr/>
        </p:nvSpPr>
        <p:spPr>
          <a:xfrm>
            <a:off x="7896225" y="4579938"/>
            <a:ext cx="1524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buNone/>
            </a:pPr>
            <a:r>
              <a:rPr lang="zh-CN" altLang="en-US" sz="2800" dirty="0"/>
              <a:t>不固定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bldLvl="0" animBg="1"/>
      <p:bldP spid="26652" grpId="0"/>
      <p:bldP spid="26653" grpId="0"/>
      <p:bldP spid="26654" grpId="0"/>
      <p:bldP spid="26655" grpId="0"/>
      <p:bldP spid="26656" grpId="0"/>
      <p:bldP spid="266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/>
          <p:nvPr/>
        </p:nvSpPr>
        <p:spPr>
          <a:xfrm>
            <a:off x="2640013" y="5661025"/>
            <a:ext cx="6686550" cy="95313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Wingdings 2" panose="05020102010507070707" pitchFamily="18" charset="2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latin typeface="Wingdings 2" panose="05020102010507070707" pitchFamily="18" charset="2"/>
              </a:rPr>
              <a:t>你还能举一些自然界和日常生活中的各种不同状态的物质吗？</a:t>
            </a:r>
            <a:endParaRPr lang="zh-CN" altLang="en-US" sz="2800" b="1" dirty="0">
              <a:solidFill>
                <a:schemeClr val="bg1"/>
              </a:solidFill>
              <a:latin typeface="Wingdings 2" panose="05020102010507070707" pitchFamily="18" charset="2"/>
            </a:endParaRPr>
          </a:p>
        </p:txBody>
      </p:sp>
      <p:grpSp>
        <p:nvGrpSpPr>
          <p:cNvPr id="6147" name="Group 3"/>
          <p:cNvGrpSpPr/>
          <p:nvPr/>
        </p:nvGrpSpPr>
        <p:grpSpPr>
          <a:xfrm>
            <a:off x="1919288" y="692150"/>
            <a:ext cx="2376487" cy="2309813"/>
            <a:chOff x="249" y="436"/>
            <a:chExt cx="1497" cy="1455"/>
          </a:xfrm>
        </p:grpSpPr>
        <p:pic>
          <p:nvPicPr>
            <p:cNvPr id="6161" name="Picture 4" descr="023"/>
            <p:cNvPicPr preferRelativeResize="0"/>
            <p:nvPr/>
          </p:nvPicPr>
          <p:blipFill>
            <a:blip r:embed="rId1"/>
            <a:stretch>
              <a:fillRect/>
            </a:stretch>
          </p:blipFill>
          <p:spPr>
            <a:xfrm>
              <a:off x="249" y="436"/>
              <a:ext cx="1497" cy="145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249" y="1616"/>
              <a:ext cx="1497" cy="25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>
              <a:spAutoFit/>
            </a:bodyPr>
            <a:lstStyle/>
            <a:p>
              <a:pPr marR="0" algn="ctr" defTabSz="914400" eaLnBrk="1" hangingPunct="1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1" lang="zh-CN" altLang="en-US" sz="2000" kern="1200" cap="none" spc="0" normalizeH="0" baseline="0" noProof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液态的铁水</a:t>
              </a:r>
              <a:endParaRPr kumimoji="1" lang="zh-CN" altLang="en-US" sz="2000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8" name="Group 6"/>
          <p:cNvGrpSpPr/>
          <p:nvPr/>
        </p:nvGrpSpPr>
        <p:grpSpPr>
          <a:xfrm>
            <a:off x="1919288" y="2997200"/>
            <a:ext cx="2376487" cy="2305051"/>
            <a:chOff x="249" y="1888"/>
            <a:chExt cx="1497" cy="1452"/>
          </a:xfrm>
        </p:grpSpPr>
        <p:pic>
          <p:nvPicPr>
            <p:cNvPr id="6159" name="Picture 7" descr="022"/>
            <p:cNvPicPr preferRelativeResize="0"/>
            <p:nvPr/>
          </p:nvPicPr>
          <p:blipFill>
            <a:blip r:embed="rId2"/>
            <a:stretch>
              <a:fillRect/>
            </a:stretch>
          </p:blipFill>
          <p:spPr>
            <a:xfrm>
              <a:off x="249" y="1888"/>
              <a:ext cx="1497" cy="145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249" y="3089"/>
              <a:ext cx="1497" cy="25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>
              <a:spAutoFit/>
            </a:bodyPr>
            <a:lstStyle/>
            <a:p>
              <a:pPr marR="0" algn="ctr" defTabSz="914400" eaLnBrk="1" hangingPunct="1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1" lang="zh-CN" altLang="en-US" sz="2000" kern="1200" cap="none" spc="0" normalizeH="0" baseline="0" noProof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固态的二氧化碳</a:t>
              </a:r>
              <a:endParaRPr kumimoji="1" lang="zh-CN" altLang="en-US" sz="2000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9" name="Group 9"/>
          <p:cNvGrpSpPr/>
          <p:nvPr/>
        </p:nvGrpSpPr>
        <p:grpSpPr>
          <a:xfrm>
            <a:off x="5230813" y="620713"/>
            <a:ext cx="4897437" cy="2198688"/>
            <a:chOff x="2335" y="391"/>
            <a:chExt cx="3085" cy="1385"/>
          </a:xfrm>
        </p:grpSpPr>
        <p:sp>
          <p:nvSpPr>
            <p:cNvPr id="27658" name="Text Box 10"/>
            <p:cNvSpPr txBox="1">
              <a:spLocks noChangeArrowheads="1"/>
            </p:cNvSpPr>
            <p:nvPr/>
          </p:nvSpPr>
          <p:spPr bwMode="auto">
            <a:xfrm>
              <a:off x="2335" y="1525"/>
              <a:ext cx="3085" cy="25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>
              <a:spAutoFit/>
            </a:bodyPr>
            <a:lstStyle/>
            <a:p>
              <a:pPr marR="0" algn="ctr" defTabSz="914400" eaLnBrk="1" hangingPunct="1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1" lang="zh-CN" altLang="en-US" sz="2000" kern="1200" cap="none" spc="0" normalizeH="0" baseline="0" noProof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固态的碘加热后升华为碘蒸气</a:t>
              </a:r>
              <a:endParaRPr kumimoji="1" lang="zh-CN" altLang="en-US" sz="2000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156" name="Picture 11" descr="diandanzhi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6" y="436"/>
              <a:ext cx="1270" cy="95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57" name="Picture 12" descr="xiudanzhi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5" y="391"/>
              <a:ext cx="1315" cy="9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8" name="Text Box 13"/>
            <p:cNvSpPr txBox="1"/>
            <p:nvPr/>
          </p:nvSpPr>
          <p:spPr>
            <a:xfrm>
              <a:off x="3515" y="618"/>
              <a:ext cx="77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4800" b="1" dirty="0">
                  <a:solidFill>
                    <a:srgbClr val="FF0000"/>
                  </a:solidFill>
                </a:rPr>
                <a:t>→</a:t>
              </a:r>
              <a:endParaRPr lang="en-US" altLang="zh-CN" sz="4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14"/>
          <p:cNvGrpSpPr/>
          <p:nvPr/>
        </p:nvGrpSpPr>
        <p:grpSpPr>
          <a:xfrm>
            <a:off x="5735638" y="2997200"/>
            <a:ext cx="3059112" cy="2341563"/>
            <a:chOff x="3651" y="1888"/>
            <a:chExt cx="1927" cy="1475"/>
          </a:xfrm>
        </p:grpSpPr>
        <p:grpSp>
          <p:nvGrpSpPr>
            <p:cNvPr id="6151" name="Group 15"/>
            <p:cNvGrpSpPr/>
            <p:nvPr/>
          </p:nvGrpSpPr>
          <p:grpSpPr>
            <a:xfrm>
              <a:off x="4422" y="1888"/>
              <a:ext cx="1156" cy="624"/>
              <a:chOff x="144" y="336"/>
              <a:chExt cx="1008" cy="624"/>
            </a:xfrm>
          </p:grpSpPr>
          <p:sp>
            <p:nvSpPr>
              <p:cNvPr id="6153" name="AutoShape 16"/>
              <p:cNvSpPr/>
              <p:nvPr/>
            </p:nvSpPr>
            <p:spPr>
              <a:xfrm>
                <a:off x="144" y="336"/>
                <a:ext cx="1008" cy="624"/>
              </a:xfrm>
              <a:prstGeom prst="cloudCallout">
                <a:avLst>
                  <a:gd name="adj1" fmla="val -57144"/>
                  <a:gd name="adj2" fmla="val 125319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3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zh-CN" sz="2400" dirty="0"/>
              </a:p>
            </p:txBody>
          </p:sp>
          <p:sp>
            <p:nvSpPr>
              <p:cNvPr id="27665" name="Text Box 17"/>
              <p:cNvSpPr txBox="1">
                <a:spLocks noChangeArrowheads="1"/>
              </p:cNvSpPr>
              <p:nvPr/>
            </p:nvSpPr>
            <p:spPr bwMode="auto">
              <a:xfrm>
                <a:off x="262" y="432"/>
                <a:ext cx="788" cy="32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/>
              <a:p>
                <a:pPr marR="0" defTabSz="914400" eaLnBrk="1" hangingPunct="1">
                  <a:buClrTx/>
                  <a:buSzTx/>
                  <a:buFontTx/>
                  <a:buNone/>
                  <a:defRPr/>
                </a:pPr>
                <a:r>
                  <a:rPr kumimoji="1" lang="zh-CN" altLang="en-US" sz="2800" kern="1200" cap="none" spc="0" normalizeH="0" baseline="0" noProof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想一想</a:t>
                </a:r>
                <a:endParaRPr kumimoji="1" lang="zh-CN" altLang="en-US" sz="2800" kern="1200" cap="none" spc="0" normalizeH="0" baseline="0" noProof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6152" name="Picture 18" descr="u=1220039150,1543348956&amp;gp=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" y="2523"/>
              <a:ext cx="528" cy="84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4"/>
          <p:cNvSpPr/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>
              <a:spcBef>
                <a:spcPct val="0"/>
              </a:spcBef>
              <a:buNone/>
            </a:pPr>
            <a:r>
              <a:rPr lang="zh-CN" altLang="en-US" b="1" dirty="0"/>
              <a:t>  把水放入冰箱的冷冻室里，水就会变成冰；把冰加入饮料中，冰从饮料中吸收热量就变成了水。点燃的生日蜡烛的火焰旁边，固态的蜡不断地变成液态的蜡，一部分流下来的蜡滴很快又变成了固态的蜡。路桥施工人员把固态的沥青加热成液态，再把液态的沥青浇在路面上，很快又变成固态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1752600" y="136525"/>
            <a:ext cx="39624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009900"/>
                </a:solidFill>
              </a:rPr>
              <a:t>一、温度</a:t>
            </a:r>
            <a:endParaRPr lang="zh-CN" altLang="en-US" sz="6000" b="1" dirty="0">
              <a:solidFill>
                <a:srgbClr val="009900"/>
              </a:solidFill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2209800" y="1066800"/>
            <a:ext cx="76962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0000FF"/>
                </a:solidFill>
              </a:rPr>
              <a:t>1.</a:t>
            </a:r>
            <a:r>
              <a:rPr lang="zh-CN" altLang="en-US" sz="6000" b="1" dirty="0">
                <a:solidFill>
                  <a:srgbClr val="0000FF"/>
                </a:solidFill>
              </a:rPr>
              <a:t>表示物体的冷热程度</a:t>
            </a:r>
            <a:endParaRPr lang="zh-CN" altLang="en-US" sz="6000" b="1" dirty="0">
              <a:solidFill>
                <a:srgbClr val="0000FF"/>
              </a:solidFill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590800" y="4251325"/>
            <a:ext cx="6186488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FF0000"/>
                </a:solidFill>
              </a:rPr>
              <a:t>热的物体温度高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2667000" y="5257800"/>
            <a:ext cx="60960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FF0000"/>
                </a:solidFill>
              </a:rPr>
              <a:t>冷的物体温度低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5715000" y="2824163"/>
          <a:ext cx="8382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838200" imgH="1209675" progId="Paint.Picture">
                  <p:embed/>
                </p:oleObj>
              </mc:Choice>
              <mc:Fallback>
                <p:oleObj name="" r:id="rId1" imgW="838200" imgH="1209675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715000" y="2824163"/>
                        <a:ext cx="838200" cy="1209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7848600" y="2828925"/>
          <a:ext cx="8382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838200" imgH="1209675" progId="Paint.Picture">
                  <p:embed/>
                </p:oleObj>
              </mc:Choice>
              <mc:Fallback>
                <p:oleObj name="" r:id="rId3" imgW="838200" imgH="1209675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48600" y="2828925"/>
                        <a:ext cx="838200" cy="1209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3505200" y="2819400"/>
          <a:ext cx="8382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4" imgW="838200" imgH="1209675" progId="Paint.Picture">
                  <p:embed/>
                </p:oleObj>
              </mc:Choice>
              <mc:Fallback>
                <p:oleObj name="" r:id="rId4" imgW="838200" imgH="1209675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05200" y="2819400"/>
                        <a:ext cx="838200" cy="1209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Text Box 9"/>
          <p:cNvSpPr txBox="1"/>
          <p:nvPr/>
        </p:nvSpPr>
        <p:spPr>
          <a:xfrm>
            <a:off x="2895600" y="2863850"/>
            <a:ext cx="6858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ea typeface="黑体" panose="02010609060101010101" pitchFamily="49" charset="-122"/>
              </a:rPr>
              <a:t>冷水</a:t>
            </a:r>
            <a:endParaRPr lang="zh-CN" altLang="en-US" sz="2800" b="1" dirty="0">
              <a:ea typeface="黑体" panose="02010609060101010101" pitchFamily="49" charset="-122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7239000" y="2895600"/>
            <a:ext cx="6858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ea typeface="黑体" panose="02010609060101010101" pitchFamily="49" charset="-122"/>
              </a:rPr>
              <a:t>热水</a:t>
            </a:r>
            <a:endParaRPr lang="zh-CN" altLang="en-US" sz="2800" b="1" dirty="0">
              <a:ea typeface="黑体" panose="02010609060101010101" pitchFamily="49" charset="-122"/>
            </a:endParaRPr>
          </a:p>
        </p:txBody>
      </p:sp>
      <p:sp>
        <p:nvSpPr>
          <p:cNvPr id="8203" name="Text Box 11"/>
          <p:cNvSpPr txBox="1"/>
          <p:nvPr/>
        </p:nvSpPr>
        <p:spPr>
          <a:xfrm>
            <a:off x="5029200" y="2895600"/>
            <a:ext cx="6858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ea typeface="黑体" panose="02010609060101010101" pitchFamily="49" charset="-122"/>
              </a:rPr>
              <a:t>温水</a:t>
            </a:r>
            <a:endParaRPr lang="zh-CN" altLang="en-US" sz="2800" b="1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  <p:bldP spid="41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3074" descr="tempretru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200" y="3403600"/>
            <a:ext cx="69850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3075" descr="tempretrue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533525"/>
            <a:ext cx="8915400" cy="379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Picture 3076" descr="tempretrue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5248275"/>
            <a:ext cx="7362825" cy="1152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Text Box 3077"/>
          <p:cNvSpPr txBox="1"/>
          <p:nvPr/>
        </p:nvSpPr>
        <p:spPr>
          <a:xfrm>
            <a:off x="2286000" y="381000"/>
            <a:ext cx="61722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/>
              <a:t>实验温度计</a:t>
            </a:r>
            <a:endParaRPr lang="zh-CN" altLang="en-US" sz="5400" b="1" dirty="0"/>
          </a:p>
        </p:txBody>
      </p:sp>
      <p:sp>
        <p:nvSpPr>
          <p:cNvPr id="17414" name="Text Box 3078"/>
          <p:cNvSpPr txBox="1"/>
          <p:nvPr/>
        </p:nvSpPr>
        <p:spPr>
          <a:xfrm>
            <a:off x="2209800" y="2362200"/>
            <a:ext cx="41910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/>
              <a:t>体温计</a:t>
            </a:r>
            <a:endParaRPr lang="zh-CN" altLang="en-US" sz="5400" b="1" dirty="0"/>
          </a:p>
        </p:txBody>
      </p:sp>
      <p:sp>
        <p:nvSpPr>
          <p:cNvPr id="17415" name="Text Box 3079"/>
          <p:cNvSpPr txBox="1"/>
          <p:nvPr/>
        </p:nvSpPr>
        <p:spPr>
          <a:xfrm>
            <a:off x="2286000" y="4257675"/>
            <a:ext cx="39624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 dirty="0"/>
              <a:t>寒暑表</a:t>
            </a:r>
            <a:endParaRPr lang="zh-CN" altLang="en-US" sz="5400" b="1" dirty="0"/>
          </a:p>
        </p:txBody>
      </p:sp>
      <p:sp>
        <p:nvSpPr>
          <p:cNvPr id="17417" name="Rectangle 3081"/>
          <p:cNvSpPr/>
          <p:nvPr/>
        </p:nvSpPr>
        <p:spPr>
          <a:xfrm>
            <a:off x="1524000" y="2133600"/>
            <a:ext cx="9144000" cy="152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b="1" dirty="0"/>
          </a:p>
        </p:txBody>
      </p:sp>
      <p:sp>
        <p:nvSpPr>
          <p:cNvPr id="17418" name="Rectangle 3082"/>
          <p:cNvSpPr/>
          <p:nvPr/>
        </p:nvSpPr>
        <p:spPr>
          <a:xfrm>
            <a:off x="1524000" y="4038600"/>
            <a:ext cx="9144000" cy="152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  <p:bldP spid="17417" grpId="0" bldLvl="0" animBg="1"/>
      <p:bldP spid="1741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1037" descr="tempretru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406900"/>
            <a:ext cx="9144000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8" name="Text Box 1038"/>
          <p:cNvSpPr txBox="1">
            <a:spLocks noChangeArrowheads="1"/>
          </p:cNvSpPr>
          <p:nvPr/>
        </p:nvSpPr>
        <p:spPr bwMode="auto">
          <a:xfrm>
            <a:off x="1600200" y="0"/>
            <a:ext cx="9067800" cy="110680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6600" kern="1200" cap="none" spc="0" normalizeH="0" baseline="0" noProof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  <a:cs typeface="+mn-cs"/>
              </a:rPr>
              <a:t>2</a:t>
            </a:r>
            <a:r>
              <a:rPr kumimoji="1" lang="zh-CN" altLang="en-US" sz="6600" kern="1200" cap="none" spc="0" normalizeH="0" baseline="0" noProof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  <a:cs typeface="+mn-cs"/>
              </a:rPr>
              <a:t>、温度计的构造和原理</a:t>
            </a:r>
            <a:endParaRPr kumimoji="1" lang="zh-CN" altLang="en-US" sz="6600" b="0" kern="1200" cap="none" spc="0" normalizeH="0" baseline="0" noProof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16399" name="Text Box 1039"/>
          <p:cNvSpPr txBox="1"/>
          <p:nvPr/>
        </p:nvSpPr>
        <p:spPr>
          <a:xfrm>
            <a:off x="1676400" y="1187450"/>
            <a:ext cx="4232275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6000" b="1" dirty="0">
                <a:solidFill>
                  <a:srgbClr val="FF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、构造</a:t>
            </a:r>
            <a:endParaRPr lang="zh-CN" altLang="en-US" sz="6000" dirty="0">
              <a:solidFill>
                <a:srgbClr val="FF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400" name="Line 1040"/>
          <p:cNvSpPr/>
          <p:nvPr/>
        </p:nvSpPr>
        <p:spPr>
          <a:xfrm flipH="1">
            <a:off x="1919288" y="3522663"/>
            <a:ext cx="914400" cy="9144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401" name="Line 1041"/>
          <p:cNvSpPr/>
          <p:nvPr/>
        </p:nvSpPr>
        <p:spPr>
          <a:xfrm flipV="1">
            <a:off x="7092950" y="2997200"/>
            <a:ext cx="1524000" cy="153987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402" name="Line 1042"/>
          <p:cNvSpPr/>
          <p:nvPr/>
        </p:nvSpPr>
        <p:spPr>
          <a:xfrm>
            <a:off x="5470525" y="4797425"/>
            <a:ext cx="609600" cy="10668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403" name="Text Box 1043"/>
          <p:cNvSpPr txBox="1"/>
          <p:nvPr/>
        </p:nvSpPr>
        <p:spPr>
          <a:xfrm>
            <a:off x="8077200" y="2117725"/>
            <a:ext cx="20574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0000FF"/>
                </a:solidFill>
              </a:rPr>
              <a:t>细管</a:t>
            </a:r>
            <a:endParaRPr lang="zh-CN" altLang="en-US" sz="6000" b="1" dirty="0">
              <a:solidFill>
                <a:srgbClr val="0000FF"/>
              </a:solidFill>
            </a:endParaRPr>
          </a:p>
        </p:txBody>
      </p:sp>
      <p:sp>
        <p:nvSpPr>
          <p:cNvPr id="16404" name="Text Box 1044"/>
          <p:cNvSpPr txBox="1"/>
          <p:nvPr/>
        </p:nvSpPr>
        <p:spPr>
          <a:xfrm>
            <a:off x="2711450" y="2636838"/>
            <a:ext cx="38862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0000FF"/>
                </a:solidFill>
              </a:rPr>
              <a:t>玻璃泡</a:t>
            </a:r>
            <a:endParaRPr lang="zh-CN" altLang="en-US" sz="6000" b="1" dirty="0">
              <a:solidFill>
                <a:srgbClr val="0000FF"/>
              </a:solidFill>
            </a:endParaRPr>
          </a:p>
        </p:txBody>
      </p:sp>
      <p:sp>
        <p:nvSpPr>
          <p:cNvPr id="16405" name="Text Box 1045"/>
          <p:cNvSpPr txBox="1"/>
          <p:nvPr/>
        </p:nvSpPr>
        <p:spPr>
          <a:xfrm>
            <a:off x="1828800" y="5546725"/>
            <a:ext cx="17526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0000FF"/>
                </a:solidFill>
              </a:rPr>
              <a:t>液体</a:t>
            </a:r>
            <a:endParaRPr lang="zh-CN" altLang="en-US" sz="6000" b="1" dirty="0">
              <a:solidFill>
                <a:srgbClr val="0000FF"/>
              </a:solidFill>
            </a:endParaRPr>
          </a:p>
        </p:txBody>
      </p:sp>
      <p:sp>
        <p:nvSpPr>
          <p:cNvPr id="16406" name="Text Box 1046"/>
          <p:cNvSpPr txBox="1"/>
          <p:nvPr/>
        </p:nvSpPr>
        <p:spPr>
          <a:xfrm>
            <a:off x="5791200" y="5622925"/>
            <a:ext cx="28956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solidFill>
                  <a:srgbClr val="0000FF"/>
                </a:solidFill>
              </a:rPr>
              <a:t>玻管</a:t>
            </a:r>
            <a:endParaRPr lang="zh-CN" altLang="en-US" sz="6000" b="1" dirty="0">
              <a:solidFill>
                <a:srgbClr val="0000FF"/>
              </a:solidFill>
            </a:endParaRPr>
          </a:p>
        </p:txBody>
      </p:sp>
      <p:sp>
        <p:nvSpPr>
          <p:cNvPr id="16407" name="Line 1047"/>
          <p:cNvSpPr/>
          <p:nvPr/>
        </p:nvSpPr>
        <p:spPr>
          <a:xfrm>
            <a:off x="1919288" y="4632325"/>
            <a:ext cx="533400" cy="9906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/>
      <p:bldP spid="16403" grpId="0"/>
      <p:bldP spid="16404" grpId="0"/>
      <p:bldP spid="16405" grpId="0"/>
      <p:bldP spid="1640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1320</Words>
  <Application>WPS 演示</Application>
  <PresentationFormat>宽屏</PresentationFormat>
  <Paragraphs>256</Paragraphs>
  <Slides>26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26</vt:i4>
      </vt:variant>
    </vt:vector>
  </HeadingPairs>
  <TitlesOfParts>
    <vt:vector size="45" baseType="lpstr">
      <vt:lpstr>Arial</vt:lpstr>
      <vt:lpstr>宋体</vt:lpstr>
      <vt:lpstr>Wingdings</vt:lpstr>
      <vt:lpstr>Wingdings</vt:lpstr>
      <vt:lpstr>Times New Roman</vt:lpstr>
      <vt:lpstr>Wingdings 2</vt:lpstr>
      <vt:lpstr>华文行楷</vt:lpstr>
      <vt:lpstr>微软雅黑</vt:lpstr>
      <vt:lpstr>黑体</vt:lpstr>
      <vt:lpstr>华文楷体</vt:lpstr>
      <vt:lpstr>Calibri</vt:lpstr>
      <vt:lpstr>Arial Unicode MS</vt:lpstr>
      <vt:lpstr>Arial Black</vt:lpstr>
      <vt:lpstr>Office 主题​​</vt:lpstr>
      <vt:lpstr>默认设计模板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图表示温度计的一部分，它的示数是  17   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0772767D27BE470498A12519B3C5745E</vt:lpwstr>
  </property>
</Properties>
</file>