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sldIdLst>
    <p:sldId id="256" r:id="rId4"/>
    <p:sldId id="259" r:id="rId5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0" Type="http://schemas.openxmlformats.org/officeDocument/2006/relationships/tags" Target="tags/tag63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2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43B874D-40C7-4AAC-A8BB-E0D9206B8A4D}" type="slidenum">
              <a:rPr lang="en-US" altLang="zh-CN" smtClean="0"/>
            </a:fld>
            <a:endParaRPr lang="en-US" altLang="zh-CN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 dirty="0"/>
              <a:t>谢    谢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 l="-10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 l="-10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/>
              <a:t>大</a:t>
            </a:r>
            <a:endParaRPr lang="zh-CN" altLang="en-US" dirty="0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小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3.xml"/><Relationship Id="rId2" Type="http://schemas.openxmlformats.org/officeDocument/2006/relationships/slide" Target="slide14.xml"/><Relationship Id="rId1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4.png"/><Relationship Id="rId3" Type="http://schemas.openxmlformats.org/officeDocument/2006/relationships/image" Target="../media/image13.jpeg"/><Relationship Id="rId2" Type="http://schemas.microsoft.com/office/2007/relationships/media" Target="file:///C:\Users\admin\Desktop\5.4&#19990;&#30028;&#26159;&#36816;&#21160;&#30340;(&#19978;&#35838;&#29992;)1\1-&#35270;&#39057;-9&#23567;&#40479;&#25758;&#27585;&#39134;&#26426;.mpg" TargetMode="External"/><Relationship Id="rId1" Type="http://schemas.openxmlformats.org/officeDocument/2006/relationships/video" Target="file:///C:\Users\admin\Desktop\5.4&#19990;&#30028;&#26159;&#36816;&#21160;&#30340;(&#19978;&#35838;&#29992;)1\1-&#35270;&#39057;-9&#23567;&#40479;&#25758;&#27585;&#39134;&#26426;.m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3.xml"/><Relationship Id="rId3" Type="http://schemas.openxmlformats.org/officeDocument/2006/relationships/slide" Target="slide14.xml"/><Relationship Id="rId2" Type="http://schemas.openxmlformats.org/officeDocument/2006/relationships/slide" Target="slide20.xml"/><Relationship Id="rId1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3.xml"/><Relationship Id="rId2" Type="http://schemas.openxmlformats.org/officeDocument/2006/relationships/slide" Target="slide14.xml"/><Relationship Id="rId1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3.xml"/><Relationship Id="rId2" Type="http://schemas.openxmlformats.org/officeDocument/2006/relationships/slide" Target="slide5.xml"/><Relationship Id="rId1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2757805"/>
            <a:ext cx="10060940" cy="1325880"/>
          </a:xfrm>
        </p:spPr>
        <p:txBody>
          <a:bodyPr/>
          <a:lstStyle/>
          <a:p>
            <a:r>
              <a:rPr lang="zh-CN" altLang="en-US"/>
              <a:t>四、运动的相对性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5"/>
          <p:cNvGrpSpPr/>
          <p:nvPr/>
        </p:nvGrpSpPr>
        <p:grpSpPr bwMode="auto">
          <a:xfrm>
            <a:off x="4656138" y="476250"/>
            <a:ext cx="5040312" cy="3311525"/>
            <a:chOff x="0" y="0"/>
            <a:chExt cx="3216" cy="2784"/>
          </a:xfrm>
        </p:grpSpPr>
        <p:pic>
          <p:nvPicPr>
            <p:cNvPr id="15363" name="Picture 2" descr="E:\世界是运动的\14.2-1.jp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63"/>
              <a:ext cx="3216" cy="1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4" name="AutoShape 3"/>
            <p:cNvSpPr>
              <a:spLocks noChangeArrowheads="1"/>
            </p:cNvSpPr>
            <p:nvPr/>
          </p:nvSpPr>
          <p:spPr bwMode="auto">
            <a:xfrm>
              <a:off x="384" y="0"/>
              <a:ext cx="1344" cy="912"/>
            </a:xfrm>
            <a:prstGeom prst="wedgeRoundRectCallout">
              <a:avLst>
                <a:gd name="adj1" fmla="val -8037"/>
                <a:gd name="adj2" fmla="val 114694"/>
                <a:gd name="adj3" fmla="val 16667"/>
              </a:avLst>
            </a:prstGeom>
            <a:solidFill>
              <a:srgbClr val="FFCC00"/>
            </a:solidFill>
            <a:ln w="9525" cmpd="sng">
              <a:solidFill>
                <a:schemeClr val="tx1"/>
              </a:solidFill>
              <a:miter lim="800000"/>
            </a:ln>
          </p:spPr>
          <p:txBody>
            <a:bodyPr/>
            <a:lstStyle>
              <a:lvl1pPr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algn="just" eaLnBrk="1" hangingPunct="1"/>
              <a:r>
                <a:rPr lang="zh-CN" altLang="en-US" sz="2000">
                  <a:latin typeface="Times New Roman" panose="02020603050405020304" pitchFamily="34" charset="0"/>
                </a:rPr>
                <a:t>     火车根本就没动，还停在站台上。</a:t>
              </a:r>
              <a:endParaRPr lang="zh-CN" altLang="en-US" sz="2000">
                <a:latin typeface="Times New Roman" panose="02020603050405020304" pitchFamily="34" charset="0"/>
              </a:endParaRPr>
            </a:p>
          </p:txBody>
        </p:sp>
        <p:sp>
          <p:nvSpPr>
            <p:cNvPr id="15365" name="AutoShape 4"/>
            <p:cNvSpPr>
              <a:spLocks noChangeArrowheads="1"/>
            </p:cNvSpPr>
            <p:nvPr/>
          </p:nvSpPr>
          <p:spPr bwMode="auto">
            <a:xfrm>
              <a:off x="1968" y="0"/>
              <a:ext cx="912" cy="1056"/>
            </a:xfrm>
            <a:prstGeom prst="wedgeRoundRectCallout">
              <a:avLst>
                <a:gd name="adj1" fmla="val -2958"/>
                <a:gd name="adj2" fmla="val 95361"/>
                <a:gd name="adj3" fmla="val 16667"/>
              </a:avLst>
            </a:prstGeom>
            <a:solidFill>
              <a:srgbClr val="FF99CC"/>
            </a:solidFill>
            <a:ln w="9525" cmpd="sng">
              <a:solidFill>
                <a:schemeClr val="tx1"/>
              </a:solidFill>
              <a:miter lim="800000"/>
            </a:ln>
          </p:spPr>
          <p:txBody>
            <a:bodyPr/>
            <a:lstStyle>
              <a:lvl1pPr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Times New Roman" panose="02020603050405020304" pitchFamily="34" charset="0"/>
                </a:rPr>
                <a:t>     </a:t>
              </a:r>
              <a:r>
                <a:rPr lang="zh-CN" altLang="en-US" sz="2000">
                  <a:latin typeface="Times New Roman" panose="02020603050405020304" pitchFamily="34" charset="0"/>
                </a:rPr>
                <a:t>火车终于动起来了。</a:t>
              </a:r>
              <a:endParaRPr lang="zh-CN" altLang="en-US" sz="2000">
                <a:latin typeface="Times New Roman" panose="02020603050405020304" pitchFamily="34" charset="0"/>
              </a:endParaRPr>
            </a:p>
          </p:txBody>
        </p:sp>
      </p:grpSp>
      <p:sp>
        <p:nvSpPr>
          <p:cNvPr id="15366" name="TextBox 5"/>
          <p:cNvSpPr txBox="1">
            <a:spLocks noChangeArrowheads="1"/>
          </p:cNvSpPr>
          <p:nvPr/>
        </p:nvSpPr>
        <p:spPr bwMode="auto">
          <a:xfrm>
            <a:off x="1023937" y="3857625"/>
            <a:ext cx="8858251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 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根据图中所描绘的情景，讨论下面问题：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5367" name="TextBox 6"/>
          <p:cNvSpPr txBox="1">
            <a:spLocks noChangeArrowheads="1"/>
          </p:cNvSpPr>
          <p:nvPr/>
        </p:nvSpPr>
        <p:spPr bwMode="auto">
          <a:xfrm>
            <a:off x="1238250" y="4643438"/>
            <a:ext cx="992981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      图中小明（左）和小华（右）谁说得对？你赞</a:t>
            </a:r>
            <a:endParaRPr lang="en-US" altLang="zh-CN"/>
          </a:p>
          <a:p>
            <a:pPr algn="l"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   成谁的观点？理由是什么？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5368" name="TextBox 7"/>
          <p:cNvSpPr txBox="1">
            <a:spLocks noChangeArrowheads="1"/>
          </p:cNvSpPr>
          <p:nvPr/>
        </p:nvSpPr>
        <p:spPr bwMode="auto">
          <a:xfrm>
            <a:off x="-25400" y="404813"/>
            <a:ext cx="5572125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48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活动二：</a:t>
            </a:r>
            <a:endParaRPr lang="en-US" altLang="zh-CN" sz="4800"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eaLnBrk="1" hangingPunct="1"/>
            <a:r>
              <a:rPr lang="zh-CN" altLang="en-US" sz="4000">
                <a:solidFill>
                  <a:schemeClr val="folHlink"/>
                </a:solidFill>
                <a:latin typeface="Times New Roman" panose="02020603050405020304"/>
                <a:ea typeface="楷体" panose="02010609060101010101" pitchFamily="49" charset="-122"/>
              </a:rPr>
              <a:t>议一议</a:t>
            </a:r>
            <a:endParaRPr lang="zh-CN" altLang="en-US" sz="4000">
              <a:solidFill>
                <a:schemeClr val="folHlink"/>
              </a:solidFill>
              <a:latin typeface="Times New Roman" panose="02020603050405020304"/>
              <a:ea typeface="楷体" panose="02010609060101010101" pitchFamily="49" charset="-122"/>
            </a:endParaRPr>
          </a:p>
          <a:p>
            <a:pPr eaLnBrk="1" hangingPunct="1"/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1952625" y="2428875"/>
            <a:ext cx="7559675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3600">
                <a:latin typeface="Times New Roman" panose="02020603050405020304"/>
                <a:ea typeface="楷体" panose="02010609060101010101" pitchFamily="49" charset="-122"/>
              </a:rPr>
              <a:t>     由于参照物选取</a:t>
            </a:r>
            <a:r>
              <a:rPr lang="zh-CN" altLang="en-US" sz="360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不同</a:t>
            </a:r>
            <a:r>
              <a:rPr lang="zh-CN" altLang="en-US" sz="3600">
                <a:latin typeface="Times New Roman" panose="02020603050405020304"/>
                <a:ea typeface="楷体" panose="02010609060101010101" pitchFamily="49" charset="-122"/>
              </a:rPr>
              <a:t>，</a:t>
            </a:r>
            <a:r>
              <a:rPr lang="zh-CN" altLang="en-US" sz="360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同一</a:t>
            </a:r>
            <a:r>
              <a:rPr lang="zh-CN" altLang="en-US" sz="3600">
                <a:latin typeface="Times New Roman" panose="02020603050405020304"/>
                <a:ea typeface="楷体" panose="02010609060101010101" pitchFamily="49" charset="-122"/>
              </a:rPr>
              <a:t>个物体可以说它是运动的，也可以说它是静止的。机械运动的这种性质叫做运动的</a:t>
            </a:r>
            <a:r>
              <a:rPr lang="zh-CN" altLang="en-US" sz="360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相对性</a:t>
            </a:r>
            <a:r>
              <a:rPr lang="zh-CN" altLang="en-US" sz="3600">
                <a:latin typeface="Times New Roman" panose="02020603050405020304"/>
                <a:ea typeface="楷体" panose="02010609060101010101" pitchFamily="49" charset="-122"/>
              </a:rPr>
              <a:t>。</a:t>
            </a:r>
            <a:endParaRPr lang="zh-CN" altLang="en-US" sz="36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1774825" y="981075"/>
            <a:ext cx="5429250" cy="7683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/>
              </a:gs>
            </a:gsLst>
            <a:lin ang="5400000" scaled="1"/>
          </a:gradFill>
          <a:ln w="9525" cmpd="sng">
            <a:solidFill>
              <a:srgbClr val="FF0000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400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二、运动的相对性</a:t>
            </a:r>
            <a:endParaRPr lang="zh-CN" altLang="en-US" sz="4400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7" grpId="0" bldLvl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2238375" y="785813"/>
            <a:ext cx="52260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/>
            <a:r>
              <a:rPr lang="zh-CN" altLang="en-US" sz="4400">
                <a:solidFill>
                  <a:schemeClr val="accent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二、运动的相对性</a:t>
            </a:r>
            <a:endParaRPr lang="zh-CN" altLang="en-US" sz="4400">
              <a:solidFill>
                <a:schemeClr val="accent2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1992313" y="2492375"/>
            <a:ext cx="185737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FFC000"/>
                </a:solidFill>
                <a:latin typeface="Times New Roman" panose="02020603050405020304"/>
                <a:ea typeface="楷体" panose="02010609060101010101" pitchFamily="49" charset="-122"/>
              </a:rPr>
              <a:t>同一物体</a:t>
            </a:r>
            <a:endParaRPr lang="zh-CN" altLang="en-US">
              <a:solidFill>
                <a:srgbClr val="FFC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cxnSp>
        <p:nvCxnSpPr>
          <p:cNvPr id="17412" name="直接箭头连接符 4"/>
          <p:cNvCxnSpPr>
            <a:cxnSpLocks noChangeShapeType="1"/>
          </p:cNvCxnSpPr>
          <p:nvPr/>
        </p:nvCxnSpPr>
        <p:spPr bwMode="auto">
          <a:xfrm>
            <a:off x="3935413" y="2852738"/>
            <a:ext cx="1143000" cy="1587"/>
          </a:xfrm>
          <a:prstGeom prst="straightConnector1">
            <a:avLst/>
          </a:prstGeom>
          <a:noFill/>
          <a:ln w="50800" cmpd="sng">
            <a:solidFill>
              <a:srgbClr val="0000FF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4943475" y="2565400"/>
            <a:ext cx="2643188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FFCC00"/>
                </a:solidFill>
                <a:latin typeface="Times New Roman" panose="02020603050405020304"/>
                <a:ea typeface="楷体" panose="02010609060101010101" pitchFamily="49" charset="-122"/>
              </a:rPr>
              <a:t>参照物不同</a:t>
            </a:r>
            <a:endParaRPr lang="zh-CN" altLang="en-US">
              <a:solidFill>
                <a:srgbClr val="FFCC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cxnSp>
        <p:nvCxnSpPr>
          <p:cNvPr id="17414" name="直接连接符 8"/>
          <p:cNvCxnSpPr>
            <a:cxnSpLocks noChangeShapeType="1"/>
          </p:cNvCxnSpPr>
          <p:nvPr/>
        </p:nvCxnSpPr>
        <p:spPr bwMode="auto">
          <a:xfrm flipV="1">
            <a:off x="7596188" y="2286000"/>
            <a:ext cx="928687" cy="42862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</p:cxnSp>
      <p:cxnSp>
        <p:nvCxnSpPr>
          <p:cNvPr id="17415" name="直接连接符 11"/>
          <p:cNvCxnSpPr>
            <a:cxnSpLocks noChangeShapeType="1"/>
          </p:cNvCxnSpPr>
          <p:nvPr/>
        </p:nvCxnSpPr>
        <p:spPr bwMode="auto">
          <a:xfrm rot="16740000">
            <a:off x="7402513" y="2122488"/>
            <a:ext cx="914400" cy="647700"/>
          </a:xfrm>
          <a:prstGeom prst="line">
            <a:avLst/>
          </a:prstGeom>
          <a:noFill/>
          <a:ln w="38100" cmpd="sng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6" name="直接连接符 13"/>
          <p:cNvCxnSpPr>
            <a:cxnSpLocks noChangeShapeType="1"/>
          </p:cNvCxnSpPr>
          <p:nvPr/>
        </p:nvCxnSpPr>
        <p:spPr bwMode="auto">
          <a:xfrm>
            <a:off x="7464425" y="2852738"/>
            <a:ext cx="785813" cy="696912"/>
          </a:xfrm>
          <a:prstGeom prst="line">
            <a:avLst/>
          </a:prstGeom>
          <a:noFill/>
          <a:ln w="38100" cmpd="sng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17" name="TextBox 15"/>
          <p:cNvSpPr txBox="1">
            <a:spLocks noChangeArrowheads="1"/>
          </p:cNvSpPr>
          <p:nvPr/>
        </p:nvSpPr>
        <p:spPr bwMode="auto">
          <a:xfrm>
            <a:off x="8112125" y="1701800"/>
            <a:ext cx="1500188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CC0066"/>
                </a:solidFill>
                <a:latin typeface="Times New Roman" panose="02020603050405020304"/>
                <a:ea typeface="楷体" panose="02010609060101010101" pitchFamily="49" charset="-122"/>
              </a:rPr>
              <a:t>运动</a:t>
            </a:r>
            <a:endParaRPr lang="zh-CN" altLang="en-US">
              <a:solidFill>
                <a:srgbClr val="CC0066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7418" name="TextBox 16"/>
          <p:cNvSpPr txBox="1">
            <a:spLocks noChangeArrowheads="1"/>
          </p:cNvSpPr>
          <p:nvPr/>
        </p:nvSpPr>
        <p:spPr bwMode="auto">
          <a:xfrm>
            <a:off x="8401050" y="3286125"/>
            <a:ext cx="11430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CC0066"/>
                </a:solidFill>
                <a:latin typeface="Times New Roman" panose="02020603050405020304"/>
                <a:ea typeface="楷体" panose="02010609060101010101" pitchFamily="49" charset="-122"/>
              </a:rPr>
              <a:t>静止</a:t>
            </a:r>
            <a:endParaRPr lang="zh-CN" altLang="en-US">
              <a:solidFill>
                <a:srgbClr val="CC0066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1919288" y="4149725"/>
            <a:ext cx="42322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CC00"/>
                </a:solidFill>
                <a:latin typeface="Times New Roman" panose="02020603050405020304"/>
                <a:ea typeface="楷体" panose="02010609060101010101" pitchFamily="49" charset="-122"/>
              </a:rPr>
              <a:t>描述物体的运动情况</a:t>
            </a:r>
            <a:endParaRPr lang="zh-CN" altLang="en-US">
              <a:solidFill>
                <a:srgbClr val="FFCC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cxnSp>
        <p:nvCxnSpPr>
          <p:cNvPr id="17420" name="直接箭头连接符 4"/>
          <p:cNvCxnSpPr>
            <a:cxnSpLocks noChangeShapeType="1"/>
          </p:cNvCxnSpPr>
          <p:nvPr/>
        </p:nvCxnSpPr>
        <p:spPr bwMode="auto">
          <a:xfrm>
            <a:off x="6024563" y="4510088"/>
            <a:ext cx="1143000" cy="1587"/>
          </a:xfrm>
          <a:prstGeom prst="straightConnector1">
            <a:avLst/>
          </a:prstGeom>
          <a:noFill/>
          <a:ln w="50800" cap="flat" cmpd="sng">
            <a:solidFill>
              <a:srgbClr val="0000FF"/>
            </a:solidFill>
            <a:miter lim="800000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7319963" y="4149725"/>
            <a:ext cx="29575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CC0066"/>
                </a:solidFill>
                <a:latin typeface="Times New Roman" panose="02020603050405020304"/>
                <a:ea typeface="楷体" panose="02010609060101010101" pitchFamily="49" charset="-122"/>
              </a:rPr>
              <a:t>先选定参照物</a:t>
            </a:r>
            <a:endParaRPr lang="zh-CN" altLang="en-US">
              <a:solidFill>
                <a:srgbClr val="CC0066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7969250" y="4652963"/>
            <a:ext cx="87249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6000" b="0">
                <a:solidFill>
                  <a:srgbClr val="0000FF"/>
                </a:solidFill>
                <a:sym typeface="Arial" panose="020B0604020202020204" pitchFamily="34" charset="0"/>
              </a:rPr>
              <a:t>↓</a:t>
            </a:r>
            <a:endParaRPr lang="zh-CN" altLang="zh-CN" sz="6000" b="0">
              <a:solidFill>
                <a:srgbClr val="0000FF"/>
              </a:solidFill>
              <a:sym typeface="Arial" panose="020B0604020202020204" pitchFamily="34" charset="0"/>
            </a:endParaRP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4295775" y="6183313"/>
            <a:ext cx="64801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zh-CN"/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4584700" y="5661025"/>
            <a:ext cx="611981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   </a:t>
            </a:r>
            <a:r>
              <a:rPr lang="zh-CN" altLang="en-US">
                <a:solidFill>
                  <a:srgbClr val="CC0066"/>
                </a:solidFill>
                <a:latin typeface="Times New Roman" panose="02020603050405020304"/>
                <a:ea typeface="楷体" panose="02010609060101010101" pitchFamily="49" charset="-122"/>
              </a:rPr>
              <a:t>通常选地面或地面上静止不动</a:t>
            </a:r>
            <a:endParaRPr lang="zh-CN" altLang="en-US">
              <a:solidFill>
                <a:srgbClr val="CC0066"/>
              </a:solidFill>
              <a:latin typeface="Times New Roman" panose="02020603050405020304"/>
              <a:ea typeface="楷体" panose="02010609060101010101" pitchFamily="49" charset="-122"/>
            </a:endParaRPr>
          </a:p>
          <a:p>
            <a:r>
              <a:rPr lang="zh-CN" altLang="en-US">
                <a:solidFill>
                  <a:srgbClr val="CC0066"/>
                </a:solidFill>
                <a:latin typeface="Times New Roman" panose="02020603050405020304"/>
                <a:ea typeface="楷体" panose="02010609060101010101" pitchFamily="49" charset="-122"/>
              </a:rPr>
              <a:t>的物体作为参照物</a:t>
            </a:r>
            <a:endParaRPr lang="zh-CN" altLang="en-US">
              <a:solidFill>
                <a:srgbClr val="CC0066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ldLvl="0" autoUpdateAnimBg="0"/>
      <p:bldP spid="17417" grpId="0" bldLvl="0" autoUpdateAnimBg="0"/>
      <p:bldP spid="17419" grpId="0" bldLvl="0" autoUpdateAnimBg="0"/>
      <p:bldP spid="17421" grpId="1" bldLvl="0" autoUpdateAnimBg="0"/>
      <p:bldP spid="17422" grpId="0" bldLvl="0" autoUpdateAnimBg="0"/>
      <p:bldP spid="17424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Host Control  18435" descr="ppt/media/image13.wmf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1560513" y="44450"/>
            <a:ext cx="9072562" cy="66976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3"/>
          <p:cNvSpPr txBox="1">
            <a:spLocks noChangeArrowheads="1"/>
          </p:cNvSpPr>
          <p:nvPr/>
        </p:nvSpPr>
        <p:spPr bwMode="auto">
          <a:xfrm>
            <a:off x="1992313" y="5805488"/>
            <a:ext cx="849630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受油机和加油机必须保持相对静止。</a:t>
            </a:r>
            <a:endParaRPr lang="zh-CN" altLang="en-US" sz="400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9459" name="WordArt 4"/>
          <p:cNvSpPr>
            <a:spLocks noChangeArrowheads="1" noChangeShapeType="1" noTextEdit="1"/>
          </p:cNvSpPr>
          <p:nvPr/>
        </p:nvSpPr>
        <p:spPr bwMode="auto">
          <a:xfrm>
            <a:off x="4511675" y="5373688"/>
            <a:ext cx="3097213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 kern="10">
                <a:ln w="34925" cmpd="sng">
                  <a:solidFill>
                    <a:srgbClr val="FF0000"/>
                  </a:solidFill>
                  <a:rou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75000"/>
                    </a:srgbClr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空中加油</a:t>
            </a:r>
            <a:endParaRPr lang="zh-CN" altLang="en-US" sz="3600" kern="10">
              <a:ln w="34925" cmpd="sng">
                <a:solidFill>
                  <a:srgbClr val="FF0000"/>
                </a:solidFill>
                <a:round/>
              </a:ln>
              <a:solidFill>
                <a:srgbClr val="FF0000"/>
              </a:solidFill>
              <a:effectLst>
                <a:outerShdw dist="53882" dir="2700000" algn="ctr" rotWithShape="0">
                  <a:srgbClr val="9999FF">
                    <a:alpha val="75000"/>
                  </a:srgbClr>
                </a:outerShdw>
              </a:effectLst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9460" name="WordArt 8"/>
          <p:cNvSpPr>
            <a:spLocks noChangeArrowheads="1" noChangeShapeType="1" noTextEdit="1"/>
          </p:cNvSpPr>
          <p:nvPr/>
        </p:nvSpPr>
        <p:spPr bwMode="auto">
          <a:xfrm>
            <a:off x="1919288" y="174625"/>
            <a:ext cx="324008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>
                <a:ln w="9525" cmpd="sng">
                  <a:solidFill>
                    <a:srgbClr val="FF3300"/>
                  </a:solidFill>
                  <a:rou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3300"/>
                    </a:gs>
                  </a:gsLst>
                  <a:lin ang="5400000" scaled="1"/>
                </a:gradFill>
                <a:latin typeface="Times New Roman" panose="02020603050405020304" pitchFamily="2" charset="-122"/>
                <a:ea typeface="楷体" panose="02010609060101010101" pitchFamily="49" charset="-122"/>
              </a:rPr>
              <a:t>生活物理社会</a:t>
            </a:r>
            <a:endParaRPr lang="zh-CN" altLang="en-US" sz="3600">
              <a:ln w="9525" cmpd="sng">
                <a:solidFill>
                  <a:srgbClr val="FF3300"/>
                </a:solidFill>
                <a:round/>
              </a:ln>
              <a:gradFill rotWithShape="1">
                <a:gsLst>
                  <a:gs pos="0">
                    <a:srgbClr val="FFFF00"/>
                  </a:gs>
                  <a:gs pos="100000">
                    <a:srgbClr val="FF3300"/>
                  </a:gs>
                </a:gsLst>
                <a:lin ang="5400000" scaled="1"/>
              </a:gra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pic>
        <p:nvPicPr>
          <p:cNvPr id="2049" name="Host Control  19462" descr="ppt/media/image14.wmf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2855913" y="909638"/>
            <a:ext cx="6383337" cy="4441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1524000" y="214313"/>
            <a:ext cx="2643188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48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活动三：</a:t>
            </a:r>
            <a:endParaRPr lang="zh-CN" altLang="en-US" sz="48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1952625" y="1428750"/>
            <a:ext cx="7572375" cy="206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      </a:t>
            </a:r>
            <a:r>
              <a:rPr lang="zh-CN" altLang="en-US">
                <a:latin typeface="Times New Roman" panose="02020603050405020304" pitchFamily="2" charset="-122"/>
                <a:ea typeface="楷体" panose="02010609060101010101" pitchFamily="49" charset="-122"/>
              </a:rPr>
              <a:t>在一条平直的公路上有两辆车时，何时它们是</a:t>
            </a:r>
            <a:r>
              <a:rPr lang="zh-CN" altLang="en-US">
                <a:solidFill>
                  <a:srgbClr val="FFCC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相对静止</a:t>
            </a:r>
            <a:r>
              <a:rPr lang="zh-CN" altLang="en-US">
                <a:latin typeface="Times New Roman" panose="02020603050405020304" pitchFamily="2" charset="-122"/>
                <a:ea typeface="楷体" panose="02010609060101010101" pitchFamily="49" charset="-122"/>
              </a:rPr>
              <a:t>的，何时它们是</a:t>
            </a:r>
            <a:r>
              <a:rPr lang="zh-CN" altLang="en-US">
                <a:solidFill>
                  <a:srgbClr val="FFCC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相对运动</a:t>
            </a:r>
            <a:r>
              <a:rPr lang="zh-CN" altLang="en-US">
                <a:latin typeface="Times New Roman" panose="02020603050405020304" pitchFamily="2" charset="-122"/>
                <a:ea typeface="楷体" panose="02010609060101010101" pitchFamily="49" charset="-122"/>
              </a:rPr>
              <a:t> 的？请每组利用两辆玩具小汽车来设计可能存在的情况。</a:t>
            </a:r>
            <a:endParaRPr lang="zh-CN" altLang="en-US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4167188" y="1571625"/>
            <a:ext cx="6500812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两辆小车</a:t>
            </a:r>
            <a:r>
              <a:rPr lang="zh-CN" altLang="en-US">
                <a:solidFill>
                  <a:srgbClr val="CC0066"/>
                </a:solidFill>
                <a:latin typeface="Times New Roman" panose="02020603050405020304"/>
                <a:ea typeface="楷体" panose="02010609060101010101" pitchFamily="49" charset="-122"/>
              </a:rPr>
              <a:t>同向同速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在桌面上</a:t>
            </a:r>
            <a:r>
              <a:rPr lang="zh-CN" altLang="en-US">
                <a:solidFill>
                  <a:srgbClr val="CC0066"/>
                </a:solidFill>
                <a:latin typeface="Times New Roman" panose="02020603050405020304"/>
                <a:ea typeface="楷体" panose="02010609060101010101" pitchFamily="49" charset="-122"/>
              </a:rPr>
              <a:t>运动</a:t>
            </a:r>
            <a:endParaRPr lang="zh-CN" altLang="en-US">
              <a:solidFill>
                <a:srgbClr val="CC0066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1524000" y="1214438"/>
            <a:ext cx="2786063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0070C0"/>
                </a:solidFill>
                <a:latin typeface="Times New Roman" panose="02020603050405020304"/>
                <a:ea typeface="楷体" panose="02010609060101010101" pitchFamily="49" charset="-122"/>
              </a:rPr>
              <a:t>相对静止</a:t>
            </a:r>
            <a:endParaRPr lang="zh-CN" altLang="en-US">
              <a:solidFill>
                <a:srgbClr val="0070C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3309938" y="1000125"/>
            <a:ext cx="1357312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7200">
                <a:latin typeface="Times New Roman" panose="02020603050405020304"/>
                <a:ea typeface="楷体" panose="02010609060101010101" pitchFamily="49" charset="-122"/>
              </a:rPr>
              <a:t>｛</a:t>
            </a:r>
            <a:endParaRPr lang="zh-CN" altLang="en-US" sz="72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09" name="TextBox 6"/>
          <p:cNvSpPr txBox="1">
            <a:spLocks noChangeArrowheads="1"/>
          </p:cNvSpPr>
          <p:nvPr/>
        </p:nvSpPr>
        <p:spPr bwMode="auto">
          <a:xfrm>
            <a:off x="4095433" y="1000125"/>
            <a:ext cx="6215062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 两辆小车都相对桌面</a:t>
            </a:r>
            <a:r>
              <a:rPr lang="zh-CN" altLang="en-US">
                <a:solidFill>
                  <a:srgbClr val="CC0066"/>
                </a:solidFill>
                <a:latin typeface="Times New Roman" panose="02020603050405020304"/>
                <a:ea typeface="楷体" panose="02010609060101010101" pitchFamily="49" charset="-122"/>
              </a:rPr>
              <a:t>静止</a:t>
            </a:r>
            <a:endParaRPr lang="zh-CN" altLang="en-US">
              <a:solidFill>
                <a:srgbClr val="CC0066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10" name="TextBox 7"/>
          <p:cNvSpPr txBox="1">
            <a:spLocks noChangeArrowheads="1"/>
          </p:cNvSpPr>
          <p:nvPr/>
        </p:nvSpPr>
        <p:spPr bwMode="auto">
          <a:xfrm>
            <a:off x="1524317" y="3831908"/>
            <a:ext cx="3286126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0070C0"/>
                </a:solidFill>
                <a:latin typeface="Times New Roman" panose="02020603050405020304"/>
                <a:ea typeface="楷体" panose="02010609060101010101" pitchFamily="49" charset="-122"/>
              </a:rPr>
              <a:t>相对运动</a:t>
            </a:r>
            <a:endParaRPr lang="zh-CN" altLang="en-US">
              <a:solidFill>
                <a:srgbClr val="0070C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11" name="矩形 8"/>
          <p:cNvSpPr>
            <a:spLocks noChangeArrowheads="1"/>
          </p:cNvSpPr>
          <p:nvPr/>
        </p:nvSpPr>
        <p:spPr bwMode="auto">
          <a:xfrm>
            <a:off x="2810193" y="3281363"/>
            <a:ext cx="1500187" cy="2214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13800">
                <a:latin typeface="Times New Roman" panose="02020603050405020304"/>
                <a:ea typeface="楷体" panose="02010609060101010101" pitchFamily="49" charset="-122"/>
              </a:rPr>
              <a:t>｛</a:t>
            </a:r>
            <a:endParaRPr lang="zh-CN" altLang="en-US" sz="138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12" name="TextBox 9"/>
          <p:cNvSpPr txBox="1">
            <a:spLocks noChangeArrowheads="1"/>
          </p:cNvSpPr>
          <p:nvPr/>
        </p:nvSpPr>
        <p:spPr bwMode="auto">
          <a:xfrm>
            <a:off x="4167505" y="3281363"/>
            <a:ext cx="71437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一辆小车在桌面上</a:t>
            </a:r>
            <a:r>
              <a:rPr lang="zh-CN" altLang="en-US">
                <a:solidFill>
                  <a:srgbClr val="CC0066"/>
                </a:solidFill>
                <a:latin typeface="Times New Roman" panose="02020603050405020304"/>
                <a:ea typeface="楷体" panose="02010609060101010101" pitchFamily="49" charset="-122"/>
              </a:rPr>
              <a:t>静止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，另一辆</a:t>
            </a:r>
            <a:endParaRPr lang="en-US" altLang="zh-CN"/>
          </a:p>
          <a:p>
            <a:pPr algn="l"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小车在桌面上</a:t>
            </a:r>
            <a:r>
              <a:rPr lang="zh-CN" altLang="en-US">
                <a:solidFill>
                  <a:srgbClr val="CC0066"/>
                </a:solidFill>
                <a:latin typeface="Times New Roman" panose="02020603050405020304"/>
                <a:ea typeface="楷体" panose="02010609060101010101" pitchFamily="49" charset="-122"/>
              </a:rPr>
              <a:t>运动</a:t>
            </a:r>
            <a:endParaRPr lang="zh-CN" altLang="en-US">
              <a:solidFill>
                <a:srgbClr val="CC0066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13" name="TextBox 10"/>
          <p:cNvSpPr txBox="1">
            <a:spLocks noChangeArrowheads="1"/>
          </p:cNvSpPr>
          <p:nvPr/>
        </p:nvSpPr>
        <p:spPr bwMode="auto">
          <a:xfrm>
            <a:off x="4167188" y="4429125"/>
            <a:ext cx="6500812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两辆小车在桌面上</a:t>
            </a:r>
            <a:r>
              <a:rPr lang="zh-CN" altLang="en-US">
                <a:solidFill>
                  <a:srgbClr val="CC0066"/>
                </a:solidFill>
                <a:latin typeface="Times New Roman" panose="02020603050405020304"/>
                <a:ea typeface="楷体" panose="02010609060101010101" pitchFamily="49" charset="-122"/>
              </a:rPr>
              <a:t>同向不同速运动</a:t>
            </a:r>
            <a:endParaRPr lang="zh-CN" altLang="en-US">
              <a:solidFill>
                <a:srgbClr val="CC0066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14" name="TextBox 12"/>
          <p:cNvSpPr txBox="1">
            <a:spLocks noChangeArrowheads="1"/>
          </p:cNvSpPr>
          <p:nvPr/>
        </p:nvSpPr>
        <p:spPr bwMode="auto">
          <a:xfrm>
            <a:off x="4167188" y="5083493"/>
            <a:ext cx="62865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两辆小车在桌面上</a:t>
            </a:r>
            <a:r>
              <a:rPr lang="zh-CN" altLang="en-US">
                <a:solidFill>
                  <a:srgbClr val="CC0066"/>
                </a:solidFill>
                <a:latin typeface="Times New Roman" panose="02020603050405020304"/>
                <a:ea typeface="楷体" panose="02010609060101010101" pitchFamily="49" charset="-122"/>
              </a:rPr>
              <a:t>反向运动</a:t>
            </a:r>
            <a:endParaRPr lang="zh-CN" altLang="en-US">
              <a:solidFill>
                <a:srgbClr val="CC0066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15" name="TextBox 13"/>
          <p:cNvSpPr txBox="1">
            <a:spLocks noChangeArrowheads="1"/>
          </p:cNvSpPr>
          <p:nvPr/>
        </p:nvSpPr>
        <p:spPr bwMode="auto">
          <a:xfrm>
            <a:off x="1166812" y="0"/>
            <a:ext cx="2928938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rgbClr val="333399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描述</a:t>
            </a:r>
            <a:endParaRPr lang="zh-CN" altLang="en-US" sz="5400">
              <a:solidFill>
                <a:srgbClr val="333399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/>
      <p:bldP spid="21508" grpId="0" autoUpdateAnimBg="0"/>
      <p:bldP spid="21509" grpId="0" autoUpdateAnimBg="0"/>
      <p:bldP spid="21510" grpId="0" autoUpdateAnimBg="0"/>
      <p:bldP spid="21511" grpId="0" autoUpdateAnimBg="0"/>
      <p:bldP spid="21512" grpId="0" autoUpdateAnimBg="0"/>
      <p:bldP spid="21513" grpId="0" autoUpdateAnimBg="0"/>
      <p:bldP spid="21514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1809750" y="571500"/>
            <a:ext cx="32861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活动四：</a:t>
            </a:r>
            <a:endParaRPr lang="zh-CN" altLang="en-US" sz="44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2135188" y="1628775"/>
            <a:ext cx="6697662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可以用那些方法使风车</a:t>
            </a:r>
            <a:r>
              <a:rPr lang="zh-CN" altLang="en-US">
                <a:solidFill>
                  <a:srgbClr val="CC0066"/>
                </a:solidFill>
                <a:latin typeface="Times New Roman" panose="02020603050405020304"/>
                <a:ea typeface="楷体" panose="02010609060101010101" pitchFamily="49" charset="-122"/>
              </a:rPr>
              <a:t>转动</a:t>
            </a:r>
            <a:r>
              <a:rPr lang="zh-CN" altLang="en-US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起来来？</a:t>
            </a:r>
            <a:endParaRPr lang="zh-CN" altLang="en-US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22532" name="图片 4" descr="风车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6313" y="285750"/>
            <a:ext cx="1819275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1967548" y="2723198"/>
            <a:ext cx="62865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00B0F0"/>
                </a:solidFill>
                <a:latin typeface="Times New Roman" panose="02020603050405020304"/>
                <a:ea typeface="楷体" panose="02010609060101010101" pitchFamily="49" charset="-122"/>
              </a:rPr>
              <a:t>方法一：风车不动，使空气流动。</a:t>
            </a:r>
            <a:endParaRPr lang="zh-CN" altLang="en-US">
              <a:solidFill>
                <a:srgbClr val="00B0F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2534" name="TextBox 6"/>
          <p:cNvSpPr txBox="1">
            <a:spLocks noChangeArrowheads="1"/>
          </p:cNvSpPr>
          <p:nvPr/>
        </p:nvSpPr>
        <p:spPr bwMode="auto">
          <a:xfrm>
            <a:off x="1847850" y="4149725"/>
            <a:ext cx="714375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00B0F0"/>
                </a:solidFill>
                <a:latin typeface="Times New Roman" panose="02020603050405020304"/>
                <a:ea typeface="楷体" panose="02010609060101010101" pitchFamily="49" charset="-122"/>
              </a:rPr>
              <a:t>方法二：空气不流动，使风车运动。</a:t>
            </a:r>
            <a:endParaRPr lang="zh-CN" altLang="en-US">
              <a:solidFill>
                <a:srgbClr val="00B0F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14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50" y="836613"/>
            <a:ext cx="7272338" cy="587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93263" y="6605588"/>
            <a:ext cx="1042987" cy="204787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1800">
                <a:solidFill>
                  <a:srgbClr val="B2B2B2"/>
                </a:solidFill>
                <a:latin typeface="Times New Roman" panose="02020603050405020304"/>
                <a:ea typeface="楷体" panose="02010609060101010101" pitchFamily="49" charset="-122"/>
              </a:rPr>
              <a:t>OVER</a:t>
            </a:r>
            <a:endParaRPr lang="en-US" altLang="zh-CN" sz="1800">
              <a:solidFill>
                <a:srgbClr val="B2B2B2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3556" name="WordArt 11"/>
          <p:cNvSpPr>
            <a:spLocks noChangeArrowheads="1" noChangeShapeType="1" noTextEdit="1"/>
          </p:cNvSpPr>
          <p:nvPr/>
        </p:nvSpPr>
        <p:spPr bwMode="auto">
          <a:xfrm>
            <a:off x="1919288" y="174625"/>
            <a:ext cx="324008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>
                <a:ln w="9525" cmpd="sng">
                  <a:solidFill>
                    <a:srgbClr val="FF3300"/>
                  </a:solidFill>
                  <a:rou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3300"/>
                    </a:gs>
                  </a:gsLst>
                  <a:lin ang="5400000" scaled="1"/>
                </a:gradFill>
                <a:latin typeface="Times New Roman" panose="02020603050405020304" pitchFamily="2" charset="-122"/>
                <a:ea typeface="楷体" panose="02010609060101010101" pitchFamily="49" charset="-122"/>
              </a:rPr>
              <a:t>生活物理社会</a:t>
            </a:r>
            <a:endParaRPr lang="zh-CN" altLang="en-US" sz="3600">
              <a:ln w="9525" cmpd="sng">
                <a:solidFill>
                  <a:srgbClr val="FF3300"/>
                </a:solidFill>
                <a:round/>
              </a:ln>
              <a:gradFill rotWithShape="1">
                <a:gsLst>
                  <a:gs pos="0">
                    <a:srgbClr val="FFFF00"/>
                  </a:gs>
                  <a:gs pos="100000">
                    <a:srgbClr val="FF3300"/>
                  </a:gs>
                </a:gsLst>
                <a:lin ang="5400000" scaled="1"/>
              </a:gra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524000" y="981075"/>
            <a:ext cx="3708400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     </a:t>
            </a:r>
            <a:r>
              <a:rPr lang="zh-CN" altLang="en-US">
                <a:solidFill>
                  <a:schemeClr val="hlink"/>
                </a:solidFill>
                <a:latin typeface="Times New Roman" panose="02020603050405020304"/>
                <a:ea typeface="楷体" panose="02010609060101010101" pitchFamily="49" charset="-122"/>
              </a:rPr>
              <a:t> </a:t>
            </a:r>
            <a:r>
              <a:rPr lang="zh-CN" altLang="en-US" sz="2400">
                <a:solidFill>
                  <a:schemeClr val="hlink"/>
                </a:solidFill>
                <a:latin typeface="Times New Roman" panose="02020603050405020304"/>
                <a:ea typeface="楷体" panose="02010609060101010101" pitchFamily="49" charset="-122"/>
              </a:rPr>
              <a:t>在新型飞机的研制中，将飞机放在风洞中固定不动，让风迎面吹来，可模拟飞机在空中的飞行情况。</a:t>
            </a:r>
            <a:endParaRPr lang="zh-CN" altLang="en-US" sz="2400">
              <a:solidFill>
                <a:schemeClr val="hlink"/>
              </a:solidFill>
              <a:latin typeface="Times New Roman" panose="02020603050405020304"/>
              <a:ea typeface="楷体" panose="02010609060101010101" pitchFamily="49" charset="-122"/>
            </a:endParaRPr>
          </a:p>
          <a:p>
            <a:endParaRPr lang="zh-CN" altLang="en-US" sz="2400">
              <a:solidFill>
                <a:schemeClr val="hlink"/>
              </a:solidFill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1-视频-9小鸟撞毁飞机.mpg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-311150"/>
            <a:ext cx="9144000" cy="748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矩形 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0" y="-79375"/>
            <a:ext cx="2957513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5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45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7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8"/>
          <p:cNvSpPr txBox="1">
            <a:spLocks noChangeArrowheads="1"/>
          </p:cNvSpPr>
          <p:nvPr/>
        </p:nvSpPr>
        <p:spPr bwMode="auto">
          <a:xfrm>
            <a:off x="2166938" y="2000250"/>
            <a:ext cx="569214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/>
            <a:r>
              <a:rPr lang="zh-CN" altLang="en-US" sz="4800">
                <a:solidFill>
                  <a:srgbClr val="FFFF00"/>
                </a:solidFill>
                <a:latin typeface="Times New Roman" panose="02020603050405020304"/>
                <a:ea typeface="楷体" panose="02010609060101010101" pitchFamily="49" charset="-122"/>
              </a:rPr>
              <a:t>小游戏“谁在动”？</a:t>
            </a:r>
            <a:endParaRPr lang="zh-CN" altLang="en-US" sz="4800">
              <a:solidFill>
                <a:srgbClr val="FFFF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2024063" y="571500"/>
            <a:ext cx="400050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60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活动 一：</a:t>
            </a:r>
            <a:endParaRPr lang="zh-CN" altLang="en-US" sz="60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6148" name="矩形 4"/>
          <p:cNvSpPr>
            <a:spLocks noChangeArrowheads="1"/>
          </p:cNvSpPr>
          <p:nvPr/>
        </p:nvSpPr>
        <p:spPr bwMode="auto">
          <a:xfrm>
            <a:off x="5386388" y="3136900"/>
            <a:ext cx="30988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847850" y="1000125"/>
            <a:ext cx="4537075" cy="550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>
                <a:latin typeface="Times New Roman" panose="02020603050405020304" pitchFamily="2" charset="-122"/>
                <a:ea typeface="楷体" panose="02010609060101010101" pitchFamily="49" charset="-122"/>
              </a:rPr>
              <a:t>据报道，</a:t>
            </a:r>
            <a:r>
              <a:rPr lang="en-US" altLang="zh-CN">
                <a:latin typeface="Times New Roman" panose="02020603050405020304" pitchFamily="2" charset="-122"/>
                <a:ea typeface="楷体" panose="02010609060101010101" pitchFamily="49" charset="-122"/>
              </a:rPr>
              <a:t>1999</a:t>
            </a:r>
            <a:r>
              <a:rPr lang="zh-CN" altLang="en-US">
                <a:latin typeface="Times New Roman" panose="02020603050405020304" pitchFamily="2" charset="-122"/>
                <a:ea typeface="楷体" panose="02010609060101010101" pitchFamily="49" charset="-122"/>
              </a:rPr>
              <a:t>年，深圳赛格广场工地上，有一幢高</a:t>
            </a:r>
            <a:r>
              <a:rPr lang="en-US" altLang="zh-CN">
                <a:latin typeface="Times New Roman" panose="02020603050405020304" pitchFamily="2" charset="-122"/>
                <a:ea typeface="楷体" panose="02010609060101010101" pitchFamily="49" charset="-122"/>
              </a:rPr>
              <a:t>291.6m</a:t>
            </a:r>
            <a:r>
              <a:rPr lang="zh-CN" altLang="en-US">
                <a:latin typeface="Times New Roman" panose="02020603050405020304" pitchFamily="2" charset="-122"/>
                <a:ea typeface="楷体" panose="02010609060101010101" pitchFamily="49" charset="-122"/>
              </a:rPr>
              <a:t>的大楼正在施工，</a:t>
            </a:r>
            <a:r>
              <a:rPr lang="en-US" altLang="zh-CN">
                <a:latin typeface="Times New Roman" panose="02020603050405020304" pitchFamily="2" charset="-122"/>
                <a:ea typeface="楷体" panose="02010609060101010101" pitchFamily="49" charset="-122"/>
              </a:rPr>
              <a:t>17</a:t>
            </a:r>
            <a:r>
              <a:rPr lang="zh-CN" altLang="en-US">
                <a:latin typeface="Times New Roman" panose="02020603050405020304" pitchFamily="2" charset="-122"/>
                <a:ea typeface="楷体" panose="02010609060101010101" pitchFamily="49" charset="-122"/>
              </a:rPr>
              <a:t>日下午</a:t>
            </a:r>
            <a:r>
              <a:rPr lang="en-US" altLang="zh-CN">
                <a:latin typeface="Times New Roman" panose="02020603050405020304" pitchFamily="2" charset="-122"/>
                <a:ea typeface="楷体" panose="02010609060101010101" pitchFamily="49" charset="-122"/>
              </a:rPr>
              <a:t>3</a:t>
            </a:r>
            <a:r>
              <a:rPr lang="zh-CN" altLang="en-US">
                <a:latin typeface="Times New Roman" panose="02020603050405020304" pitchFamily="2" charset="-122"/>
                <a:ea typeface="楷体" panose="02010609060101010101" pitchFamily="49" charset="-122"/>
              </a:rPr>
              <a:t>时许，一大片乌云飞快地飘过大楼的上空，突然有人惊呼：</a:t>
            </a:r>
            <a:r>
              <a:rPr lang="zh-CN" altLang="en-US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“</a:t>
            </a:r>
            <a:r>
              <a:rPr lang="zh-CN" altLang="en-US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楼要倒了！</a:t>
            </a:r>
            <a:r>
              <a:rPr lang="zh-CN" altLang="en-US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”</a:t>
            </a:r>
            <a:r>
              <a:rPr lang="zh-CN" altLang="en-US">
                <a:latin typeface="Times New Roman" panose="02020603050405020304" pitchFamily="2" charset="-122"/>
                <a:ea typeface="楷体" panose="02010609060101010101" pitchFamily="49" charset="-122"/>
              </a:rPr>
              <a:t>结果引起数千人惊叫狂奔，请你分析一下，造成上述判断失误的原因是什么？</a:t>
            </a:r>
            <a:endParaRPr lang="zh-CN" altLang="en-US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pic>
        <p:nvPicPr>
          <p:cNvPr id="25603" name="Picture 3" descr="0033"/>
          <p:cNvPicPr>
            <a:picLocks noChangeAspect="1" noChangeArrowheads="1"/>
          </p:cNvPicPr>
          <p:nvPr/>
        </p:nvPicPr>
        <p:blipFill>
          <a:blip r:embed="rId1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3" y="1144588"/>
            <a:ext cx="3703637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WordArt 6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19288" y="187325"/>
            <a:ext cx="277812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>
                <a:ln w="9525" cmpd="sng">
                  <a:solidFill>
                    <a:srgbClr val="FF3300"/>
                  </a:solidFill>
                  <a:rou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3300"/>
                    </a:gs>
                  </a:gsLst>
                  <a:lin ang="5400000" scaled="1"/>
                </a:gradFill>
                <a:latin typeface="Times New Roman" panose="02020603050405020304" pitchFamily="2" charset="-122"/>
                <a:ea typeface="楷体" panose="02010609060101010101" pitchFamily="49" charset="-122"/>
              </a:rPr>
              <a:t>案例分析</a:t>
            </a:r>
            <a:endParaRPr lang="zh-CN" altLang="en-US" sz="3600">
              <a:ln w="9525" cmpd="sng">
                <a:solidFill>
                  <a:srgbClr val="FF3300"/>
                </a:solidFill>
                <a:round/>
              </a:ln>
              <a:gradFill rotWithShape="1">
                <a:gsLst>
                  <a:gs pos="0">
                    <a:srgbClr val="FFFF00"/>
                  </a:gs>
                  <a:gs pos="100000">
                    <a:srgbClr val="FF3300"/>
                  </a:gs>
                </a:gsLst>
                <a:lin ang="5400000" scaled="1"/>
              </a:gra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5605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93263" y="6605588"/>
            <a:ext cx="1042987" cy="204787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1800">
                <a:solidFill>
                  <a:srgbClr val="B2B2B2"/>
                </a:solidFill>
                <a:latin typeface="Times New Roman" panose="02020603050405020304"/>
                <a:ea typeface="楷体" panose="02010609060101010101" pitchFamily="49" charset="-122"/>
              </a:rPr>
              <a:t>OVER</a:t>
            </a:r>
            <a:endParaRPr lang="en-US" altLang="zh-CN" sz="1800">
              <a:solidFill>
                <a:srgbClr val="B2B2B2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5"/>
          <p:cNvSpPr txBox="1">
            <a:spLocks noChangeArrowheads="1"/>
          </p:cNvSpPr>
          <p:nvPr/>
        </p:nvSpPr>
        <p:spPr bwMode="auto">
          <a:xfrm>
            <a:off x="3597275" y="660400"/>
            <a:ext cx="5667375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4800">
                <a:solidFill>
                  <a:srgbClr val="99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“</a:t>
            </a:r>
            <a:r>
              <a:rPr lang="zh-CN" altLang="en-US" sz="4800">
                <a:solidFill>
                  <a:srgbClr val="99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手抓子弹”的奥秘</a:t>
            </a:r>
            <a:endParaRPr lang="zh-CN" altLang="en-US" sz="4800">
              <a:solidFill>
                <a:srgbClr val="99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6627" name="Text Box 6"/>
          <p:cNvSpPr txBox="1">
            <a:spLocks noChangeArrowheads="1"/>
          </p:cNvSpPr>
          <p:nvPr/>
        </p:nvSpPr>
        <p:spPr bwMode="auto">
          <a:xfrm>
            <a:off x="1524000" y="1254125"/>
            <a:ext cx="9144000" cy="206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>
                <a:solidFill>
                  <a:srgbClr val="000099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  </a:t>
            </a:r>
            <a:r>
              <a:rPr lang="zh-CN" altLang="en-US">
                <a:solidFill>
                  <a:srgbClr val="000099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第一次世界大战期间，一个法国飞行员在</a:t>
            </a:r>
            <a:r>
              <a:rPr lang="en-US" altLang="zh-CN">
                <a:solidFill>
                  <a:srgbClr val="000099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2000</a:t>
            </a:r>
            <a:r>
              <a:rPr lang="zh-CN" altLang="en-US">
                <a:solidFill>
                  <a:srgbClr val="000099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米高空飞行时，发现身边似乎有一条</a:t>
            </a:r>
            <a:r>
              <a:rPr lang="zh-CN" altLang="en-US">
                <a:solidFill>
                  <a:srgbClr val="000099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“</a:t>
            </a:r>
            <a:r>
              <a:rPr lang="zh-CN" altLang="en-US">
                <a:solidFill>
                  <a:srgbClr val="000099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小虫</a:t>
            </a:r>
            <a:r>
              <a:rPr lang="zh-CN" altLang="en-US">
                <a:solidFill>
                  <a:srgbClr val="000099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”</a:t>
            </a:r>
            <a:r>
              <a:rPr lang="zh-CN" altLang="en-US">
                <a:solidFill>
                  <a:srgbClr val="000099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，他抓来一看，令他大吃一惊，竟是一颗德国制造的子弹。</a:t>
            </a:r>
            <a:endParaRPr lang="zh-CN" altLang="en-US">
              <a:solidFill>
                <a:srgbClr val="000099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6628" name="WordArt 10"/>
          <p:cNvSpPr>
            <a:spLocks noChangeArrowheads="1" noChangeShapeType="1" noTextEdit="1"/>
          </p:cNvSpPr>
          <p:nvPr/>
        </p:nvSpPr>
        <p:spPr bwMode="auto">
          <a:xfrm>
            <a:off x="1919288" y="187325"/>
            <a:ext cx="277812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>
                <a:ln w="9525" cmpd="sng">
                  <a:solidFill>
                    <a:srgbClr val="FF3300"/>
                  </a:solidFill>
                  <a:rou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3300"/>
                    </a:gs>
                  </a:gsLst>
                  <a:lin ang="5400000" scaled="1"/>
                </a:gradFill>
                <a:latin typeface="Times New Roman" panose="02020603050405020304" pitchFamily="2" charset="-122"/>
                <a:ea typeface="楷体" panose="02010609060101010101" pitchFamily="49" charset="-122"/>
              </a:rPr>
              <a:t>案例分析</a:t>
            </a:r>
            <a:endParaRPr lang="zh-CN" altLang="en-US" sz="3600">
              <a:ln w="9525" cmpd="sng">
                <a:solidFill>
                  <a:srgbClr val="FF3300"/>
                </a:solidFill>
                <a:round/>
              </a:ln>
              <a:gradFill rotWithShape="1">
                <a:gsLst>
                  <a:gs pos="0">
                    <a:srgbClr val="FFFF00"/>
                  </a:gs>
                  <a:gs pos="100000">
                    <a:srgbClr val="FF3300"/>
                  </a:gs>
                </a:gsLst>
                <a:lin ang="5400000" scaled="1"/>
              </a:gra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pic>
        <p:nvPicPr>
          <p:cNvPr id="26629" name="Picture 1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913" y="2852738"/>
            <a:ext cx="6624637" cy="342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AutoShape 1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93263" y="6605588"/>
            <a:ext cx="1042987" cy="204787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1800">
                <a:solidFill>
                  <a:srgbClr val="B2B2B2"/>
                </a:solidFill>
                <a:latin typeface="Times New Roman" panose="02020603050405020304"/>
                <a:ea typeface="楷体" panose="02010609060101010101" pitchFamily="49" charset="-122"/>
              </a:rPr>
              <a:t>OVER</a:t>
            </a:r>
            <a:endParaRPr lang="en-US" altLang="zh-CN" sz="1800">
              <a:solidFill>
                <a:srgbClr val="B2B2B2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666750" y="0"/>
            <a:ext cx="3929063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48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小结：</a:t>
            </a:r>
            <a:endParaRPr lang="zh-CN" altLang="en-US" sz="48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7651" name="TextBox 2"/>
          <p:cNvSpPr txBox="1">
            <a:spLocks noChangeArrowheads="1"/>
          </p:cNvSpPr>
          <p:nvPr/>
        </p:nvSpPr>
        <p:spPr bwMode="auto">
          <a:xfrm>
            <a:off x="1809750" y="642938"/>
            <a:ext cx="3500438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>
                <a:solidFill>
                  <a:srgbClr val="26267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1</a:t>
            </a:r>
            <a:r>
              <a:rPr lang="zh-CN" altLang="en-US">
                <a:solidFill>
                  <a:srgbClr val="26267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、机械运动：</a:t>
            </a:r>
            <a:endParaRPr lang="zh-CN" altLang="en-US">
              <a:solidFill>
                <a:srgbClr val="262673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7652" name="TextBox 3"/>
          <p:cNvSpPr txBox="1">
            <a:spLocks noChangeArrowheads="1"/>
          </p:cNvSpPr>
          <p:nvPr/>
        </p:nvSpPr>
        <p:spPr bwMode="auto">
          <a:xfrm>
            <a:off x="1524000" y="1143000"/>
            <a:ext cx="91440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lvl="1" algn="l" eaLnBrk="1" hangingPunct="1"/>
            <a:r>
              <a:rPr lang="zh-CN" altLang="en-US">
                <a:solidFill>
                  <a:srgbClr val="0000CC"/>
                </a:solidFill>
                <a:latin typeface="Times New Roman" panose="02020603050405020304"/>
                <a:ea typeface="楷体" panose="02010609060101010101" pitchFamily="49" charset="-122"/>
              </a:rPr>
              <a:t>      </a:t>
            </a:r>
            <a:r>
              <a:rPr lang="zh-CN" altLang="en-US">
                <a:solidFill>
                  <a:srgbClr val="26267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一个物体相对于另一个物体</a:t>
            </a:r>
            <a:r>
              <a:rPr lang="zh-CN" altLang="en-US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位置改变的过程</a:t>
            </a:r>
            <a:r>
              <a:rPr lang="zh-CN" altLang="en-US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。</a:t>
            </a:r>
            <a:endParaRPr lang="zh-CN" altLang="en-US"/>
          </a:p>
        </p:txBody>
      </p:sp>
      <p:sp>
        <p:nvSpPr>
          <p:cNvPr id="27653" name="TextBox 4"/>
          <p:cNvSpPr txBox="1">
            <a:spLocks noChangeArrowheads="1"/>
          </p:cNvSpPr>
          <p:nvPr/>
        </p:nvSpPr>
        <p:spPr bwMode="auto">
          <a:xfrm>
            <a:off x="1738313" y="1643063"/>
            <a:ext cx="2928937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>
                <a:solidFill>
                  <a:srgbClr val="26267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2</a:t>
            </a:r>
            <a:r>
              <a:rPr lang="zh-CN" altLang="en-US">
                <a:solidFill>
                  <a:srgbClr val="26267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、运动与静止：</a:t>
            </a:r>
            <a:endParaRPr lang="zh-CN" altLang="en-US">
              <a:solidFill>
                <a:srgbClr val="262673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7654" name="TextBox 5"/>
          <p:cNvSpPr txBox="1">
            <a:spLocks noChangeArrowheads="1"/>
          </p:cNvSpPr>
          <p:nvPr/>
        </p:nvSpPr>
        <p:spPr bwMode="auto">
          <a:xfrm>
            <a:off x="1095375" y="2214563"/>
            <a:ext cx="957262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       </a:t>
            </a:r>
            <a:r>
              <a:rPr lang="zh-CN" altLang="en-US">
                <a:solidFill>
                  <a:srgbClr val="26267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参照物的选取是</a:t>
            </a:r>
            <a:r>
              <a:rPr lang="zh-CN" altLang="en-US">
                <a:solidFill>
                  <a:srgbClr val="C0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任意</a:t>
            </a:r>
            <a:r>
              <a:rPr lang="zh-CN" altLang="en-US">
                <a:solidFill>
                  <a:srgbClr val="26267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的，</a:t>
            </a:r>
            <a:r>
              <a:rPr lang="zh-CN" altLang="en-US">
                <a:solidFill>
                  <a:srgbClr val="C0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通常</a:t>
            </a:r>
            <a:r>
              <a:rPr lang="zh-CN" altLang="en-US">
                <a:solidFill>
                  <a:srgbClr val="26267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选取</a:t>
            </a:r>
            <a:r>
              <a:rPr lang="zh-CN" altLang="en-US">
                <a:solidFill>
                  <a:srgbClr val="C0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地面</a:t>
            </a:r>
            <a:r>
              <a:rPr lang="zh-CN" altLang="en-US">
                <a:solidFill>
                  <a:srgbClr val="26267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为参照物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。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7655" name="TextBox 6"/>
          <p:cNvSpPr txBox="1">
            <a:spLocks noChangeArrowheads="1"/>
          </p:cNvSpPr>
          <p:nvPr/>
        </p:nvSpPr>
        <p:spPr bwMode="auto">
          <a:xfrm>
            <a:off x="1738313" y="2786063"/>
            <a:ext cx="7072312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26267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运动</a:t>
            </a:r>
            <a:r>
              <a:rPr lang="en-US" altLang="zh-CN">
                <a:solidFill>
                  <a:srgbClr val="26267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——</a:t>
            </a:r>
            <a:r>
              <a:rPr lang="zh-CN" altLang="en-US">
                <a:solidFill>
                  <a:srgbClr val="26267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相对于参照物的位置</a:t>
            </a:r>
            <a:r>
              <a:rPr lang="zh-CN" altLang="en-US">
                <a:solidFill>
                  <a:srgbClr val="C0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改变</a:t>
            </a:r>
            <a:r>
              <a:rPr lang="zh-CN" altLang="en-US">
                <a:solidFill>
                  <a:srgbClr val="26267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。</a:t>
            </a:r>
            <a:endParaRPr lang="zh-CN" altLang="en-US">
              <a:solidFill>
                <a:srgbClr val="262673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7656" name="矩形 8"/>
          <p:cNvSpPr>
            <a:spLocks noChangeArrowheads="1"/>
          </p:cNvSpPr>
          <p:nvPr/>
        </p:nvSpPr>
        <p:spPr bwMode="auto">
          <a:xfrm>
            <a:off x="1881188" y="3429000"/>
            <a:ext cx="6786562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26267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静止</a:t>
            </a:r>
            <a:r>
              <a:rPr lang="en-US" altLang="zh-CN">
                <a:solidFill>
                  <a:srgbClr val="26267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——</a:t>
            </a:r>
            <a:r>
              <a:rPr lang="zh-CN" altLang="en-US">
                <a:solidFill>
                  <a:srgbClr val="26267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相对于参照物的位置</a:t>
            </a:r>
            <a:r>
              <a:rPr lang="zh-CN" altLang="en-US">
                <a:solidFill>
                  <a:srgbClr val="C0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不变</a:t>
            </a:r>
            <a:r>
              <a:rPr lang="zh-CN" altLang="en-US">
                <a:solidFill>
                  <a:srgbClr val="26267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。</a:t>
            </a:r>
            <a:endParaRPr lang="zh-CN" altLang="en-US">
              <a:solidFill>
                <a:srgbClr val="262673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7657" name="TextBox 9"/>
          <p:cNvSpPr txBox="1">
            <a:spLocks noChangeArrowheads="1"/>
          </p:cNvSpPr>
          <p:nvPr/>
        </p:nvSpPr>
        <p:spPr bwMode="auto">
          <a:xfrm>
            <a:off x="1238250" y="4143375"/>
            <a:ext cx="542925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26267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3</a:t>
            </a:r>
            <a:r>
              <a:rPr lang="zh-CN" altLang="en-US">
                <a:solidFill>
                  <a:srgbClr val="26267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、运动和静止是相对的</a:t>
            </a:r>
            <a:endParaRPr lang="zh-CN" altLang="en-US">
              <a:solidFill>
                <a:srgbClr val="262673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7658" name="TextBox 11"/>
          <p:cNvSpPr txBox="1">
            <a:spLocks noChangeArrowheads="1"/>
          </p:cNvSpPr>
          <p:nvPr/>
        </p:nvSpPr>
        <p:spPr bwMode="auto">
          <a:xfrm>
            <a:off x="1524000" y="4643438"/>
            <a:ext cx="814387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26267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运动和静止是相对于</a:t>
            </a:r>
            <a:r>
              <a:rPr lang="zh-CN" altLang="en-US">
                <a:solidFill>
                  <a:srgbClr val="C0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参照物</a:t>
            </a:r>
            <a:r>
              <a:rPr lang="zh-CN" altLang="en-US">
                <a:solidFill>
                  <a:srgbClr val="26267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而言的。</a:t>
            </a:r>
            <a:endParaRPr lang="zh-CN" altLang="en-US">
              <a:solidFill>
                <a:srgbClr val="262673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6" grpId="0" autoUpdateAnimBg="0"/>
      <p:bldP spid="27657" grpId="0" autoUpdateAnimBg="0"/>
      <p:bldP spid="27658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2"/>
          <p:cNvSpPr txBox="1">
            <a:spLocks noChangeArrowheads="1"/>
          </p:cNvSpPr>
          <p:nvPr/>
        </p:nvSpPr>
        <p:spPr bwMode="auto">
          <a:xfrm>
            <a:off x="2024063" y="855663"/>
            <a:ext cx="1428750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女生甲</a:t>
            </a:r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女生乙</a:t>
            </a:r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男生</a:t>
            </a:r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zh-CN" altLang="en-US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zh-CN" altLang="en-US"/>
          </a:p>
        </p:txBody>
      </p:sp>
      <p:sp>
        <p:nvSpPr>
          <p:cNvPr id="7171" name="TextBox 3"/>
          <p:cNvSpPr txBox="1">
            <a:spLocks noChangeArrowheads="1"/>
          </p:cNvSpPr>
          <p:nvPr/>
        </p:nvSpPr>
        <p:spPr bwMode="auto">
          <a:xfrm>
            <a:off x="5238750" y="857250"/>
            <a:ext cx="1214438" cy="255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讲台</a:t>
            </a:r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讲台</a:t>
            </a:r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讲台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172" name="Line 25"/>
          <p:cNvSpPr>
            <a:spLocks noChangeShapeType="1"/>
          </p:cNvSpPr>
          <p:nvPr/>
        </p:nvSpPr>
        <p:spPr bwMode="auto">
          <a:xfrm>
            <a:off x="3381375" y="1143000"/>
            <a:ext cx="1943100" cy="0"/>
          </a:xfrm>
          <a:prstGeom prst="line">
            <a:avLst/>
          </a:prstGeom>
          <a:noFill/>
          <a:ln w="57150" cmpd="sng">
            <a:solidFill>
              <a:srgbClr val="66FF33"/>
            </a:solidFill>
            <a:round/>
            <a:tailEnd type="triangle" w="med" len="med"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3" name="Line 25"/>
          <p:cNvSpPr>
            <a:spLocks noChangeShapeType="1"/>
          </p:cNvSpPr>
          <p:nvPr/>
        </p:nvSpPr>
        <p:spPr bwMode="auto">
          <a:xfrm>
            <a:off x="3452813" y="2143125"/>
            <a:ext cx="1943100" cy="0"/>
          </a:xfrm>
          <a:prstGeom prst="line">
            <a:avLst/>
          </a:prstGeom>
          <a:noFill/>
          <a:ln w="57150" cmpd="sng">
            <a:solidFill>
              <a:srgbClr val="66FF33"/>
            </a:solidFill>
            <a:round/>
            <a:tailEnd type="triangle" w="med" len="med"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4" name="Line 25"/>
          <p:cNvSpPr>
            <a:spLocks noChangeShapeType="1"/>
          </p:cNvSpPr>
          <p:nvPr/>
        </p:nvSpPr>
        <p:spPr bwMode="auto">
          <a:xfrm>
            <a:off x="3452813" y="3071813"/>
            <a:ext cx="1943100" cy="0"/>
          </a:xfrm>
          <a:prstGeom prst="line">
            <a:avLst/>
          </a:prstGeom>
          <a:noFill/>
          <a:ln w="57150" cmpd="sng">
            <a:solidFill>
              <a:srgbClr val="66FF33"/>
            </a:solidFill>
            <a:round/>
            <a:tailEnd type="triangle" w="med" len="med"/>
          </a:ln>
          <a:effectLst>
            <a:outerShdw dist="45791" dir="3378596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5" name="TextBox 7"/>
          <p:cNvSpPr txBox="1">
            <a:spLocks noChangeArrowheads="1"/>
          </p:cNvSpPr>
          <p:nvPr/>
        </p:nvSpPr>
        <p:spPr bwMode="auto">
          <a:xfrm>
            <a:off x="6667500" y="928688"/>
            <a:ext cx="2143125" cy="206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0C0C0C"/>
                </a:solidFill>
                <a:latin typeface="Times New Roman" panose="02020603050405020304"/>
                <a:ea typeface="楷体" panose="02010609060101010101" pitchFamily="49" charset="-122"/>
              </a:rPr>
              <a:t>位置改变</a:t>
            </a:r>
            <a:endParaRPr lang="en-US" altLang="zh-CN">
              <a:solidFill>
                <a:srgbClr val="0C0C0C"/>
              </a:solidFill>
            </a:endParaRPr>
          </a:p>
          <a:p>
            <a:pPr eaLnBrk="1" hangingPunct="1"/>
            <a:endParaRPr lang="en-US" altLang="zh-CN">
              <a:solidFill>
                <a:srgbClr val="0C0C0C"/>
              </a:solidFill>
            </a:endParaRPr>
          </a:p>
          <a:p>
            <a:pPr eaLnBrk="1" hangingPunct="1"/>
            <a:r>
              <a:rPr lang="zh-CN" altLang="en-US">
                <a:solidFill>
                  <a:srgbClr val="0C0C0C"/>
                </a:solidFill>
                <a:latin typeface="Times New Roman" panose="02020603050405020304"/>
                <a:ea typeface="楷体" panose="02010609060101010101" pitchFamily="49" charset="-122"/>
              </a:rPr>
              <a:t>位置改变</a:t>
            </a:r>
            <a:endParaRPr lang="en-US" altLang="zh-CN">
              <a:solidFill>
                <a:srgbClr val="0C0C0C"/>
              </a:solidFill>
            </a:endParaRPr>
          </a:p>
          <a:p>
            <a:pPr eaLnBrk="1" hangingPunct="1"/>
            <a:endParaRPr lang="en-US" altLang="zh-CN">
              <a:solidFill>
                <a:srgbClr val="0C0C0C"/>
              </a:solidFill>
            </a:endParaRPr>
          </a:p>
        </p:txBody>
      </p:sp>
      <p:sp>
        <p:nvSpPr>
          <p:cNvPr id="7176" name="TextBox 8"/>
          <p:cNvSpPr txBox="1">
            <a:spLocks noChangeArrowheads="1"/>
          </p:cNvSpPr>
          <p:nvPr/>
        </p:nvSpPr>
        <p:spPr bwMode="auto">
          <a:xfrm>
            <a:off x="6524625" y="2857500"/>
            <a:ext cx="242887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位置不变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177" name="矩形 10"/>
          <p:cNvSpPr>
            <a:spLocks noChangeArrowheads="1"/>
          </p:cNvSpPr>
          <p:nvPr/>
        </p:nvSpPr>
        <p:spPr bwMode="auto">
          <a:xfrm>
            <a:off x="8453438" y="928688"/>
            <a:ext cx="1304925" cy="144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8800">
                <a:latin typeface="Times New Roman" panose="02020603050405020304"/>
                <a:ea typeface="楷体" panose="02010609060101010101" pitchFamily="49" charset="-122"/>
              </a:rPr>
              <a:t>｝</a:t>
            </a:r>
            <a:endParaRPr lang="zh-CN" altLang="en-US" sz="88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178" name="TextBox 11"/>
          <p:cNvSpPr txBox="1">
            <a:spLocks noChangeArrowheads="1"/>
          </p:cNvSpPr>
          <p:nvPr/>
        </p:nvSpPr>
        <p:spPr bwMode="auto">
          <a:xfrm>
            <a:off x="9453563" y="1428750"/>
            <a:ext cx="1214437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C00000"/>
                </a:solidFill>
                <a:latin typeface="Times New Roman" panose="02020603050405020304"/>
                <a:ea typeface="楷体" panose="02010609060101010101" pitchFamily="49" charset="-122"/>
              </a:rPr>
              <a:t>运动</a:t>
            </a:r>
            <a:endParaRPr lang="zh-CN" altLang="en-US">
              <a:solidFill>
                <a:srgbClr val="C0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179" name="TextBox 13"/>
          <p:cNvSpPr txBox="1">
            <a:spLocks noChangeArrowheads="1"/>
          </p:cNvSpPr>
          <p:nvPr/>
        </p:nvSpPr>
        <p:spPr bwMode="auto">
          <a:xfrm>
            <a:off x="9167813" y="2786063"/>
            <a:ext cx="1500187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C00000"/>
                </a:solidFill>
                <a:latin typeface="Times New Roman" panose="02020603050405020304"/>
                <a:ea typeface="楷体" panose="02010609060101010101" pitchFamily="49" charset="-122"/>
              </a:rPr>
              <a:t>静止</a:t>
            </a:r>
            <a:endParaRPr lang="zh-CN" altLang="en-US">
              <a:solidFill>
                <a:srgbClr val="C0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180" name="Rectangle 2"/>
          <p:cNvSpPr>
            <a:spLocks noChangeArrowheads="1"/>
          </p:cNvSpPr>
          <p:nvPr/>
        </p:nvSpPr>
        <p:spPr bwMode="auto">
          <a:xfrm>
            <a:off x="5381625" y="500063"/>
            <a:ext cx="1143000" cy="3357562"/>
          </a:xfrm>
          <a:prstGeom prst="rect">
            <a:avLst/>
          </a:prstGeom>
          <a:noFill/>
          <a:ln w="57150" cmpd="thickThin">
            <a:solidFill>
              <a:srgbClr val="FF33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81" name="Rectangle 2"/>
          <p:cNvSpPr>
            <a:spLocks noChangeArrowheads="1"/>
          </p:cNvSpPr>
          <p:nvPr/>
        </p:nvSpPr>
        <p:spPr bwMode="auto">
          <a:xfrm>
            <a:off x="2166938" y="571500"/>
            <a:ext cx="1143000" cy="3286125"/>
          </a:xfrm>
          <a:prstGeom prst="rect">
            <a:avLst/>
          </a:prstGeom>
          <a:noFill/>
          <a:ln w="57150" cmpd="thickThin">
            <a:solidFill>
              <a:srgbClr val="FF33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82" name="TextBox 17"/>
          <p:cNvSpPr txBox="1">
            <a:spLocks noChangeArrowheads="1"/>
          </p:cNvSpPr>
          <p:nvPr/>
        </p:nvSpPr>
        <p:spPr bwMode="auto">
          <a:xfrm>
            <a:off x="1524000" y="4143375"/>
            <a:ext cx="2214563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一个物体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183" name="TextBox 18"/>
          <p:cNvSpPr txBox="1">
            <a:spLocks noChangeArrowheads="1"/>
          </p:cNvSpPr>
          <p:nvPr/>
        </p:nvSpPr>
        <p:spPr bwMode="auto">
          <a:xfrm>
            <a:off x="4810125" y="4143375"/>
            <a:ext cx="257175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另一个物体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 autoUpdateAnimBg="0"/>
      <p:bldP spid="7178" grpId="0" autoUpdateAnimBg="0"/>
      <p:bldP spid="7179" grpId="0" autoUpdateAnimBg="0"/>
      <p:bldP spid="7180" grpId="0" bldLvl="0" animBg="1" autoUpdateAnimBg="0"/>
      <p:bldP spid="7181" grpId="0" bldLvl="0" animBg="1" autoUpdateAnimBg="0"/>
      <p:bldP spid="7182" grpId="0" autoUpdateAnimBg="0"/>
      <p:bldP spid="718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5"/>
          <p:cNvSpPr txBox="1">
            <a:spLocks noChangeArrowheads="1"/>
          </p:cNvSpPr>
          <p:nvPr/>
        </p:nvSpPr>
        <p:spPr bwMode="auto">
          <a:xfrm>
            <a:off x="1703388" y="260350"/>
            <a:ext cx="4249737" cy="7683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/>
              </a:gs>
            </a:gsLst>
            <a:lin ang="5400000" scaled="1"/>
          </a:gradFill>
          <a:ln w="9525" cmpd="sng">
            <a:solidFill>
              <a:srgbClr val="FF0000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一、运动与静止</a:t>
            </a:r>
            <a:endParaRPr lang="zh-CN" altLang="en-US" sz="4400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1524000" y="2714625"/>
            <a:ext cx="367188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3600">
                <a:latin typeface="Times New Roman" panose="02020603050405020304" pitchFamily="2" charset="-122"/>
                <a:ea typeface="楷体" panose="02010609060101010101" pitchFamily="49" charset="-122"/>
              </a:rPr>
              <a:t>2</a:t>
            </a:r>
            <a:r>
              <a:rPr lang="zh-CN" altLang="en-US" sz="3600">
                <a:latin typeface="Times New Roman" panose="02020603050405020304" pitchFamily="2" charset="-122"/>
                <a:ea typeface="楷体" panose="02010609060101010101" pitchFamily="49" charset="-122"/>
              </a:rPr>
              <a:t>、参照物：</a:t>
            </a:r>
            <a:endParaRPr lang="zh-CN" altLang="en-US" sz="360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8196" name="Text Box 7"/>
          <p:cNvSpPr txBox="1">
            <a:spLocks noChangeArrowheads="1"/>
          </p:cNvSpPr>
          <p:nvPr/>
        </p:nvSpPr>
        <p:spPr bwMode="auto">
          <a:xfrm>
            <a:off x="1524000" y="3286125"/>
            <a:ext cx="824547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3600">
                <a:solidFill>
                  <a:srgbClr val="0000CC"/>
                </a:solidFill>
                <a:latin typeface="Times New Roman" panose="02020603050405020304"/>
                <a:ea typeface="楷体" panose="02010609060101010101" pitchFamily="49" charset="-122"/>
              </a:rPr>
              <a:t>       用来判断一个物体是否运动的</a:t>
            </a:r>
            <a:r>
              <a:rPr lang="zh-CN" altLang="en-US" sz="36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另一个物体</a:t>
            </a:r>
            <a:r>
              <a:rPr lang="zh-CN" altLang="en-US" sz="36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。</a:t>
            </a:r>
            <a:r>
              <a:rPr lang="zh-CN" altLang="en-US" sz="3600">
                <a:solidFill>
                  <a:srgbClr val="0000CC"/>
                </a:solidFill>
                <a:latin typeface="Times New Roman" panose="02020603050405020304"/>
                <a:ea typeface="楷体" panose="02010609060101010101" pitchFamily="49" charset="-122"/>
              </a:rPr>
              <a:t>（即被选来作为标准的物体）</a:t>
            </a:r>
            <a:endParaRPr lang="zh-CN" altLang="en-US" sz="3600">
              <a:solidFill>
                <a:srgbClr val="0000CC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8197" name="Text Box 8"/>
          <p:cNvSpPr txBox="1">
            <a:spLocks noChangeArrowheads="1"/>
          </p:cNvSpPr>
          <p:nvPr/>
        </p:nvSpPr>
        <p:spPr bwMode="auto">
          <a:xfrm>
            <a:off x="1524000" y="1000125"/>
            <a:ext cx="318293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3600">
                <a:latin typeface="Times New Roman" panose="02020603050405020304" pitchFamily="2" charset="-122"/>
                <a:ea typeface="楷体" panose="02010609060101010101" pitchFamily="49" charset="-122"/>
              </a:rPr>
              <a:t>1</a:t>
            </a:r>
            <a:r>
              <a:rPr lang="zh-CN" altLang="en-US" sz="3600">
                <a:latin typeface="Times New Roman" panose="02020603050405020304" pitchFamily="2" charset="-122"/>
                <a:ea typeface="楷体" panose="02010609060101010101" pitchFamily="49" charset="-122"/>
              </a:rPr>
              <a:t>、机械运动：</a:t>
            </a:r>
            <a:endParaRPr lang="zh-CN" altLang="en-US" sz="360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8198" name="Text Box 9"/>
          <p:cNvSpPr txBox="1">
            <a:spLocks noChangeArrowheads="1"/>
          </p:cNvSpPr>
          <p:nvPr/>
        </p:nvSpPr>
        <p:spPr bwMode="auto">
          <a:xfrm>
            <a:off x="1524000" y="1571625"/>
            <a:ext cx="8786813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3600">
                <a:solidFill>
                  <a:srgbClr val="0000CC"/>
                </a:solidFill>
                <a:latin typeface="Times New Roman" panose="02020603050405020304"/>
                <a:ea typeface="楷体" panose="02010609060101010101" pitchFamily="49" charset="-122"/>
              </a:rPr>
              <a:t>     物理学中把一个物体相对于另一个物体</a:t>
            </a:r>
            <a:r>
              <a:rPr lang="zh-CN" altLang="en-US" sz="36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位置改变的过程</a:t>
            </a:r>
            <a:r>
              <a:rPr lang="zh-CN" altLang="en-US" sz="36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叫做</a:t>
            </a:r>
            <a:r>
              <a:rPr lang="zh-CN" altLang="en-US" sz="3600">
                <a:solidFill>
                  <a:srgbClr val="0000CC"/>
                </a:solidFill>
                <a:latin typeface="Times New Roman" panose="02020603050405020304"/>
                <a:ea typeface="楷体" panose="02010609060101010101" pitchFamily="49" charset="-122"/>
              </a:rPr>
              <a:t>机械运动，简称运动。</a:t>
            </a:r>
            <a:endParaRPr lang="zh-CN" altLang="en-US" sz="3600">
              <a:solidFill>
                <a:srgbClr val="0000CC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8199" name="Text Box 16"/>
          <p:cNvSpPr txBox="1">
            <a:spLocks noChangeArrowheads="1"/>
          </p:cNvSpPr>
          <p:nvPr/>
        </p:nvSpPr>
        <p:spPr bwMode="auto">
          <a:xfrm>
            <a:off x="1917700" y="5286375"/>
            <a:ext cx="87503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>
              <a:buFont typeface="Arial" panose="020B0604020202020204" pitchFamily="34" charset="0"/>
              <a:buAutoNum type="circleNumDbPlain"/>
            </a:pP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运动</a:t>
            </a:r>
            <a:r>
              <a:rPr lang="en-US" altLang="zh-CN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——</a:t>
            </a: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相对于参照物的位置改变。</a:t>
            </a:r>
            <a:r>
              <a:rPr lang="en-US" altLang="zh-CN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 </a:t>
            </a:r>
            <a:endParaRPr lang="zh-CN" altLang="en-US"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  <a:p>
            <a:pPr algn="l" eaLnBrk="1" hangingPunct="1">
              <a:buFont typeface="Arial" panose="020B0604020202020204" pitchFamily="34" charset="0"/>
              <a:buAutoNum type="circleNumDbPlain"/>
            </a:pP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静止</a:t>
            </a:r>
            <a:r>
              <a:rPr lang="en-US" altLang="zh-CN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——</a:t>
            </a: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相对于参照物的位置不变。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</p:txBody>
      </p:sp>
      <p:sp>
        <p:nvSpPr>
          <p:cNvPr id="8200" name="TextBox 8"/>
          <p:cNvSpPr txBox="1">
            <a:spLocks noChangeArrowheads="1"/>
          </p:cNvSpPr>
          <p:nvPr/>
        </p:nvSpPr>
        <p:spPr bwMode="auto">
          <a:xfrm>
            <a:off x="1524000" y="4643438"/>
            <a:ext cx="328041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3600">
                <a:latin typeface="Times New Roman" panose="02020603050405020304"/>
                <a:ea typeface="楷体" panose="02010609060101010101" pitchFamily="49" charset="-122"/>
              </a:rPr>
              <a:t>3</a:t>
            </a:r>
            <a:r>
              <a:rPr lang="zh-CN" altLang="en-US" sz="3600">
                <a:latin typeface="Times New Roman" panose="02020603050405020304" pitchFamily="2" charset="-122"/>
                <a:ea typeface="楷体" panose="02010609060101010101" pitchFamily="49" charset="-122"/>
              </a:rPr>
              <a:t> 、</a:t>
            </a:r>
            <a:r>
              <a:rPr lang="zh-CN" altLang="en-US" sz="3600">
                <a:latin typeface="Times New Roman" panose="02020603050405020304"/>
                <a:ea typeface="楷体" panose="02010609060101010101" pitchFamily="49" charset="-122"/>
              </a:rPr>
              <a:t>运动和静止</a:t>
            </a:r>
            <a:endParaRPr lang="zh-CN" altLang="en-US" sz="36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8201" name="笑脸 9">
            <a:hlinkClick r:id="rId1" action="ppaction://hlinksldjump"/>
          </p:cNvPr>
          <p:cNvSpPr>
            <a:spLocks noChangeArrowheads="1"/>
          </p:cNvSpPr>
          <p:nvPr/>
        </p:nvSpPr>
        <p:spPr bwMode="auto">
          <a:xfrm>
            <a:off x="9382125" y="5286375"/>
            <a:ext cx="714375" cy="428625"/>
          </a:xfrm>
          <a:prstGeom prst="smileyFace">
            <a:avLst>
              <a:gd name="adj" fmla="val 4653"/>
            </a:avLst>
          </a:prstGeom>
          <a:gradFill rotWithShape="0">
            <a:gsLst>
              <a:gs pos="0">
                <a:srgbClr val="6A8486"/>
              </a:gs>
              <a:gs pos="50000">
                <a:srgbClr val="9ABEC1"/>
              </a:gs>
              <a:gs pos="100000">
                <a:srgbClr val="B8E3E6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202" name="笑脸 11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667875" y="2714625"/>
            <a:ext cx="714375" cy="571500"/>
          </a:xfrm>
          <a:prstGeom prst="smileyFace">
            <a:avLst>
              <a:gd name="adj" fmla="val 4653"/>
            </a:avLst>
          </a:prstGeom>
          <a:gradFill rotWithShape="0">
            <a:gsLst>
              <a:gs pos="0">
                <a:srgbClr val="6A8486"/>
              </a:gs>
              <a:gs pos="50000">
                <a:srgbClr val="9ABEC1"/>
              </a:gs>
              <a:gs pos="100000">
                <a:srgbClr val="B8E3E6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8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utoUpdateAnimBg="0"/>
      <p:bldP spid="8196" grpId="0" autoUpdateAnimBg="0"/>
      <p:bldP spid="820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2"/>
          <p:cNvSpPr txBox="1">
            <a:spLocks noChangeArrowheads="1"/>
          </p:cNvSpPr>
          <p:nvPr/>
        </p:nvSpPr>
        <p:spPr bwMode="auto">
          <a:xfrm>
            <a:off x="2024063" y="855663"/>
            <a:ext cx="1428750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女生甲</a:t>
            </a:r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女生乙</a:t>
            </a:r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男生</a:t>
            </a:r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zh-CN" altLang="en-US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zh-CN" altLang="en-US"/>
          </a:p>
        </p:txBody>
      </p:sp>
      <p:grpSp>
        <p:nvGrpSpPr>
          <p:cNvPr id="9219" name="组合 19"/>
          <p:cNvGrpSpPr/>
          <p:nvPr/>
        </p:nvGrpSpPr>
        <p:grpSpPr bwMode="auto">
          <a:xfrm>
            <a:off x="1524000" y="500063"/>
            <a:ext cx="9144000" cy="4226385"/>
            <a:chOff x="0" y="0"/>
            <a:chExt cx="9144000" cy="4226985"/>
          </a:xfrm>
        </p:grpSpPr>
        <p:sp>
          <p:nvSpPr>
            <p:cNvPr id="9220" name="TextBox 3"/>
            <p:cNvSpPr txBox="1">
              <a:spLocks noChangeArrowheads="1"/>
            </p:cNvSpPr>
            <p:nvPr/>
          </p:nvSpPr>
          <p:spPr bwMode="auto">
            <a:xfrm>
              <a:off x="3714744" y="357189"/>
              <a:ext cx="1214446" cy="25536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/>
                <a:t>讲台</a:t>
              </a:r>
              <a:endParaRPr lang="en-US" altLang="zh-CN"/>
            </a:p>
            <a:p>
              <a:pPr eaLnBrk="1" hangingPunct="1"/>
              <a:endParaRPr lang="en-US" altLang="zh-CN"/>
            </a:p>
            <a:p>
              <a:pPr eaLnBrk="1" hangingPunct="1"/>
              <a:r>
                <a:rPr lang="zh-CN" altLang="en-US"/>
                <a:t>讲台</a:t>
              </a:r>
              <a:endParaRPr lang="en-US" altLang="zh-CN"/>
            </a:p>
            <a:p>
              <a:pPr eaLnBrk="1" hangingPunct="1"/>
              <a:endParaRPr lang="en-US" altLang="zh-CN"/>
            </a:p>
            <a:p>
              <a:pPr eaLnBrk="1" hangingPunct="1"/>
              <a:r>
                <a:rPr lang="zh-CN" altLang="en-US"/>
                <a:t>讲台</a:t>
              </a:r>
              <a:endParaRPr lang="zh-CN" altLang="en-US"/>
            </a:p>
          </p:txBody>
        </p:sp>
        <p:sp>
          <p:nvSpPr>
            <p:cNvPr id="9221" name="Line 25"/>
            <p:cNvSpPr>
              <a:spLocks noChangeShapeType="1"/>
            </p:cNvSpPr>
            <p:nvPr/>
          </p:nvSpPr>
          <p:spPr bwMode="auto">
            <a:xfrm>
              <a:off x="1857375" y="643028"/>
              <a:ext cx="1943100" cy="0"/>
            </a:xfrm>
            <a:prstGeom prst="line">
              <a:avLst/>
            </a:prstGeom>
            <a:noFill/>
            <a:ln w="57150" cmpd="sng">
              <a:solidFill>
                <a:srgbClr val="66FF33"/>
              </a:solidFill>
              <a:rou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2" name="Line 25"/>
            <p:cNvSpPr>
              <a:spLocks noChangeShapeType="1"/>
            </p:cNvSpPr>
            <p:nvPr/>
          </p:nvSpPr>
          <p:spPr bwMode="auto">
            <a:xfrm>
              <a:off x="1928813" y="1643295"/>
              <a:ext cx="1943100" cy="0"/>
            </a:xfrm>
            <a:prstGeom prst="line">
              <a:avLst/>
            </a:prstGeom>
            <a:noFill/>
            <a:ln w="57150" cmpd="sng">
              <a:solidFill>
                <a:srgbClr val="66FF33"/>
              </a:solidFill>
              <a:rou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3" name="Line 25"/>
            <p:cNvSpPr>
              <a:spLocks noChangeShapeType="1"/>
            </p:cNvSpPr>
            <p:nvPr/>
          </p:nvSpPr>
          <p:spPr bwMode="auto">
            <a:xfrm>
              <a:off x="1928813" y="2572115"/>
              <a:ext cx="1943100" cy="0"/>
            </a:xfrm>
            <a:prstGeom prst="line">
              <a:avLst/>
            </a:prstGeom>
            <a:noFill/>
            <a:ln w="57150" cmpd="sng">
              <a:solidFill>
                <a:srgbClr val="66FF33"/>
              </a:solidFill>
              <a:rou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4" name="TextBox 7"/>
            <p:cNvSpPr txBox="1">
              <a:spLocks noChangeArrowheads="1"/>
            </p:cNvSpPr>
            <p:nvPr/>
          </p:nvSpPr>
          <p:spPr bwMode="auto">
            <a:xfrm>
              <a:off x="5143504" y="428627"/>
              <a:ext cx="2143140" cy="2061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0C0C0C"/>
                  </a:solidFill>
                </a:rPr>
                <a:t>位置改变</a:t>
              </a:r>
              <a:endParaRPr lang="en-US" altLang="zh-CN">
                <a:solidFill>
                  <a:srgbClr val="0C0C0C"/>
                </a:solidFill>
              </a:endParaRPr>
            </a:p>
            <a:p>
              <a:pPr eaLnBrk="1" hangingPunct="1"/>
              <a:endParaRPr lang="en-US" altLang="zh-CN">
                <a:solidFill>
                  <a:srgbClr val="0C0C0C"/>
                </a:solidFill>
              </a:endParaRPr>
            </a:p>
            <a:p>
              <a:pPr eaLnBrk="1" hangingPunct="1"/>
              <a:r>
                <a:rPr lang="zh-CN" altLang="en-US">
                  <a:solidFill>
                    <a:srgbClr val="0C0C0C"/>
                  </a:solidFill>
                </a:rPr>
                <a:t>位置改变</a:t>
              </a:r>
              <a:endParaRPr lang="en-US" altLang="zh-CN">
                <a:solidFill>
                  <a:srgbClr val="0C0C0C"/>
                </a:solidFill>
              </a:endParaRPr>
            </a:p>
            <a:p>
              <a:pPr eaLnBrk="1" hangingPunct="1"/>
              <a:endParaRPr lang="en-US" altLang="zh-CN">
                <a:solidFill>
                  <a:srgbClr val="0C0C0C"/>
                </a:solidFill>
              </a:endParaRPr>
            </a:p>
          </p:txBody>
        </p:sp>
        <p:sp>
          <p:nvSpPr>
            <p:cNvPr id="9225" name="TextBox 8"/>
            <p:cNvSpPr txBox="1">
              <a:spLocks noChangeArrowheads="1"/>
            </p:cNvSpPr>
            <p:nvPr/>
          </p:nvSpPr>
          <p:spPr bwMode="auto">
            <a:xfrm>
              <a:off x="5000628" y="2357453"/>
              <a:ext cx="2428892" cy="583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/>
                <a:t>位置不变</a:t>
              </a:r>
              <a:endParaRPr lang="zh-CN" altLang="en-US"/>
            </a:p>
          </p:txBody>
        </p:sp>
        <p:sp>
          <p:nvSpPr>
            <p:cNvPr id="9226" name="矩形 10"/>
            <p:cNvSpPr>
              <a:spLocks noChangeArrowheads="1"/>
            </p:cNvSpPr>
            <p:nvPr/>
          </p:nvSpPr>
          <p:spPr bwMode="auto">
            <a:xfrm>
              <a:off x="6929454" y="428627"/>
              <a:ext cx="1304925" cy="1445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8800"/>
                <a:t>｝</a:t>
              </a:r>
              <a:endParaRPr lang="zh-CN" altLang="en-US" sz="8800"/>
            </a:p>
          </p:txBody>
        </p:sp>
        <p:sp>
          <p:nvSpPr>
            <p:cNvPr id="9227" name="TextBox 11"/>
            <p:cNvSpPr txBox="1">
              <a:spLocks noChangeArrowheads="1"/>
            </p:cNvSpPr>
            <p:nvPr/>
          </p:nvSpPr>
          <p:spPr bwMode="auto">
            <a:xfrm>
              <a:off x="7929586" y="928693"/>
              <a:ext cx="1214414" cy="583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C00000"/>
                  </a:solidFill>
                </a:rPr>
                <a:t>运动</a:t>
              </a:r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9228" name="TextBox 13"/>
            <p:cNvSpPr txBox="1">
              <a:spLocks noChangeArrowheads="1"/>
            </p:cNvSpPr>
            <p:nvPr/>
          </p:nvSpPr>
          <p:spPr bwMode="auto">
            <a:xfrm>
              <a:off x="7643834" y="2286015"/>
              <a:ext cx="1500166" cy="583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C00000"/>
                  </a:solidFill>
                </a:rPr>
                <a:t>静止</a:t>
              </a:r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9229" name="Rectangle 2"/>
            <p:cNvSpPr>
              <a:spLocks noChangeArrowheads="1"/>
            </p:cNvSpPr>
            <p:nvPr/>
          </p:nvSpPr>
          <p:spPr bwMode="auto">
            <a:xfrm>
              <a:off x="3857621" y="0"/>
              <a:ext cx="1143008" cy="3357586"/>
            </a:xfrm>
            <a:prstGeom prst="rect">
              <a:avLst/>
            </a:prstGeom>
            <a:noFill/>
            <a:ln w="57150" cmpd="thickThin">
              <a:solidFill>
                <a:srgbClr val="FF33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30" name="Rectangle 2"/>
            <p:cNvSpPr>
              <a:spLocks noChangeArrowheads="1"/>
            </p:cNvSpPr>
            <p:nvPr/>
          </p:nvSpPr>
          <p:spPr bwMode="auto">
            <a:xfrm>
              <a:off x="642910" y="71437"/>
              <a:ext cx="1143008" cy="3286148"/>
            </a:xfrm>
            <a:prstGeom prst="rect">
              <a:avLst/>
            </a:prstGeom>
            <a:noFill/>
            <a:ln w="57150" cmpd="thickThin">
              <a:solidFill>
                <a:srgbClr val="FF33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31" name="TextBox 17"/>
            <p:cNvSpPr txBox="1">
              <a:spLocks noChangeArrowheads="1"/>
            </p:cNvSpPr>
            <p:nvPr/>
          </p:nvSpPr>
          <p:spPr bwMode="auto">
            <a:xfrm>
              <a:off x="0" y="3643337"/>
              <a:ext cx="2214578" cy="583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/>
                <a:t>一个物体</a:t>
              </a:r>
              <a:endParaRPr lang="zh-CN" altLang="en-US"/>
            </a:p>
          </p:txBody>
        </p:sp>
        <p:sp>
          <p:nvSpPr>
            <p:cNvPr id="9232" name="TextBox 18"/>
            <p:cNvSpPr txBox="1">
              <a:spLocks noChangeArrowheads="1"/>
            </p:cNvSpPr>
            <p:nvPr/>
          </p:nvSpPr>
          <p:spPr bwMode="auto">
            <a:xfrm>
              <a:off x="3571868" y="3571899"/>
              <a:ext cx="2571768" cy="583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/>
                <a:t>另一个物体</a:t>
              </a:r>
              <a:endParaRPr lang="zh-CN" altLang="en-US"/>
            </a:p>
          </p:txBody>
        </p:sp>
      </p:grpSp>
      <p:sp>
        <p:nvSpPr>
          <p:cNvPr id="9233" name="笑脸 20">
            <a:hlinkClick r:id="rId1" action="ppaction://hlinksldjump"/>
          </p:cNvPr>
          <p:cNvSpPr>
            <a:spLocks noChangeArrowheads="1"/>
          </p:cNvSpPr>
          <p:nvPr/>
        </p:nvSpPr>
        <p:spPr bwMode="auto">
          <a:xfrm>
            <a:off x="8310563" y="5214938"/>
            <a:ext cx="642937" cy="500062"/>
          </a:xfrm>
          <a:prstGeom prst="smileyFace">
            <a:avLst>
              <a:gd name="adj" fmla="val 4653"/>
            </a:avLst>
          </a:prstGeom>
          <a:gradFill rotWithShape="0">
            <a:gsLst>
              <a:gs pos="0">
                <a:srgbClr val="6A8486"/>
              </a:gs>
              <a:gs pos="50000">
                <a:srgbClr val="9ABEC1"/>
              </a:gs>
              <a:gs pos="100000">
                <a:srgbClr val="B8E3E6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9234" name="矩形 21"/>
          <p:cNvSpPr>
            <a:spLocks noChangeArrowheads="1"/>
          </p:cNvSpPr>
          <p:nvPr/>
        </p:nvSpPr>
        <p:spPr bwMode="auto">
          <a:xfrm>
            <a:off x="4881563" y="4714875"/>
            <a:ext cx="292893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4400">
                <a:solidFill>
                  <a:srgbClr val="4F269A"/>
                </a:solidFill>
                <a:latin typeface="Times New Roman" panose="02020603050405020304"/>
                <a:ea typeface="楷体" panose="02010609060101010101" pitchFamily="49" charset="-122"/>
              </a:rPr>
              <a:t>（参照物）</a:t>
            </a:r>
            <a:endParaRPr lang="zh-CN" altLang="en-US" sz="4400">
              <a:solidFill>
                <a:srgbClr val="4F269A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6" descr="3"/>
          <p:cNvPicPr>
            <a:picLocks noChangeAspect="1" noChangeArrowheads="1"/>
          </p:cNvPicPr>
          <p:nvPr/>
        </p:nvPicPr>
        <p:blipFill>
          <a:blip r:embed="rId1">
            <a:lum bright="-24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27" descr="1"/>
          <p:cNvPicPr>
            <a:picLocks noChangeAspect="1" noChangeArrowheads="1"/>
          </p:cNvPicPr>
          <p:nvPr/>
        </p:nvPicPr>
        <p:blipFill>
          <a:blip r:embed="rId2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786063"/>
            <a:ext cx="4572000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Box 4"/>
          <p:cNvSpPr txBox="1">
            <a:spLocks noChangeArrowheads="1"/>
          </p:cNvSpPr>
          <p:nvPr/>
        </p:nvSpPr>
        <p:spPr bwMode="auto">
          <a:xfrm>
            <a:off x="1524000" y="4572000"/>
            <a:ext cx="10858500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　　</a:t>
            </a:r>
            <a:r>
              <a:rPr lang="zh-CN" altLang="en-US" sz="2800">
                <a:latin typeface="Times New Roman" panose="02020603050405020304"/>
                <a:ea typeface="楷体" panose="02010609060101010101" pitchFamily="49" charset="-122"/>
              </a:rPr>
              <a:t>以</a:t>
            </a:r>
            <a:r>
              <a:rPr lang="zh-CN" altLang="en-US">
                <a:latin typeface="Times New Roman" panose="02020603050405020304" pitchFamily="2" charset="-122"/>
                <a:ea typeface="楷体" panose="02010609060101010101" pitchFamily="49" charset="-122"/>
              </a:rPr>
              <a:t>地板</a:t>
            </a:r>
            <a:r>
              <a:rPr lang="zh-CN" altLang="en-US" sz="2800">
                <a:latin typeface="Times New Roman" panose="02020603050405020304"/>
                <a:ea typeface="楷体" panose="02010609060101010101" pitchFamily="49" charset="-122"/>
              </a:rPr>
              <a:t>为参照物，</a:t>
            </a:r>
            <a:endParaRPr lang="en-US" altLang="zh-CN" sz="2800"/>
          </a:p>
          <a:p>
            <a:pPr algn="l" eaLnBrk="1" hangingPunct="1"/>
            <a:r>
              <a:rPr lang="zh-CN" altLang="en-US" sz="2800">
                <a:latin typeface="Times New Roman" panose="02020603050405020304"/>
                <a:ea typeface="楷体" panose="02010609060101010101" pitchFamily="49" charset="-122"/>
              </a:rPr>
              <a:t>运动员是</a:t>
            </a:r>
            <a:r>
              <a:rPr lang="en-US" altLang="zh-CN" sz="2800">
                <a:latin typeface="Times New Roman" panose="02020603050405020304"/>
                <a:ea typeface="楷体" panose="02010609060101010101" pitchFamily="49" charset="-122"/>
              </a:rPr>
              <a:t>______</a:t>
            </a:r>
            <a:r>
              <a:rPr lang="zh-CN" altLang="en-US" sz="2800">
                <a:latin typeface="Times New Roman" panose="02020603050405020304"/>
                <a:ea typeface="楷体" panose="02010609060101010101" pitchFamily="49" charset="-122"/>
              </a:rPr>
              <a:t>的，因</a:t>
            </a:r>
            <a:endParaRPr lang="en-US" altLang="zh-CN" sz="2800"/>
          </a:p>
          <a:p>
            <a:pPr algn="l" eaLnBrk="1" hangingPunct="1"/>
            <a:r>
              <a:rPr lang="zh-CN" altLang="en-US" sz="2800">
                <a:latin typeface="Times New Roman" panose="02020603050405020304"/>
                <a:ea typeface="楷体" panose="02010609060101010101" pitchFamily="49" charset="-122"/>
              </a:rPr>
              <a:t>为</a:t>
            </a:r>
            <a:r>
              <a:rPr lang="en-US" altLang="zh-CN" sz="2800" u="sng">
                <a:latin typeface="Times New Roman" panose="02020603050405020304"/>
                <a:ea typeface="楷体" panose="02010609060101010101" pitchFamily="49" charset="-122"/>
              </a:rPr>
              <a:t>      </a:t>
            </a:r>
            <a:r>
              <a:rPr lang="en-US" altLang="zh-CN" sz="2800">
                <a:latin typeface="Times New Roman" panose="02020603050405020304"/>
                <a:ea typeface="楷体" panose="02010609060101010101" pitchFamily="49" charset="-122"/>
              </a:rPr>
              <a:t>_____________________________</a:t>
            </a:r>
            <a:r>
              <a:rPr lang="zh-CN" altLang="en-US" sz="2800">
                <a:latin typeface="Times New Roman" panose="02020603050405020304"/>
                <a:ea typeface="楷体" panose="02010609060101010101" pitchFamily="49" charset="-122"/>
              </a:rPr>
              <a:t>；墙是</a:t>
            </a:r>
            <a:r>
              <a:rPr lang="en-US" altLang="zh-CN" sz="2800">
                <a:latin typeface="Times New Roman" panose="02020603050405020304"/>
                <a:ea typeface="楷体" panose="02010609060101010101" pitchFamily="49" charset="-122"/>
              </a:rPr>
              <a:t>_____</a:t>
            </a:r>
            <a:endParaRPr lang="en-US" altLang="zh-CN" sz="2800">
              <a:latin typeface="Times New Roman" panose="02020603050405020304"/>
              <a:ea typeface="楷体" panose="02010609060101010101" pitchFamily="49" charset="-122"/>
            </a:endParaRPr>
          </a:p>
          <a:p>
            <a:pPr algn="l" eaLnBrk="1" hangingPunct="1"/>
            <a:r>
              <a:rPr lang="zh-CN" altLang="en-US" sz="2800">
                <a:latin typeface="Times New Roman" panose="02020603050405020304"/>
                <a:ea typeface="楷体" panose="02010609060101010101" pitchFamily="49" charset="-122"/>
              </a:rPr>
              <a:t>的，因为</a:t>
            </a:r>
            <a:r>
              <a:rPr lang="en-US" altLang="zh-CN" sz="2800">
                <a:latin typeface="Times New Roman" panose="02020603050405020304"/>
                <a:ea typeface="楷体" panose="02010609060101010101" pitchFamily="49" charset="-122"/>
              </a:rPr>
              <a:t> _______________________ </a:t>
            </a:r>
            <a:r>
              <a:rPr lang="zh-CN" altLang="en-US" sz="2800">
                <a:latin typeface="Times New Roman" panose="02020603050405020304"/>
                <a:ea typeface="楷体" panose="02010609060101010101" pitchFamily="49" charset="-122"/>
              </a:rPr>
              <a:t>。</a:t>
            </a:r>
            <a:endParaRPr lang="zh-CN" altLang="en-US" sz="28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245" name="TextBox 6"/>
          <p:cNvSpPr txBox="1">
            <a:spLocks noChangeArrowheads="1"/>
          </p:cNvSpPr>
          <p:nvPr/>
        </p:nvSpPr>
        <p:spPr bwMode="auto">
          <a:xfrm>
            <a:off x="3167380" y="5082540"/>
            <a:ext cx="118808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C00000"/>
                </a:solidFill>
                <a:latin typeface="Times New Roman" panose="02020603050405020304"/>
                <a:ea typeface="楷体" panose="02010609060101010101" pitchFamily="49" charset="-122"/>
              </a:rPr>
              <a:t>运动</a:t>
            </a:r>
            <a:endParaRPr lang="zh-CN" altLang="en-US" sz="2800">
              <a:solidFill>
                <a:srgbClr val="C0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1845628" y="5500688"/>
            <a:ext cx="75723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/>
            <a:r>
              <a:rPr lang="zh-CN" altLang="en-US" sz="2800">
                <a:solidFill>
                  <a:srgbClr val="C00000"/>
                </a:solidFill>
                <a:latin typeface="Times New Roman" panose="02020603050405020304"/>
                <a:ea typeface="楷体" panose="02010609060101010101" pitchFamily="49" charset="-122"/>
              </a:rPr>
              <a:t>运动员相对于地板的位置发生了改变</a:t>
            </a:r>
            <a:endParaRPr lang="zh-CN" altLang="en-US" sz="2800">
              <a:solidFill>
                <a:srgbClr val="C0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247" name="TextBox 8"/>
          <p:cNvSpPr txBox="1">
            <a:spLocks noChangeArrowheads="1"/>
          </p:cNvSpPr>
          <p:nvPr/>
        </p:nvSpPr>
        <p:spPr bwMode="auto">
          <a:xfrm>
            <a:off x="8686483" y="5501005"/>
            <a:ext cx="2071687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C00000"/>
                </a:solidFill>
                <a:latin typeface="Times New Roman" panose="02020603050405020304"/>
                <a:ea typeface="楷体" panose="02010609060101010101" pitchFamily="49" charset="-122"/>
              </a:rPr>
              <a:t>静止</a:t>
            </a:r>
            <a:endParaRPr lang="zh-CN" altLang="en-US" sz="2800">
              <a:solidFill>
                <a:srgbClr val="C0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248" name="矩形 9"/>
          <p:cNvSpPr>
            <a:spLocks noChangeArrowheads="1"/>
          </p:cNvSpPr>
          <p:nvPr/>
        </p:nvSpPr>
        <p:spPr bwMode="auto">
          <a:xfrm>
            <a:off x="3167063" y="5926138"/>
            <a:ext cx="4929187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/>
            <a:r>
              <a:rPr lang="zh-CN" altLang="en-US" sz="2800">
                <a:solidFill>
                  <a:srgbClr val="C00000"/>
                </a:solidFill>
                <a:latin typeface="Times New Roman" panose="02020603050405020304"/>
                <a:ea typeface="楷体" panose="02010609060101010101" pitchFamily="49" charset="-122"/>
              </a:rPr>
              <a:t>墙相对于地板的位置不变</a:t>
            </a:r>
            <a:endParaRPr lang="zh-CN" altLang="en-US" sz="2800"/>
          </a:p>
        </p:txBody>
      </p:sp>
      <p:sp>
        <p:nvSpPr>
          <p:cNvPr id="10249" name="矩形 10"/>
          <p:cNvSpPr>
            <a:spLocks noChangeArrowheads="1"/>
          </p:cNvSpPr>
          <p:nvPr/>
        </p:nvSpPr>
        <p:spPr bwMode="auto">
          <a:xfrm>
            <a:off x="1524000" y="2428875"/>
            <a:ext cx="4572000" cy="1137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360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练一练：</a:t>
            </a:r>
            <a:r>
              <a:rPr lang="zh-CN" altLang="en-US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完成课本第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118</a:t>
            </a:r>
            <a:r>
              <a:rPr lang="zh-CN" altLang="en-US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页练习。</a:t>
            </a:r>
            <a:endParaRPr lang="zh-CN" altLang="en-US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utoUpdateAnimBg="0"/>
      <p:bldP spid="10247" grpId="0" autoUpdateAnimBg="0"/>
      <p:bldP spid="1024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6"/>
          <p:cNvSpPr txBox="1">
            <a:spLocks noChangeArrowheads="1"/>
          </p:cNvSpPr>
          <p:nvPr/>
        </p:nvSpPr>
        <p:spPr bwMode="auto">
          <a:xfrm>
            <a:off x="2166938" y="1714500"/>
            <a:ext cx="8750300" cy="255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>
              <a:buFont typeface="Arial" panose="020B0604020202020204" pitchFamily="34" charset="0"/>
              <a:buAutoNum type="circleNumDbPlain"/>
            </a:pPr>
            <a:r>
              <a:rPr lang="en-US" altLang="zh-CN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 </a:t>
            </a: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确定研究对象；</a:t>
            </a:r>
            <a:endParaRPr lang="en-US" altLang="zh-CN"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  <a:p>
            <a:pPr algn="l" eaLnBrk="1" hangingPunct="1">
              <a:buFont typeface="Arial" panose="020B0604020202020204" pitchFamily="34" charset="0"/>
              <a:buAutoNum type="circleNumDbPlain"/>
            </a:pPr>
            <a:endParaRPr lang="zh-CN" altLang="en-US"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  <a:p>
            <a:pPr algn="l" eaLnBrk="1" hangingPunct="1">
              <a:buFont typeface="Arial" panose="020B0604020202020204" pitchFamily="34" charset="0"/>
              <a:buAutoNum type="circleNumDbPlain"/>
            </a:pP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 选取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参照物；</a:t>
            </a:r>
            <a:endParaRPr lang="en-US" altLang="zh-CN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  <a:p>
            <a:pPr algn="l" eaLnBrk="1" hangingPunct="1">
              <a:buFont typeface="Arial" panose="020B0604020202020204" pitchFamily="34" charset="0"/>
              <a:buAutoNum type="circleNumDbPlain"/>
            </a:pP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</a:endParaRPr>
          </a:p>
          <a:p>
            <a:pPr algn="l" eaLnBrk="1" hangingPunct="1">
              <a:buFont typeface="Arial" panose="020B0604020202020204" pitchFamily="34" charset="0"/>
              <a:buAutoNum type="circleNumDbPlain"/>
            </a:pP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 研究对象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相对</a:t>
            </a: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于参照物位置是否发生改变。</a:t>
            </a:r>
            <a:endParaRPr lang="zh-CN" altLang="en-US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1952625" y="500063"/>
            <a:ext cx="700087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4400">
                <a:solidFill>
                  <a:srgbClr val="99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判定物体静止或运动的方法：</a:t>
            </a:r>
            <a:endParaRPr lang="zh-CN" altLang="en-US" sz="4400">
              <a:solidFill>
                <a:srgbClr val="99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15"/>
          <p:cNvGrpSpPr/>
          <p:nvPr/>
        </p:nvGrpSpPr>
        <p:grpSpPr bwMode="auto">
          <a:xfrm>
            <a:off x="2452688" y="357188"/>
            <a:ext cx="8001000" cy="2676525"/>
            <a:chOff x="0" y="0"/>
            <a:chExt cx="5040" cy="1686"/>
          </a:xfrm>
        </p:grpSpPr>
        <p:grpSp>
          <p:nvGrpSpPr>
            <p:cNvPr id="13315" name="Group 16"/>
            <p:cNvGrpSpPr/>
            <p:nvPr/>
          </p:nvGrpSpPr>
          <p:grpSpPr bwMode="auto">
            <a:xfrm>
              <a:off x="144" y="0"/>
              <a:ext cx="4896" cy="1686"/>
              <a:chOff x="0" y="0"/>
              <a:chExt cx="4896" cy="1686"/>
            </a:xfrm>
          </p:grpSpPr>
          <p:sp>
            <p:nvSpPr>
              <p:cNvPr id="13316" name="Text Box 17"/>
              <p:cNvSpPr txBox="1">
                <a:spLocks noChangeArrowheads="1"/>
              </p:cNvSpPr>
              <p:nvPr/>
            </p:nvSpPr>
            <p:spPr bwMode="auto">
              <a:xfrm>
                <a:off x="0" y="336"/>
                <a:ext cx="1104" cy="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1pPr>
                <a:lvl2pPr marL="742950" indent="-285750" eaLnBrk="0" hangingPunct="0"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2pPr>
                <a:lvl3pPr marL="1143000" indent="-228600" eaLnBrk="0" hangingPunct="0"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3pPr>
                <a:lvl4pPr marL="1600200" indent="-228600" eaLnBrk="0" hangingPunct="0"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4pPr>
                <a:lvl5pPr marL="2057400" indent="-228600" eaLnBrk="0" hangingPunct="0"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endParaRPr lang="zh-CN" altLang="en-US" sz="2800">
                  <a:solidFill>
                    <a:schemeClr val="hlink"/>
                  </a:solidFill>
                  <a:latin typeface="Tahoma" panose="020B0604030504040204" pitchFamily="34" charset="0"/>
                </a:endParaRPr>
              </a:p>
            </p:txBody>
          </p:sp>
          <p:pic>
            <p:nvPicPr>
              <p:cNvPr id="13317" name="Picture 18" descr="2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8" y="0"/>
                <a:ext cx="3888" cy="16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3318" name="Text Box 19"/>
            <p:cNvSpPr txBox="1">
              <a:spLocks noChangeArrowheads="1"/>
            </p:cNvSpPr>
            <p:nvPr/>
          </p:nvSpPr>
          <p:spPr bwMode="auto">
            <a:xfrm>
              <a:off x="0" y="1008"/>
              <a:ext cx="1104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zh-CN" altLang="en-US" sz="3600">
                <a:solidFill>
                  <a:schemeClr val="folHlink"/>
                </a:solidFill>
                <a:latin typeface="Tahoma" panose="020B0604030504040204" pitchFamily="34" charset="0"/>
                <a:ea typeface="华文行楷" panose="02010800040101010101" pitchFamily="2" charset="-122"/>
              </a:endParaRPr>
            </a:p>
          </p:txBody>
        </p:sp>
      </p:grpSp>
      <p:sp>
        <p:nvSpPr>
          <p:cNvPr id="13319" name="矩形 6"/>
          <p:cNvSpPr>
            <a:spLocks noChangeArrowheads="1"/>
          </p:cNvSpPr>
          <p:nvPr/>
        </p:nvSpPr>
        <p:spPr bwMode="auto">
          <a:xfrm>
            <a:off x="2024063" y="3857625"/>
            <a:ext cx="8001000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>
                <a:latin typeface="Times New Roman" panose="02020603050405020304" pitchFamily="34" charset="0"/>
                <a:ea typeface="楷体" panose="02010609060101010101" pitchFamily="49" charset="-122"/>
              </a:rPr>
              <a:t>        这位诗人认为云朵向西运动，是以</a:t>
            </a:r>
            <a:r>
              <a:rPr lang="en-US" altLang="zh-CN">
                <a:latin typeface="Times New Roman" panose="02020603050405020304" pitchFamily="34" charset="0"/>
                <a:ea typeface="楷体" panose="02010609060101010101" pitchFamily="49" charset="-122"/>
              </a:rPr>
              <a:t>______</a:t>
            </a:r>
            <a:r>
              <a:rPr lang="zh-CN" altLang="en-US">
                <a:latin typeface="Times New Roman" panose="02020603050405020304" pitchFamily="34" charset="0"/>
                <a:ea typeface="楷体" panose="02010609060101010101" pitchFamily="49" charset="-122"/>
              </a:rPr>
              <a:t>为参照物；认为月亮向东运动，是以</a:t>
            </a:r>
            <a:r>
              <a:rPr lang="en-US" altLang="zh-CN">
                <a:latin typeface="Times New Roman" panose="02020603050405020304" pitchFamily="34" charset="0"/>
                <a:ea typeface="楷体" panose="02010609060101010101" pitchFamily="49" charset="-122"/>
              </a:rPr>
              <a:t>______</a:t>
            </a:r>
            <a:r>
              <a:rPr lang="zh-CN" altLang="en-US">
                <a:latin typeface="Times New Roman" panose="02020603050405020304" pitchFamily="34" charset="0"/>
                <a:ea typeface="楷体" panose="02010609060101010101" pitchFamily="49" charset="-122"/>
              </a:rPr>
              <a:t>为参照物。</a:t>
            </a:r>
            <a:endParaRPr lang="zh-CN" altLang="en-US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20" name="TextBox 8"/>
          <p:cNvSpPr txBox="1">
            <a:spLocks noChangeArrowheads="1"/>
          </p:cNvSpPr>
          <p:nvPr/>
        </p:nvSpPr>
        <p:spPr bwMode="auto">
          <a:xfrm>
            <a:off x="2126298" y="4564698"/>
            <a:ext cx="20002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月亮</a:t>
            </a:r>
            <a:endParaRPr lang="zh-CN" altLang="en-US" sz="36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3321" name="TextBox 9"/>
          <p:cNvSpPr txBox="1">
            <a:spLocks noChangeArrowheads="1"/>
          </p:cNvSpPr>
          <p:nvPr/>
        </p:nvSpPr>
        <p:spPr bwMode="auto">
          <a:xfrm>
            <a:off x="2126932" y="5416550"/>
            <a:ext cx="450056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云朵</a:t>
            </a:r>
            <a:endParaRPr lang="zh-CN" altLang="en-US" sz="36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pic>
        <p:nvPicPr>
          <p:cNvPr id="13322" name="矩形 1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112" y="268288"/>
            <a:ext cx="2914651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 bldLvl="0" autoUpdateAnimBg="0"/>
      <p:bldP spid="13321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1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25" y="428625"/>
            <a:ext cx="7345363" cy="570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WordArt 4"/>
          <p:cNvSpPr>
            <a:spLocks noChangeArrowheads="1" noChangeShapeType="1" noTextEdit="1"/>
          </p:cNvSpPr>
          <p:nvPr/>
        </p:nvSpPr>
        <p:spPr bwMode="auto">
          <a:xfrm>
            <a:off x="1847850" y="0"/>
            <a:ext cx="277812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>
                <a:ln w="9525" cmpd="sng">
                  <a:solidFill>
                    <a:srgbClr val="FF3300"/>
                  </a:solidFill>
                  <a:rou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3300"/>
                    </a:gs>
                  </a:gsLst>
                  <a:lin ang="5400000" scaled="1"/>
                </a:gradFill>
                <a:latin typeface="Times New Roman" panose="02020603050405020304" pitchFamily="2" charset="-122"/>
                <a:ea typeface="楷体" panose="02010609060101010101" pitchFamily="49" charset="-122"/>
              </a:rPr>
              <a:t>想一想</a:t>
            </a:r>
            <a:endParaRPr lang="zh-CN" altLang="en-US" sz="3600">
              <a:ln w="9525" cmpd="sng">
                <a:solidFill>
                  <a:srgbClr val="FF3300"/>
                </a:solidFill>
                <a:round/>
              </a:ln>
              <a:gradFill rotWithShape="1">
                <a:gsLst>
                  <a:gs pos="0">
                    <a:srgbClr val="FFFF00"/>
                  </a:gs>
                  <a:gs pos="100000">
                    <a:srgbClr val="FF3300"/>
                  </a:gs>
                </a:gsLst>
                <a:lin ang="5400000" scaled="1"/>
              </a:gra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1023937" y="5143500"/>
            <a:ext cx="592931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           </a:t>
            </a:r>
            <a:r>
              <a:rPr lang="zh-CN" altLang="en-US">
                <a:latin typeface="Times New Roman" panose="02020603050405020304" pitchFamily="2" charset="-122"/>
                <a:ea typeface="楷体" panose="02010609060101010101" pitchFamily="49" charset="-122"/>
              </a:rPr>
              <a:t>小明站在电梯上匀速上升，他是运动的还是静止的？</a:t>
            </a:r>
            <a:endParaRPr lang="zh-CN" altLang="en-US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1400</Words>
  <Application>WPS 演示</Application>
  <PresentationFormat>宽屏</PresentationFormat>
  <Paragraphs>242</Paragraphs>
  <Slides>22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9" baseType="lpstr">
      <vt:lpstr>Arial</vt:lpstr>
      <vt:lpstr>宋体</vt:lpstr>
      <vt:lpstr>Wingdings</vt:lpstr>
      <vt:lpstr>Wingdings</vt:lpstr>
      <vt:lpstr>楷体</vt:lpstr>
      <vt:lpstr>Calibri Light</vt:lpstr>
      <vt:lpstr>黑体</vt:lpstr>
      <vt:lpstr>Times New Roman</vt:lpstr>
      <vt:lpstr>Times New Roman</vt:lpstr>
      <vt:lpstr>Tahoma</vt:lpstr>
      <vt:lpstr>华文行楷</vt:lpstr>
      <vt:lpstr>Times New Roman</vt:lpstr>
      <vt:lpstr>微软雅黑</vt:lpstr>
      <vt:lpstr>Calibri</vt:lpstr>
      <vt:lpstr>Arial Unicode MS</vt:lpstr>
      <vt:lpstr>Office 主题​​</vt:lpstr>
      <vt:lpstr>物理</vt:lpstr>
      <vt:lpstr>四、运动的相对性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2022-08-06T09:09:52Z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74D4D361B96D409DA3F0609FB28A201B</vt:lpwstr>
  </property>
</Properties>
</file>