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</p:sldIdLst>
  <p:sldSz cx="12192000" cy="6858000"/>
  <p:notesSz cx="6858000" cy="9144000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4" Type="http://schemas.openxmlformats.org/officeDocument/2006/relationships/tags" Target="tags/tag63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0617243-9BDB-4A42-952E-BAB87EBCD884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0617243-9BDB-4A42-952E-BAB87EBCD884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0617243-9BDB-4A42-952E-BAB87EBCD884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0617243-9BDB-4A42-952E-BAB87EBCD884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0617243-9BDB-4A42-952E-BAB87EBCD884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0617243-9BDB-4A42-952E-BAB87EBCD884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0617243-9BDB-4A42-952E-BAB87EBCD884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0617243-9BDB-4A42-952E-BAB87EBCD884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0617243-9BDB-4A42-952E-BAB87EBCD884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0617243-9BDB-4A42-952E-BAB87EBCD884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0617243-9BDB-4A42-952E-BAB87EBCD884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09600" y="1600200"/>
            <a:ext cx="10972800" cy="4525963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0617243-9BDB-4A42-952E-BAB87EBCD884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4" Type="http://schemas.openxmlformats.org/officeDocument/2006/relationships/theme" Target="../theme/theme2.xml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090" algn="l"/>
          <a:tab pos="1609090" algn="l"/>
          <a:tab pos="1609090" algn="l"/>
          <a:tab pos="1609090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zh-CN" dirty="0"/>
              <a:t>单击此处编辑母版标题样式</a:t>
            </a:r>
            <a:endParaRPr lang="zh-CN" altLang="zh-CN"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zh-CN" dirty="0"/>
              <a:t>单击此处编辑母版文本样式</a:t>
            </a:r>
            <a:endParaRPr lang="zh-CN" altLang="zh-CN" dirty="0"/>
          </a:p>
          <a:p>
            <a:pPr lvl="1"/>
            <a:r>
              <a:rPr lang="zh-CN" altLang="zh-CN" dirty="0"/>
              <a:t>第二级</a:t>
            </a:r>
            <a:endParaRPr lang="zh-CN" altLang="zh-CN" dirty="0"/>
          </a:p>
          <a:p>
            <a:pPr lvl="2"/>
            <a:r>
              <a:rPr lang="zh-CN" altLang="zh-CN" dirty="0"/>
              <a:t>第三级</a:t>
            </a:r>
            <a:endParaRPr lang="zh-CN" altLang="zh-CN" dirty="0"/>
          </a:p>
          <a:p>
            <a:pPr lvl="3"/>
            <a:r>
              <a:rPr lang="zh-CN" altLang="zh-CN" dirty="0"/>
              <a:t>第四级</a:t>
            </a:r>
            <a:endParaRPr lang="zh-CN" altLang="zh-CN" dirty="0"/>
          </a:p>
          <a:p>
            <a:pPr lvl="4"/>
            <a:r>
              <a:rPr lang="zh-CN" altLang="zh-CN" dirty="0"/>
              <a:t>第五级</a:t>
            </a:r>
            <a:endParaRPr lang="zh-CN" altLang="zh-CN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z="140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buFont typeface="Arial" panose="020B0604020202020204" pitchFamily="34" charset="0"/>
              <a:buNone/>
              <a:defRPr sz="1400"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 typeface="Arial" panose="020B0604020202020204" pitchFamily="34" charset="0"/>
              <a:buNone/>
              <a:defRPr sz="1400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0617243-9BDB-4A42-952E-BAB87EBCD884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audio" Target="../media/audio2.wav"/><Relationship Id="rId4" Type="http://schemas.openxmlformats.org/officeDocument/2006/relationships/image" Target="../media/image16.jpeg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NULL" TargetMode="External"/><Relationship Id="rId1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audio" Target="../media/audio3.wav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3.jpeg"/><Relationship Id="rId1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audio" Target="../media/audio1.wav"/><Relationship Id="rId2" Type="http://schemas.openxmlformats.org/officeDocument/2006/relationships/image" Target="../media/image4.GIF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12.jpeg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50" name="Picture 2" descr="5"/>
          <p:cNvPicPr>
            <a:picLocks noChangeAspect="1"/>
          </p:cNvPicPr>
          <p:nvPr/>
        </p:nvPicPr>
        <p:blipFill>
          <a:blip r:embed="rId1">
            <a:lum bright="23999"/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5" name="Text Box 3"/>
          <p:cNvSpPr txBox="1"/>
          <p:nvPr/>
        </p:nvSpPr>
        <p:spPr>
          <a:xfrm>
            <a:off x="3200400" y="3200400"/>
            <a:ext cx="5791200" cy="14452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zh-CN" sz="8800" dirty="0">
                <a:solidFill>
                  <a:srgbClr val="FF0000"/>
                </a:solidFill>
                <a:latin typeface="Tahoma" panose="020B0604030504040204" pitchFamily="34" charset="0"/>
                <a:ea typeface="华文新魏" pitchFamily="2" charset="-122"/>
              </a:rPr>
              <a:t>熔化和凝固</a:t>
            </a:r>
            <a:endParaRPr lang="zh-CN" altLang="zh-CN" sz="8800" dirty="0">
              <a:solidFill>
                <a:srgbClr val="FF0000"/>
              </a:solidFill>
              <a:latin typeface="Tahoma" panose="020B0604030504040204" pitchFamily="34" charset="0"/>
              <a:ea typeface="华文新魏" pitchFamily="2" charset="-122"/>
            </a:endParaRPr>
          </a:p>
        </p:txBody>
      </p:sp>
      <p:grpSp>
        <p:nvGrpSpPr>
          <p:cNvPr id="2052" name="Group 4"/>
          <p:cNvGrpSpPr/>
          <p:nvPr/>
        </p:nvGrpSpPr>
        <p:grpSpPr>
          <a:xfrm>
            <a:off x="10058400" y="6553200"/>
            <a:ext cx="609600" cy="304800"/>
            <a:chOff x="0" y="0"/>
            <a:chExt cx="384" cy="192"/>
          </a:xfrm>
        </p:grpSpPr>
        <p:sp>
          <p:nvSpPr>
            <p:cNvPr id="2053" name="AutoShape 5">
              <a:hlinkClick r:id="" action="ppaction://hlinkshowjump?jump=previousslide"/>
            </p:cNvPr>
            <p:cNvSpPr/>
            <p:nvPr/>
          </p:nvSpPr>
          <p:spPr>
            <a:xfrm>
              <a:off x="0" y="0"/>
              <a:ext cx="192" cy="192"/>
            </a:xfrm>
            <a:prstGeom prst="actionButtonBackPrevious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2054" name="AutoShape 6">
              <a:hlinkClick r:id="" action="ppaction://hlinkshowjump?jump=nextslide"/>
            </p:cNvPr>
            <p:cNvSpPr/>
            <p:nvPr/>
          </p:nvSpPr>
          <p:spPr>
            <a:xfrm>
              <a:off x="192" y="0"/>
              <a:ext cx="192" cy="192"/>
            </a:xfrm>
            <a:prstGeom prst="actionButtonForwardNext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6" name="Picture 2" descr="瓶子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28800" y="304800"/>
            <a:ext cx="3657600" cy="2743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7" name="Picture 3" descr="蜂蜡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381000"/>
            <a:ext cx="4267200" cy="26114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8" name="Picture 4" descr="橡胶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3657600"/>
            <a:ext cx="3733800" cy="2514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9" name="Picture 5" descr="塑料"/>
          <p:cNvPicPr>
            <a:picLocks noChangeAspect="1"/>
          </p:cNvPicPr>
          <p:nvPr/>
        </p:nvPicPr>
        <p:blipFill>
          <a:blip r:embed="rId4"/>
          <a:srcRect r="11" b="-56"/>
          <a:stretch>
            <a:fillRect/>
          </a:stretch>
        </p:blipFill>
        <p:spPr>
          <a:xfrm>
            <a:off x="6019800" y="3649663"/>
            <a:ext cx="4191000" cy="25987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70" name="Text Box 6"/>
          <p:cNvSpPr txBox="1"/>
          <p:nvPr/>
        </p:nvSpPr>
        <p:spPr>
          <a:xfrm>
            <a:off x="3048000" y="2971800"/>
            <a:ext cx="12192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sz="4000" b="1" dirty="0">
                <a:solidFill>
                  <a:srgbClr val="0033CC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玻璃</a:t>
            </a:r>
            <a:endParaRPr lang="zh-CN" altLang="zh-CN" sz="4000" b="1" dirty="0">
              <a:solidFill>
                <a:srgbClr val="0033CC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2295" name="Text Box 7"/>
          <p:cNvSpPr txBox="1"/>
          <p:nvPr/>
        </p:nvSpPr>
        <p:spPr>
          <a:xfrm>
            <a:off x="7620000" y="3048000"/>
            <a:ext cx="12192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sz="4000" b="1" dirty="0">
                <a:solidFill>
                  <a:srgbClr val="0033CC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蜂蜡</a:t>
            </a:r>
            <a:endParaRPr lang="zh-CN" altLang="zh-CN" sz="4000" b="1" dirty="0">
              <a:solidFill>
                <a:srgbClr val="0033CC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2296" name="Text Box 8"/>
          <p:cNvSpPr txBox="1"/>
          <p:nvPr/>
        </p:nvSpPr>
        <p:spPr>
          <a:xfrm>
            <a:off x="7810500" y="6210300"/>
            <a:ext cx="12192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sz="4000" b="1" dirty="0">
                <a:solidFill>
                  <a:srgbClr val="0033CC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塑料</a:t>
            </a:r>
            <a:endParaRPr lang="zh-CN" altLang="zh-CN" sz="4000" b="1" dirty="0">
              <a:solidFill>
                <a:srgbClr val="0033CC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2297" name="Text Box 9"/>
          <p:cNvSpPr txBox="1"/>
          <p:nvPr/>
        </p:nvSpPr>
        <p:spPr>
          <a:xfrm>
            <a:off x="3048000" y="6172200"/>
            <a:ext cx="12192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sz="4000" b="1" dirty="0">
                <a:solidFill>
                  <a:srgbClr val="0033CC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橡胶</a:t>
            </a:r>
            <a:endParaRPr lang="zh-CN" altLang="zh-CN" sz="4000" b="1" dirty="0">
              <a:solidFill>
                <a:srgbClr val="0033CC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2298" name="WordArt 10"/>
          <p:cNvSpPr>
            <a:spLocks noChangeArrowheads="1" noChangeShapeType="1"/>
          </p:cNvSpPr>
          <p:nvPr/>
        </p:nvSpPr>
        <p:spPr bwMode="auto">
          <a:xfrm>
            <a:off x="4953000" y="2819400"/>
            <a:ext cx="1524000" cy="1143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numCol="1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Flat1" dir="r"/>
            </a:scene3d>
            <a:sp3d extrusionH="430200" prstMaterial="legacyMatte">
              <a:extrusionClr>
                <a:srgbClr val="FF6600"/>
              </a:extrusionClr>
              <a:contourClr>
                <a:srgbClr val="FFE701"/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0" i="0" u="none" strike="noStrike" kern="1200" cap="none" spc="0" normalizeH="0" baseline="0" noProof="0">
                <a:ln w="9525" cmpd="sng">
                  <a:rou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非晶体</a:t>
            </a:r>
            <a:endParaRPr kumimoji="0" lang="zh-CN" altLang="en-US" sz="3600" b="0" i="0" u="none" strike="noStrike" kern="1200" cap="none" spc="0" normalizeH="0" baseline="0" noProof="0">
              <a:ln w="9525" cmpd="sng">
                <a:rou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1275" name="Group 11"/>
          <p:cNvGrpSpPr/>
          <p:nvPr/>
        </p:nvGrpSpPr>
        <p:grpSpPr>
          <a:xfrm>
            <a:off x="10058400" y="6553200"/>
            <a:ext cx="609600" cy="304800"/>
            <a:chOff x="0" y="0"/>
            <a:chExt cx="384" cy="192"/>
          </a:xfrm>
        </p:grpSpPr>
        <p:sp>
          <p:nvSpPr>
            <p:cNvPr id="11276" name="AutoShape 12">
              <a:hlinkClick r:id="" action="ppaction://hlinkshowjump?jump=previousslide"/>
            </p:cNvPr>
            <p:cNvSpPr/>
            <p:nvPr/>
          </p:nvSpPr>
          <p:spPr>
            <a:xfrm>
              <a:off x="0" y="0"/>
              <a:ext cx="192" cy="192"/>
            </a:xfrm>
            <a:prstGeom prst="actionButtonBackPrevious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11277" name="AutoShape 13">
              <a:hlinkClick r:id="" action="ppaction://hlinkshowjump?jump=nextslide"/>
            </p:cNvPr>
            <p:cNvSpPr/>
            <p:nvPr/>
          </p:nvSpPr>
          <p:spPr>
            <a:xfrm>
              <a:off x="192" y="0"/>
              <a:ext cx="192" cy="192"/>
            </a:xfrm>
            <a:prstGeom prst="actionButtonForwardNext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/>
      <p:bldP spid="12296" grpId="0"/>
      <p:bldP spid="1229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Text Box 2"/>
          <p:cNvSpPr txBox="1"/>
          <p:nvPr/>
        </p:nvSpPr>
        <p:spPr>
          <a:xfrm>
            <a:off x="2368550" y="304800"/>
            <a:ext cx="829945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400" b="1" dirty="0">
                <a:latin typeface="Tahoma" panose="020B0604030504040204" pitchFamily="34" charset="0"/>
                <a:ea typeface="黑体" panose="02010609060101010101" pitchFamily="49" charset="-122"/>
              </a:rPr>
              <a:t>固体分为</a:t>
            </a:r>
            <a:r>
              <a:rPr lang="zh-CN" altLang="zh-CN" sz="4400" b="1" dirty="0">
                <a:solidFill>
                  <a:srgbClr val="CC6600"/>
                </a:solidFill>
                <a:latin typeface="Tahoma" panose="020B0604030504040204" pitchFamily="34" charset="0"/>
                <a:ea typeface="黑体" panose="02010609060101010101" pitchFamily="49" charset="-122"/>
              </a:rPr>
              <a:t>晶体</a:t>
            </a:r>
            <a:r>
              <a:rPr lang="zh-CN" altLang="zh-CN" sz="4400" b="1" dirty="0">
                <a:latin typeface="Tahoma" panose="020B0604030504040204" pitchFamily="34" charset="0"/>
                <a:ea typeface="黑体" panose="02010609060101010101" pitchFamily="49" charset="-122"/>
              </a:rPr>
              <a:t>和</a:t>
            </a:r>
            <a:r>
              <a:rPr lang="zh-CN" altLang="zh-CN" sz="4400" b="1" dirty="0">
                <a:solidFill>
                  <a:srgbClr val="CC6600"/>
                </a:solidFill>
                <a:latin typeface="Tahoma" panose="020B0604030504040204" pitchFamily="34" charset="0"/>
                <a:ea typeface="黑体" panose="02010609060101010101" pitchFamily="49" charset="-122"/>
              </a:rPr>
              <a:t>非晶体</a:t>
            </a:r>
            <a:r>
              <a:rPr lang="zh-CN" altLang="zh-CN" sz="4400" b="1" dirty="0">
                <a:latin typeface="Tahoma" panose="020B0604030504040204" pitchFamily="34" charset="0"/>
                <a:ea typeface="黑体" panose="02010609060101010101" pitchFamily="49" charset="-122"/>
              </a:rPr>
              <a:t>。</a:t>
            </a:r>
            <a:endParaRPr lang="zh-CN" altLang="zh-CN" sz="3600" b="1" dirty="0"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13315" name="Text Box 3"/>
          <p:cNvSpPr txBox="1"/>
          <p:nvPr/>
        </p:nvSpPr>
        <p:spPr>
          <a:xfrm>
            <a:off x="2362200" y="3048000"/>
            <a:ext cx="7186613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400" b="1" dirty="0">
                <a:solidFill>
                  <a:srgbClr val="FF0066"/>
                </a:solidFill>
                <a:latin typeface="Tahoma" panose="020B0604030504040204" pitchFamily="34" charset="0"/>
                <a:ea typeface="黑体" panose="02010609060101010101" pitchFamily="49" charset="-122"/>
              </a:rPr>
              <a:t>熔点</a:t>
            </a:r>
            <a:r>
              <a:rPr lang="zh-CN" altLang="zh-CN" sz="4400" b="1" dirty="0">
                <a:latin typeface="Tahoma" panose="020B0604030504040204" pitchFamily="34" charset="0"/>
                <a:ea typeface="黑体" panose="02010609060101010101" pitchFamily="49" charset="-122"/>
              </a:rPr>
              <a:t>：晶体熔化时的温度。</a:t>
            </a:r>
            <a:endParaRPr lang="zh-CN" altLang="zh-CN" sz="4400" b="1" dirty="0"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13316" name="Text Box 4"/>
          <p:cNvSpPr txBox="1"/>
          <p:nvPr/>
        </p:nvSpPr>
        <p:spPr>
          <a:xfrm>
            <a:off x="2209800" y="3962400"/>
            <a:ext cx="7796213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400" b="1" dirty="0">
                <a:solidFill>
                  <a:srgbClr val="FF0066"/>
                </a:solidFill>
                <a:latin typeface="Tahoma" panose="020B0604030504040204" pitchFamily="34" charset="0"/>
                <a:ea typeface="黑体" panose="02010609060101010101" pitchFamily="49" charset="-122"/>
              </a:rPr>
              <a:t>凝固点</a:t>
            </a:r>
            <a:r>
              <a:rPr lang="zh-CN" altLang="zh-CN" sz="4400" b="1" dirty="0">
                <a:latin typeface="Tahoma" panose="020B0604030504040204" pitchFamily="34" charset="0"/>
                <a:ea typeface="黑体" panose="02010609060101010101" pitchFamily="49" charset="-122"/>
              </a:rPr>
              <a:t>：</a:t>
            </a:r>
            <a:r>
              <a:rPr lang="zh-CN" altLang="zh-CN" sz="4400" b="1" dirty="0">
                <a:solidFill>
                  <a:srgbClr val="0033CC"/>
                </a:solidFill>
                <a:latin typeface="Tahoma" panose="020B0604030504040204" pitchFamily="34" charset="0"/>
                <a:ea typeface="黑体" panose="02010609060101010101" pitchFamily="49" charset="-122"/>
              </a:rPr>
              <a:t>晶体凝固时的温度。</a:t>
            </a:r>
            <a:endParaRPr lang="zh-CN" altLang="zh-CN" sz="4400" b="1" dirty="0">
              <a:solidFill>
                <a:srgbClr val="0033CC"/>
              </a:solidFill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13317" name="Text Box 5"/>
          <p:cNvSpPr txBox="1"/>
          <p:nvPr/>
        </p:nvSpPr>
        <p:spPr>
          <a:xfrm>
            <a:off x="2057400" y="974725"/>
            <a:ext cx="82296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0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晶体</a:t>
            </a:r>
            <a:r>
              <a: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熔化时，不断     温度</a:t>
            </a:r>
            <a:endParaRPr lang="zh-CN" altLang="zh-CN" sz="4000" b="1" dirty="0">
              <a:latin typeface="Tahoma" panose="020B0604030504040204" pitchFamily="34" charset="0"/>
            </a:endParaRPr>
          </a:p>
        </p:txBody>
      </p:sp>
      <p:sp>
        <p:nvSpPr>
          <p:cNvPr id="13318" name="Text Box 6"/>
          <p:cNvSpPr txBox="1"/>
          <p:nvPr/>
        </p:nvSpPr>
        <p:spPr>
          <a:xfrm>
            <a:off x="8534400" y="990600"/>
            <a:ext cx="1519238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000" b="1" dirty="0">
                <a:solidFill>
                  <a:srgbClr val="FF0066"/>
                </a:solidFill>
                <a:latin typeface="Tahoma" panose="020B0604030504040204" pitchFamily="34" charset="0"/>
                <a:ea typeface="方正舒体" pitchFamily="2" charset="-122"/>
              </a:rPr>
              <a:t>不变</a:t>
            </a:r>
            <a:endParaRPr lang="zh-CN" altLang="zh-CN" sz="4000" b="1" dirty="0">
              <a:solidFill>
                <a:srgbClr val="FF0066"/>
              </a:solidFill>
              <a:latin typeface="Tahoma" panose="020B0604030504040204" pitchFamily="34" charset="0"/>
              <a:ea typeface="方正舒体" pitchFamily="2" charset="-122"/>
            </a:endParaRPr>
          </a:p>
        </p:txBody>
      </p:sp>
      <p:sp>
        <p:nvSpPr>
          <p:cNvPr id="13319" name="Text Box 7"/>
          <p:cNvSpPr txBox="1"/>
          <p:nvPr/>
        </p:nvSpPr>
        <p:spPr>
          <a:xfrm>
            <a:off x="6172200" y="990600"/>
            <a:ext cx="1693863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000" b="1" dirty="0">
                <a:solidFill>
                  <a:srgbClr val="FF0066"/>
                </a:solidFill>
                <a:latin typeface="Tahoma" panose="020B0604030504040204" pitchFamily="34" charset="0"/>
                <a:ea typeface="方正舒体" pitchFamily="2" charset="-122"/>
              </a:rPr>
              <a:t>吸热</a:t>
            </a:r>
            <a:endParaRPr lang="zh-CN" altLang="zh-CN" sz="4000" b="1" dirty="0">
              <a:solidFill>
                <a:srgbClr val="FF0066"/>
              </a:solidFill>
              <a:latin typeface="Tahoma" panose="020B0604030504040204" pitchFamily="34" charset="0"/>
              <a:ea typeface="方正舒体" pitchFamily="2" charset="-122"/>
            </a:endParaRPr>
          </a:p>
        </p:txBody>
      </p:sp>
      <p:sp>
        <p:nvSpPr>
          <p:cNvPr id="13320" name="Text Box 8"/>
          <p:cNvSpPr txBox="1"/>
          <p:nvPr/>
        </p:nvSpPr>
        <p:spPr>
          <a:xfrm>
            <a:off x="6553200" y="1676400"/>
            <a:ext cx="1693863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400" b="1" dirty="0">
                <a:solidFill>
                  <a:srgbClr val="FF0066"/>
                </a:solidFill>
                <a:latin typeface="Tahoma" panose="020B0604030504040204" pitchFamily="34" charset="0"/>
                <a:ea typeface="方正舒体" pitchFamily="2" charset="-122"/>
              </a:rPr>
              <a:t>吸热</a:t>
            </a:r>
            <a:endParaRPr lang="zh-CN" altLang="zh-CN" sz="4400" b="1" dirty="0">
              <a:solidFill>
                <a:srgbClr val="FF0066"/>
              </a:solidFill>
              <a:latin typeface="Tahoma" panose="020B0604030504040204" pitchFamily="34" charset="0"/>
              <a:ea typeface="方正舒体" pitchFamily="2" charset="-122"/>
            </a:endParaRPr>
          </a:p>
        </p:txBody>
      </p:sp>
      <p:sp>
        <p:nvSpPr>
          <p:cNvPr id="13321" name="Text Box 9"/>
          <p:cNvSpPr txBox="1"/>
          <p:nvPr/>
        </p:nvSpPr>
        <p:spPr>
          <a:xfrm>
            <a:off x="1752600" y="1676400"/>
            <a:ext cx="83820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非</a:t>
            </a:r>
            <a:r>
              <a: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晶体熔化时，不断      温度</a:t>
            </a:r>
            <a:endParaRPr lang="zh-CN" altLang="zh-CN" sz="4000" b="1" dirty="0">
              <a:latin typeface="Tahoma" panose="020B0604030504040204" pitchFamily="34" charset="0"/>
            </a:endParaRPr>
          </a:p>
        </p:txBody>
      </p:sp>
      <p:sp>
        <p:nvSpPr>
          <p:cNvPr id="13322" name="Text Box 10"/>
          <p:cNvSpPr txBox="1"/>
          <p:nvPr/>
        </p:nvSpPr>
        <p:spPr>
          <a:xfrm>
            <a:off x="8763000" y="1676400"/>
            <a:ext cx="1519238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000" b="1" dirty="0">
                <a:solidFill>
                  <a:srgbClr val="FF0066"/>
                </a:solidFill>
                <a:latin typeface="Tahoma" panose="020B0604030504040204" pitchFamily="34" charset="0"/>
                <a:ea typeface="方正舒体" pitchFamily="2" charset="-122"/>
              </a:rPr>
              <a:t>升高</a:t>
            </a:r>
            <a:endParaRPr lang="zh-CN" altLang="zh-CN" sz="4000" b="1" dirty="0">
              <a:solidFill>
                <a:srgbClr val="FF0066"/>
              </a:solidFill>
              <a:latin typeface="Tahoma" panose="020B0604030504040204" pitchFamily="34" charset="0"/>
              <a:ea typeface="方正舒体" pitchFamily="2" charset="-122"/>
            </a:endParaRPr>
          </a:p>
        </p:txBody>
      </p:sp>
      <p:sp>
        <p:nvSpPr>
          <p:cNvPr id="13323" name="Text Box 11"/>
          <p:cNvSpPr txBox="1"/>
          <p:nvPr/>
        </p:nvSpPr>
        <p:spPr>
          <a:xfrm>
            <a:off x="2133600" y="4953000"/>
            <a:ext cx="7796213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400" b="1" dirty="0">
                <a:solidFill>
                  <a:srgbClr val="FF0066"/>
                </a:solidFill>
                <a:latin typeface="Tahoma" panose="020B0604030504040204" pitchFamily="34" charset="0"/>
                <a:ea typeface="黑体" panose="02010609060101010101" pitchFamily="49" charset="-122"/>
              </a:rPr>
              <a:t>非晶体没有</a:t>
            </a:r>
            <a:r>
              <a:rPr lang="zh-CN" altLang="zh-CN" sz="4400" b="1" dirty="0">
                <a:latin typeface="Tahoma" panose="020B0604030504040204" pitchFamily="34" charset="0"/>
                <a:ea typeface="黑体" panose="02010609060101010101" pitchFamily="49" charset="-122"/>
              </a:rPr>
              <a:t>熔点和凝固点。</a:t>
            </a:r>
            <a:endParaRPr lang="zh-CN" altLang="zh-CN" sz="4400" b="1" dirty="0"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13324" name="Text Box 12"/>
          <p:cNvSpPr txBox="1"/>
          <p:nvPr/>
        </p:nvSpPr>
        <p:spPr>
          <a:xfrm>
            <a:off x="1981200" y="5715000"/>
            <a:ext cx="7796213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400" b="1" dirty="0">
                <a:latin typeface="Tahoma" panose="020B0604030504040204" pitchFamily="34" charset="0"/>
                <a:ea typeface="黑体" panose="02010609060101010101" pitchFamily="49" charset="-122"/>
              </a:rPr>
              <a:t>同种晶体的</a:t>
            </a:r>
            <a:r>
              <a:rPr lang="zh-CN" altLang="zh-CN" sz="4400" b="1" dirty="0">
                <a:solidFill>
                  <a:srgbClr val="FF0066"/>
                </a:solidFill>
                <a:latin typeface="Tahoma" panose="020B0604030504040204" pitchFamily="34" charset="0"/>
                <a:ea typeface="黑体" panose="02010609060101010101" pitchFamily="49" charset="-122"/>
              </a:rPr>
              <a:t>熔点和凝固点相同</a:t>
            </a:r>
            <a:r>
              <a:rPr lang="zh-CN" altLang="zh-CN" sz="4400" b="1" dirty="0">
                <a:latin typeface="Tahoma" panose="020B0604030504040204" pitchFamily="34" charset="0"/>
                <a:ea typeface="黑体" panose="02010609060101010101" pitchFamily="49" charset="-122"/>
              </a:rPr>
              <a:t>。</a:t>
            </a:r>
            <a:endParaRPr lang="zh-CN" altLang="zh-CN" sz="4400" b="1" dirty="0"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13325" name="Text Box 13"/>
          <p:cNvSpPr txBox="1"/>
          <p:nvPr/>
        </p:nvSpPr>
        <p:spPr>
          <a:xfrm>
            <a:off x="2362200" y="2362200"/>
            <a:ext cx="23622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0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熔化吸热 </a:t>
            </a:r>
            <a:endParaRPr lang="zh-CN" altLang="zh-CN" sz="4000" b="1" dirty="0">
              <a:solidFill>
                <a:srgbClr val="FF0066"/>
              </a:solidFill>
              <a:latin typeface="Tahoma" panose="020B0604030504040204" pitchFamily="34" charset="0"/>
            </a:endParaRPr>
          </a:p>
        </p:txBody>
      </p:sp>
      <p:grpSp>
        <p:nvGrpSpPr>
          <p:cNvPr id="12302" name="Group 14"/>
          <p:cNvGrpSpPr/>
          <p:nvPr/>
        </p:nvGrpSpPr>
        <p:grpSpPr>
          <a:xfrm>
            <a:off x="10058400" y="6553200"/>
            <a:ext cx="609600" cy="304800"/>
            <a:chOff x="0" y="0"/>
            <a:chExt cx="384" cy="192"/>
          </a:xfrm>
        </p:grpSpPr>
        <p:sp>
          <p:nvSpPr>
            <p:cNvPr id="12304" name="AutoShape 15">
              <a:hlinkClick r:id="" action="ppaction://hlinkshowjump?jump=previousslide"/>
            </p:cNvPr>
            <p:cNvSpPr/>
            <p:nvPr/>
          </p:nvSpPr>
          <p:spPr>
            <a:xfrm>
              <a:off x="0" y="0"/>
              <a:ext cx="192" cy="192"/>
            </a:xfrm>
            <a:prstGeom prst="actionButtonBackPrevious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12305" name="AutoShape 16">
              <a:hlinkClick r:id="" action="ppaction://hlinkshowjump?jump=nextslide"/>
            </p:cNvPr>
            <p:cNvSpPr/>
            <p:nvPr/>
          </p:nvSpPr>
          <p:spPr>
            <a:xfrm>
              <a:off x="192" y="0"/>
              <a:ext cx="192" cy="192"/>
            </a:xfrm>
            <a:prstGeom prst="actionButtonForwardNext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</p:grpSp>
      <p:sp>
        <p:nvSpPr>
          <p:cNvPr id="13329" name="Text Box 17"/>
          <p:cNvSpPr txBox="1"/>
          <p:nvPr/>
        </p:nvSpPr>
        <p:spPr>
          <a:xfrm>
            <a:off x="6096000" y="2286000"/>
            <a:ext cx="23622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000" b="1" dirty="0">
                <a:solidFill>
                  <a:srgbClr val="CC66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凝固放热</a:t>
            </a:r>
            <a:r>
              <a: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endParaRPr lang="zh-CN" altLang="zh-CN" sz="4000" b="1" dirty="0"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500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500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500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500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500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500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500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500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500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500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500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500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500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500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500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500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500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500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500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500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500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500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500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500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0" dur="500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1" dur="500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500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7" dur="500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8" dur="500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500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4" dur="500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5" dur="500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500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1" dur="500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2" dur="500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500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/>
      <p:bldP spid="13316" grpId="0"/>
      <p:bldP spid="13317" grpId="0"/>
      <p:bldP spid="13318" grpId="0"/>
      <p:bldP spid="13319" grpId="0"/>
      <p:bldP spid="13320" grpId="0"/>
      <p:bldP spid="13321" grpId="0"/>
      <p:bldP spid="13322" grpId="0"/>
      <p:bldP spid="13323" grpId="0"/>
      <p:bldP spid="13324" grpId="0"/>
      <p:bldP spid="13325" grpId="0"/>
      <p:bldP spid="133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3314" name="Group 2"/>
          <p:cNvGrpSpPr/>
          <p:nvPr/>
        </p:nvGrpSpPr>
        <p:grpSpPr>
          <a:xfrm>
            <a:off x="4283075" y="76200"/>
            <a:ext cx="6308725" cy="4038600"/>
            <a:chOff x="0" y="0"/>
            <a:chExt cx="3974" cy="2544"/>
          </a:xfrm>
        </p:grpSpPr>
        <p:grpSp>
          <p:nvGrpSpPr>
            <p:cNvPr id="13326" name="Group 3"/>
            <p:cNvGrpSpPr/>
            <p:nvPr/>
          </p:nvGrpSpPr>
          <p:grpSpPr>
            <a:xfrm>
              <a:off x="240" y="0"/>
              <a:ext cx="3734" cy="2303"/>
              <a:chOff x="0" y="0"/>
              <a:chExt cx="3734" cy="2303"/>
            </a:xfrm>
          </p:grpSpPr>
          <p:grpSp>
            <p:nvGrpSpPr>
              <p:cNvPr id="13331" name="Group 4"/>
              <p:cNvGrpSpPr/>
              <p:nvPr/>
            </p:nvGrpSpPr>
            <p:grpSpPr>
              <a:xfrm>
                <a:off x="0" y="0"/>
                <a:ext cx="3120" cy="2303"/>
                <a:chOff x="0" y="0"/>
                <a:chExt cx="5355" cy="3953"/>
              </a:xfrm>
            </p:grpSpPr>
            <p:grpSp>
              <p:nvGrpSpPr>
                <p:cNvPr id="13334" name="Group 5"/>
                <p:cNvGrpSpPr/>
                <p:nvPr/>
              </p:nvGrpSpPr>
              <p:grpSpPr>
                <a:xfrm>
                  <a:off x="0" y="659"/>
                  <a:ext cx="4838" cy="3294"/>
                  <a:chOff x="0" y="0"/>
                  <a:chExt cx="4838" cy="3294"/>
                </a:xfrm>
              </p:grpSpPr>
              <p:sp>
                <p:nvSpPr>
                  <p:cNvPr id="13339" name="Line 6"/>
                  <p:cNvSpPr/>
                  <p:nvPr/>
                </p:nvSpPr>
                <p:spPr>
                  <a:xfrm>
                    <a:off x="0" y="2964"/>
                    <a:ext cx="4838" cy="1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3340" name="Line 7"/>
                  <p:cNvSpPr/>
                  <p:nvPr/>
                </p:nvSpPr>
                <p:spPr>
                  <a:xfrm>
                    <a:off x="0" y="2636"/>
                    <a:ext cx="4838" cy="1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3341" name="Line 8"/>
                  <p:cNvSpPr/>
                  <p:nvPr/>
                </p:nvSpPr>
                <p:spPr>
                  <a:xfrm>
                    <a:off x="0" y="2306"/>
                    <a:ext cx="4838" cy="1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3342" name="Line 9"/>
                  <p:cNvSpPr/>
                  <p:nvPr/>
                </p:nvSpPr>
                <p:spPr>
                  <a:xfrm>
                    <a:off x="0" y="1977"/>
                    <a:ext cx="4838" cy="1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3343" name="Line 10"/>
                  <p:cNvSpPr/>
                  <p:nvPr/>
                </p:nvSpPr>
                <p:spPr>
                  <a:xfrm>
                    <a:off x="0" y="1647"/>
                    <a:ext cx="4838" cy="1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3344" name="Line 11"/>
                  <p:cNvSpPr/>
                  <p:nvPr/>
                </p:nvSpPr>
                <p:spPr>
                  <a:xfrm>
                    <a:off x="0" y="1317"/>
                    <a:ext cx="4838" cy="2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3345" name="Line 12"/>
                  <p:cNvSpPr/>
                  <p:nvPr/>
                </p:nvSpPr>
                <p:spPr>
                  <a:xfrm>
                    <a:off x="0" y="988"/>
                    <a:ext cx="4838" cy="1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3346" name="Line 13"/>
                  <p:cNvSpPr/>
                  <p:nvPr/>
                </p:nvSpPr>
                <p:spPr>
                  <a:xfrm>
                    <a:off x="0" y="658"/>
                    <a:ext cx="4838" cy="1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3347" name="Line 14"/>
                  <p:cNvSpPr/>
                  <p:nvPr/>
                </p:nvSpPr>
                <p:spPr>
                  <a:xfrm>
                    <a:off x="0" y="329"/>
                    <a:ext cx="4838" cy="1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3348" name="Line 15"/>
                  <p:cNvSpPr/>
                  <p:nvPr/>
                </p:nvSpPr>
                <p:spPr>
                  <a:xfrm>
                    <a:off x="0" y="0"/>
                    <a:ext cx="4837" cy="1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3349" name="Line 16"/>
                  <p:cNvSpPr/>
                  <p:nvPr/>
                </p:nvSpPr>
                <p:spPr>
                  <a:xfrm>
                    <a:off x="346" y="0"/>
                    <a:ext cx="1" cy="3294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3350" name="Line 17"/>
                  <p:cNvSpPr/>
                  <p:nvPr/>
                </p:nvSpPr>
                <p:spPr>
                  <a:xfrm>
                    <a:off x="690" y="1"/>
                    <a:ext cx="1" cy="3293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3351" name="Line 18"/>
                  <p:cNvSpPr/>
                  <p:nvPr/>
                </p:nvSpPr>
                <p:spPr>
                  <a:xfrm>
                    <a:off x="1036" y="1"/>
                    <a:ext cx="1" cy="3293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3352" name="Line 19"/>
                  <p:cNvSpPr/>
                  <p:nvPr/>
                </p:nvSpPr>
                <p:spPr>
                  <a:xfrm>
                    <a:off x="1380" y="1"/>
                    <a:ext cx="2" cy="3293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3353" name="Line 20"/>
                  <p:cNvSpPr/>
                  <p:nvPr/>
                </p:nvSpPr>
                <p:spPr>
                  <a:xfrm>
                    <a:off x="1726" y="1"/>
                    <a:ext cx="2" cy="3293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3354" name="Line 21"/>
                  <p:cNvSpPr/>
                  <p:nvPr/>
                </p:nvSpPr>
                <p:spPr>
                  <a:xfrm>
                    <a:off x="2071" y="1"/>
                    <a:ext cx="1" cy="3293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3355" name="Line 22"/>
                  <p:cNvSpPr/>
                  <p:nvPr/>
                </p:nvSpPr>
                <p:spPr>
                  <a:xfrm>
                    <a:off x="2417" y="1"/>
                    <a:ext cx="1" cy="3293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3356" name="Line 23"/>
                  <p:cNvSpPr/>
                  <p:nvPr/>
                </p:nvSpPr>
                <p:spPr>
                  <a:xfrm>
                    <a:off x="2763" y="1"/>
                    <a:ext cx="1" cy="3293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3357" name="Line 24"/>
                  <p:cNvSpPr/>
                  <p:nvPr/>
                </p:nvSpPr>
                <p:spPr>
                  <a:xfrm>
                    <a:off x="3108" y="1"/>
                    <a:ext cx="1" cy="3293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3358" name="Line 25"/>
                  <p:cNvSpPr/>
                  <p:nvPr/>
                </p:nvSpPr>
                <p:spPr>
                  <a:xfrm>
                    <a:off x="3454" y="1"/>
                    <a:ext cx="1" cy="3293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3359" name="Line 26"/>
                  <p:cNvSpPr/>
                  <p:nvPr/>
                </p:nvSpPr>
                <p:spPr>
                  <a:xfrm>
                    <a:off x="3799" y="1"/>
                    <a:ext cx="1" cy="3293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3360" name="Line 27"/>
                  <p:cNvSpPr/>
                  <p:nvPr/>
                </p:nvSpPr>
                <p:spPr>
                  <a:xfrm>
                    <a:off x="4145" y="1"/>
                    <a:ext cx="1" cy="3293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3361" name="Line 28"/>
                  <p:cNvSpPr/>
                  <p:nvPr/>
                </p:nvSpPr>
                <p:spPr>
                  <a:xfrm>
                    <a:off x="4489" y="1"/>
                    <a:ext cx="2" cy="3293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3362" name="Line 29"/>
                  <p:cNvSpPr/>
                  <p:nvPr/>
                </p:nvSpPr>
                <p:spPr>
                  <a:xfrm>
                    <a:off x="4835" y="1"/>
                    <a:ext cx="2" cy="3293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</p:grpSp>
            <p:grpSp>
              <p:nvGrpSpPr>
                <p:cNvPr id="13335" name="Group 30"/>
                <p:cNvGrpSpPr/>
                <p:nvPr/>
              </p:nvGrpSpPr>
              <p:grpSpPr>
                <a:xfrm>
                  <a:off x="0" y="0"/>
                  <a:ext cx="5355" cy="3953"/>
                  <a:chOff x="0" y="0"/>
                  <a:chExt cx="5355" cy="3953"/>
                </a:xfrm>
              </p:grpSpPr>
              <p:sp>
                <p:nvSpPr>
                  <p:cNvPr id="13336" name="Line 31"/>
                  <p:cNvSpPr/>
                  <p:nvPr/>
                </p:nvSpPr>
                <p:spPr>
                  <a:xfrm>
                    <a:off x="99" y="3952"/>
                    <a:ext cx="5256" cy="1"/>
                  </a:xfrm>
                  <a:prstGeom prst="line">
                    <a:avLst/>
                  </a:prstGeom>
                  <a:ln w="381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triangle" w="med" len="med"/>
                  </a:ln>
                </p:spPr>
              </p:sp>
              <p:sp>
                <p:nvSpPr>
                  <p:cNvPr id="13337" name="Line 32"/>
                  <p:cNvSpPr/>
                  <p:nvPr/>
                </p:nvSpPr>
                <p:spPr>
                  <a:xfrm flipV="1">
                    <a:off x="0" y="0"/>
                    <a:ext cx="1" cy="3953"/>
                  </a:xfrm>
                  <a:prstGeom prst="line">
                    <a:avLst/>
                  </a:prstGeom>
                  <a:ln w="381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triangle" w="med" len="med"/>
                  </a:ln>
                </p:spPr>
              </p:sp>
              <p:sp>
                <p:nvSpPr>
                  <p:cNvPr id="13338" name="Freeform 33"/>
                  <p:cNvSpPr/>
                  <p:nvPr/>
                </p:nvSpPr>
                <p:spPr>
                  <a:xfrm>
                    <a:off x="0" y="988"/>
                    <a:ext cx="3800" cy="2965"/>
                  </a:xfrm>
                  <a:custGeom>
                    <a:avLst/>
                    <a:gdLst/>
                    <a:ahLst/>
                    <a:cxnLst>
                      <a:cxn ang="0">
                        <a:pos x="0" y="3131"/>
                      </a:cxn>
                      <a:cxn ang="0">
                        <a:pos x="1516" y="1043"/>
                      </a:cxn>
                      <a:cxn ang="0">
                        <a:pos x="3031" y="1043"/>
                      </a:cxn>
                      <a:cxn ang="0">
                        <a:pos x="4167" y="0"/>
                      </a:cxn>
                    </a:cxnLst>
                    <a:pathLst>
                      <a:path w="3465" h="2808">
                        <a:moveTo>
                          <a:pt x="0" y="2808"/>
                        </a:moveTo>
                        <a:lnTo>
                          <a:pt x="1260" y="936"/>
                        </a:lnTo>
                        <a:lnTo>
                          <a:pt x="2520" y="936"/>
                        </a:lnTo>
                        <a:lnTo>
                          <a:pt x="3465" y="0"/>
                        </a:lnTo>
                      </a:path>
                    </a:pathLst>
                  </a:custGeom>
                  <a:noFill/>
                  <a:ln w="38100" cap="flat" cmpd="sng">
                    <a:solidFill>
                      <a:schemeClr val="tx1">
                        <a:alpha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</p:grpSp>
          <p:sp>
            <p:nvSpPr>
              <p:cNvPr id="13332" name="Text Box 34"/>
              <p:cNvSpPr txBox="1"/>
              <p:nvPr/>
            </p:nvSpPr>
            <p:spPr>
              <a:xfrm>
                <a:off x="96" y="48"/>
                <a:ext cx="1056" cy="33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just">
                  <a:spcBef>
                    <a:spcPct val="0"/>
                  </a:spcBef>
                  <a:buNone/>
                </a:pPr>
                <a:r>
                  <a:rPr lang="zh-CN" altLang="zh-CN" sz="2000" b="1" dirty="0">
                    <a:latin typeface="Times New Roman" panose="02020603050405020304" pitchFamily="18" charset="0"/>
                  </a:rPr>
                  <a:t>温度/</a:t>
                </a:r>
                <a:r>
                  <a:rPr lang="zh-CN" altLang="zh-CN" sz="2000" b="1" dirty="0">
                    <a:latin typeface="宋体" panose="02010600030101010101" pitchFamily="2" charset="-122"/>
                  </a:rPr>
                  <a:t>℃</a:t>
                </a:r>
                <a:endParaRPr lang="zh-CN" altLang="zh-CN" sz="2000" b="1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33" name="Text Box 35"/>
              <p:cNvSpPr txBox="1"/>
              <p:nvPr/>
            </p:nvSpPr>
            <p:spPr>
              <a:xfrm>
                <a:off x="2928" y="2016"/>
                <a:ext cx="806" cy="16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just">
                  <a:spcBef>
                    <a:spcPct val="0"/>
                  </a:spcBef>
                  <a:buNone/>
                </a:pPr>
                <a:r>
                  <a:rPr lang="zh-CN" altLang="zh-CN" sz="2000" b="1" dirty="0">
                    <a:latin typeface="Times New Roman" panose="02020603050405020304" pitchFamily="18" charset="0"/>
                  </a:rPr>
                  <a:t>时间/min</a:t>
                </a:r>
                <a:endParaRPr lang="zh-CN" altLang="zh-CN" sz="2000" b="1" dirty="0"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13327" name="Text Box 36"/>
            <p:cNvSpPr txBox="1"/>
            <p:nvPr/>
          </p:nvSpPr>
          <p:spPr>
            <a:xfrm>
              <a:off x="0" y="2160"/>
              <a:ext cx="432" cy="384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just">
                <a:spcBef>
                  <a:spcPct val="0"/>
                </a:spcBef>
                <a:buNone/>
              </a:pPr>
              <a:r>
                <a:rPr lang="zh-CN" altLang="zh-CN" sz="2800" b="1" dirty="0">
                  <a:solidFill>
                    <a:srgbClr val="CC6600"/>
                  </a:solidFill>
                  <a:latin typeface="宋体" panose="02010600030101010101" pitchFamily="2" charset="-122"/>
                </a:rPr>
                <a:t>A</a:t>
              </a:r>
              <a:endParaRPr lang="zh-CN" altLang="zh-CN" sz="2800" b="1" dirty="0">
                <a:solidFill>
                  <a:srgbClr val="CC6600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13328" name="Text Box 37"/>
            <p:cNvSpPr txBox="1"/>
            <p:nvPr/>
          </p:nvSpPr>
          <p:spPr>
            <a:xfrm>
              <a:off x="1056" y="1104"/>
              <a:ext cx="432" cy="384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just">
                <a:spcBef>
                  <a:spcPct val="0"/>
                </a:spcBef>
                <a:buNone/>
              </a:pPr>
              <a:r>
                <a:rPr lang="zh-CN" altLang="zh-CN" sz="2800" b="1" dirty="0">
                  <a:solidFill>
                    <a:srgbClr val="CC6600"/>
                  </a:solidFill>
                  <a:latin typeface="宋体" panose="02010600030101010101" pitchFamily="2" charset="-122"/>
                </a:rPr>
                <a:t>B</a:t>
              </a:r>
              <a:endParaRPr lang="zh-CN" altLang="zh-CN" sz="2800" b="1" dirty="0">
                <a:solidFill>
                  <a:srgbClr val="CC6600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13329" name="Text Box 38"/>
            <p:cNvSpPr txBox="1"/>
            <p:nvPr/>
          </p:nvSpPr>
          <p:spPr>
            <a:xfrm>
              <a:off x="1824" y="1104"/>
              <a:ext cx="432" cy="384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just">
                <a:spcBef>
                  <a:spcPct val="0"/>
                </a:spcBef>
                <a:buNone/>
              </a:pPr>
              <a:r>
                <a:rPr lang="zh-CN" altLang="zh-CN" sz="2800" b="1" dirty="0">
                  <a:solidFill>
                    <a:srgbClr val="CC6600"/>
                  </a:solidFill>
                  <a:latin typeface="宋体" panose="02010600030101010101" pitchFamily="2" charset="-122"/>
                </a:rPr>
                <a:t>C</a:t>
              </a:r>
              <a:endParaRPr lang="zh-CN" altLang="zh-CN" sz="2800" b="1" dirty="0">
                <a:solidFill>
                  <a:srgbClr val="CC6600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13330" name="Text Box 39"/>
            <p:cNvSpPr txBox="1"/>
            <p:nvPr/>
          </p:nvSpPr>
          <p:spPr>
            <a:xfrm>
              <a:off x="2448" y="480"/>
              <a:ext cx="432" cy="384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just">
                <a:spcBef>
                  <a:spcPct val="0"/>
                </a:spcBef>
                <a:buNone/>
              </a:pPr>
              <a:r>
                <a:rPr lang="zh-CN" altLang="zh-CN" sz="2800" b="1" dirty="0">
                  <a:solidFill>
                    <a:srgbClr val="CC6600"/>
                  </a:solidFill>
                  <a:latin typeface="宋体" panose="02010600030101010101" pitchFamily="2" charset="-122"/>
                </a:rPr>
                <a:t>D</a:t>
              </a:r>
              <a:endParaRPr lang="zh-CN" altLang="zh-CN" sz="2800" b="1" dirty="0">
                <a:solidFill>
                  <a:srgbClr val="CC6600"/>
                </a:solidFill>
                <a:latin typeface="宋体" panose="02010600030101010101" pitchFamily="2" charset="-122"/>
              </a:endParaRPr>
            </a:p>
          </p:txBody>
        </p:sp>
      </p:grpSp>
      <p:sp>
        <p:nvSpPr>
          <p:cNvPr id="14376" name="Text Box 40"/>
          <p:cNvSpPr txBox="1"/>
          <p:nvPr/>
        </p:nvSpPr>
        <p:spPr>
          <a:xfrm>
            <a:off x="1524000" y="1066800"/>
            <a:ext cx="2478405" cy="11988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认识</a:t>
            </a:r>
            <a:r>
              <a:rPr lang="zh-CN" altLang="zh-CN" sz="36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晶体</a:t>
            </a:r>
            <a:endParaRPr lang="zh-CN" altLang="zh-CN" sz="3600" b="1" dirty="0">
              <a:solidFill>
                <a:srgbClr val="FF006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36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熔化</a:t>
            </a: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曲线：</a:t>
            </a:r>
            <a:endParaRPr lang="zh-CN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377" name="Text Box 41"/>
          <p:cNvSpPr txBox="1"/>
          <p:nvPr/>
        </p:nvSpPr>
        <p:spPr>
          <a:xfrm>
            <a:off x="1600200" y="2438400"/>
            <a:ext cx="3352800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（1）</a:t>
            </a:r>
            <a:r>
              <a:rPr lang="zh-CN" altLang="zh-CN" sz="3600" b="1" dirty="0">
                <a:solidFill>
                  <a:srgbClr val="CC66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AB</a:t>
            </a: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段</a:t>
            </a:r>
            <a:r>
              <a:rPr lang="zh-CN" altLang="zh-CN" sz="36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固体吸热升温过程</a:t>
            </a: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378" name="Text Box 42"/>
          <p:cNvSpPr txBox="1"/>
          <p:nvPr/>
        </p:nvSpPr>
        <p:spPr>
          <a:xfrm>
            <a:off x="1600200" y="138113"/>
            <a:ext cx="3396615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3600" b="1" dirty="0">
                <a:solidFill>
                  <a:srgbClr val="CC66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晶体熔化特点：</a:t>
            </a:r>
            <a:endParaRPr lang="zh-CN" altLang="zh-CN" sz="3600" b="1" dirty="0">
              <a:solidFill>
                <a:srgbClr val="CC66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379" name="Text Box 43"/>
          <p:cNvSpPr txBox="1"/>
          <p:nvPr/>
        </p:nvSpPr>
        <p:spPr>
          <a:xfrm>
            <a:off x="1600200" y="3886200"/>
            <a:ext cx="9067800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b="1" dirty="0">
                <a:latin typeface="黑体" panose="02010609060101010101" pitchFamily="49" charset="-122"/>
                <a:ea typeface="黑体" panose="02010609060101010101" pitchFamily="49" charset="-122"/>
              </a:rPr>
              <a:t>（2）</a:t>
            </a:r>
            <a:r>
              <a:rPr lang="zh-CN" altLang="zh-CN" b="1" dirty="0">
                <a:solidFill>
                  <a:srgbClr val="CC66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BC</a:t>
            </a:r>
            <a:r>
              <a:rPr lang="zh-CN" altLang="zh-CN" b="1" dirty="0">
                <a:latin typeface="黑体" panose="02010609060101010101" pitchFamily="49" charset="-122"/>
                <a:ea typeface="黑体" panose="02010609060101010101" pitchFamily="49" charset="-122"/>
              </a:rPr>
              <a:t>段物质处于         态，表示</a:t>
            </a:r>
            <a:r>
              <a:rPr lang="zh-CN" altLang="zh-CN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晶体熔化过程</a:t>
            </a:r>
            <a:r>
              <a:rPr lang="zh-CN" altLang="zh-CN" b="1" dirty="0">
                <a:latin typeface="黑体" panose="02010609060101010101" pitchFamily="49" charset="-122"/>
                <a:ea typeface="黑体" panose="02010609060101010101" pitchFamily="49" charset="-122"/>
              </a:rPr>
              <a:t>，吸收热量，          。</a:t>
            </a:r>
            <a:endParaRPr lang="zh-CN" altLang="zh-CN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380" name="Text Box 44"/>
          <p:cNvSpPr txBox="1"/>
          <p:nvPr/>
        </p:nvSpPr>
        <p:spPr>
          <a:xfrm>
            <a:off x="1658938" y="4824413"/>
            <a:ext cx="651446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b="1" dirty="0">
                <a:latin typeface="黑体" panose="02010609060101010101" pitchFamily="49" charset="-122"/>
                <a:ea typeface="黑体" panose="02010609060101010101" pitchFamily="49" charset="-122"/>
              </a:rPr>
              <a:t>（3）</a:t>
            </a:r>
            <a:r>
              <a:rPr lang="zh-CN" altLang="zh-CN" b="1" dirty="0">
                <a:solidFill>
                  <a:srgbClr val="CC66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CD</a:t>
            </a:r>
            <a:r>
              <a:rPr lang="zh-CN" altLang="zh-CN" b="1" dirty="0">
                <a:latin typeface="黑体" panose="02010609060101010101" pitchFamily="49" charset="-122"/>
                <a:ea typeface="黑体" panose="02010609060101010101" pitchFamily="49" charset="-122"/>
              </a:rPr>
              <a:t>段表示</a:t>
            </a:r>
            <a:r>
              <a:rPr lang="zh-CN" altLang="zh-CN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液体吸热升温过程</a:t>
            </a:r>
            <a:r>
              <a:rPr lang="zh-CN" altLang="zh-CN" b="1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zh-CN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381" name="Text Box 45"/>
          <p:cNvSpPr txBox="1"/>
          <p:nvPr/>
        </p:nvSpPr>
        <p:spPr>
          <a:xfrm>
            <a:off x="1600200" y="5486400"/>
            <a:ext cx="9236075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（4）</a:t>
            </a:r>
            <a:r>
              <a:rPr lang="zh-CN" altLang="zh-CN" sz="3600" b="1" dirty="0">
                <a:solidFill>
                  <a:srgbClr val="CC66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B</a:t>
            </a: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点表示物质达到熔点，物质完全处于</a:t>
            </a:r>
            <a:r>
              <a:rPr lang="zh-CN" altLang="zh-CN" sz="36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固态</a:t>
            </a: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；</a:t>
            </a:r>
            <a:r>
              <a:rPr lang="zh-CN" altLang="zh-CN" sz="3600" b="1" dirty="0">
                <a:solidFill>
                  <a:srgbClr val="CC66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C</a:t>
            </a: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点表物质处于</a:t>
            </a:r>
            <a:r>
              <a:rPr lang="zh-CN" altLang="zh-CN" sz="36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液态</a:t>
            </a: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3321" name="Group 46"/>
          <p:cNvGrpSpPr/>
          <p:nvPr/>
        </p:nvGrpSpPr>
        <p:grpSpPr>
          <a:xfrm>
            <a:off x="10058400" y="6553200"/>
            <a:ext cx="609600" cy="304800"/>
            <a:chOff x="0" y="0"/>
            <a:chExt cx="384" cy="192"/>
          </a:xfrm>
        </p:grpSpPr>
        <p:sp>
          <p:nvSpPr>
            <p:cNvPr id="13324" name="AutoShape 47">
              <a:hlinkClick r:id="" action="ppaction://hlinkshowjump?jump=previousslide"/>
            </p:cNvPr>
            <p:cNvSpPr/>
            <p:nvPr/>
          </p:nvSpPr>
          <p:spPr>
            <a:xfrm>
              <a:off x="0" y="0"/>
              <a:ext cx="192" cy="192"/>
            </a:xfrm>
            <a:prstGeom prst="actionButtonBackPrevious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13325" name="AutoShape 48">
              <a:hlinkClick r:id="" action="ppaction://hlinkshowjump?jump=nextslide"/>
            </p:cNvPr>
            <p:cNvSpPr/>
            <p:nvPr/>
          </p:nvSpPr>
          <p:spPr>
            <a:xfrm>
              <a:off x="192" y="0"/>
              <a:ext cx="192" cy="192"/>
            </a:xfrm>
            <a:prstGeom prst="actionButtonForwardNext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</p:grpSp>
      <p:sp>
        <p:nvSpPr>
          <p:cNvPr id="14385" name="Rectangle 49"/>
          <p:cNvSpPr/>
          <p:nvPr/>
        </p:nvSpPr>
        <p:spPr>
          <a:xfrm>
            <a:off x="5105400" y="3886200"/>
            <a:ext cx="181610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b="1" dirty="0">
                <a:solidFill>
                  <a:srgbClr val="FF0066"/>
                </a:solidFill>
                <a:ea typeface="黑体" panose="02010609060101010101" pitchFamily="49" charset="-122"/>
              </a:rPr>
              <a:t>固液共存</a:t>
            </a:r>
            <a:endParaRPr lang="zh-CN" altLang="zh-CN" b="1" dirty="0">
              <a:solidFill>
                <a:srgbClr val="FF0066"/>
              </a:solidFill>
              <a:ea typeface="黑体" panose="02010609060101010101" pitchFamily="49" charset="-122"/>
            </a:endParaRPr>
          </a:p>
        </p:txBody>
      </p:sp>
      <p:sp>
        <p:nvSpPr>
          <p:cNvPr id="14386" name="Rectangle 50"/>
          <p:cNvSpPr/>
          <p:nvPr/>
        </p:nvSpPr>
        <p:spPr>
          <a:xfrm>
            <a:off x="4953000" y="4343400"/>
            <a:ext cx="181610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b="1" dirty="0">
                <a:solidFill>
                  <a:srgbClr val="FF0066"/>
                </a:solidFill>
                <a:ea typeface="黑体" panose="02010609060101010101" pitchFamily="49" charset="-122"/>
              </a:rPr>
              <a:t>温度不变</a:t>
            </a:r>
            <a:endParaRPr lang="zh-CN" altLang="zh-CN" b="1" dirty="0">
              <a:solidFill>
                <a:srgbClr val="FF0066"/>
              </a:solidFill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143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143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143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500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500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500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500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500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500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500"/>
                                        <p:tgtEl>
                                          <p:spTgt spid="143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500"/>
                                        <p:tgtEl>
                                          <p:spTgt spid="143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500"/>
                                        <p:tgtEl>
                                          <p:spTgt spid="143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500"/>
                                        <p:tgtEl>
                                          <p:spTgt spid="143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500"/>
                                        <p:tgtEl>
                                          <p:spTgt spid="143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500"/>
                                        <p:tgtEl>
                                          <p:spTgt spid="143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500"/>
                                        <p:tgtEl>
                                          <p:spTgt spid="143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500"/>
                                        <p:tgtEl>
                                          <p:spTgt spid="143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500"/>
                                        <p:tgtEl>
                                          <p:spTgt spid="143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500"/>
                                        <p:tgtEl>
                                          <p:spTgt spid="143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500"/>
                                        <p:tgtEl>
                                          <p:spTgt spid="143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500"/>
                                        <p:tgtEl>
                                          <p:spTgt spid="143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500"/>
                                        <p:tgtEl>
                                          <p:spTgt spid="1438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500"/>
                                        <p:tgtEl>
                                          <p:spTgt spid="143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500"/>
                                        <p:tgtEl>
                                          <p:spTgt spid="143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76" grpId="0"/>
      <p:bldP spid="14377" grpId="0"/>
      <p:bldP spid="14378" grpId="0"/>
      <p:bldP spid="14379" grpId="0"/>
      <p:bldP spid="14380" grpId="0"/>
      <p:bldP spid="14381" grpId="0"/>
      <p:bldP spid="14385" grpId="0"/>
      <p:bldP spid="1438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4338" name="Group 2"/>
          <p:cNvGrpSpPr/>
          <p:nvPr/>
        </p:nvGrpSpPr>
        <p:grpSpPr>
          <a:xfrm>
            <a:off x="5062538" y="152400"/>
            <a:ext cx="5529262" cy="3402013"/>
            <a:chOff x="0" y="0"/>
            <a:chExt cx="3483" cy="2143"/>
          </a:xfrm>
        </p:grpSpPr>
        <p:grpSp>
          <p:nvGrpSpPr>
            <p:cNvPr id="14344" name="Group 3"/>
            <p:cNvGrpSpPr/>
            <p:nvPr/>
          </p:nvGrpSpPr>
          <p:grpSpPr>
            <a:xfrm>
              <a:off x="0" y="24"/>
              <a:ext cx="2831" cy="2119"/>
              <a:chOff x="0" y="0"/>
              <a:chExt cx="4897" cy="3667"/>
            </a:xfrm>
          </p:grpSpPr>
          <p:sp>
            <p:nvSpPr>
              <p:cNvPr id="14347" name="Line 4"/>
              <p:cNvSpPr/>
              <p:nvPr/>
            </p:nvSpPr>
            <p:spPr>
              <a:xfrm flipV="1">
                <a:off x="14" y="0"/>
                <a:ext cx="2" cy="3666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triangle" w="med" len="med"/>
              </a:ln>
            </p:spPr>
          </p:sp>
          <p:grpSp>
            <p:nvGrpSpPr>
              <p:cNvPr id="14348" name="Group 5"/>
              <p:cNvGrpSpPr/>
              <p:nvPr/>
            </p:nvGrpSpPr>
            <p:grpSpPr>
              <a:xfrm>
                <a:off x="9" y="611"/>
                <a:ext cx="4324" cy="3055"/>
                <a:chOff x="0" y="0"/>
                <a:chExt cx="3304" cy="2334"/>
              </a:xfrm>
            </p:grpSpPr>
            <p:sp>
              <p:nvSpPr>
                <p:cNvPr id="14351" name="Line 6"/>
                <p:cNvSpPr/>
                <p:nvPr/>
              </p:nvSpPr>
              <p:spPr>
                <a:xfrm>
                  <a:off x="0" y="2101"/>
                  <a:ext cx="3300" cy="1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4352" name="Line 7"/>
                <p:cNvSpPr/>
                <p:nvPr/>
              </p:nvSpPr>
              <p:spPr>
                <a:xfrm>
                  <a:off x="4" y="1867"/>
                  <a:ext cx="3300" cy="1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4353" name="Line 8"/>
                <p:cNvSpPr/>
                <p:nvPr/>
              </p:nvSpPr>
              <p:spPr>
                <a:xfrm>
                  <a:off x="4" y="1634"/>
                  <a:ext cx="3300" cy="1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4354" name="Line 9"/>
                <p:cNvSpPr/>
                <p:nvPr/>
              </p:nvSpPr>
              <p:spPr>
                <a:xfrm>
                  <a:off x="4" y="1401"/>
                  <a:ext cx="3300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4355" name="Line 10"/>
                <p:cNvSpPr/>
                <p:nvPr/>
              </p:nvSpPr>
              <p:spPr>
                <a:xfrm>
                  <a:off x="4" y="1167"/>
                  <a:ext cx="3300" cy="1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4356" name="Line 11"/>
                <p:cNvSpPr/>
                <p:nvPr/>
              </p:nvSpPr>
              <p:spPr>
                <a:xfrm>
                  <a:off x="4" y="934"/>
                  <a:ext cx="3300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4357" name="Line 12"/>
                <p:cNvSpPr/>
                <p:nvPr/>
              </p:nvSpPr>
              <p:spPr>
                <a:xfrm>
                  <a:off x="4" y="700"/>
                  <a:ext cx="3300" cy="1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4358" name="Line 13"/>
                <p:cNvSpPr/>
                <p:nvPr/>
              </p:nvSpPr>
              <p:spPr>
                <a:xfrm>
                  <a:off x="4" y="467"/>
                  <a:ext cx="3300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4359" name="Line 14"/>
                <p:cNvSpPr/>
                <p:nvPr/>
              </p:nvSpPr>
              <p:spPr>
                <a:xfrm>
                  <a:off x="4" y="233"/>
                  <a:ext cx="3300" cy="1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4360" name="Line 15"/>
                <p:cNvSpPr/>
                <p:nvPr/>
              </p:nvSpPr>
              <p:spPr>
                <a:xfrm>
                  <a:off x="4" y="0"/>
                  <a:ext cx="3299" cy="1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4361" name="Line 16"/>
                <p:cNvSpPr/>
                <p:nvPr/>
              </p:nvSpPr>
              <p:spPr>
                <a:xfrm>
                  <a:off x="240" y="0"/>
                  <a:ext cx="1" cy="2334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4362" name="Line 17"/>
                <p:cNvSpPr/>
                <p:nvPr/>
              </p:nvSpPr>
              <p:spPr>
                <a:xfrm>
                  <a:off x="475" y="1"/>
                  <a:ext cx="1" cy="2333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4363" name="Line 18"/>
                <p:cNvSpPr/>
                <p:nvPr/>
              </p:nvSpPr>
              <p:spPr>
                <a:xfrm>
                  <a:off x="710" y="1"/>
                  <a:ext cx="1" cy="2333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4364" name="Line 19"/>
                <p:cNvSpPr/>
                <p:nvPr/>
              </p:nvSpPr>
              <p:spPr>
                <a:xfrm>
                  <a:off x="946" y="1"/>
                  <a:ext cx="1" cy="2333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4365" name="Line 20"/>
                <p:cNvSpPr/>
                <p:nvPr/>
              </p:nvSpPr>
              <p:spPr>
                <a:xfrm>
                  <a:off x="1182" y="1"/>
                  <a:ext cx="0" cy="2333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4366" name="Line 21"/>
                <p:cNvSpPr/>
                <p:nvPr/>
              </p:nvSpPr>
              <p:spPr>
                <a:xfrm>
                  <a:off x="1417" y="1"/>
                  <a:ext cx="1" cy="2333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4367" name="Line 22"/>
                <p:cNvSpPr/>
                <p:nvPr/>
              </p:nvSpPr>
              <p:spPr>
                <a:xfrm>
                  <a:off x="1653" y="1"/>
                  <a:ext cx="1" cy="2333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4368" name="Line 23"/>
                <p:cNvSpPr/>
                <p:nvPr/>
              </p:nvSpPr>
              <p:spPr>
                <a:xfrm>
                  <a:off x="1889" y="1"/>
                  <a:ext cx="0" cy="2333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4369" name="Line 24"/>
                <p:cNvSpPr/>
                <p:nvPr/>
              </p:nvSpPr>
              <p:spPr>
                <a:xfrm>
                  <a:off x="2124" y="1"/>
                  <a:ext cx="1" cy="2333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4370" name="Line 25"/>
                <p:cNvSpPr/>
                <p:nvPr/>
              </p:nvSpPr>
              <p:spPr>
                <a:xfrm>
                  <a:off x="2360" y="1"/>
                  <a:ext cx="1" cy="2333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4371" name="Line 26"/>
                <p:cNvSpPr/>
                <p:nvPr/>
              </p:nvSpPr>
              <p:spPr>
                <a:xfrm>
                  <a:off x="2596" y="1"/>
                  <a:ext cx="0" cy="2333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4372" name="Line 27"/>
                <p:cNvSpPr/>
                <p:nvPr/>
              </p:nvSpPr>
              <p:spPr>
                <a:xfrm>
                  <a:off x="2831" y="1"/>
                  <a:ext cx="1" cy="2333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4373" name="Line 28"/>
                <p:cNvSpPr/>
                <p:nvPr/>
              </p:nvSpPr>
              <p:spPr>
                <a:xfrm>
                  <a:off x="3067" y="1"/>
                  <a:ext cx="1" cy="2333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4374" name="Line 29"/>
                <p:cNvSpPr/>
                <p:nvPr/>
              </p:nvSpPr>
              <p:spPr>
                <a:xfrm>
                  <a:off x="3303" y="1"/>
                  <a:ext cx="0" cy="2333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</p:grpSp>
          <p:sp>
            <p:nvSpPr>
              <p:cNvPr id="14349" name="Freeform 30"/>
              <p:cNvSpPr/>
              <p:nvPr/>
            </p:nvSpPr>
            <p:spPr>
              <a:xfrm>
                <a:off x="0" y="611"/>
                <a:ext cx="3663" cy="3055"/>
              </a:xfrm>
              <a:custGeom>
                <a:avLst/>
                <a:gdLst/>
                <a:ahLst/>
                <a:cxnLst>
                  <a:cxn ang="0">
                    <a:pos x="0" y="2991"/>
                  </a:cxn>
                  <a:cxn ang="0">
                    <a:pos x="1183" y="2543"/>
                  </a:cxn>
                  <a:cxn ang="0">
                    <a:pos x="2465" y="1496"/>
                  </a:cxn>
                  <a:cxn ang="0">
                    <a:pos x="3550" y="0"/>
                  </a:cxn>
                </a:cxnLst>
                <a:pathLst>
                  <a:path w="3780" h="3120">
                    <a:moveTo>
                      <a:pt x="0" y="3120"/>
                    </a:moveTo>
                    <a:cubicBezTo>
                      <a:pt x="411" y="3016"/>
                      <a:pt x="823" y="2912"/>
                      <a:pt x="1260" y="2652"/>
                    </a:cubicBezTo>
                    <a:cubicBezTo>
                      <a:pt x="1697" y="2392"/>
                      <a:pt x="2205" y="2002"/>
                      <a:pt x="2625" y="1560"/>
                    </a:cubicBezTo>
                    <a:cubicBezTo>
                      <a:pt x="3045" y="1118"/>
                      <a:pt x="3412" y="559"/>
                      <a:pt x="3780" y="0"/>
                    </a:cubicBezTo>
                  </a:path>
                </a:pathLst>
              </a:custGeom>
              <a:noFill/>
              <a:ln w="38100" cap="flat" cmpd="sng">
                <a:solidFill>
                  <a:schemeClr val="tx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4350" name="Line 31"/>
              <p:cNvSpPr/>
              <p:nvPr/>
            </p:nvSpPr>
            <p:spPr>
              <a:xfrm>
                <a:off x="65" y="3666"/>
                <a:ext cx="4832" cy="1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triangle" w="med" len="med"/>
              </a:ln>
            </p:spPr>
          </p:sp>
        </p:grpSp>
        <p:sp>
          <p:nvSpPr>
            <p:cNvPr id="14345" name="Text Box 32"/>
            <p:cNvSpPr txBox="1"/>
            <p:nvPr/>
          </p:nvSpPr>
          <p:spPr>
            <a:xfrm>
              <a:off x="2512" y="1872"/>
              <a:ext cx="971" cy="271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just">
                <a:spcBef>
                  <a:spcPct val="0"/>
                </a:spcBef>
                <a:buNone/>
              </a:pPr>
              <a:r>
                <a:rPr lang="zh-CN" altLang="zh-CN" sz="2000" b="1" dirty="0">
                  <a:latin typeface="宋体" panose="02010600030101010101" pitchFamily="2" charset="-122"/>
                </a:rPr>
                <a:t>时间/min</a:t>
              </a:r>
              <a:endParaRPr lang="zh-CN" altLang="zh-CN" sz="2000" b="1" dirty="0">
                <a:latin typeface="宋体" panose="02010600030101010101" pitchFamily="2" charset="-122"/>
              </a:endParaRPr>
            </a:p>
          </p:txBody>
        </p:sp>
        <p:sp>
          <p:nvSpPr>
            <p:cNvPr id="14346" name="Text Box 33"/>
            <p:cNvSpPr txBox="1"/>
            <p:nvPr/>
          </p:nvSpPr>
          <p:spPr>
            <a:xfrm>
              <a:off x="96" y="0"/>
              <a:ext cx="890" cy="271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just">
                <a:spcBef>
                  <a:spcPct val="0"/>
                </a:spcBef>
                <a:buNone/>
              </a:pPr>
              <a:r>
                <a:rPr lang="zh-CN" altLang="zh-CN" sz="2000" b="1" dirty="0">
                  <a:latin typeface="宋体" panose="02010600030101010101" pitchFamily="2" charset="-122"/>
                </a:rPr>
                <a:t>温度/℃</a:t>
              </a:r>
              <a:endParaRPr lang="zh-CN" altLang="zh-CN" sz="2000" b="1" dirty="0">
                <a:latin typeface="宋体" panose="02010600030101010101" pitchFamily="2" charset="-122"/>
              </a:endParaRPr>
            </a:p>
          </p:txBody>
        </p:sp>
      </p:grpSp>
      <p:sp>
        <p:nvSpPr>
          <p:cNvPr id="15394" name="Text Box 34"/>
          <p:cNvSpPr txBox="1"/>
          <p:nvPr/>
        </p:nvSpPr>
        <p:spPr>
          <a:xfrm>
            <a:off x="2057400" y="1219200"/>
            <a:ext cx="2286000" cy="13220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0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非晶体</a:t>
            </a:r>
            <a:endParaRPr lang="zh-CN" altLang="zh-CN" sz="4000" b="1" dirty="0">
              <a:solidFill>
                <a:srgbClr val="FF006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熔化特点：</a:t>
            </a:r>
            <a:endParaRPr lang="zh-CN" altLang="zh-CN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95" name="Text Box 35"/>
          <p:cNvSpPr txBox="1"/>
          <p:nvPr/>
        </p:nvSpPr>
        <p:spPr>
          <a:xfrm>
            <a:off x="1524000" y="3886200"/>
            <a:ext cx="9144000" cy="13220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000" b="1" dirty="0">
                <a:solidFill>
                  <a:srgbClr val="0033CC"/>
                </a:solidFill>
                <a:latin typeface="宋体" panose="02010600030101010101" pitchFamily="2" charset="-122"/>
              </a:rPr>
              <a:t>表示</a:t>
            </a:r>
            <a:r>
              <a: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非晶体</a:t>
            </a:r>
            <a:r>
              <a:rPr lang="zh-CN" altLang="zh-CN" sz="40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没有</a:t>
            </a:r>
            <a:r>
              <a: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一个固定的熔化温度，整个过程是吸收热量，</a:t>
            </a:r>
            <a:r>
              <a:rPr lang="zh-CN" altLang="zh-CN" sz="40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温度持续上升</a:t>
            </a:r>
            <a:r>
              <a: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zh-CN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4341" name="Group 36"/>
          <p:cNvGrpSpPr/>
          <p:nvPr/>
        </p:nvGrpSpPr>
        <p:grpSpPr>
          <a:xfrm>
            <a:off x="10058400" y="6553200"/>
            <a:ext cx="609600" cy="304800"/>
            <a:chOff x="0" y="0"/>
            <a:chExt cx="384" cy="192"/>
          </a:xfrm>
        </p:grpSpPr>
        <p:sp>
          <p:nvSpPr>
            <p:cNvPr id="14342" name="AutoShape 37">
              <a:hlinkClick r:id="" action="ppaction://hlinkshowjump?jump=previousslide"/>
            </p:cNvPr>
            <p:cNvSpPr/>
            <p:nvPr/>
          </p:nvSpPr>
          <p:spPr>
            <a:xfrm>
              <a:off x="0" y="0"/>
              <a:ext cx="192" cy="192"/>
            </a:xfrm>
            <a:prstGeom prst="actionButtonBackPrevious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14343" name="AutoShape 38">
              <a:hlinkClick r:id="" action="ppaction://hlinkshowjump?jump=nextslide"/>
            </p:cNvPr>
            <p:cNvSpPr/>
            <p:nvPr/>
          </p:nvSpPr>
          <p:spPr>
            <a:xfrm>
              <a:off x="192" y="0"/>
              <a:ext cx="192" cy="192"/>
            </a:xfrm>
            <a:prstGeom prst="actionButtonForwardNext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5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500"/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500"/>
                                        <p:tgtEl>
                                          <p:spTgt spid="153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500"/>
                                        <p:tgtEl>
                                          <p:spTgt spid="153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94" grpId="0"/>
      <p:bldP spid="1539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Picture 2" descr="http:/resource.myedu.gov.cn/statics/jspx/czpd/xkjx/c2wl/c2wl05/wl3/dxlt/001.jpg"/>
          <p:cNvPicPr>
            <a:picLocks noChangeAspect="1"/>
          </p:cNvPicPr>
          <p:nvPr/>
        </p:nvPicPr>
        <p:blipFill>
          <a:blip r:embed="rId1" r:link="rId2">
            <a:lum bright="-20001" contrast="50000"/>
          </a:blip>
          <a:stretch>
            <a:fillRect/>
          </a:stretch>
        </p:blipFill>
        <p:spPr>
          <a:xfrm>
            <a:off x="1600200" y="0"/>
            <a:ext cx="8915400" cy="48688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7" name="Rectangle 3"/>
          <p:cNvSpPr/>
          <p:nvPr/>
        </p:nvSpPr>
        <p:spPr>
          <a:xfrm>
            <a:off x="1522413" y="4941571"/>
            <a:ext cx="8918575" cy="175323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3600" b="1" dirty="0">
                <a:solidFill>
                  <a:srgbClr val="00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（1）哪个图反映了晶体熔化、凝固时的温度变化规律？</a:t>
            </a:r>
            <a:endParaRPr lang="zh-CN" altLang="zh-CN" sz="3600" b="1" dirty="0">
              <a:solidFill>
                <a:srgbClr val="00006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>
              <a:spcBef>
                <a:spcPct val="0"/>
              </a:spcBef>
              <a:buNone/>
            </a:pPr>
            <a:r>
              <a:rPr lang="zh-CN" altLang="zh-CN" sz="3600" b="1" dirty="0">
                <a:solidFill>
                  <a:srgbClr val="00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（2）晶体的熔点和凝固点是多少？ </a:t>
            </a:r>
            <a:endParaRPr lang="zh-CN" altLang="zh-CN" sz="3600" b="1" dirty="0">
              <a:solidFill>
                <a:srgbClr val="00006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388" name="Text Box 4"/>
          <p:cNvSpPr txBox="1"/>
          <p:nvPr/>
        </p:nvSpPr>
        <p:spPr>
          <a:xfrm>
            <a:off x="3657600" y="990600"/>
            <a:ext cx="25146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000" b="1" dirty="0">
                <a:solidFill>
                  <a:srgbClr val="FF0066"/>
                </a:solidFill>
                <a:latin typeface="Tahoma" panose="020B0604030504040204" pitchFamily="34" charset="0"/>
                <a:ea typeface="黑体" panose="02010609060101010101" pitchFamily="49" charset="-122"/>
              </a:rPr>
              <a:t>晶体熔化</a:t>
            </a:r>
            <a:endParaRPr lang="zh-CN" altLang="zh-CN" sz="4000" b="1" dirty="0">
              <a:solidFill>
                <a:srgbClr val="FF0066"/>
              </a:solidFill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16389" name="Text Box 5"/>
          <p:cNvSpPr txBox="1"/>
          <p:nvPr/>
        </p:nvSpPr>
        <p:spPr>
          <a:xfrm>
            <a:off x="3429000" y="2133600"/>
            <a:ext cx="25146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000" b="1" dirty="0">
                <a:solidFill>
                  <a:srgbClr val="FF0066"/>
                </a:solidFill>
                <a:latin typeface="Tahoma" panose="020B0604030504040204" pitchFamily="34" charset="0"/>
                <a:ea typeface="黑体" panose="02010609060101010101" pitchFamily="49" charset="-122"/>
              </a:rPr>
              <a:t>晶体凝固</a:t>
            </a:r>
            <a:endParaRPr lang="zh-CN" altLang="zh-CN" sz="4000" b="1" dirty="0">
              <a:solidFill>
                <a:srgbClr val="FF0066"/>
              </a:solidFill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16390" name="Text Box 6"/>
          <p:cNvSpPr txBox="1"/>
          <p:nvPr/>
        </p:nvSpPr>
        <p:spPr>
          <a:xfrm>
            <a:off x="7467600" y="685800"/>
            <a:ext cx="27432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000" b="1" dirty="0">
                <a:solidFill>
                  <a:srgbClr val="FF0066"/>
                </a:solidFill>
                <a:latin typeface="Tahoma" panose="020B0604030504040204" pitchFamily="34" charset="0"/>
                <a:ea typeface="黑体" panose="02010609060101010101" pitchFamily="49" charset="-122"/>
              </a:rPr>
              <a:t>非晶体凝固</a:t>
            </a:r>
            <a:endParaRPr lang="zh-CN" altLang="zh-CN" sz="4000" b="1" dirty="0">
              <a:solidFill>
                <a:srgbClr val="FF0066"/>
              </a:solidFill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16391" name="Text Box 7"/>
          <p:cNvSpPr txBox="1"/>
          <p:nvPr/>
        </p:nvSpPr>
        <p:spPr>
          <a:xfrm>
            <a:off x="7543800" y="3124200"/>
            <a:ext cx="27432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000" b="1" dirty="0">
                <a:solidFill>
                  <a:srgbClr val="FF0066"/>
                </a:solidFill>
                <a:latin typeface="Tahoma" panose="020B0604030504040204" pitchFamily="34" charset="0"/>
                <a:ea typeface="黑体" panose="02010609060101010101" pitchFamily="49" charset="-122"/>
              </a:rPr>
              <a:t>非晶体熔化</a:t>
            </a:r>
            <a:endParaRPr lang="zh-CN" altLang="zh-CN" sz="4000" b="1" dirty="0">
              <a:solidFill>
                <a:srgbClr val="FF0066"/>
              </a:solidFill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grpSp>
        <p:nvGrpSpPr>
          <p:cNvPr id="15368" name="Group 8"/>
          <p:cNvGrpSpPr/>
          <p:nvPr/>
        </p:nvGrpSpPr>
        <p:grpSpPr>
          <a:xfrm>
            <a:off x="10058400" y="6553200"/>
            <a:ext cx="609600" cy="304800"/>
            <a:chOff x="0" y="0"/>
            <a:chExt cx="384" cy="192"/>
          </a:xfrm>
        </p:grpSpPr>
        <p:sp>
          <p:nvSpPr>
            <p:cNvPr id="15371" name="AutoShape 9">
              <a:hlinkClick r:id="" action="ppaction://hlinkshowjump?jump=previousslide"/>
            </p:cNvPr>
            <p:cNvSpPr/>
            <p:nvPr/>
          </p:nvSpPr>
          <p:spPr>
            <a:xfrm>
              <a:off x="0" y="0"/>
              <a:ext cx="192" cy="192"/>
            </a:xfrm>
            <a:prstGeom prst="actionButtonBackPrevious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15372" name="AutoShape 10">
              <a:hlinkClick r:id="" action="ppaction://hlinkshowjump?jump=nextslide"/>
            </p:cNvPr>
            <p:cNvSpPr/>
            <p:nvPr/>
          </p:nvSpPr>
          <p:spPr>
            <a:xfrm>
              <a:off x="192" y="0"/>
              <a:ext cx="192" cy="192"/>
            </a:xfrm>
            <a:prstGeom prst="actionButtonForwardNext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</p:grpSp>
      <p:sp>
        <p:nvSpPr>
          <p:cNvPr id="16395" name="Text Box 11"/>
          <p:cNvSpPr txBox="1"/>
          <p:nvPr/>
        </p:nvSpPr>
        <p:spPr>
          <a:xfrm>
            <a:off x="3810000" y="304800"/>
            <a:ext cx="29718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000" b="1" dirty="0">
                <a:solidFill>
                  <a:srgbClr val="FF0066"/>
                </a:solidFill>
                <a:latin typeface="Tahoma" panose="020B0604030504040204" pitchFamily="34" charset="0"/>
                <a:ea typeface="黑体" panose="02010609060101010101" pitchFamily="49" charset="-122"/>
              </a:rPr>
              <a:t>熔点:80℃</a:t>
            </a:r>
            <a:endParaRPr lang="zh-CN" altLang="zh-CN" sz="4000" b="1" dirty="0">
              <a:solidFill>
                <a:srgbClr val="FF0066"/>
              </a:solidFill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16396" name="Text Box 12"/>
          <p:cNvSpPr txBox="1"/>
          <p:nvPr/>
        </p:nvSpPr>
        <p:spPr>
          <a:xfrm>
            <a:off x="3733800" y="3124200"/>
            <a:ext cx="38862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000" b="1" dirty="0">
                <a:solidFill>
                  <a:srgbClr val="FF0066"/>
                </a:solidFill>
                <a:latin typeface="Tahoma" panose="020B0604030504040204" pitchFamily="34" charset="0"/>
                <a:ea typeface="黑体" panose="02010609060101010101" pitchFamily="49" charset="-122"/>
              </a:rPr>
              <a:t>凝固点:30℃</a:t>
            </a:r>
            <a:endParaRPr lang="zh-CN" altLang="zh-CN" sz="4000" b="1" dirty="0">
              <a:solidFill>
                <a:srgbClr val="FF0066"/>
              </a:solidFill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500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500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500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500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500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500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500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500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500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500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500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500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500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500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500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500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500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500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/>
      <p:bldP spid="16388" grpId="0"/>
      <p:bldP spid="16389" grpId="0"/>
      <p:bldP spid="16390" grpId="0"/>
      <p:bldP spid="16391" grpId="0"/>
      <p:bldP spid="16395" grpId="0"/>
      <p:bldP spid="1639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Rectangle 2"/>
          <p:cNvSpPr>
            <a:spLocks noGrp="1"/>
          </p:cNvSpPr>
          <p:nvPr>
            <p:ph idx="1"/>
          </p:nvPr>
        </p:nvSpPr>
        <p:spPr>
          <a:xfrm>
            <a:off x="1600200" y="2027238"/>
            <a:ext cx="9067800" cy="4525962"/>
          </a:xfrm>
        </p:spPr>
        <p:txBody>
          <a:bodyPr vert="horz" wrap="square" lIns="91440" tIns="45720" rIns="91440" bIns="45720" anchor="t" anchorCtr="0"/>
          <a:p>
            <a:pPr eaLnBrk="1" hangingPunct="1">
              <a:lnSpc>
                <a:spcPct val="90000"/>
              </a:lnSpc>
            </a:pPr>
            <a:r>
              <a: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1、各种金属都是晶体吗？</a:t>
            </a:r>
            <a:endParaRPr lang="zh-CN" altLang="zh-CN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2、为什么用钨做白炽灯的灯丝？</a:t>
            </a:r>
            <a:endParaRPr lang="zh-CN" altLang="zh-CN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endParaRPr lang="zh-CN" altLang="zh-CN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3、能用水银温度计测量北极冬天的气温吗？</a:t>
            </a:r>
            <a:endParaRPr lang="zh-CN" altLang="zh-CN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  <a:buNone/>
            </a:pPr>
            <a:br>
              <a: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endParaRPr lang="zh-CN" altLang="zh-CN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387" name="Rectangle 3"/>
          <p:cNvSpPr/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algn="l" eaLnBrk="1" hangingPunct="1">
              <a:spcBef>
                <a:spcPct val="50000"/>
              </a:spcBef>
            </a:pPr>
            <a:r>
              <a:rPr lang="zh-CN" altLang="en-US" sz="3600" b="1" dirty="0">
                <a:ea typeface="黑体" panose="02010609060101010101" pitchFamily="49" charset="-122"/>
              </a:rPr>
              <a:t>阅读几种常见物质的熔点表，</a:t>
            </a:r>
            <a:br>
              <a:rPr lang="zh-CN" altLang="en-US" sz="3600" b="1" dirty="0">
                <a:ea typeface="黑体" panose="02010609060101010101" pitchFamily="49" charset="-122"/>
              </a:rPr>
            </a:br>
            <a:r>
              <a:rPr lang="zh-CN" altLang="en-US" sz="3600" b="1" dirty="0">
                <a:ea typeface="黑体" panose="02010609060101010101" pitchFamily="49" charset="-122"/>
              </a:rPr>
              <a:t>回答问题：</a:t>
            </a:r>
            <a:endParaRPr lang="zh-CN" altLang="en-US" sz="3600" b="1" dirty="0">
              <a:ea typeface="黑体" panose="02010609060101010101" pitchFamily="49" charset="-122"/>
            </a:endParaRPr>
          </a:p>
        </p:txBody>
      </p:sp>
      <p:sp>
        <p:nvSpPr>
          <p:cNvPr id="17412" name="Text Box 4"/>
          <p:cNvSpPr txBox="1"/>
          <p:nvPr/>
        </p:nvSpPr>
        <p:spPr>
          <a:xfrm>
            <a:off x="8001000" y="1981200"/>
            <a:ext cx="27432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000" b="1" dirty="0">
                <a:solidFill>
                  <a:srgbClr val="FF0066"/>
                </a:solidFill>
                <a:latin typeface="Tahoma" panose="020B0604030504040204" pitchFamily="34" charset="0"/>
                <a:ea typeface="黑体" panose="02010609060101010101" pitchFamily="49" charset="-122"/>
              </a:rPr>
              <a:t>是</a:t>
            </a:r>
            <a:endParaRPr lang="zh-CN" altLang="zh-CN" sz="4000" b="1" dirty="0">
              <a:solidFill>
                <a:srgbClr val="FF0066"/>
              </a:solidFill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17413" name="Text Box 5"/>
          <p:cNvSpPr txBox="1"/>
          <p:nvPr/>
        </p:nvSpPr>
        <p:spPr>
          <a:xfrm>
            <a:off x="2286000" y="3276600"/>
            <a:ext cx="44958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000" b="1" dirty="0">
                <a:solidFill>
                  <a:srgbClr val="FF0066"/>
                </a:solidFill>
                <a:latin typeface="Tahoma" panose="020B0604030504040204" pitchFamily="34" charset="0"/>
                <a:ea typeface="黑体" panose="02010609060101010101" pitchFamily="49" charset="-122"/>
              </a:rPr>
              <a:t>因为钨的熔点高</a:t>
            </a:r>
            <a:endParaRPr lang="zh-CN" altLang="zh-CN" sz="4000" b="1" dirty="0">
              <a:solidFill>
                <a:srgbClr val="FF0066"/>
              </a:solidFill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17414" name="Text Box 6"/>
          <p:cNvSpPr txBox="1"/>
          <p:nvPr/>
        </p:nvSpPr>
        <p:spPr>
          <a:xfrm>
            <a:off x="3810000" y="5334000"/>
            <a:ext cx="57912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000" b="1" dirty="0">
                <a:solidFill>
                  <a:srgbClr val="FF0066"/>
                </a:solidFill>
                <a:latin typeface="Tahoma" panose="020B0604030504040204" pitchFamily="34" charset="0"/>
                <a:ea typeface="黑体" panose="02010609060101010101" pitchFamily="49" charset="-122"/>
              </a:rPr>
              <a:t>因为水银的凝固点太高</a:t>
            </a:r>
            <a:endParaRPr lang="zh-CN" altLang="zh-CN" sz="4000" b="1" dirty="0">
              <a:solidFill>
                <a:srgbClr val="FF0066"/>
              </a:solidFill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grpSp>
        <p:nvGrpSpPr>
          <p:cNvPr id="16391" name="Group 7"/>
          <p:cNvGrpSpPr/>
          <p:nvPr/>
        </p:nvGrpSpPr>
        <p:grpSpPr>
          <a:xfrm>
            <a:off x="10058400" y="6553200"/>
            <a:ext cx="609600" cy="304800"/>
            <a:chOff x="0" y="0"/>
            <a:chExt cx="384" cy="192"/>
          </a:xfrm>
        </p:grpSpPr>
        <p:sp>
          <p:nvSpPr>
            <p:cNvPr id="16393" name="AutoShape 8">
              <a:hlinkClick r:id="" action="ppaction://hlinkshowjump?jump=previousslide"/>
            </p:cNvPr>
            <p:cNvSpPr/>
            <p:nvPr/>
          </p:nvSpPr>
          <p:spPr>
            <a:xfrm>
              <a:off x="0" y="0"/>
              <a:ext cx="192" cy="192"/>
            </a:xfrm>
            <a:prstGeom prst="actionButtonBackPrevious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16394" name="AutoShape 9">
              <a:hlinkClick r:id="" action="ppaction://hlinkshowjump?jump=nextslide"/>
            </p:cNvPr>
            <p:cNvSpPr/>
            <p:nvPr/>
          </p:nvSpPr>
          <p:spPr>
            <a:xfrm>
              <a:off x="192" y="0"/>
              <a:ext cx="192" cy="192"/>
            </a:xfrm>
            <a:prstGeom prst="actionButtonForwardNext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</p:grpSp>
      <p:sp>
        <p:nvSpPr>
          <p:cNvPr id="17418" name="Text Box 10"/>
          <p:cNvSpPr txBox="1"/>
          <p:nvPr/>
        </p:nvSpPr>
        <p:spPr>
          <a:xfrm>
            <a:off x="2438400" y="5334000"/>
            <a:ext cx="16764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000" b="1" dirty="0">
                <a:solidFill>
                  <a:srgbClr val="FF0066"/>
                </a:solidFill>
                <a:latin typeface="Tahoma" panose="020B0604030504040204" pitchFamily="34" charset="0"/>
                <a:ea typeface="黑体" panose="02010609060101010101" pitchFamily="49" charset="-122"/>
              </a:rPr>
              <a:t>不能.</a:t>
            </a:r>
            <a:endParaRPr lang="zh-CN" altLang="zh-CN" sz="4000" b="1" dirty="0">
              <a:solidFill>
                <a:srgbClr val="FF0066"/>
              </a:solidFill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17410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17410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17410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500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500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500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charRg st="13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500"/>
                                        <p:tgtEl>
                                          <p:spTgt spid="17410">
                                            <p:txEl>
                                              <p:charRg st="13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500"/>
                                        <p:tgtEl>
                                          <p:spTgt spid="17410">
                                            <p:txEl>
                                              <p:charRg st="13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500"/>
                                        <p:tgtEl>
                                          <p:spTgt spid="17410">
                                            <p:txEl>
                                              <p:charRg st="13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500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500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500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charRg st="30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500"/>
                                        <p:tgtEl>
                                          <p:spTgt spid="17410">
                                            <p:txEl>
                                              <p:charRg st="30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500"/>
                                        <p:tgtEl>
                                          <p:spTgt spid="17410">
                                            <p:txEl>
                                              <p:charRg st="30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500"/>
                                        <p:tgtEl>
                                          <p:spTgt spid="17410">
                                            <p:txEl>
                                              <p:charRg st="30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500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500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500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500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500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500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charRg st="51" end="5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500"/>
                                        <p:tgtEl>
                                          <p:spTgt spid="17410">
                                            <p:txEl>
                                              <p:charRg st="51" end="5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500"/>
                                        <p:tgtEl>
                                          <p:spTgt spid="17410">
                                            <p:txEl>
                                              <p:charRg st="51" end="5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500"/>
                                        <p:tgtEl>
                                          <p:spTgt spid="17410">
                                            <p:txEl>
                                              <p:charRg st="51" end="5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uild="p"/>
      <p:bldP spid="17412" grpId="0"/>
      <p:bldP spid="17413" grpId="0"/>
      <p:bldP spid="17414" grpId="0"/>
      <p:bldP spid="174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Rectangle 3"/>
          <p:cNvSpPr/>
          <p:nvPr/>
        </p:nvSpPr>
        <p:spPr>
          <a:xfrm>
            <a:off x="1752600" y="1600200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zh-CN" sz="4000" b="1" dirty="0">
              <a:solidFill>
                <a:schemeClr val="tx2"/>
              </a:solidFill>
            </a:endParaRPr>
          </a:p>
        </p:txBody>
      </p:sp>
      <p:sp>
        <p:nvSpPr>
          <p:cNvPr id="17411" name="Rectangle 4"/>
          <p:cNvSpPr/>
          <p:nvPr/>
        </p:nvSpPr>
        <p:spPr>
          <a:xfrm>
            <a:off x="2057400" y="1752600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zh-CN" sz="4000" b="1" dirty="0">
              <a:solidFill>
                <a:schemeClr val="tx2"/>
              </a:solidFill>
            </a:endParaRPr>
          </a:p>
        </p:txBody>
      </p:sp>
      <p:sp>
        <p:nvSpPr>
          <p:cNvPr id="17412" name="Rectangle 5"/>
          <p:cNvSpPr/>
          <p:nvPr/>
        </p:nvSpPr>
        <p:spPr>
          <a:xfrm>
            <a:off x="1828800" y="1828800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zh-CN" sz="4000" b="1" dirty="0">
              <a:solidFill>
                <a:schemeClr val="tx2"/>
              </a:solidFill>
            </a:endParaRPr>
          </a:p>
        </p:txBody>
      </p:sp>
      <p:sp>
        <p:nvSpPr>
          <p:cNvPr id="18438" name="Text Box 6"/>
          <p:cNvSpPr txBox="1"/>
          <p:nvPr/>
        </p:nvSpPr>
        <p:spPr>
          <a:xfrm>
            <a:off x="3124200" y="2590800"/>
            <a:ext cx="62484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000" b="1" dirty="0">
                <a:solidFill>
                  <a:srgbClr val="FF0066"/>
                </a:solidFill>
                <a:latin typeface="Tahoma" panose="020B0604030504040204" pitchFamily="34" charset="0"/>
                <a:ea typeface="黑体" panose="02010609060101010101" pitchFamily="49" charset="-122"/>
              </a:rPr>
              <a:t>熔点是物质的特性之一</a:t>
            </a:r>
            <a:endParaRPr lang="zh-CN" altLang="zh-CN" sz="4000" b="1" dirty="0">
              <a:solidFill>
                <a:srgbClr val="FF0066"/>
              </a:solidFill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18439" name="Text Box 7"/>
          <p:cNvSpPr txBox="1"/>
          <p:nvPr/>
        </p:nvSpPr>
        <p:spPr>
          <a:xfrm>
            <a:off x="2971800" y="4632325"/>
            <a:ext cx="62484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000" b="1" dirty="0">
                <a:solidFill>
                  <a:srgbClr val="FF0066"/>
                </a:solidFill>
                <a:latin typeface="Tahoma" panose="020B0604030504040204" pitchFamily="34" charset="0"/>
                <a:ea typeface="黑体" panose="02010609060101010101" pitchFamily="49" charset="-122"/>
              </a:rPr>
              <a:t>为了降低冷却液的凝固点</a:t>
            </a:r>
            <a:endParaRPr lang="zh-CN" altLang="zh-CN" sz="4000" b="1" dirty="0">
              <a:solidFill>
                <a:srgbClr val="FF0066"/>
              </a:solidFill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grpSp>
        <p:nvGrpSpPr>
          <p:cNvPr id="17415" name="Group 8"/>
          <p:cNvGrpSpPr/>
          <p:nvPr/>
        </p:nvGrpSpPr>
        <p:grpSpPr>
          <a:xfrm>
            <a:off x="10058400" y="6553200"/>
            <a:ext cx="609600" cy="304800"/>
            <a:chOff x="0" y="0"/>
            <a:chExt cx="384" cy="192"/>
          </a:xfrm>
        </p:grpSpPr>
        <p:sp>
          <p:nvSpPr>
            <p:cNvPr id="17419" name="AutoShape 9">
              <a:hlinkClick r:id="" action="ppaction://hlinkshowjump?jump=previousslide"/>
            </p:cNvPr>
            <p:cNvSpPr/>
            <p:nvPr/>
          </p:nvSpPr>
          <p:spPr>
            <a:xfrm>
              <a:off x="0" y="0"/>
              <a:ext cx="192" cy="192"/>
            </a:xfrm>
            <a:prstGeom prst="actionButtonBackPrevious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17420" name="AutoShape 10">
              <a:hlinkClick r:id="" action="ppaction://hlinkshowjump?jump=nextslide"/>
            </p:cNvPr>
            <p:cNvSpPr/>
            <p:nvPr/>
          </p:nvSpPr>
          <p:spPr>
            <a:xfrm>
              <a:off x="192" y="0"/>
              <a:ext cx="192" cy="192"/>
            </a:xfrm>
            <a:prstGeom prst="actionButtonForwardNext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</p:grpSp>
      <p:sp>
        <p:nvSpPr>
          <p:cNvPr id="18443" name="Rectangle 11"/>
          <p:cNvSpPr/>
          <p:nvPr/>
        </p:nvSpPr>
        <p:spPr>
          <a:xfrm>
            <a:off x="1906588" y="5410200"/>
            <a:ext cx="8304212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latin typeface="Tahoma" panose="020B0604030504040204" pitchFamily="34" charset="0"/>
                <a:ea typeface="黑体" panose="02010609060101010101" pitchFamily="49" charset="-122"/>
              </a:rPr>
              <a:t>6.水在盐水中可以凝固，水和盐水的凝固点，哪一个更低？</a:t>
            </a:r>
            <a:endParaRPr lang="zh-CN" altLang="en-US" sz="3600" b="1" dirty="0"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18444" name="Text Box 12"/>
          <p:cNvSpPr txBox="1"/>
          <p:nvPr/>
        </p:nvSpPr>
        <p:spPr>
          <a:xfrm>
            <a:off x="6477000" y="5927725"/>
            <a:ext cx="20574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000" b="1" dirty="0">
                <a:solidFill>
                  <a:srgbClr val="FF0066"/>
                </a:solidFill>
                <a:latin typeface="Tahoma" panose="020B0604030504040204" pitchFamily="34" charset="0"/>
                <a:ea typeface="黑体" panose="02010609060101010101" pitchFamily="49" charset="-122"/>
              </a:rPr>
              <a:t>盐水</a:t>
            </a:r>
            <a:endParaRPr lang="zh-CN" altLang="zh-CN" sz="4000" b="1" dirty="0">
              <a:solidFill>
                <a:srgbClr val="FF0066"/>
              </a:solidFill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18445" name="Rectangle 13"/>
          <p:cNvSpPr>
            <a:spLocks noGrp="1"/>
          </p:cNvSpPr>
          <p:nvPr>
            <p:ph idx="1"/>
          </p:nvPr>
        </p:nvSpPr>
        <p:spPr>
          <a:xfrm>
            <a:off x="1801813" y="1724025"/>
            <a:ext cx="8686800" cy="3352800"/>
          </a:xfrm>
        </p:spPr>
        <p:txBody>
          <a:bodyPr vert="horz" wrap="square" lIns="91440" tIns="45720" rIns="91440" bIns="45720" anchor="t" anchorCtr="0"/>
          <a:p>
            <a:pPr eaLnBrk="1" hangingPunct="1"/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4、不同晶体的熔点不同说明什么？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/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/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5、为什么冬天汽车司机在冷却水中加一些酒精？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18445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18445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18445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500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500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500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>
                                            <p:txEl>
                                              <p:charRg st="18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500"/>
                                        <p:tgtEl>
                                          <p:spTgt spid="18445">
                                            <p:txEl>
                                              <p:charRg st="18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500"/>
                                        <p:tgtEl>
                                          <p:spTgt spid="18445">
                                            <p:txEl>
                                              <p:charRg st="18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500"/>
                                        <p:tgtEl>
                                          <p:spTgt spid="18445">
                                            <p:txEl>
                                              <p:charRg st="18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500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500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500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500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500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500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500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500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500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/>
      <p:bldP spid="18439" grpId="0"/>
      <p:bldP spid="18443" grpId="0"/>
      <p:bldP spid="18444" grpId="0"/>
      <p:bldP spid="1844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Text Box 2"/>
          <p:cNvSpPr txBox="1"/>
          <p:nvPr/>
        </p:nvSpPr>
        <p:spPr>
          <a:xfrm>
            <a:off x="2819400" y="76200"/>
            <a:ext cx="23622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0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熔化吸热 </a:t>
            </a:r>
            <a:endParaRPr lang="zh-CN" altLang="zh-CN" sz="4000" b="1" dirty="0">
              <a:solidFill>
                <a:srgbClr val="FF0066"/>
              </a:solidFill>
              <a:latin typeface="Tahoma" panose="020B0604030504040204" pitchFamily="34" charset="0"/>
            </a:endParaRPr>
          </a:p>
        </p:txBody>
      </p:sp>
      <p:grpSp>
        <p:nvGrpSpPr>
          <p:cNvPr id="18435" name="Group 3"/>
          <p:cNvGrpSpPr/>
          <p:nvPr/>
        </p:nvGrpSpPr>
        <p:grpSpPr>
          <a:xfrm>
            <a:off x="10058400" y="6553200"/>
            <a:ext cx="609600" cy="304800"/>
            <a:chOff x="0" y="0"/>
            <a:chExt cx="384" cy="192"/>
          </a:xfrm>
        </p:grpSpPr>
        <p:sp>
          <p:nvSpPr>
            <p:cNvPr id="18440" name="AutoShape 4">
              <a:hlinkClick r:id="" action="ppaction://hlinkshowjump?jump=previousslide"/>
            </p:cNvPr>
            <p:cNvSpPr/>
            <p:nvPr/>
          </p:nvSpPr>
          <p:spPr>
            <a:xfrm>
              <a:off x="0" y="0"/>
              <a:ext cx="192" cy="192"/>
            </a:xfrm>
            <a:prstGeom prst="actionButtonBackPrevious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18441" name="AutoShape 5">
              <a:hlinkClick r:id="" action="ppaction://hlinkshowjump?jump=nextslide"/>
            </p:cNvPr>
            <p:cNvSpPr/>
            <p:nvPr/>
          </p:nvSpPr>
          <p:spPr>
            <a:xfrm>
              <a:off x="192" y="0"/>
              <a:ext cx="192" cy="192"/>
            </a:xfrm>
            <a:prstGeom prst="actionButtonForwardNext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</p:grpSp>
      <p:pic>
        <p:nvPicPr>
          <p:cNvPr id="18436" name="Picture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685800"/>
            <a:ext cx="4800600" cy="4343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7" name="Picture 7" descr="2-图片29-冰凌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600" y="685800"/>
            <a:ext cx="4267200" cy="4340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4" name="Text Box 8"/>
          <p:cNvSpPr txBox="1"/>
          <p:nvPr/>
        </p:nvSpPr>
        <p:spPr>
          <a:xfrm>
            <a:off x="7391400" y="76200"/>
            <a:ext cx="23622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0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凝固放热 </a:t>
            </a:r>
            <a:endParaRPr lang="zh-CN" altLang="zh-CN" sz="4000" b="1" dirty="0">
              <a:solidFill>
                <a:srgbClr val="0033CC"/>
              </a:solidFill>
              <a:latin typeface="Tahoma" panose="020B0604030504040204" pitchFamily="34" charset="0"/>
            </a:endParaRPr>
          </a:p>
        </p:txBody>
      </p:sp>
      <p:sp>
        <p:nvSpPr>
          <p:cNvPr id="19465" name="Text Box 9"/>
          <p:cNvSpPr txBox="1"/>
          <p:nvPr/>
        </p:nvSpPr>
        <p:spPr>
          <a:xfrm>
            <a:off x="1525588" y="5105400"/>
            <a:ext cx="9066212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dirty="0"/>
              <a:t>        </a:t>
            </a:r>
            <a:r>
              <a:rPr lang="zh-CN" altLang="en-US" sz="3600" b="1" dirty="0"/>
              <a:t>思考：0</a:t>
            </a:r>
            <a:r>
              <a:rPr lang="zh-CN" altLang="en-US" sz="3600" b="1" dirty="0">
                <a:sym typeface="Arial" panose="020B0604020202020204" pitchFamily="34" charset="0"/>
              </a:rPr>
              <a:t>˚C的</a:t>
            </a:r>
            <a:r>
              <a:rPr lang="zh-CN" altLang="en-US" sz="3600" b="1" dirty="0"/>
              <a:t>冰和0</a:t>
            </a:r>
            <a:r>
              <a:rPr lang="zh-CN" altLang="en-US" sz="3600" b="1" dirty="0">
                <a:sym typeface="Arial" panose="020B0604020202020204" pitchFamily="34" charset="0"/>
              </a:rPr>
              <a:t>˚C的</a:t>
            </a:r>
            <a:r>
              <a:rPr lang="zh-CN" altLang="en-US" sz="3600" b="1" dirty="0"/>
              <a:t>水那个冷却的效果更好些，为什么？</a:t>
            </a:r>
            <a:endParaRPr lang="zh-CN" alt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500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500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500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64" grpId="0"/>
      <p:bldP spid="19465" grpId="0" bldLvl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4" name="Picture 2" descr="2-图片29-冰凌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3759200" cy="4114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5" name="Picture 3" descr="2-图片29-冰凌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59588" y="0"/>
            <a:ext cx="3757612" cy="4114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00" name="Text Box 4"/>
          <p:cNvSpPr txBox="1"/>
          <p:nvPr/>
        </p:nvSpPr>
        <p:spPr>
          <a:xfrm>
            <a:off x="9829800" y="0"/>
            <a:ext cx="609600" cy="25533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sz="4000" b="1" dirty="0">
                <a:solidFill>
                  <a:srgbClr val="FF5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冰凌形成</a:t>
            </a:r>
            <a:endParaRPr lang="zh-CN" altLang="zh-CN" sz="4000" b="1" dirty="0">
              <a:solidFill>
                <a:srgbClr val="FF505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077" name="Picture 5" descr="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3788" y="6165850"/>
            <a:ext cx="457200" cy="45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8" name="Picture 6" descr="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825" y="6237288"/>
            <a:ext cx="457200" cy="457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03" name="Text Box 7"/>
          <p:cNvSpPr txBox="1"/>
          <p:nvPr/>
        </p:nvSpPr>
        <p:spPr>
          <a:xfrm>
            <a:off x="5715000" y="0"/>
            <a:ext cx="533400" cy="13220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sz="4000" b="1" dirty="0">
                <a:solidFill>
                  <a:srgbClr val="0033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固态</a:t>
            </a:r>
            <a:endParaRPr lang="zh-CN" altLang="zh-CN" sz="4000" b="1" dirty="0">
              <a:solidFill>
                <a:srgbClr val="00336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104" name="Group 8"/>
          <p:cNvGrpSpPr/>
          <p:nvPr/>
        </p:nvGrpSpPr>
        <p:grpSpPr>
          <a:xfrm>
            <a:off x="5715000" y="1219200"/>
            <a:ext cx="762000" cy="3244517"/>
            <a:chOff x="0" y="0"/>
            <a:chExt cx="336" cy="2107"/>
          </a:xfrm>
        </p:grpSpPr>
        <p:sp>
          <p:nvSpPr>
            <p:cNvPr id="3094" name="Line 9"/>
            <p:cNvSpPr/>
            <p:nvPr/>
          </p:nvSpPr>
          <p:spPr>
            <a:xfrm>
              <a:off x="144" y="0"/>
              <a:ext cx="0" cy="1248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3095" name="Text Box 10"/>
            <p:cNvSpPr txBox="1"/>
            <p:nvPr/>
          </p:nvSpPr>
          <p:spPr>
            <a:xfrm>
              <a:off x="0" y="1248"/>
              <a:ext cx="336" cy="85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zh-CN" sz="4000" b="1" dirty="0">
                  <a:solidFill>
                    <a:srgbClr val="003366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液态</a:t>
              </a:r>
              <a:endParaRPr lang="zh-CN" altLang="zh-CN" sz="4000" b="1" dirty="0">
                <a:solidFill>
                  <a:srgbClr val="003366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4107" name="Text Box 11"/>
          <p:cNvSpPr txBox="1"/>
          <p:nvPr/>
        </p:nvSpPr>
        <p:spPr>
          <a:xfrm>
            <a:off x="5334000" y="1447800"/>
            <a:ext cx="609600" cy="13220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sz="4000" b="1" dirty="0">
                <a:solidFill>
                  <a:srgbClr val="FF5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熔化</a:t>
            </a:r>
            <a:endParaRPr lang="zh-CN" altLang="zh-CN" sz="4000" b="1" dirty="0">
              <a:solidFill>
                <a:srgbClr val="FF505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108" name="Line 12"/>
          <p:cNvSpPr/>
          <p:nvPr/>
        </p:nvSpPr>
        <p:spPr>
          <a:xfrm flipV="1">
            <a:off x="6096000" y="1203325"/>
            <a:ext cx="0" cy="1905000"/>
          </a:xfrm>
          <a:prstGeom prst="line">
            <a:avLst/>
          </a:prstGeom>
          <a:ln w="38100" cap="flat" cmpd="sng">
            <a:solidFill>
              <a:schemeClr val="accent2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4109" name="Text Box 13"/>
          <p:cNvSpPr txBox="1"/>
          <p:nvPr/>
        </p:nvSpPr>
        <p:spPr>
          <a:xfrm>
            <a:off x="6096000" y="1447800"/>
            <a:ext cx="609600" cy="13220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sz="40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凝固</a:t>
            </a:r>
            <a:endParaRPr lang="zh-CN" altLang="zh-CN" sz="4000" b="1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110" name="Text Box 14"/>
          <p:cNvSpPr txBox="1"/>
          <p:nvPr/>
        </p:nvSpPr>
        <p:spPr>
          <a:xfrm>
            <a:off x="1600200" y="4359275"/>
            <a:ext cx="7561263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chemeClr val="hlink"/>
                </a:solidFill>
                <a:latin typeface="Tahoma" panose="020B0604030504040204" pitchFamily="34" charset="0"/>
                <a:ea typeface="黑体" panose="02010609060101010101" pitchFamily="49" charset="-122"/>
              </a:rPr>
              <a:t>熔化</a:t>
            </a:r>
            <a:r>
              <a:rPr lang="zh-CN" altLang="en-US" b="1" dirty="0">
                <a:latin typeface="Tahoma" panose="020B0604030504040204" pitchFamily="34" charset="0"/>
                <a:ea typeface="黑体" panose="02010609060101010101" pitchFamily="49" charset="-122"/>
              </a:rPr>
              <a:t>：物质从固态变为液态</a:t>
            </a:r>
            <a:endParaRPr lang="zh-CN" altLang="en-US" b="1" dirty="0"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4111" name="Text Box 15"/>
          <p:cNvSpPr txBox="1"/>
          <p:nvPr/>
        </p:nvSpPr>
        <p:spPr>
          <a:xfrm>
            <a:off x="1600200" y="4876800"/>
            <a:ext cx="77724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例如：冰熔化为水、蜡烛熔化为烛滴等</a:t>
            </a:r>
            <a:endParaRPr lang="zh-CN" altLang="zh-CN" b="1" dirty="0">
              <a:solidFill>
                <a:srgbClr val="0033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086" name="Group 16"/>
          <p:cNvGrpSpPr/>
          <p:nvPr/>
        </p:nvGrpSpPr>
        <p:grpSpPr>
          <a:xfrm>
            <a:off x="10058400" y="6553200"/>
            <a:ext cx="609600" cy="304800"/>
            <a:chOff x="0" y="0"/>
            <a:chExt cx="384" cy="192"/>
          </a:xfrm>
        </p:grpSpPr>
        <p:sp>
          <p:nvSpPr>
            <p:cNvPr id="3092" name="AutoShape 17">
              <a:hlinkClick r:id="" action="ppaction://hlinkshowjump?jump=previousslide"/>
            </p:cNvPr>
            <p:cNvSpPr/>
            <p:nvPr/>
          </p:nvSpPr>
          <p:spPr>
            <a:xfrm>
              <a:off x="0" y="0"/>
              <a:ext cx="192" cy="192"/>
            </a:xfrm>
            <a:prstGeom prst="actionButtonBackPrevious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3093" name="AutoShape 18">
              <a:hlinkClick r:id="" action="ppaction://hlinkshowjump?jump=nextslide"/>
            </p:cNvPr>
            <p:cNvSpPr/>
            <p:nvPr/>
          </p:nvSpPr>
          <p:spPr>
            <a:xfrm>
              <a:off x="192" y="0"/>
              <a:ext cx="192" cy="192"/>
            </a:xfrm>
            <a:prstGeom prst="actionButtonForwardNext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</p:grpSp>
      <p:sp>
        <p:nvSpPr>
          <p:cNvPr id="4115" name="Text Box 19"/>
          <p:cNvSpPr txBox="1"/>
          <p:nvPr/>
        </p:nvSpPr>
        <p:spPr>
          <a:xfrm>
            <a:off x="1828800" y="381000"/>
            <a:ext cx="685800" cy="25533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sz="40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冰凌消融</a:t>
            </a:r>
            <a:endParaRPr lang="zh-CN" altLang="zh-CN" sz="4000" b="1" dirty="0">
              <a:solidFill>
                <a:srgbClr val="0033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88" name="Text Box 20"/>
          <p:cNvSpPr txBox="1"/>
          <p:nvPr/>
        </p:nvSpPr>
        <p:spPr>
          <a:xfrm>
            <a:off x="1711325" y="5621338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zh-CN" sz="1800" dirty="0"/>
          </a:p>
        </p:txBody>
      </p:sp>
      <p:sp>
        <p:nvSpPr>
          <p:cNvPr id="4117" name="Text Box 21"/>
          <p:cNvSpPr txBox="1"/>
          <p:nvPr/>
        </p:nvSpPr>
        <p:spPr>
          <a:xfrm>
            <a:off x="1600200" y="5410200"/>
            <a:ext cx="5211763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chemeClr val="hlink"/>
                </a:solidFill>
                <a:latin typeface="Tahoma" panose="020B0604030504040204" pitchFamily="34" charset="0"/>
                <a:ea typeface="黑体" panose="02010609060101010101" pitchFamily="49" charset="-122"/>
              </a:rPr>
              <a:t>凝固</a:t>
            </a:r>
            <a:r>
              <a:rPr lang="zh-CN" altLang="en-US" b="1" dirty="0">
                <a:latin typeface="Tahoma" panose="020B0604030504040204" pitchFamily="34" charset="0"/>
                <a:ea typeface="黑体" panose="02010609060101010101" pitchFamily="49" charset="-122"/>
              </a:rPr>
              <a:t>：物质从液态变为固态</a:t>
            </a:r>
            <a:endParaRPr lang="zh-CN" altLang="en-US" b="1" dirty="0"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3090" name="Text Box 22"/>
          <p:cNvSpPr txBox="1"/>
          <p:nvPr/>
        </p:nvSpPr>
        <p:spPr>
          <a:xfrm>
            <a:off x="1779588" y="6318250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zh-CN" sz="1800" dirty="0"/>
          </a:p>
        </p:txBody>
      </p:sp>
      <p:sp>
        <p:nvSpPr>
          <p:cNvPr id="4119" name="Text Box 23"/>
          <p:cNvSpPr txBox="1"/>
          <p:nvPr/>
        </p:nvSpPr>
        <p:spPr>
          <a:xfrm>
            <a:off x="1600200" y="5943600"/>
            <a:ext cx="89916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b="1" dirty="0">
                <a:latin typeface="黑体" panose="02010609060101010101" pitchFamily="49" charset="-122"/>
                <a:ea typeface="黑体" panose="02010609060101010101" pitchFamily="49" charset="-122"/>
              </a:rPr>
              <a:t>例如</a:t>
            </a:r>
            <a:r>
              <a:rPr lang="zh-CN" altLang="zh-CN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：水结冰、</a:t>
            </a:r>
            <a:r>
              <a:rPr lang="zh-CN" altLang="zh-CN" b="1" dirty="0">
                <a:latin typeface="黑体" panose="02010609060101010101" pitchFamily="49" charset="-122"/>
                <a:ea typeface="黑体" panose="02010609060101010101" pitchFamily="49" charset="-122"/>
              </a:rPr>
              <a:t>火山喷出的岩浆凝固成火山岩等</a:t>
            </a:r>
            <a:endParaRPr lang="zh-CN" altLang="zh-CN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1000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1000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000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4" dur="500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5" dur="500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500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  <p:bldP spid="4103" grpId="0"/>
      <p:bldP spid="4107" grpId="0"/>
      <p:bldP spid="4109" grpId="0"/>
      <p:bldP spid="4110" grpId="0"/>
      <p:bldP spid="4111" grpId="0"/>
      <p:bldP spid="4115" grpId="0"/>
      <p:bldP spid="4117" grpId="0" bldLvl="0"/>
      <p:bldP spid="4119" grpId="0" bldLvl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1601788" y="274638"/>
            <a:ext cx="8990012" cy="1143000"/>
          </a:xfrm>
        </p:spPr>
        <p:txBody>
          <a:bodyPr vert="horz" wrap="square" lIns="91440" tIns="45720" rIns="91440" bIns="45720" anchor="ctr" anchorCtr="0"/>
          <a:p>
            <a:pPr algn="l" eaLnBrk="1" hangingPunct="1"/>
            <a:r>
              <a:rPr lang="zh-CN" altLang="zh-CN" sz="3600" b="1" dirty="0">
                <a:latin typeface="Tahoma" panose="020B0604030504040204" pitchFamily="34" charset="0"/>
                <a:ea typeface="黑体" panose="02010609060101010101" pitchFamily="49" charset="-122"/>
              </a:rPr>
              <a:t>物质熔化和凝固需要什么</a:t>
            </a:r>
            <a:r>
              <a:rPr lang="zh-CN" altLang="zh-CN" sz="3600" b="1" dirty="0">
                <a:solidFill>
                  <a:srgbClr val="0000FF"/>
                </a:solidFill>
                <a:latin typeface="Tahoma" panose="020B0604030504040204" pitchFamily="34" charset="0"/>
                <a:ea typeface="黑体" panose="02010609060101010101" pitchFamily="49" charset="-122"/>
              </a:rPr>
              <a:t>条件</a:t>
            </a:r>
            <a:r>
              <a:rPr lang="zh-CN" altLang="zh-CN" sz="3600" b="1" dirty="0">
                <a:latin typeface="Tahoma" panose="020B0604030504040204" pitchFamily="34" charset="0"/>
                <a:ea typeface="黑体" panose="02010609060101010101" pitchFamily="49" charset="-122"/>
              </a:rPr>
              <a:t>？</a:t>
            </a:r>
            <a:br>
              <a:rPr lang="zh-CN" altLang="zh-CN" sz="3600" b="1" dirty="0">
                <a:latin typeface="Tahoma" panose="020B0604030504040204" pitchFamily="34" charset="0"/>
                <a:ea typeface="黑体" panose="02010609060101010101" pitchFamily="49" charset="-122"/>
              </a:rPr>
            </a:br>
            <a:r>
              <a:rPr lang="zh-CN" altLang="zh-CN" sz="3600" b="1" dirty="0">
                <a:latin typeface="Tahoma" panose="020B0604030504040204" pitchFamily="34" charset="0"/>
                <a:ea typeface="黑体" panose="02010609060101010101" pitchFamily="49" charset="-122"/>
              </a:rPr>
              <a:t>不同物质熔化和凝固的</a:t>
            </a:r>
            <a:r>
              <a:rPr lang="zh-CN" altLang="zh-CN" sz="3600" b="1" dirty="0">
                <a:solidFill>
                  <a:srgbClr val="0000FF"/>
                </a:solidFill>
                <a:latin typeface="Tahoma" panose="020B0604030504040204" pitchFamily="34" charset="0"/>
                <a:ea typeface="黑体" panose="02010609060101010101" pitchFamily="49" charset="-122"/>
              </a:rPr>
              <a:t>规律</a:t>
            </a:r>
            <a:r>
              <a:rPr lang="zh-CN" altLang="zh-CN" sz="3600" b="1" dirty="0">
                <a:latin typeface="Tahoma" panose="020B0604030504040204" pitchFamily="34" charset="0"/>
                <a:ea typeface="黑体" panose="02010609060101010101" pitchFamily="49" charset="-122"/>
              </a:rPr>
              <a:t>一样吗？</a:t>
            </a:r>
            <a:endParaRPr lang="zh-CN" altLang="zh-CN" sz="3600" b="1" dirty="0"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4099" name="Text Box 4"/>
          <p:cNvSpPr txBox="1"/>
          <p:nvPr/>
        </p:nvSpPr>
        <p:spPr>
          <a:xfrm>
            <a:off x="1752600" y="1600200"/>
            <a:ext cx="531177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3600" b="1" dirty="0">
                <a:solidFill>
                  <a:srgbClr val="0033CC"/>
                </a:solidFill>
                <a:latin typeface="Tahoma" panose="020B0604030504040204" pitchFamily="34" charset="0"/>
                <a:ea typeface="黑体" panose="02010609060101010101" pitchFamily="49" charset="-122"/>
              </a:rPr>
              <a:t>探究冰、烛蜡的熔化特点</a:t>
            </a:r>
            <a:endParaRPr lang="zh-CN" altLang="zh-CN" sz="3600" b="1" dirty="0">
              <a:solidFill>
                <a:srgbClr val="0033CC"/>
              </a:solidFill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grpSp>
        <p:nvGrpSpPr>
          <p:cNvPr id="5125" name="Group 5"/>
          <p:cNvGrpSpPr/>
          <p:nvPr/>
        </p:nvGrpSpPr>
        <p:grpSpPr>
          <a:xfrm>
            <a:off x="2057400" y="2286000"/>
            <a:ext cx="3429000" cy="4267200"/>
            <a:chOff x="0" y="0"/>
            <a:chExt cx="1393" cy="2976"/>
          </a:xfrm>
        </p:grpSpPr>
        <p:pic>
          <p:nvPicPr>
            <p:cNvPr id="4104" name="Picture 6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393" cy="297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105" name="Rectangle 7"/>
            <p:cNvSpPr/>
            <p:nvPr/>
          </p:nvSpPr>
          <p:spPr>
            <a:xfrm>
              <a:off x="1056" y="1584"/>
              <a:ext cx="336" cy="288"/>
            </a:xfrm>
            <a:prstGeom prst="rect">
              <a:avLst/>
            </a:prstGeom>
            <a:solidFill>
              <a:srgbClr val="F5F6EE"/>
            </a:solidFill>
            <a:ln w="9525">
              <a:noFill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4106" name="Rectangle 8"/>
            <p:cNvSpPr/>
            <p:nvPr/>
          </p:nvSpPr>
          <p:spPr>
            <a:xfrm>
              <a:off x="1104" y="48"/>
              <a:ext cx="288" cy="240"/>
            </a:xfrm>
            <a:prstGeom prst="rect">
              <a:avLst/>
            </a:prstGeom>
            <a:solidFill>
              <a:srgbClr val="F5F6EE"/>
            </a:solidFill>
            <a:ln w="9525">
              <a:noFill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</p:grpSp>
      <p:sp>
        <p:nvSpPr>
          <p:cNvPr id="4101" name="Text Box 9"/>
          <p:cNvSpPr txBox="1"/>
          <p:nvPr/>
        </p:nvSpPr>
        <p:spPr>
          <a:xfrm>
            <a:off x="7010400" y="4343400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zh-CN" sz="1800" dirty="0"/>
          </a:p>
        </p:txBody>
      </p:sp>
      <p:sp>
        <p:nvSpPr>
          <p:cNvPr id="5130" name="Text Box 10"/>
          <p:cNvSpPr txBox="1"/>
          <p:nvPr/>
        </p:nvSpPr>
        <p:spPr>
          <a:xfrm>
            <a:off x="4495800" y="4419600"/>
            <a:ext cx="141287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FF3300"/>
                </a:solidFill>
              </a:rPr>
              <a:t>水浴法</a:t>
            </a:r>
            <a:endParaRPr lang="zh-CN" altLang="en-US" sz="2800" b="1" dirty="0">
              <a:solidFill>
                <a:srgbClr val="FF3300"/>
              </a:solidFill>
            </a:endParaRPr>
          </a:p>
        </p:txBody>
      </p:sp>
      <p:sp>
        <p:nvSpPr>
          <p:cNvPr id="5131" name="Text Box 11"/>
          <p:cNvSpPr txBox="1"/>
          <p:nvPr/>
        </p:nvSpPr>
        <p:spPr>
          <a:xfrm>
            <a:off x="5181600" y="5334000"/>
            <a:ext cx="5256213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0033CC"/>
                </a:solidFill>
              </a:rPr>
              <a:t>想一想这种加热方法有何好处？</a:t>
            </a:r>
            <a:endParaRPr lang="zh-CN" altLang="en-US" sz="2800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0" grpId="0" bldLvl="0"/>
      <p:bldP spid="5131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Rectangle 2"/>
          <p:cNvSpPr/>
          <p:nvPr/>
        </p:nvSpPr>
        <p:spPr>
          <a:xfrm>
            <a:off x="1600200" y="762000"/>
            <a:ext cx="71628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000" b="1" dirty="0">
                <a:solidFill>
                  <a:srgbClr val="0033CC"/>
                </a:solidFill>
                <a:latin typeface="Tahoma" panose="020B0604030504040204" pitchFamily="34" charset="0"/>
                <a:ea typeface="黑体" panose="02010609060101010101" pitchFamily="49" charset="-122"/>
              </a:rPr>
              <a:t>探究冰、烛蜡的熔化特点</a:t>
            </a:r>
            <a:endParaRPr lang="zh-CN" altLang="zh-CN" sz="4000" b="1" dirty="0">
              <a:solidFill>
                <a:srgbClr val="0033CC"/>
              </a:solidFill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grpSp>
        <p:nvGrpSpPr>
          <p:cNvPr id="5123" name="Group 3"/>
          <p:cNvGrpSpPr/>
          <p:nvPr/>
        </p:nvGrpSpPr>
        <p:grpSpPr>
          <a:xfrm>
            <a:off x="10058400" y="6553200"/>
            <a:ext cx="609600" cy="304800"/>
            <a:chOff x="0" y="0"/>
            <a:chExt cx="384" cy="192"/>
          </a:xfrm>
        </p:grpSpPr>
        <p:sp>
          <p:nvSpPr>
            <p:cNvPr id="5192" name="AutoShape 4">
              <a:hlinkClick r:id="" action="ppaction://hlinkshowjump?jump=previousslide"/>
            </p:cNvPr>
            <p:cNvSpPr/>
            <p:nvPr/>
          </p:nvSpPr>
          <p:spPr>
            <a:xfrm>
              <a:off x="0" y="0"/>
              <a:ext cx="192" cy="192"/>
            </a:xfrm>
            <a:prstGeom prst="actionButtonBackPrevious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5193" name="AutoShape 5">
              <a:hlinkClick r:id="" action="ppaction://hlinkshowjump?jump=nextslide"/>
            </p:cNvPr>
            <p:cNvSpPr/>
            <p:nvPr/>
          </p:nvSpPr>
          <p:spPr>
            <a:xfrm>
              <a:off x="192" y="0"/>
              <a:ext cx="192" cy="192"/>
            </a:xfrm>
            <a:prstGeom prst="actionButtonForwardNext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</p:grpSp>
      <p:graphicFrame>
        <p:nvGraphicFramePr>
          <p:cNvPr id="6150" name="Group 6"/>
          <p:cNvGraphicFramePr>
            <a:graphicFrameLocks noGrp="1"/>
          </p:cNvGraphicFramePr>
          <p:nvPr/>
        </p:nvGraphicFramePr>
        <p:xfrm>
          <a:off x="1524000" y="2209800"/>
          <a:ext cx="9154795" cy="3105152"/>
        </p:xfrm>
        <a:graphic>
          <a:graphicData uri="http://schemas.openxmlformats.org/drawingml/2006/table">
            <a:tbl>
              <a:tblPr/>
              <a:tblGrid>
                <a:gridCol w="1139825"/>
                <a:gridCol w="768350"/>
                <a:gridCol w="904875"/>
                <a:gridCol w="906780"/>
                <a:gridCol w="897890"/>
                <a:gridCol w="904875"/>
                <a:gridCol w="908050"/>
                <a:gridCol w="904875"/>
                <a:gridCol w="908050"/>
                <a:gridCol w="911225"/>
              </a:tblGrid>
              <a:tr h="6969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         时间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物质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0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1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2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3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4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5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6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7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8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6016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冰温度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-3</a:t>
                      </a: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-2</a:t>
                      </a: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-1</a:t>
                      </a: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0</a:t>
                      </a: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0</a:t>
                      </a: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0</a:t>
                      </a: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1</a:t>
                      </a: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2</a:t>
                      </a: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3</a:t>
                      </a: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</a:tr>
              <a:tr h="6032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冰状态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固态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固态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固态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固液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固液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固液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液态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液态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液态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6016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烛蜡温度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35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38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41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44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47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50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53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56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59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</a:tr>
              <a:tr h="6016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烛蜡状态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固态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固态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变软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变软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变稀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变稀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液态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液态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</a:rPr>
                        <a:t>液态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Rectangle 2"/>
          <p:cNvSpPr/>
          <p:nvPr/>
        </p:nvSpPr>
        <p:spPr>
          <a:xfrm>
            <a:off x="1600200" y="3200400"/>
            <a:ext cx="9220200" cy="13220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烛蜡熔化时，温度</a:t>
            </a:r>
            <a:r>
              <a:rPr lang="zh-CN" altLang="en-US" sz="40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，需要</a:t>
            </a:r>
            <a:r>
              <a:rPr lang="zh-CN" altLang="en-US" sz="40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（吸热/放热）。</a:t>
            </a:r>
            <a:endParaRPr lang="zh-CN" altLang="en-US" sz="4000" b="1" dirty="0">
              <a:solidFill>
                <a:srgbClr val="006600"/>
              </a:solidFill>
              <a:latin typeface="Tahoma" panose="020B0604030504040204" pitchFamily="34" charset="0"/>
            </a:endParaRPr>
          </a:p>
        </p:txBody>
      </p:sp>
      <p:sp>
        <p:nvSpPr>
          <p:cNvPr id="7171" name="Rectangle 3"/>
          <p:cNvSpPr/>
          <p:nvPr/>
        </p:nvSpPr>
        <p:spPr>
          <a:xfrm>
            <a:off x="1676400" y="0"/>
            <a:ext cx="33147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000" b="1" dirty="0">
                <a:solidFill>
                  <a:schemeClr val="tx2"/>
                </a:solidFill>
                <a:latin typeface="Tahoma" panose="020B0604030504040204" pitchFamily="34" charset="0"/>
                <a:ea typeface="黑体" panose="02010609060101010101" pitchFamily="49" charset="-122"/>
              </a:rPr>
              <a:t> </a:t>
            </a:r>
            <a:endParaRPr lang="zh-CN" altLang="zh-CN" sz="4000" b="1" dirty="0">
              <a:solidFill>
                <a:schemeClr val="tx2"/>
              </a:solidFill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grpSp>
        <p:nvGrpSpPr>
          <p:cNvPr id="6148" name="Group 4"/>
          <p:cNvGrpSpPr/>
          <p:nvPr/>
        </p:nvGrpSpPr>
        <p:grpSpPr>
          <a:xfrm>
            <a:off x="10058400" y="6553200"/>
            <a:ext cx="609600" cy="304800"/>
            <a:chOff x="0" y="0"/>
            <a:chExt cx="384" cy="192"/>
          </a:xfrm>
        </p:grpSpPr>
        <p:sp>
          <p:nvSpPr>
            <p:cNvPr id="6158" name="AutoShape 5">
              <a:hlinkClick r:id="" action="ppaction://hlinkshowjump?jump=previousslide"/>
            </p:cNvPr>
            <p:cNvSpPr/>
            <p:nvPr/>
          </p:nvSpPr>
          <p:spPr>
            <a:xfrm>
              <a:off x="0" y="0"/>
              <a:ext cx="192" cy="192"/>
            </a:xfrm>
            <a:prstGeom prst="actionButtonBackPrevious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6159" name="AutoShape 6">
              <a:hlinkClick r:id="" action="ppaction://hlinkshowjump?jump=nextslide"/>
            </p:cNvPr>
            <p:cNvSpPr/>
            <p:nvPr/>
          </p:nvSpPr>
          <p:spPr>
            <a:xfrm>
              <a:off x="192" y="0"/>
              <a:ext cx="192" cy="192"/>
            </a:xfrm>
            <a:prstGeom prst="actionButtonForwardNext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</p:grpSp>
      <p:sp>
        <p:nvSpPr>
          <p:cNvPr id="7175" name="Rectangle 7"/>
          <p:cNvSpPr/>
          <p:nvPr/>
        </p:nvSpPr>
        <p:spPr>
          <a:xfrm>
            <a:off x="2819400" y="1219200"/>
            <a:ext cx="71628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zh-CN" sz="4000" b="1" dirty="0">
              <a:solidFill>
                <a:srgbClr val="0033CC"/>
              </a:solidFill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7176" name="Rectangle 8"/>
          <p:cNvSpPr/>
          <p:nvPr/>
        </p:nvSpPr>
        <p:spPr>
          <a:xfrm>
            <a:off x="1752600" y="304800"/>
            <a:ext cx="17526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000" b="1" dirty="0">
                <a:latin typeface="Tahoma" panose="020B0604030504040204" pitchFamily="34" charset="0"/>
                <a:ea typeface="黑体" panose="02010609060101010101" pitchFamily="49" charset="-122"/>
              </a:rPr>
              <a:t>观察：</a:t>
            </a:r>
            <a:endParaRPr lang="zh-CN" altLang="zh-CN" sz="4000" b="1" dirty="0"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7177" name="Rectangle 9"/>
          <p:cNvSpPr/>
          <p:nvPr/>
        </p:nvSpPr>
        <p:spPr>
          <a:xfrm>
            <a:off x="1600200" y="1143000"/>
            <a:ext cx="87630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000" b="1" dirty="0">
                <a:latin typeface="Tahoma" panose="020B0604030504040204" pitchFamily="34" charset="0"/>
                <a:ea typeface="黑体" panose="02010609060101010101" pitchFamily="49" charset="-122"/>
              </a:rPr>
              <a:t> 冰和烛蜡熔化过程的</a:t>
            </a:r>
            <a:r>
              <a:rPr lang="zh-CN" altLang="en-US" sz="4000" b="1" dirty="0">
                <a:solidFill>
                  <a:srgbClr val="0000FF"/>
                </a:solidFill>
                <a:latin typeface="Tahoma" panose="020B0604030504040204" pitchFamily="34" charset="0"/>
                <a:ea typeface="黑体" panose="02010609060101010101" pitchFamily="49" charset="-122"/>
              </a:rPr>
              <a:t>温度和状态</a:t>
            </a:r>
            <a:r>
              <a:rPr lang="zh-CN" altLang="en-US" sz="4000" b="1" dirty="0">
                <a:latin typeface="Tahoma" panose="020B0604030504040204" pitchFamily="34" charset="0"/>
                <a:ea typeface="黑体" panose="02010609060101010101" pitchFamily="49" charset="-122"/>
              </a:rPr>
              <a:t>变化</a:t>
            </a:r>
            <a:endParaRPr lang="zh-CN" altLang="en-US" sz="4000" b="1" dirty="0"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7178" name="Text Box 10"/>
          <p:cNvSpPr txBox="1"/>
          <p:nvPr/>
        </p:nvSpPr>
        <p:spPr>
          <a:xfrm>
            <a:off x="1600200" y="1905000"/>
            <a:ext cx="9066213" cy="13220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0066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冰熔化时，温度</a:t>
            </a:r>
            <a:r>
              <a:rPr lang="zh-CN" altLang="en-US" sz="4000" b="1" u="sng" dirty="0">
                <a:solidFill>
                  <a:srgbClr val="0066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4000" b="1" dirty="0">
                <a:solidFill>
                  <a:srgbClr val="0066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，需要</a:t>
            </a:r>
            <a:r>
              <a:rPr lang="zh-CN" altLang="en-US" sz="4000" b="1" u="sng" dirty="0">
                <a:solidFill>
                  <a:srgbClr val="0066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</a:t>
            </a:r>
            <a:r>
              <a:rPr lang="zh-CN" altLang="en-US" sz="4000" b="1" dirty="0">
                <a:solidFill>
                  <a:srgbClr val="0066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（吸热/放热</a:t>
            </a:r>
            <a:r>
              <a:rPr lang="zh-CN" altLang="en-US" sz="4000" b="1" dirty="0">
                <a:solidFill>
                  <a:srgbClr val="006600"/>
                </a:solidFill>
                <a:latin typeface="Tahoma" panose="020B0604030504040204" pitchFamily="34" charset="0"/>
              </a:rPr>
              <a:t>）。</a:t>
            </a:r>
            <a:endParaRPr lang="zh-CN" altLang="en-US" sz="4000" b="1" dirty="0">
              <a:solidFill>
                <a:srgbClr val="FF3300"/>
              </a:solidFill>
              <a:latin typeface="Tahoma" panose="020B0604030504040204" pitchFamily="34" charset="0"/>
            </a:endParaRPr>
          </a:p>
        </p:txBody>
      </p:sp>
      <p:sp>
        <p:nvSpPr>
          <p:cNvPr id="7179" name="Text Box 11"/>
          <p:cNvSpPr txBox="1"/>
          <p:nvPr/>
        </p:nvSpPr>
        <p:spPr>
          <a:xfrm>
            <a:off x="5181600" y="1828800"/>
            <a:ext cx="15208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000" b="1" dirty="0">
                <a:solidFill>
                  <a:srgbClr val="FF0066"/>
                </a:solidFill>
                <a:latin typeface="Tahoma" panose="020B0604030504040204" pitchFamily="34" charset="0"/>
                <a:ea typeface="方正舒体" pitchFamily="2" charset="-122"/>
              </a:rPr>
              <a:t>不变</a:t>
            </a:r>
            <a:endParaRPr lang="zh-CN" altLang="zh-CN" sz="4000" b="1" dirty="0">
              <a:solidFill>
                <a:srgbClr val="FF0066"/>
              </a:solidFill>
              <a:latin typeface="Tahoma" panose="020B0604030504040204" pitchFamily="34" charset="0"/>
              <a:ea typeface="方正舒体" pitchFamily="2" charset="-122"/>
            </a:endParaRPr>
          </a:p>
        </p:txBody>
      </p:sp>
      <p:sp>
        <p:nvSpPr>
          <p:cNvPr id="7180" name="Text Box 12"/>
          <p:cNvSpPr txBox="1"/>
          <p:nvPr/>
        </p:nvSpPr>
        <p:spPr>
          <a:xfrm>
            <a:off x="7772400" y="1828800"/>
            <a:ext cx="169545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000" b="1" dirty="0">
                <a:solidFill>
                  <a:srgbClr val="FF0066"/>
                </a:solidFill>
                <a:latin typeface="Tahoma" panose="020B0604030504040204" pitchFamily="34" charset="0"/>
                <a:ea typeface="方正舒体" pitchFamily="2" charset="-122"/>
              </a:rPr>
              <a:t>吸热</a:t>
            </a:r>
            <a:endParaRPr lang="zh-CN" altLang="zh-CN" sz="4000" b="1" dirty="0">
              <a:solidFill>
                <a:srgbClr val="FF0066"/>
              </a:solidFill>
              <a:latin typeface="Tahoma" panose="020B0604030504040204" pitchFamily="34" charset="0"/>
              <a:ea typeface="方正舒体" pitchFamily="2" charset="-122"/>
            </a:endParaRPr>
          </a:p>
        </p:txBody>
      </p:sp>
      <p:sp>
        <p:nvSpPr>
          <p:cNvPr id="7181" name="Text Box 13"/>
          <p:cNvSpPr txBox="1"/>
          <p:nvPr/>
        </p:nvSpPr>
        <p:spPr>
          <a:xfrm>
            <a:off x="5715000" y="3200400"/>
            <a:ext cx="15208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000" b="1" dirty="0">
                <a:solidFill>
                  <a:srgbClr val="FF0066"/>
                </a:solidFill>
                <a:latin typeface="Tahoma" panose="020B0604030504040204" pitchFamily="34" charset="0"/>
                <a:ea typeface="方正舒体" pitchFamily="2" charset="-122"/>
              </a:rPr>
              <a:t>升高</a:t>
            </a:r>
            <a:endParaRPr lang="zh-CN" altLang="zh-CN" sz="4000" b="1" dirty="0">
              <a:solidFill>
                <a:srgbClr val="FF0066"/>
              </a:solidFill>
              <a:latin typeface="Tahoma" panose="020B0604030504040204" pitchFamily="34" charset="0"/>
              <a:ea typeface="方正舒体" pitchFamily="2" charset="-122"/>
            </a:endParaRPr>
          </a:p>
        </p:txBody>
      </p:sp>
      <p:sp>
        <p:nvSpPr>
          <p:cNvPr id="7182" name="Text Box 14"/>
          <p:cNvSpPr txBox="1"/>
          <p:nvPr/>
        </p:nvSpPr>
        <p:spPr>
          <a:xfrm>
            <a:off x="8229600" y="3200400"/>
            <a:ext cx="169545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000" b="1" dirty="0">
                <a:solidFill>
                  <a:srgbClr val="FF0066"/>
                </a:solidFill>
                <a:latin typeface="Tahoma" panose="020B0604030504040204" pitchFamily="34" charset="0"/>
                <a:ea typeface="方正舒体" pitchFamily="2" charset="-122"/>
              </a:rPr>
              <a:t>吸热</a:t>
            </a:r>
            <a:endParaRPr lang="zh-CN" altLang="zh-CN" sz="4000" b="1" dirty="0">
              <a:solidFill>
                <a:srgbClr val="FF0066"/>
              </a:solidFill>
              <a:latin typeface="Tahoma" panose="020B0604030504040204" pitchFamily="34" charset="0"/>
              <a:ea typeface="方正舒体" pitchFamily="2" charset="-122"/>
            </a:endParaRPr>
          </a:p>
        </p:txBody>
      </p:sp>
      <p:sp>
        <p:nvSpPr>
          <p:cNvPr id="7183" name="Text Box 15"/>
          <p:cNvSpPr txBox="1"/>
          <p:nvPr/>
        </p:nvSpPr>
        <p:spPr>
          <a:xfrm>
            <a:off x="1525588" y="4572000"/>
            <a:ext cx="8532812" cy="22453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6600"/>
                </a:solidFill>
                <a:latin typeface="Tahoma" panose="020B0604030504040204" pitchFamily="34" charset="0"/>
              </a:rPr>
              <a:t>像冰这样有固定熔化温度的固体叫做</a:t>
            </a:r>
            <a:r>
              <a:rPr lang="zh-CN" altLang="en-US" sz="3600" b="1" dirty="0">
                <a:solidFill>
                  <a:srgbClr val="FF3300"/>
                </a:solidFill>
                <a:latin typeface="Tahoma" panose="020B0604030504040204" pitchFamily="34" charset="0"/>
              </a:rPr>
              <a:t>晶体。</a:t>
            </a:r>
            <a:endParaRPr lang="zh-CN" altLang="en-US" sz="3600" b="1" dirty="0">
              <a:solidFill>
                <a:srgbClr val="FF3300"/>
              </a:solidFill>
              <a:latin typeface="Tahoma" panose="020B060403050404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6600"/>
                </a:solidFill>
                <a:latin typeface="Tahoma" panose="020B0604030504040204" pitchFamily="34" charset="0"/>
              </a:rPr>
              <a:t>像烛蜡这样没有固定熔化温度的固体叫做</a:t>
            </a:r>
            <a:r>
              <a:rPr lang="zh-CN" altLang="en-US" sz="3600" b="1" dirty="0">
                <a:solidFill>
                  <a:srgbClr val="FF3300"/>
                </a:solidFill>
                <a:latin typeface="Tahoma" panose="020B0604030504040204" pitchFamily="34" charset="0"/>
              </a:rPr>
              <a:t>非晶体。</a:t>
            </a:r>
            <a:endParaRPr lang="zh-CN" altLang="en-US" sz="3600" b="1" dirty="0">
              <a:solidFill>
                <a:srgbClr val="006600"/>
              </a:solidFill>
              <a:latin typeface="Tahoma" panose="020B060403050404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b="1" dirty="0">
              <a:solidFill>
                <a:srgbClr val="006600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500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500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500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500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500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500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500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500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500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500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500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500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50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50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50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500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500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500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500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500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500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500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500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500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0" dur="500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1" dur="500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500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/>
      <p:bldP spid="7175" grpId="0"/>
      <p:bldP spid="7176" grpId="0"/>
      <p:bldP spid="7177" grpId="0"/>
      <p:bldP spid="7178" grpId="0"/>
      <p:bldP spid="7179" grpId="0"/>
      <p:bldP spid="7180" grpId="0"/>
      <p:bldP spid="7181" grpId="0"/>
      <p:bldP spid="7182" grpId="0"/>
      <p:bldP spid="7183" grpId="0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170" name="Group 2"/>
          <p:cNvGrpSpPr/>
          <p:nvPr/>
        </p:nvGrpSpPr>
        <p:grpSpPr>
          <a:xfrm>
            <a:off x="1524000" y="-377825"/>
            <a:ext cx="4662488" cy="5433875"/>
            <a:chOff x="0" y="0"/>
            <a:chExt cx="3576" cy="3579"/>
          </a:xfrm>
        </p:grpSpPr>
        <p:grpSp>
          <p:nvGrpSpPr>
            <p:cNvPr id="7368" name="Group 3"/>
            <p:cNvGrpSpPr/>
            <p:nvPr/>
          </p:nvGrpSpPr>
          <p:grpSpPr>
            <a:xfrm>
              <a:off x="0" y="0"/>
              <a:ext cx="3576" cy="3495"/>
              <a:chOff x="0" y="0"/>
              <a:chExt cx="3576" cy="3495"/>
            </a:xfrm>
          </p:grpSpPr>
          <p:grpSp>
            <p:nvGrpSpPr>
              <p:cNvPr id="7390" name="Group 4"/>
              <p:cNvGrpSpPr/>
              <p:nvPr/>
            </p:nvGrpSpPr>
            <p:grpSpPr>
              <a:xfrm>
                <a:off x="312" y="384"/>
                <a:ext cx="2640" cy="2749"/>
                <a:chOff x="0" y="0"/>
                <a:chExt cx="3048" cy="3272"/>
              </a:xfrm>
            </p:grpSpPr>
            <p:grpSp>
              <p:nvGrpSpPr>
                <p:cNvPr id="7402" name="Group 5"/>
                <p:cNvGrpSpPr/>
                <p:nvPr/>
              </p:nvGrpSpPr>
              <p:grpSpPr>
                <a:xfrm>
                  <a:off x="4" y="12"/>
                  <a:ext cx="1928" cy="3260"/>
                  <a:chOff x="0" y="0"/>
                  <a:chExt cx="1928" cy="3260"/>
                </a:xfrm>
              </p:grpSpPr>
              <p:sp>
                <p:nvSpPr>
                  <p:cNvPr id="7440" name="Rectangle 6"/>
                  <p:cNvSpPr/>
                  <p:nvPr/>
                </p:nvSpPr>
                <p:spPr>
                  <a:xfrm>
                    <a:off x="1748" y="2934"/>
                    <a:ext cx="17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41" name="Rectangle 7"/>
                  <p:cNvSpPr/>
                  <p:nvPr/>
                </p:nvSpPr>
                <p:spPr>
                  <a:xfrm>
                    <a:off x="1536" y="2934"/>
                    <a:ext cx="21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42" name="Rectangle 8"/>
                  <p:cNvSpPr/>
                  <p:nvPr/>
                </p:nvSpPr>
                <p:spPr>
                  <a:xfrm>
                    <a:off x="1344" y="2934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43" name="Rectangle 9"/>
                  <p:cNvSpPr/>
                  <p:nvPr/>
                </p:nvSpPr>
                <p:spPr>
                  <a:xfrm>
                    <a:off x="1152" y="2934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44" name="Rectangle 10"/>
                  <p:cNvSpPr/>
                  <p:nvPr/>
                </p:nvSpPr>
                <p:spPr>
                  <a:xfrm>
                    <a:off x="960" y="2934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45" name="Rectangle 11"/>
                  <p:cNvSpPr/>
                  <p:nvPr/>
                </p:nvSpPr>
                <p:spPr>
                  <a:xfrm>
                    <a:off x="768" y="2934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46" name="Rectangle 12"/>
                  <p:cNvSpPr/>
                  <p:nvPr/>
                </p:nvSpPr>
                <p:spPr>
                  <a:xfrm>
                    <a:off x="576" y="2934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47" name="Rectangle 13"/>
                  <p:cNvSpPr/>
                  <p:nvPr/>
                </p:nvSpPr>
                <p:spPr>
                  <a:xfrm>
                    <a:off x="384" y="2934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48" name="Rectangle 14"/>
                  <p:cNvSpPr/>
                  <p:nvPr/>
                </p:nvSpPr>
                <p:spPr>
                  <a:xfrm>
                    <a:off x="192" y="2934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49" name="Rectangle 15"/>
                  <p:cNvSpPr/>
                  <p:nvPr/>
                </p:nvSpPr>
                <p:spPr>
                  <a:xfrm>
                    <a:off x="0" y="2934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50" name="Rectangle 16"/>
                  <p:cNvSpPr/>
                  <p:nvPr/>
                </p:nvSpPr>
                <p:spPr>
                  <a:xfrm>
                    <a:off x="1748" y="2608"/>
                    <a:ext cx="17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51" name="Rectangle 17"/>
                  <p:cNvSpPr/>
                  <p:nvPr/>
                </p:nvSpPr>
                <p:spPr>
                  <a:xfrm>
                    <a:off x="1536" y="2608"/>
                    <a:ext cx="21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52" name="Rectangle 18"/>
                  <p:cNvSpPr/>
                  <p:nvPr/>
                </p:nvSpPr>
                <p:spPr>
                  <a:xfrm>
                    <a:off x="1344" y="2608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53" name="Rectangle 19"/>
                  <p:cNvSpPr/>
                  <p:nvPr/>
                </p:nvSpPr>
                <p:spPr>
                  <a:xfrm>
                    <a:off x="1152" y="2608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54" name="Rectangle 20"/>
                  <p:cNvSpPr/>
                  <p:nvPr/>
                </p:nvSpPr>
                <p:spPr>
                  <a:xfrm>
                    <a:off x="960" y="2608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55" name="Rectangle 21"/>
                  <p:cNvSpPr/>
                  <p:nvPr/>
                </p:nvSpPr>
                <p:spPr>
                  <a:xfrm>
                    <a:off x="768" y="2608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56" name="Rectangle 22"/>
                  <p:cNvSpPr/>
                  <p:nvPr/>
                </p:nvSpPr>
                <p:spPr>
                  <a:xfrm>
                    <a:off x="576" y="2608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57" name="Rectangle 23"/>
                  <p:cNvSpPr/>
                  <p:nvPr/>
                </p:nvSpPr>
                <p:spPr>
                  <a:xfrm>
                    <a:off x="384" y="2608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58" name="Rectangle 24"/>
                  <p:cNvSpPr/>
                  <p:nvPr/>
                </p:nvSpPr>
                <p:spPr>
                  <a:xfrm>
                    <a:off x="192" y="2608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59" name="Rectangle 25"/>
                  <p:cNvSpPr/>
                  <p:nvPr/>
                </p:nvSpPr>
                <p:spPr>
                  <a:xfrm>
                    <a:off x="0" y="2608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60" name="Rectangle 26"/>
                  <p:cNvSpPr/>
                  <p:nvPr/>
                </p:nvSpPr>
                <p:spPr>
                  <a:xfrm>
                    <a:off x="1748" y="2282"/>
                    <a:ext cx="17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61" name="Rectangle 27"/>
                  <p:cNvSpPr/>
                  <p:nvPr/>
                </p:nvSpPr>
                <p:spPr>
                  <a:xfrm>
                    <a:off x="1536" y="2282"/>
                    <a:ext cx="21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62" name="Rectangle 28"/>
                  <p:cNvSpPr/>
                  <p:nvPr/>
                </p:nvSpPr>
                <p:spPr>
                  <a:xfrm>
                    <a:off x="1344" y="2282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63" name="Rectangle 29"/>
                  <p:cNvSpPr/>
                  <p:nvPr/>
                </p:nvSpPr>
                <p:spPr>
                  <a:xfrm>
                    <a:off x="1152" y="2282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64" name="Rectangle 30"/>
                  <p:cNvSpPr/>
                  <p:nvPr/>
                </p:nvSpPr>
                <p:spPr>
                  <a:xfrm>
                    <a:off x="960" y="2282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65" name="Rectangle 31"/>
                  <p:cNvSpPr/>
                  <p:nvPr/>
                </p:nvSpPr>
                <p:spPr>
                  <a:xfrm>
                    <a:off x="768" y="2282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66" name="Rectangle 32"/>
                  <p:cNvSpPr/>
                  <p:nvPr/>
                </p:nvSpPr>
                <p:spPr>
                  <a:xfrm>
                    <a:off x="576" y="2282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67" name="Rectangle 33"/>
                  <p:cNvSpPr/>
                  <p:nvPr/>
                </p:nvSpPr>
                <p:spPr>
                  <a:xfrm>
                    <a:off x="384" y="2282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68" name="Rectangle 34"/>
                  <p:cNvSpPr/>
                  <p:nvPr/>
                </p:nvSpPr>
                <p:spPr>
                  <a:xfrm>
                    <a:off x="192" y="2282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69" name="Rectangle 35"/>
                  <p:cNvSpPr/>
                  <p:nvPr/>
                </p:nvSpPr>
                <p:spPr>
                  <a:xfrm>
                    <a:off x="0" y="2282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70" name="Rectangle 36"/>
                  <p:cNvSpPr/>
                  <p:nvPr/>
                </p:nvSpPr>
                <p:spPr>
                  <a:xfrm>
                    <a:off x="1748" y="1956"/>
                    <a:ext cx="17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71" name="Rectangle 37"/>
                  <p:cNvSpPr/>
                  <p:nvPr/>
                </p:nvSpPr>
                <p:spPr>
                  <a:xfrm>
                    <a:off x="1536" y="1956"/>
                    <a:ext cx="21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72" name="Rectangle 38"/>
                  <p:cNvSpPr/>
                  <p:nvPr/>
                </p:nvSpPr>
                <p:spPr>
                  <a:xfrm>
                    <a:off x="1344" y="1956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73" name="Rectangle 39"/>
                  <p:cNvSpPr/>
                  <p:nvPr/>
                </p:nvSpPr>
                <p:spPr>
                  <a:xfrm>
                    <a:off x="1152" y="1956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74" name="Rectangle 40"/>
                  <p:cNvSpPr/>
                  <p:nvPr/>
                </p:nvSpPr>
                <p:spPr>
                  <a:xfrm>
                    <a:off x="960" y="1956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75" name="Rectangle 41"/>
                  <p:cNvSpPr/>
                  <p:nvPr/>
                </p:nvSpPr>
                <p:spPr>
                  <a:xfrm>
                    <a:off x="768" y="1956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76" name="Rectangle 42"/>
                  <p:cNvSpPr/>
                  <p:nvPr/>
                </p:nvSpPr>
                <p:spPr>
                  <a:xfrm>
                    <a:off x="576" y="1956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77" name="Rectangle 43"/>
                  <p:cNvSpPr/>
                  <p:nvPr/>
                </p:nvSpPr>
                <p:spPr>
                  <a:xfrm>
                    <a:off x="384" y="1956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78" name="Rectangle 44"/>
                  <p:cNvSpPr/>
                  <p:nvPr/>
                </p:nvSpPr>
                <p:spPr>
                  <a:xfrm>
                    <a:off x="192" y="1956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79" name="Rectangle 45"/>
                  <p:cNvSpPr/>
                  <p:nvPr/>
                </p:nvSpPr>
                <p:spPr>
                  <a:xfrm>
                    <a:off x="0" y="1956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80" name="Rectangle 46"/>
                  <p:cNvSpPr/>
                  <p:nvPr/>
                </p:nvSpPr>
                <p:spPr>
                  <a:xfrm>
                    <a:off x="1748" y="1630"/>
                    <a:ext cx="17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81" name="Rectangle 47"/>
                  <p:cNvSpPr/>
                  <p:nvPr/>
                </p:nvSpPr>
                <p:spPr>
                  <a:xfrm>
                    <a:off x="1536" y="1630"/>
                    <a:ext cx="21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82" name="Rectangle 48"/>
                  <p:cNvSpPr/>
                  <p:nvPr/>
                </p:nvSpPr>
                <p:spPr>
                  <a:xfrm>
                    <a:off x="1344" y="1630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83" name="Rectangle 49"/>
                  <p:cNvSpPr/>
                  <p:nvPr/>
                </p:nvSpPr>
                <p:spPr>
                  <a:xfrm>
                    <a:off x="1152" y="1630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84" name="Rectangle 50"/>
                  <p:cNvSpPr/>
                  <p:nvPr/>
                </p:nvSpPr>
                <p:spPr>
                  <a:xfrm>
                    <a:off x="960" y="1630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85" name="Rectangle 51"/>
                  <p:cNvSpPr/>
                  <p:nvPr/>
                </p:nvSpPr>
                <p:spPr>
                  <a:xfrm>
                    <a:off x="768" y="1630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86" name="Rectangle 52"/>
                  <p:cNvSpPr/>
                  <p:nvPr/>
                </p:nvSpPr>
                <p:spPr>
                  <a:xfrm>
                    <a:off x="576" y="1630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87" name="Rectangle 53"/>
                  <p:cNvSpPr/>
                  <p:nvPr/>
                </p:nvSpPr>
                <p:spPr>
                  <a:xfrm>
                    <a:off x="384" y="1630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88" name="Rectangle 54"/>
                  <p:cNvSpPr/>
                  <p:nvPr/>
                </p:nvSpPr>
                <p:spPr>
                  <a:xfrm>
                    <a:off x="192" y="1630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89" name="Rectangle 55"/>
                  <p:cNvSpPr/>
                  <p:nvPr/>
                </p:nvSpPr>
                <p:spPr>
                  <a:xfrm>
                    <a:off x="0" y="1630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90" name="Rectangle 56"/>
                  <p:cNvSpPr/>
                  <p:nvPr/>
                </p:nvSpPr>
                <p:spPr>
                  <a:xfrm>
                    <a:off x="1748" y="1304"/>
                    <a:ext cx="17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91" name="Rectangle 57"/>
                  <p:cNvSpPr/>
                  <p:nvPr/>
                </p:nvSpPr>
                <p:spPr>
                  <a:xfrm>
                    <a:off x="1536" y="1304"/>
                    <a:ext cx="21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92" name="Rectangle 58"/>
                  <p:cNvSpPr/>
                  <p:nvPr/>
                </p:nvSpPr>
                <p:spPr>
                  <a:xfrm>
                    <a:off x="1344" y="1304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93" name="Rectangle 59"/>
                  <p:cNvSpPr/>
                  <p:nvPr/>
                </p:nvSpPr>
                <p:spPr>
                  <a:xfrm>
                    <a:off x="1152" y="1304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94" name="Rectangle 60"/>
                  <p:cNvSpPr/>
                  <p:nvPr/>
                </p:nvSpPr>
                <p:spPr>
                  <a:xfrm>
                    <a:off x="960" y="1304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95" name="Rectangle 61"/>
                  <p:cNvSpPr/>
                  <p:nvPr/>
                </p:nvSpPr>
                <p:spPr>
                  <a:xfrm>
                    <a:off x="768" y="1304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96" name="Rectangle 62"/>
                  <p:cNvSpPr/>
                  <p:nvPr/>
                </p:nvSpPr>
                <p:spPr>
                  <a:xfrm>
                    <a:off x="576" y="1304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97" name="Rectangle 63"/>
                  <p:cNvSpPr/>
                  <p:nvPr/>
                </p:nvSpPr>
                <p:spPr>
                  <a:xfrm>
                    <a:off x="384" y="1304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98" name="Rectangle 64"/>
                  <p:cNvSpPr/>
                  <p:nvPr/>
                </p:nvSpPr>
                <p:spPr>
                  <a:xfrm>
                    <a:off x="192" y="1304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499" name="Rectangle 65"/>
                  <p:cNvSpPr/>
                  <p:nvPr/>
                </p:nvSpPr>
                <p:spPr>
                  <a:xfrm>
                    <a:off x="0" y="1304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500" name="Rectangle 66"/>
                  <p:cNvSpPr/>
                  <p:nvPr/>
                </p:nvSpPr>
                <p:spPr>
                  <a:xfrm>
                    <a:off x="1748" y="978"/>
                    <a:ext cx="17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501" name="Rectangle 67"/>
                  <p:cNvSpPr/>
                  <p:nvPr/>
                </p:nvSpPr>
                <p:spPr>
                  <a:xfrm>
                    <a:off x="1536" y="978"/>
                    <a:ext cx="21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502" name="Rectangle 68"/>
                  <p:cNvSpPr/>
                  <p:nvPr/>
                </p:nvSpPr>
                <p:spPr>
                  <a:xfrm>
                    <a:off x="1344" y="978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503" name="Rectangle 69"/>
                  <p:cNvSpPr/>
                  <p:nvPr/>
                </p:nvSpPr>
                <p:spPr>
                  <a:xfrm>
                    <a:off x="1152" y="978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504" name="Rectangle 70"/>
                  <p:cNvSpPr/>
                  <p:nvPr/>
                </p:nvSpPr>
                <p:spPr>
                  <a:xfrm>
                    <a:off x="960" y="978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505" name="Rectangle 71"/>
                  <p:cNvSpPr/>
                  <p:nvPr/>
                </p:nvSpPr>
                <p:spPr>
                  <a:xfrm>
                    <a:off x="768" y="978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506" name="Rectangle 72"/>
                  <p:cNvSpPr/>
                  <p:nvPr/>
                </p:nvSpPr>
                <p:spPr>
                  <a:xfrm>
                    <a:off x="576" y="978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507" name="Rectangle 73"/>
                  <p:cNvSpPr/>
                  <p:nvPr/>
                </p:nvSpPr>
                <p:spPr>
                  <a:xfrm>
                    <a:off x="384" y="978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508" name="Rectangle 74"/>
                  <p:cNvSpPr/>
                  <p:nvPr/>
                </p:nvSpPr>
                <p:spPr>
                  <a:xfrm>
                    <a:off x="192" y="978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509" name="Rectangle 75"/>
                  <p:cNvSpPr/>
                  <p:nvPr/>
                </p:nvSpPr>
                <p:spPr>
                  <a:xfrm>
                    <a:off x="0" y="978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510" name="Rectangle 76"/>
                  <p:cNvSpPr/>
                  <p:nvPr/>
                </p:nvSpPr>
                <p:spPr>
                  <a:xfrm>
                    <a:off x="1748" y="652"/>
                    <a:ext cx="17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511" name="Rectangle 77"/>
                  <p:cNvSpPr/>
                  <p:nvPr/>
                </p:nvSpPr>
                <p:spPr>
                  <a:xfrm>
                    <a:off x="1536" y="652"/>
                    <a:ext cx="21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512" name="Rectangle 78"/>
                  <p:cNvSpPr/>
                  <p:nvPr/>
                </p:nvSpPr>
                <p:spPr>
                  <a:xfrm>
                    <a:off x="1344" y="652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513" name="Rectangle 79"/>
                  <p:cNvSpPr/>
                  <p:nvPr/>
                </p:nvSpPr>
                <p:spPr>
                  <a:xfrm>
                    <a:off x="1152" y="652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514" name="Rectangle 80"/>
                  <p:cNvSpPr/>
                  <p:nvPr/>
                </p:nvSpPr>
                <p:spPr>
                  <a:xfrm>
                    <a:off x="960" y="652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515" name="Rectangle 81"/>
                  <p:cNvSpPr/>
                  <p:nvPr/>
                </p:nvSpPr>
                <p:spPr>
                  <a:xfrm>
                    <a:off x="768" y="652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516" name="Rectangle 82"/>
                  <p:cNvSpPr/>
                  <p:nvPr/>
                </p:nvSpPr>
                <p:spPr>
                  <a:xfrm>
                    <a:off x="576" y="652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517" name="Rectangle 83"/>
                  <p:cNvSpPr/>
                  <p:nvPr/>
                </p:nvSpPr>
                <p:spPr>
                  <a:xfrm>
                    <a:off x="384" y="652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518" name="Rectangle 84"/>
                  <p:cNvSpPr/>
                  <p:nvPr/>
                </p:nvSpPr>
                <p:spPr>
                  <a:xfrm>
                    <a:off x="192" y="652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519" name="Rectangle 85"/>
                  <p:cNvSpPr/>
                  <p:nvPr/>
                </p:nvSpPr>
                <p:spPr>
                  <a:xfrm>
                    <a:off x="0" y="652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520" name="Rectangle 86"/>
                  <p:cNvSpPr/>
                  <p:nvPr/>
                </p:nvSpPr>
                <p:spPr>
                  <a:xfrm>
                    <a:off x="1748" y="326"/>
                    <a:ext cx="17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521" name="Rectangle 87"/>
                  <p:cNvSpPr/>
                  <p:nvPr/>
                </p:nvSpPr>
                <p:spPr>
                  <a:xfrm>
                    <a:off x="1536" y="326"/>
                    <a:ext cx="21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522" name="Rectangle 88"/>
                  <p:cNvSpPr/>
                  <p:nvPr/>
                </p:nvSpPr>
                <p:spPr>
                  <a:xfrm>
                    <a:off x="1344" y="326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523" name="Rectangle 89"/>
                  <p:cNvSpPr/>
                  <p:nvPr/>
                </p:nvSpPr>
                <p:spPr>
                  <a:xfrm>
                    <a:off x="1152" y="326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524" name="Rectangle 90"/>
                  <p:cNvSpPr/>
                  <p:nvPr/>
                </p:nvSpPr>
                <p:spPr>
                  <a:xfrm>
                    <a:off x="960" y="326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525" name="Rectangle 91"/>
                  <p:cNvSpPr/>
                  <p:nvPr/>
                </p:nvSpPr>
                <p:spPr>
                  <a:xfrm>
                    <a:off x="768" y="326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526" name="Rectangle 92"/>
                  <p:cNvSpPr/>
                  <p:nvPr/>
                </p:nvSpPr>
                <p:spPr>
                  <a:xfrm>
                    <a:off x="576" y="326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527" name="Rectangle 93"/>
                  <p:cNvSpPr/>
                  <p:nvPr/>
                </p:nvSpPr>
                <p:spPr>
                  <a:xfrm>
                    <a:off x="384" y="326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528" name="Rectangle 94"/>
                  <p:cNvSpPr/>
                  <p:nvPr/>
                </p:nvSpPr>
                <p:spPr>
                  <a:xfrm>
                    <a:off x="192" y="326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529" name="Rectangle 95"/>
                  <p:cNvSpPr/>
                  <p:nvPr/>
                </p:nvSpPr>
                <p:spPr>
                  <a:xfrm>
                    <a:off x="0" y="326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530" name="Rectangle 96"/>
                  <p:cNvSpPr/>
                  <p:nvPr/>
                </p:nvSpPr>
                <p:spPr>
                  <a:xfrm>
                    <a:off x="1748" y="0"/>
                    <a:ext cx="17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531" name="Rectangle 97"/>
                  <p:cNvSpPr/>
                  <p:nvPr/>
                </p:nvSpPr>
                <p:spPr>
                  <a:xfrm>
                    <a:off x="1536" y="0"/>
                    <a:ext cx="21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532" name="Rectangle 98"/>
                  <p:cNvSpPr/>
                  <p:nvPr/>
                </p:nvSpPr>
                <p:spPr>
                  <a:xfrm>
                    <a:off x="1344" y="0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533" name="Rectangle 99"/>
                  <p:cNvSpPr/>
                  <p:nvPr/>
                </p:nvSpPr>
                <p:spPr>
                  <a:xfrm>
                    <a:off x="1152" y="0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534" name="Rectangle 100"/>
                  <p:cNvSpPr/>
                  <p:nvPr/>
                </p:nvSpPr>
                <p:spPr>
                  <a:xfrm>
                    <a:off x="960" y="0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535" name="Rectangle 101"/>
                  <p:cNvSpPr/>
                  <p:nvPr/>
                </p:nvSpPr>
                <p:spPr>
                  <a:xfrm>
                    <a:off x="768" y="0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536" name="Rectangle 102"/>
                  <p:cNvSpPr/>
                  <p:nvPr/>
                </p:nvSpPr>
                <p:spPr>
                  <a:xfrm>
                    <a:off x="576" y="0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537" name="Rectangle 103"/>
                  <p:cNvSpPr/>
                  <p:nvPr/>
                </p:nvSpPr>
                <p:spPr>
                  <a:xfrm>
                    <a:off x="384" y="0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538" name="Rectangle 104"/>
                  <p:cNvSpPr/>
                  <p:nvPr/>
                </p:nvSpPr>
                <p:spPr>
                  <a:xfrm>
                    <a:off x="192" y="0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539" name="Rectangle 105"/>
                  <p:cNvSpPr/>
                  <p:nvPr/>
                </p:nvSpPr>
                <p:spPr>
                  <a:xfrm>
                    <a:off x="0" y="0"/>
                    <a:ext cx="192" cy="3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/>
                  <a:lstStyle>
                    <a:lvl1pPr marL="342900" indent="-3429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3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742950" indent="-28575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–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rtl="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</a:lstStyle>
                  <a:p>
                    <a:pPr marL="0" lvl="0" indent="0" eaLnBrk="1" hangingPunct="1">
                      <a:buNone/>
                    </a:pPr>
                    <a:endParaRPr lang="zh-CN" altLang="zh-CN" sz="2800" dirty="0"/>
                  </a:p>
                </p:txBody>
              </p:sp>
              <p:sp>
                <p:nvSpPr>
                  <p:cNvPr id="7540" name="Line 106"/>
                  <p:cNvSpPr/>
                  <p:nvPr/>
                </p:nvSpPr>
                <p:spPr>
                  <a:xfrm>
                    <a:off x="0" y="0"/>
                    <a:ext cx="1920" cy="0"/>
                  </a:xfrm>
                  <a:prstGeom prst="line">
                    <a:avLst/>
                  </a:prstGeom>
                  <a:ln w="12700" cap="sq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541" name="Line 107"/>
                  <p:cNvSpPr/>
                  <p:nvPr/>
                </p:nvSpPr>
                <p:spPr>
                  <a:xfrm>
                    <a:off x="0" y="326"/>
                    <a:ext cx="1920" cy="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542" name="Line 108"/>
                  <p:cNvSpPr/>
                  <p:nvPr/>
                </p:nvSpPr>
                <p:spPr>
                  <a:xfrm>
                    <a:off x="0" y="652"/>
                    <a:ext cx="1920" cy="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543" name="Line 109"/>
                  <p:cNvSpPr/>
                  <p:nvPr/>
                </p:nvSpPr>
                <p:spPr>
                  <a:xfrm>
                    <a:off x="0" y="978"/>
                    <a:ext cx="1920" cy="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544" name="Line 110"/>
                  <p:cNvSpPr/>
                  <p:nvPr/>
                </p:nvSpPr>
                <p:spPr>
                  <a:xfrm>
                    <a:off x="0" y="1304"/>
                    <a:ext cx="1920" cy="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545" name="Line 111"/>
                  <p:cNvSpPr/>
                  <p:nvPr/>
                </p:nvSpPr>
                <p:spPr>
                  <a:xfrm>
                    <a:off x="0" y="1630"/>
                    <a:ext cx="1920" cy="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546" name="Line 112"/>
                  <p:cNvSpPr/>
                  <p:nvPr/>
                </p:nvSpPr>
                <p:spPr>
                  <a:xfrm>
                    <a:off x="0" y="1956"/>
                    <a:ext cx="1920" cy="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547" name="Line 113"/>
                  <p:cNvSpPr/>
                  <p:nvPr/>
                </p:nvSpPr>
                <p:spPr>
                  <a:xfrm>
                    <a:off x="0" y="2282"/>
                    <a:ext cx="1920" cy="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548" name="Line 114"/>
                  <p:cNvSpPr/>
                  <p:nvPr/>
                </p:nvSpPr>
                <p:spPr>
                  <a:xfrm>
                    <a:off x="0" y="2608"/>
                    <a:ext cx="1920" cy="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549" name="Line 115"/>
                  <p:cNvSpPr/>
                  <p:nvPr/>
                </p:nvSpPr>
                <p:spPr>
                  <a:xfrm>
                    <a:off x="0" y="2934"/>
                    <a:ext cx="1920" cy="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550" name="Line 116"/>
                  <p:cNvSpPr/>
                  <p:nvPr/>
                </p:nvSpPr>
                <p:spPr>
                  <a:xfrm>
                    <a:off x="0" y="3260"/>
                    <a:ext cx="1920" cy="0"/>
                  </a:xfrm>
                  <a:prstGeom prst="line">
                    <a:avLst/>
                  </a:prstGeom>
                  <a:ln w="12700" cap="sq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551" name="Line 117"/>
                  <p:cNvSpPr/>
                  <p:nvPr/>
                </p:nvSpPr>
                <p:spPr>
                  <a:xfrm>
                    <a:off x="0" y="0"/>
                    <a:ext cx="0" cy="3260"/>
                  </a:xfrm>
                  <a:prstGeom prst="line">
                    <a:avLst/>
                  </a:prstGeom>
                  <a:ln w="12700" cap="sq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552" name="Line 118"/>
                  <p:cNvSpPr/>
                  <p:nvPr/>
                </p:nvSpPr>
                <p:spPr>
                  <a:xfrm>
                    <a:off x="192" y="0"/>
                    <a:ext cx="0" cy="326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553" name="Line 119"/>
                  <p:cNvSpPr/>
                  <p:nvPr/>
                </p:nvSpPr>
                <p:spPr>
                  <a:xfrm>
                    <a:off x="384" y="0"/>
                    <a:ext cx="0" cy="326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554" name="Line 120"/>
                  <p:cNvSpPr/>
                  <p:nvPr/>
                </p:nvSpPr>
                <p:spPr>
                  <a:xfrm>
                    <a:off x="576" y="0"/>
                    <a:ext cx="0" cy="326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555" name="Line 121"/>
                  <p:cNvSpPr/>
                  <p:nvPr/>
                </p:nvSpPr>
                <p:spPr>
                  <a:xfrm>
                    <a:off x="768" y="0"/>
                    <a:ext cx="0" cy="326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556" name="Line 122"/>
                  <p:cNvSpPr/>
                  <p:nvPr/>
                </p:nvSpPr>
                <p:spPr>
                  <a:xfrm>
                    <a:off x="968" y="0"/>
                    <a:ext cx="0" cy="326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557" name="Line 123"/>
                  <p:cNvSpPr/>
                  <p:nvPr/>
                </p:nvSpPr>
                <p:spPr>
                  <a:xfrm>
                    <a:off x="1160" y="0"/>
                    <a:ext cx="0" cy="326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558" name="Line 124"/>
                  <p:cNvSpPr/>
                  <p:nvPr/>
                </p:nvSpPr>
                <p:spPr>
                  <a:xfrm>
                    <a:off x="1352" y="0"/>
                    <a:ext cx="0" cy="326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559" name="Line 125"/>
                  <p:cNvSpPr/>
                  <p:nvPr/>
                </p:nvSpPr>
                <p:spPr>
                  <a:xfrm>
                    <a:off x="1544" y="0"/>
                    <a:ext cx="0" cy="326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560" name="Line 126"/>
                  <p:cNvSpPr/>
                  <p:nvPr/>
                </p:nvSpPr>
                <p:spPr>
                  <a:xfrm>
                    <a:off x="1744" y="0"/>
                    <a:ext cx="0" cy="326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561" name="Line 127"/>
                  <p:cNvSpPr/>
                  <p:nvPr/>
                </p:nvSpPr>
                <p:spPr>
                  <a:xfrm>
                    <a:off x="1928" y="0"/>
                    <a:ext cx="0" cy="3260"/>
                  </a:xfrm>
                  <a:prstGeom prst="line">
                    <a:avLst/>
                  </a:prstGeom>
                  <a:ln w="12700" cap="sq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</p:grpSp>
            <p:sp>
              <p:nvSpPr>
                <p:cNvPr id="7403" name="Line 128"/>
                <p:cNvSpPr/>
                <p:nvPr/>
              </p:nvSpPr>
              <p:spPr>
                <a:xfrm>
                  <a:off x="12" y="3112"/>
                  <a:ext cx="1920" cy="0"/>
                </a:xfrm>
                <a:prstGeom prst="line">
                  <a:avLst/>
                </a:prstGeom>
                <a:ln w="12700" cap="flat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7404" name="Line 129"/>
                <p:cNvSpPr/>
                <p:nvPr/>
              </p:nvSpPr>
              <p:spPr>
                <a:xfrm>
                  <a:off x="0" y="2788"/>
                  <a:ext cx="1920" cy="0"/>
                </a:xfrm>
                <a:prstGeom prst="line">
                  <a:avLst/>
                </a:prstGeom>
                <a:ln w="12700" cap="flat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7405" name="Line 130"/>
                <p:cNvSpPr/>
                <p:nvPr/>
              </p:nvSpPr>
              <p:spPr>
                <a:xfrm>
                  <a:off x="12" y="2452"/>
                  <a:ext cx="1920" cy="0"/>
                </a:xfrm>
                <a:prstGeom prst="line">
                  <a:avLst/>
                </a:prstGeom>
                <a:ln w="12700" cap="flat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7406" name="Line 131"/>
                <p:cNvSpPr/>
                <p:nvPr/>
              </p:nvSpPr>
              <p:spPr>
                <a:xfrm>
                  <a:off x="12" y="2140"/>
                  <a:ext cx="1920" cy="0"/>
                </a:xfrm>
                <a:prstGeom prst="line">
                  <a:avLst/>
                </a:prstGeom>
                <a:ln w="12700" cap="flat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7407" name="Line 132"/>
                <p:cNvSpPr/>
                <p:nvPr/>
              </p:nvSpPr>
              <p:spPr>
                <a:xfrm>
                  <a:off x="0" y="1816"/>
                  <a:ext cx="1920" cy="0"/>
                </a:xfrm>
                <a:prstGeom prst="line">
                  <a:avLst/>
                </a:prstGeom>
                <a:ln w="12700" cap="flat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7408" name="Line 133"/>
                <p:cNvSpPr/>
                <p:nvPr/>
              </p:nvSpPr>
              <p:spPr>
                <a:xfrm>
                  <a:off x="12" y="1480"/>
                  <a:ext cx="1920" cy="0"/>
                </a:xfrm>
                <a:prstGeom prst="line">
                  <a:avLst/>
                </a:prstGeom>
                <a:ln w="12700" cap="flat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7409" name="Line 134"/>
                <p:cNvSpPr/>
                <p:nvPr/>
              </p:nvSpPr>
              <p:spPr>
                <a:xfrm>
                  <a:off x="12" y="1156"/>
                  <a:ext cx="1920" cy="0"/>
                </a:xfrm>
                <a:prstGeom prst="line">
                  <a:avLst/>
                </a:prstGeom>
                <a:ln w="12700" cap="flat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7410" name="Line 135"/>
                <p:cNvSpPr/>
                <p:nvPr/>
              </p:nvSpPr>
              <p:spPr>
                <a:xfrm>
                  <a:off x="0" y="832"/>
                  <a:ext cx="1920" cy="0"/>
                </a:xfrm>
                <a:prstGeom prst="line">
                  <a:avLst/>
                </a:prstGeom>
                <a:ln w="12700" cap="flat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7411" name="Line 136"/>
                <p:cNvSpPr/>
                <p:nvPr/>
              </p:nvSpPr>
              <p:spPr>
                <a:xfrm>
                  <a:off x="12" y="496"/>
                  <a:ext cx="1920" cy="0"/>
                </a:xfrm>
                <a:prstGeom prst="line">
                  <a:avLst/>
                </a:prstGeom>
                <a:ln w="12700" cap="flat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7412" name="Line 137"/>
                <p:cNvSpPr/>
                <p:nvPr/>
              </p:nvSpPr>
              <p:spPr>
                <a:xfrm>
                  <a:off x="16" y="184"/>
                  <a:ext cx="1920" cy="0"/>
                </a:xfrm>
                <a:prstGeom prst="line">
                  <a:avLst/>
                </a:prstGeom>
                <a:ln w="12700" cap="flat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7413" name="Line 138"/>
                <p:cNvSpPr/>
                <p:nvPr/>
              </p:nvSpPr>
              <p:spPr>
                <a:xfrm>
                  <a:off x="1116" y="12"/>
                  <a:ext cx="1920" cy="0"/>
                </a:xfrm>
                <a:prstGeom prst="line">
                  <a:avLst/>
                </a:prstGeom>
                <a:ln w="12700" cap="sq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7414" name="Line 139"/>
                <p:cNvSpPr/>
                <p:nvPr/>
              </p:nvSpPr>
              <p:spPr>
                <a:xfrm>
                  <a:off x="1116" y="338"/>
                  <a:ext cx="1920" cy="0"/>
                </a:xfrm>
                <a:prstGeom prst="line">
                  <a:avLst/>
                </a:prstGeom>
                <a:ln w="12700" cap="flat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7415" name="Line 140"/>
                <p:cNvSpPr/>
                <p:nvPr/>
              </p:nvSpPr>
              <p:spPr>
                <a:xfrm>
                  <a:off x="1116" y="664"/>
                  <a:ext cx="1920" cy="0"/>
                </a:xfrm>
                <a:prstGeom prst="line">
                  <a:avLst/>
                </a:prstGeom>
                <a:ln w="12700" cap="flat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7416" name="Line 141"/>
                <p:cNvSpPr/>
                <p:nvPr/>
              </p:nvSpPr>
              <p:spPr>
                <a:xfrm>
                  <a:off x="1116" y="990"/>
                  <a:ext cx="1920" cy="0"/>
                </a:xfrm>
                <a:prstGeom prst="line">
                  <a:avLst/>
                </a:prstGeom>
                <a:ln w="12700" cap="flat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7417" name="Line 142"/>
                <p:cNvSpPr/>
                <p:nvPr/>
              </p:nvSpPr>
              <p:spPr>
                <a:xfrm>
                  <a:off x="1116" y="1316"/>
                  <a:ext cx="1920" cy="0"/>
                </a:xfrm>
                <a:prstGeom prst="line">
                  <a:avLst/>
                </a:prstGeom>
                <a:ln w="12700" cap="flat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7418" name="Line 143"/>
                <p:cNvSpPr/>
                <p:nvPr/>
              </p:nvSpPr>
              <p:spPr>
                <a:xfrm>
                  <a:off x="1116" y="1642"/>
                  <a:ext cx="1920" cy="0"/>
                </a:xfrm>
                <a:prstGeom prst="line">
                  <a:avLst/>
                </a:prstGeom>
                <a:ln w="12700" cap="flat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7419" name="Line 144"/>
                <p:cNvSpPr/>
                <p:nvPr/>
              </p:nvSpPr>
              <p:spPr>
                <a:xfrm>
                  <a:off x="1116" y="1968"/>
                  <a:ext cx="1920" cy="0"/>
                </a:xfrm>
                <a:prstGeom prst="line">
                  <a:avLst/>
                </a:prstGeom>
                <a:ln w="12700" cap="flat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7420" name="Line 145"/>
                <p:cNvSpPr/>
                <p:nvPr/>
              </p:nvSpPr>
              <p:spPr>
                <a:xfrm>
                  <a:off x="1116" y="2294"/>
                  <a:ext cx="1920" cy="0"/>
                </a:xfrm>
                <a:prstGeom prst="line">
                  <a:avLst/>
                </a:prstGeom>
                <a:ln w="12700" cap="flat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7421" name="Line 146"/>
                <p:cNvSpPr/>
                <p:nvPr/>
              </p:nvSpPr>
              <p:spPr>
                <a:xfrm>
                  <a:off x="1116" y="2620"/>
                  <a:ext cx="1920" cy="0"/>
                </a:xfrm>
                <a:prstGeom prst="line">
                  <a:avLst/>
                </a:prstGeom>
                <a:ln w="12700" cap="flat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7422" name="Line 147"/>
                <p:cNvSpPr/>
                <p:nvPr/>
              </p:nvSpPr>
              <p:spPr>
                <a:xfrm>
                  <a:off x="1116" y="2946"/>
                  <a:ext cx="1920" cy="0"/>
                </a:xfrm>
                <a:prstGeom prst="line">
                  <a:avLst/>
                </a:prstGeom>
                <a:ln w="12700" cap="flat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7423" name="Line 148"/>
                <p:cNvSpPr/>
                <p:nvPr/>
              </p:nvSpPr>
              <p:spPr>
                <a:xfrm>
                  <a:off x="1116" y="3272"/>
                  <a:ext cx="1920" cy="0"/>
                </a:xfrm>
                <a:prstGeom prst="line">
                  <a:avLst/>
                </a:prstGeom>
                <a:ln w="12700" cap="sq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7424" name="Line 149"/>
                <p:cNvSpPr/>
                <p:nvPr/>
              </p:nvSpPr>
              <p:spPr>
                <a:xfrm>
                  <a:off x="1124" y="3112"/>
                  <a:ext cx="1920" cy="0"/>
                </a:xfrm>
                <a:prstGeom prst="line">
                  <a:avLst/>
                </a:prstGeom>
                <a:ln w="12700" cap="flat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7425" name="Line 150"/>
                <p:cNvSpPr/>
                <p:nvPr/>
              </p:nvSpPr>
              <p:spPr>
                <a:xfrm>
                  <a:off x="1112" y="2788"/>
                  <a:ext cx="1920" cy="0"/>
                </a:xfrm>
                <a:prstGeom prst="line">
                  <a:avLst/>
                </a:prstGeom>
                <a:ln w="12700" cap="flat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7426" name="Line 151"/>
                <p:cNvSpPr/>
                <p:nvPr/>
              </p:nvSpPr>
              <p:spPr>
                <a:xfrm>
                  <a:off x="1124" y="2452"/>
                  <a:ext cx="1920" cy="0"/>
                </a:xfrm>
                <a:prstGeom prst="line">
                  <a:avLst/>
                </a:prstGeom>
                <a:ln w="12700" cap="flat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7427" name="Line 152"/>
                <p:cNvSpPr/>
                <p:nvPr/>
              </p:nvSpPr>
              <p:spPr>
                <a:xfrm>
                  <a:off x="1124" y="2140"/>
                  <a:ext cx="1920" cy="0"/>
                </a:xfrm>
                <a:prstGeom prst="line">
                  <a:avLst/>
                </a:prstGeom>
                <a:ln w="12700" cap="flat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7428" name="Line 153"/>
                <p:cNvSpPr/>
                <p:nvPr/>
              </p:nvSpPr>
              <p:spPr>
                <a:xfrm>
                  <a:off x="1112" y="1816"/>
                  <a:ext cx="1920" cy="0"/>
                </a:xfrm>
                <a:prstGeom prst="line">
                  <a:avLst/>
                </a:prstGeom>
                <a:ln w="12700" cap="flat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7429" name="Line 154"/>
                <p:cNvSpPr/>
                <p:nvPr/>
              </p:nvSpPr>
              <p:spPr>
                <a:xfrm>
                  <a:off x="1124" y="1480"/>
                  <a:ext cx="1920" cy="0"/>
                </a:xfrm>
                <a:prstGeom prst="line">
                  <a:avLst/>
                </a:prstGeom>
                <a:ln w="12700" cap="flat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7430" name="Line 155"/>
                <p:cNvSpPr/>
                <p:nvPr/>
              </p:nvSpPr>
              <p:spPr>
                <a:xfrm>
                  <a:off x="1124" y="1156"/>
                  <a:ext cx="1920" cy="0"/>
                </a:xfrm>
                <a:prstGeom prst="line">
                  <a:avLst/>
                </a:prstGeom>
                <a:ln w="12700" cap="flat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7431" name="Line 156"/>
                <p:cNvSpPr/>
                <p:nvPr/>
              </p:nvSpPr>
              <p:spPr>
                <a:xfrm>
                  <a:off x="1112" y="832"/>
                  <a:ext cx="1920" cy="0"/>
                </a:xfrm>
                <a:prstGeom prst="line">
                  <a:avLst/>
                </a:prstGeom>
                <a:ln w="12700" cap="flat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7432" name="Line 157"/>
                <p:cNvSpPr/>
                <p:nvPr/>
              </p:nvSpPr>
              <p:spPr>
                <a:xfrm>
                  <a:off x="1124" y="496"/>
                  <a:ext cx="1920" cy="0"/>
                </a:xfrm>
                <a:prstGeom prst="line">
                  <a:avLst/>
                </a:prstGeom>
                <a:ln w="12700" cap="flat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7433" name="Line 158"/>
                <p:cNvSpPr/>
                <p:nvPr/>
              </p:nvSpPr>
              <p:spPr>
                <a:xfrm>
                  <a:off x="1128" y="184"/>
                  <a:ext cx="1920" cy="0"/>
                </a:xfrm>
                <a:prstGeom prst="line">
                  <a:avLst/>
                </a:prstGeom>
                <a:ln w="12700" cap="flat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7434" name="Line 159"/>
                <p:cNvSpPr/>
                <p:nvPr/>
              </p:nvSpPr>
              <p:spPr>
                <a:xfrm>
                  <a:off x="2100" y="0"/>
                  <a:ext cx="0" cy="3260"/>
                </a:xfrm>
                <a:prstGeom prst="line">
                  <a:avLst/>
                </a:prstGeom>
                <a:ln w="12700" cap="flat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7435" name="Line 160"/>
                <p:cNvSpPr/>
                <p:nvPr/>
              </p:nvSpPr>
              <p:spPr>
                <a:xfrm>
                  <a:off x="2280" y="0"/>
                  <a:ext cx="0" cy="3260"/>
                </a:xfrm>
                <a:prstGeom prst="line">
                  <a:avLst/>
                </a:prstGeom>
                <a:ln w="12700" cap="flat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7436" name="Line 161"/>
                <p:cNvSpPr/>
                <p:nvPr/>
              </p:nvSpPr>
              <p:spPr>
                <a:xfrm>
                  <a:off x="2472" y="0"/>
                  <a:ext cx="0" cy="3260"/>
                </a:xfrm>
                <a:prstGeom prst="line">
                  <a:avLst/>
                </a:prstGeom>
                <a:ln w="12700" cap="flat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7437" name="Line 162"/>
                <p:cNvSpPr/>
                <p:nvPr/>
              </p:nvSpPr>
              <p:spPr>
                <a:xfrm>
                  <a:off x="2664" y="0"/>
                  <a:ext cx="0" cy="3260"/>
                </a:xfrm>
                <a:prstGeom prst="line">
                  <a:avLst/>
                </a:prstGeom>
                <a:ln w="12700" cap="flat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7438" name="Line 163"/>
                <p:cNvSpPr/>
                <p:nvPr/>
              </p:nvSpPr>
              <p:spPr>
                <a:xfrm>
                  <a:off x="2876" y="0"/>
                  <a:ext cx="0" cy="3260"/>
                </a:xfrm>
                <a:prstGeom prst="line">
                  <a:avLst/>
                </a:prstGeom>
                <a:ln w="12700" cap="flat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7439" name="Line 164"/>
                <p:cNvSpPr/>
                <p:nvPr/>
              </p:nvSpPr>
              <p:spPr>
                <a:xfrm>
                  <a:off x="3048" y="0"/>
                  <a:ext cx="0" cy="3260"/>
                </a:xfrm>
                <a:prstGeom prst="line">
                  <a:avLst/>
                </a:prstGeom>
                <a:ln w="12700" cap="sq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</p:grpSp>
          <p:sp>
            <p:nvSpPr>
              <p:cNvPr id="7391" name="Text Box 165"/>
              <p:cNvSpPr txBox="1"/>
              <p:nvPr/>
            </p:nvSpPr>
            <p:spPr>
              <a:xfrm>
                <a:off x="216" y="3131"/>
                <a:ext cx="3360" cy="36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50000"/>
                  </a:spcBef>
                  <a:buNone/>
                </a:pPr>
                <a:r>
                  <a:rPr lang="zh-CN" altLang="en-US" sz="1400" dirty="0">
                    <a:latin typeface="Times New Roman" panose="02020603050405020304" pitchFamily="18" charset="0"/>
                  </a:rPr>
                  <a:t> 0         2          4          6         8         10       12        14        </a:t>
                </a:r>
                <a:r>
                  <a:rPr lang="zh-CN" altLang="en-US" sz="1600" dirty="0">
                    <a:latin typeface="Times New Roman" panose="02020603050405020304" pitchFamily="18" charset="0"/>
                  </a:rPr>
                  <a:t>时间/分</a:t>
                </a:r>
                <a:r>
                  <a:rPr lang="zh-CN" altLang="en-US" sz="1400" dirty="0">
                    <a:latin typeface="Times New Roman" panose="02020603050405020304" pitchFamily="18" charset="0"/>
                  </a:rPr>
                  <a:t>  </a:t>
                </a:r>
                <a:endParaRPr lang="zh-CN" altLang="en-US" sz="14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392" name="Text Box 166"/>
              <p:cNvSpPr txBox="1"/>
              <p:nvPr/>
            </p:nvSpPr>
            <p:spPr>
              <a:xfrm>
                <a:off x="108" y="3011"/>
                <a:ext cx="384" cy="20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50000"/>
                  </a:spcBef>
                  <a:buNone/>
                </a:pPr>
                <a:r>
                  <a:rPr lang="zh-CN" altLang="zh-CN" sz="1400" dirty="0">
                    <a:latin typeface="Times New Roman" panose="02020603050405020304" pitchFamily="18" charset="0"/>
                  </a:rPr>
                  <a:t>40</a:t>
                </a:r>
                <a:endParaRPr lang="zh-CN" altLang="zh-CN" sz="14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393" name="Text Box 167"/>
              <p:cNvSpPr txBox="1"/>
              <p:nvPr/>
            </p:nvSpPr>
            <p:spPr>
              <a:xfrm>
                <a:off x="108" y="2375"/>
                <a:ext cx="384" cy="20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50000"/>
                  </a:spcBef>
                  <a:buNone/>
                </a:pPr>
                <a:r>
                  <a:rPr lang="zh-CN" altLang="zh-CN" sz="1400" dirty="0">
                    <a:latin typeface="Times New Roman" panose="02020603050405020304" pitchFamily="18" charset="0"/>
                  </a:rPr>
                  <a:t>45</a:t>
                </a:r>
                <a:endParaRPr lang="zh-CN" altLang="zh-CN" sz="14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394" name="Text Box 168"/>
              <p:cNvSpPr txBox="1"/>
              <p:nvPr/>
            </p:nvSpPr>
            <p:spPr>
              <a:xfrm>
                <a:off x="108" y="1691"/>
                <a:ext cx="384" cy="20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50000"/>
                  </a:spcBef>
                  <a:buNone/>
                </a:pPr>
                <a:r>
                  <a:rPr lang="zh-CN" altLang="zh-CN" sz="1400" dirty="0">
                    <a:latin typeface="Times New Roman" panose="02020603050405020304" pitchFamily="18" charset="0"/>
                  </a:rPr>
                  <a:t>50</a:t>
                </a:r>
                <a:endParaRPr lang="zh-CN" altLang="zh-CN" sz="14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395" name="Text Box 169"/>
              <p:cNvSpPr txBox="1"/>
              <p:nvPr/>
            </p:nvSpPr>
            <p:spPr>
              <a:xfrm>
                <a:off x="96" y="1007"/>
                <a:ext cx="384" cy="20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50000"/>
                  </a:spcBef>
                  <a:buNone/>
                </a:pPr>
                <a:r>
                  <a:rPr lang="zh-CN" altLang="zh-CN" sz="1400" dirty="0">
                    <a:latin typeface="Times New Roman" panose="02020603050405020304" pitchFamily="18" charset="0"/>
                  </a:rPr>
                  <a:t>55</a:t>
                </a:r>
                <a:endParaRPr lang="zh-CN" altLang="zh-CN" sz="14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396" name="Text Box 170"/>
              <p:cNvSpPr txBox="1"/>
              <p:nvPr/>
            </p:nvSpPr>
            <p:spPr>
              <a:xfrm>
                <a:off x="107" y="0"/>
                <a:ext cx="238" cy="30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zh-CN" sz="24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397" name="Line 171"/>
              <p:cNvSpPr/>
              <p:nvPr/>
            </p:nvSpPr>
            <p:spPr>
              <a:xfrm flipV="1">
                <a:off x="312" y="288"/>
                <a:ext cx="0" cy="240"/>
              </a:xfrm>
              <a:prstGeom prst="line">
                <a:avLst/>
              </a:prstGeom>
              <a:ln w="9525" cap="flat" cmpd="sng">
                <a:solidFill>
                  <a:schemeClr val="accent2"/>
                </a:solidFill>
                <a:prstDash val="solid"/>
                <a:headEnd type="none" w="med" len="med"/>
                <a:tailEnd type="triangle" w="med" len="med"/>
              </a:ln>
            </p:spPr>
          </p:sp>
          <p:sp>
            <p:nvSpPr>
              <p:cNvPr id="7398" name="Rectangle 172"/>
              <p:cNvSpPr/>
              <p:nvPr/>
            </p:nvSpPr>
            <p:spPr>
              <a:xfrm>
                <a:off x="264" y="216"/>
                <a:ext cx="3168" cy="720"/>
              </a:xfrm>
              <a:prstGeom prst="rect">
                <a:avLst/>
              </a:prstGeom>
              <a:solidFill>
                <a:schemeClr val="bg1"/>
              </a:solidFill>
              <a:ln w="9525" cap="flat" cmpd="sng">
                <a:solidFill>
                  <a:schemeClr val="bg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 dirty="0"/>
              </a:p>
            </p:txBody>
          </p:sp>
          <p:sp>
            <p:nvSpPr>
              <p:cNvPr id="7399" name="Text Box 173"/>
              <p:cNvSpPr txBox="1"/>
              <p:nvPr/>
            </p:nvSpPr>
            <p:spPr>
              <a:xfrm>
                <a:off x="0" y="1152"/>
                <a:ext cx="528" cy="38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r>
                  <a:rPr lang="zh-CN" altLang="en-US" sz="1600" dirty="0">
                    <a:latin typeface="Times New Roman" panose="02020603050405020304" pitchFamily="18" charset="0"/>
                  </a:rPr>
                  <a:t>温度/℃</a:t>
                </a:r>
                <a:endParaRPr lang="zh-CN" altLang="en-US" sz="16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400" name="Line 174"/>
              <p:cNvSpPr/>
              <p:nvPr/>
            </p:nvSpPr>
            <p:spPr>
              <a:xfrm flipV="1">
                <a:off x="312" y="864"/>
                <a:ext cx="0" cy="2256"/>
              </a:xfrm>
              <a:prstGeom prst="line">
                <a:avLst/>
              </a:prstGeom>
              <a:ln w="9525" cap="flat" cmpd="sng">
                <a:solidFill>
                  <a:schemeClr val="accent2"/>
                </a:solidFill>
                <a:prstDash val="solid"/>
                <a:headEnd type="none" w="med" len="med"/>
                <a:tailEnd type="triangle" w="med" len="med"/>
              </a:ln>
            </p:spPr>
          </p:sp>
          <p:sp>
            <p:nvSpPr>
              <p:cNvPr id="7401" name="Line 175"/>
              <p:cNvSpPr/>
              <p:nvPr/>
            </p:nvSpPr>
            <p:spPr>
              <a:xfrm>
                <a:off x="312" y="3132"/>
                <a:ext cx="2736" cy="0"/>
              </a:xfrm>
              <a:prstGeom prst="line">
                <a:avLst/>
              </a:prstGeom>
              <a:ln w="19050" cap="flat" cmpd="sng">
                <a:solidFill>
                  <a:schemeClr val="accent2"/>
                </a:solidFill>
                <a:prstDash val="solid"/>
                <a:headEnd type="none" w="med" len="med"/>
                <a:tailEnd type="triangle" w="med" len="med"/>
              </a:ln>
            </p:spPr>
          </p:sp>
        </p:grpSp>
        <p:sp>
          <p:nvSpPr>
            <p:cNvPr id="7369" name="Text Box 176"/>
            <p:cNvSpPr txBox="1"/>
            <p:nvPr/>
          </p:nvSpPr>
          <p:spPr>
            <a:xfrm>
              <a:off x="420" y="3276"/>
              <a:ext cx="2688" cy="30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endParaRPr lang="zh-CN" altLang="zh-CN" sz="2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7370" name="Oval 177"/>
            <p:cNvSpPr/>
            <p:nvPr/>
          </p:nvSpPr>
          <p:spPr>
            <a:xfrm>
              <a:off x="297" y="3105"/>
              <a:ext cx="34" cy="34"/>
            </a:xfrm>
            <a:prstGeom prst="ellipse">
              <a:avLst/>
            </a:prstGeom>
            <a:solidFill>
              <a:srgbClr val="FF3300"/>
            </a:solidFill>
            <a:ln w="952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7371" name="Oval 178"/>
            <p:cNvSpPr/>
            <p:nvPr/>
          </p:nvSpPr>
          <p:spPr>
            <a:xfrm>
              <a:off x="465" y="2844"/>
              <a:ext cx="34" cy="34"/>
            </a:xfrm>
            <a:prstGeom prst="ellipse">
              <a:avLst/>
            </a:prstGeom>
            <a:solidFill>
              <a:srgbClr val="FF3300"/>
            </a:solidFill>
            <a:ln w="952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7372" name="Oval 179"/>
            <p:cNvSpPr/>
            <p:nvPr/>
          </p:nvSpPr>
          <p:spPr>
            <a:xfrm>
              <a:off x="633" y="2580"/>
              <a:ext cx="34" cy="34"/>
            </a:xfrm>
            <a:prstGeom prst="ellipse">
              <a:avLst/>
            </a:prstGeom>
            <a:solidFill>
              <a:srgbClr val="FF3300"/>
            </a:solidFill>
            <a:ln w="952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7373" name="Oval 180"/>
            <p:cNvSpPr/>
            <p:nvPr/>
          </p:nvSpPr>
          <p:spPr>
            <a:xfrm>
              <a:off x="794" y="2304"/>
              <a:ext cx="34" cy="34"/>
            </a:xfrm>
            <a:prstGeom prst="ellipse">
              <a:avLst/>
            </a:prstGeom>
            <a:solidFill>
              <a:srgbClr val="FF3300"/>
            </a:solidFill>
            <a:ln w="952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7374" name="Oval 181"/>
            <p:cNvSpPr/>
            <p:nvPr/>
          </p:nvSpPr>
          <p:spPr>
            <a:xfrm>
              <a:off x="974" y="2016"/>
              <a:ext cx="34" cy="34"/>
            </a:xfrm>
            <a:prstGeom prst="ellipse">
              <a:avLst/>
            </a:prstGeom>
            <a:solidFill>
              <a:srgbClr val="FF3300"/>
            </a:solidFill>
            <a:ln w="952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7375" name="Oval 182"/>
            <p:cNvSpPr/>
            <p:nvPr/>
          </p:nvSpPr>
          <p:spPr>
            <a:xfrm>
              <a:off x="1142" y="2016"/>
              <a:ext cx="34" cy="34"/>
            </a:xfrm>
            <a:prstGeom prst="ellipse">
              <a:avLst/>
            </a:prstGeom>
            <a:solidFill>
              <a:srgbClr val="FF3300"/>
            </a:solidFill>
            <a:ln w="952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7376" name="Oval 183"/>
            <p:cNvSpPr/>
            <p:nvPr/>
          </p:nvSpPr>
          <p:spPr>
            <a:xfrm>
              <a:off x="1298" y="2018"/>
              <a:ext cx="34" cy="34"/>
            </a:xfrm>
            <a:prstGeom prst="ellipse">
              <a:avLst/>
            </a:prstGeom>
            <a:solidFill>
              <a:srgbClr val="FF3300"/>
            </a:solidFill>
            <a:ln w="952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7377" name="Oval 184"/>
            <p:cNvSpPr/>
            <p:nvPr/>
          </p:nvSpPr>
          <p:spPr>
            <a:xfrm>
              <a:off x="1478" y="2028"/>
              <a:ext cx="34" cy="34"/>
            </a:xfrm>
            <a:prstGeom prst="ellipse">
              <a:avLst/>
            </a:prstGeom>
            <a:solidFill>
              <a:srgbClr val="FF3300"/>
            </a:solidFill>
            <a:ln w="952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7378" name="Oval 185"/>
            <p:cNvSpPr/>
            <p:nvPr/>
          </p:nvSpPr>
          <p:spPr>
            <a:xfrm>
              <a:off x="1634" y="2028"/>
              <a:ext cx="34" cy="34"/>
            </a:xfrm>
            <a:prstGeom prst="ellipse">
              <a:avLst/>
            </a:prstGeom>
            <a:solidFill>
              <a:srgbClr val="FF3300"/>
            </a:solidFill>
            <a:ln w="952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7379" name="Oval 186"/>
            <p:cNvSpPr/>
            <p:nvPr/>
          </p:nvSpPr>
          <p:spPr>
            <a:xfrm>
              <a:off x="1814" y="1752"/>
              <a:ext cx="34" cy="34"/>
            </a:xfrm>
            <a:prstGeom prst="ellipse">
              <a:avLst/>
            </a:prstGeom>
            <a:solidFill>
              <a:srgbClr val="FF3300"/>
            </a:solidFill>
            <a:ln w="952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7380" name="Oval 187"/>
            <p:cNvSpPr/>
            <p:nvPr/>
          </p:nvSpPr>
          <p:spPr>
            <a:xfrm>
              <a:off x="1970" y="1488"/>
              <a:ext cx="34" cy="34"/>
            </a:xfrm>
            <a:prstGeom prst="ellipse">
              <a:avLst/>
            </a:prstGeom>
            <a:solidFill>
              <a:srgbClr val="FF3300"/>
            </a:solidFill>
            <a:ln w="952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7381" name="Oval 188"/>
            <p:cNvSpPr/>
            <p:nvPr/>
          </p:nvSpPr>
          <p:spPr>
            <a:xfrm>
              <a:off x="2114" y="1200"/>
              <a:ext cx="34" cy="34"/>
            </a:xfrm>
            <a:prstGeom prst="ellipse">
              <a:avLst/>
            </a:prstGeom>
            <a:solidFill>
              <a:srgbClr val="FF3300"/>
            </a:solidFill>
            <a:ln w="952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7382" name="Line 189"/>
            <p:cNvSpPr/>
            <p:nvPr/>
          </p:nvSpPr>
          <p:spPr>
            <a:xfrm rot="-96100" flipV="1">
              <a:off x="324" y="2052"/>
              <a:ext cx="672" cy="1056"/>
            </a:xfrm>
            <a:prstGeom prst="line">
              <a:avLst/>
            </a:prstGeom>
            <a:ln w="57150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383" name="Line 190"/>
            <p:cNvSpPr/>
            <p:nvPr/>
          </p:nvSpPr>
          <p:spPr>
            <a:xfrm>
              <a:off x="996" y="2040"/>
              <a:ext cx="672" cy="0"/>
            </a:xfrm>
            <a:prstGeom prst="line">
              <a:avLst/>
            </a:prstGeom>
            <a:ln w="57150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384" name="Line 191"/>
            <p:cNvSpPr/>
            <p:nvPr/>
          </p:nvSpPr>
          <p:spPr>
            <a:xfrm rot="92607" flipV="1">
              <a:off x="1668" y="1092"/>
              <a:ext cx="528" cy="960"/>
            </a:xfrm>
            <a:prstGeom prst="line">
              <a:avLst/>
            </a:prstGeom>
            <a:ln w="57150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385" name="Line 192"/>
            <p:cNvSpPr/>
            <p:nvPr/>
          </p:nvSpPr>
          <p:spPr>
            <a:xfrm>
              <a:off x="323" y="940"/>
              <a:ext cx="2630" cy="0"/>
            </a:xfrm>
            <a:prstGeom prst="line">
              <a:avLst/>
            </a:prstGeom>
            <a:ln w="9525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386" name="Text Box 193"/>
            <p:cNvSpPr txBox="1"/>
            <p:nvPr/>
          </p:nvSpPr>
          <p:spPr>
            <a:xfrm>
              <a:off x="228" y="2914"/>
              <a:ext cx="240" cy="26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zh-CN" sz="2000" b="1" dirty="0">
                  <a:solidFill>
                    <a:schemeClr val="accent2"/>
                  </a:solidFill>
                  <a:latin typeface="Times New Roman" panose="02020603050405020304" pitchFamily="18" charset="0"/>
                </a:rPr>
                <a:t>A</a:t>
              </a:r>
              <a:endParaRPr lang="zh-CN" altLang="zh-CN" sz="2000" b="1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7387" name="Text Box 194"/>
            <p:cNvSpPr txBox="1"/>
            <p:nvPr/>
          </p:nvSpPr>
          <p:spPr>
            <a:xfrm>
              <a:off x="804" y="1916"/>
              <a:ext cx="240" cy="26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zh-CN" sz="2000" b="1" dirty="0">
                  <a:solidFill>
                    <a:schemeClr val="accent2"/>
                  </a:solidFill>
                  <a:latin typeface="Times New Roman" panose="02020603050405020304" pitchFamily="18" charset="0"/>
                </a:rPr>
                <a:t>B</a:t>
              </a:r>
              <a:endParaRPr lang="zh-CN" altLang="zh-CN" sz="2000" b="1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7388" name="Text Box 195"/>
            <p:cNvSpPr txBox="1"/>
            <p:nvPr/>
          </p:nvSpPr>
          <p:spPr>
            <a:xfrm>
              <a:off x="1524" y="1868"/>
              <a:ext cx="240" cy="26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zh-CN" sz="2000" b="1" dirty="0">
                  <a:solidFill>
                    <a:schemeClr val="accent2"/>
                  </a:solidFill>
                  <a:latin typeface="Times New Roman" panose="02020603050405020304" pitchFamily="18" charset="0"/>
                </a:rPr>
                <a:t>C</a:t>
              </a:r>
              <a:endParaRPr lang="zh-CN" altLang="zh-CN" sz="2000" b="1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7389" name="Text Box 196"/>
            <p:cNvSpPr txBox="1"/>
            <p:nvPr/>
          </p:nvSpPr>
          <p:spPr>
            <a:xfrm>
              <a:off x="1956" y="1051"/>
              <a:ext cx="240" cy="26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zh-CN" sz="2000" b="1" dirty="0">
                  <a:solidFill>
                    <a:schemeClr val="accent2"/>
                  </a:solidFill>
                  <a:latin typeface="Times New Roman" panose="02020603050405020304" pitchFamily="18" charset="0"/>
                </a:rPr>
                <a:t>D</a:t>
              </a:r>
              <a:endParaRPr lang="zh-CN" altLang="zh-CN" sz="2000" b="1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7171" name="Group 197"/>
          <p:cNvGrpSpPr/>
          <p:nvPr/>
        </p:nvGrpSpPr>
        <p:grpSpPr>
          <a:xfrm>
            <a:off x="6019800" y="-555625"/>
            <a:ext cx="5105400" cy="5680061"/>
            <a:chOff x="0" y="0"/>
            <a:chExt cx="3576" cy="3589"/>
          </a:xfrm>
        </p:grpSpPr>
        <p:grpSp>
          <p:nvGrpSpPr>
            <p:cNvPr id="7182" name="Group 198"/>
            <p:cNvGrpSpPr/>
            <p:nvPr/>
          </p:nvGrpSpPr>
          <p:grpSpPr>
            <a:xfrm>
              <a:off x="0" y="0"/>
              <a:ext cx="3576" cy="3589"/>
              <a:chOff x="0" y="0"/>
              <a:chExt cx="3576" cy="3589"/>
            </a:xfrm>
          </p:grpSpPr>
          <p:grpSp>
            <p:nvGrpSpPr>
              <p:cNvPr id="7184" name="Group 199"/>
              <p:cNvGrpSpPr/>
              <p:nvPr/>
            </p:nvGrpSpPr>
            <p:grpSpPr>
              <a:xfrm>
                <a:off x="0" y="0"/>
                <a:ext cx="3576" cy="3500"/>
                <a:chOff x="0" y="0"/>
                <a:chExt cx="3576" cy="3500"/>
              </a:xfrm>
            </p:grpSpPr>
            <p:grpSp>
              <p:nvGrpSpPr>
                <p:cNvPr id="7196" name="Group 200"/>
                <p:cNvGrpSpPr/>
                <p:nvPr/>
              </p:nvGrpSpPr>
              <p:grpSpPr>
                <a:xfrm>
                  <a:off x="312" y="384"/>
                  <a:ext cx="2640" cy="2749"/>
                  <a:chOff x="0" y="0"/>
                  <a:chExt cx="3048" cy="3272"/>
                </a:xfrm>
              </p:grpSpPr>
              <p:grpSp>
                <p:nvGrpSpPr>
                  <p:cNvPr id="7208" name="Group 201"/>
                  <p:cNvGrpSpPr/>
                  <p:nvPr/>
                </p:nvGrpSpPr>
                <p:grpSpPr>
                  <a:xfrm>
                    <a:off x="4" y="12"/>
                    <a:ext cx="1928" cy="3260"/>
                    <a:chOff x="0" y="0"/>
                    <a:chExt cx="1928" cy="3260"/>
                  </a:xfrm>
                </p:grpSpPr>
                <p:sp>
                  <p:nvSpPr>
                    <p:cNvPr id="7246" name="Rectangle 202"/>
                    <p:cNvSpPr/>
                    <p:nvPr/>
                  </p:nvSpPr>
                  <p:spPr>
                    <a:xfrm>
                      <a:off x="1748" y="2934"/>
                      <a:ext cx="17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47" name="Rectangle 203"/>
                    <p:cNvSpPr/>
                    <p:nvPr/>
                  </p:nvSpPr>
                  <p:spPr>
                    <a:xfrm>
                      <a:off x="1536" y="2934"/>
                      <a:ext cx="21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48" name="Rectangle 204"/>
                    <p:cNvSpPr/>
                    <p:nvPr/>
                  </p:nvSpPr>
                  <p:spPr>
                    <a:xfrm>
                      <a:off x="1344" y="2934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49" name="Rectangle 205"/>
                    <p:cNvSpPr/>
                    <p:nvPr/>
                  </p:nvSpPr>
                  <p:spPr>
                    <a:xfrm>
                      <a:off x="1152" y="2934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50" name="Rectangle 206"/>
                    <p:cNvSpPr/>
                    <p:nvPr/>
                  </p:nvSpPr>
                  <p:spPr>
                    <a:xfrm>
                      <a:off x="960" y="2934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51" name="Rectangle 207"/>
                    <p:cNvSpPr/>
                    <p:nvPr/>
                  </p:nvSpPr>
                  <p:spPr>
                    <a:xfrm>
                      <a:off x="768" y="2934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52" name="Rectangle 208"/>
                    <p:cNvSpPr/>
                    <p:nvPr/>
                  </p:nvSpPr>
                  <p:spPr>
                    <a:xfrm>
                      <a:off x="576" y="2934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53" name="Rectangle 209"/>
                    <p:cNvSpPr/>
                    <p:nvPr/>
                  </p:nvSpPr>
                  <p:spPr>
                    <a:xfrm>
                      <a:off x="384" y="2934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54" name="Rectangle 210"/>
                    <p:cNvSpPr/>
                    <p:nvPr/>
                  </p:nvSpPr>
                  <p:spPr>
                    <a:xfrm>
                      <a:off x="192" y="2934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55" name="Rectangle 211"/>
                    <p:cNvSpPr/>
                    <p:nvPr/>
                  </p:nvSpPr>
                  <p:spPr>
                    <a:xfrm>
                      <a:off x="0" y="2934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56" name="Rectangle 212"/>
                    <p:cNvSpPr/>
                    <p:nvPr/>
                  </p:nvSpPr>
                  <p:spPr>
                    <a:xfrm>
                      <a:off x="1748" y="2608"/>
                      <a:ext cx="17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57" name="Rectangle 213"/>
                    <p:cNvSpPr/>
                    <p:nvPr/>
                  </p:nvSpPr>
                  <p:spPr>
                    <a:xfrm>
                      <a:off x="1536" y="2608"/>
                      <a:ext cx="21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58" name="Rectangle 214"/>
                    <p:cNvSpPr/>
                    <p:nvPr/>
                  </p:nvSpPr>
                  <p:spPr>
                    <a:xfrm>
                      <a:off x="1344" y="2608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59" name="Rectangle 215"/>
                    <p:cNvSpPr/>
                    <p:nvPr/>
                  </p:nvSpPr>
                  <p:spPr>
                    <a:xfrm>
                      <a:off x="1152" y="2608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60" name="Rectangle 216"/>
                    <p:cNvSpPr/>
                    <p:nvPr/>
                  </p:nvSpPr>
                  <p:spPr>
                    <a:xfrm>
                      <a:off x="960" y="2608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61" name="Rectangle 217"/>
                    <p:cNvSpPr/>
                    <p:nvPr/>
                  </p:nvSpPr>
                  <p:spPr>
                    <a:xfrm>
                      <a:off x="768" y="2608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62" name="Rectangle 218"/>
                    <p:cNvSpPr/>
                    <p:nvPr/>
                  </p:nvSpPr>
                  <p:spPr>
                    <a:xfrm>
                      <a:off x="576" y="2608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63" name="Rectangle 219"/>
                    <p:cNvSpPr/>
                    <p:nvPr/>
                  </p:nvSpPr>
                  <p:spPr>
                    <a:xfrm>
                      <a:off x="384" y="2608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64" name="Rectangle 220"/>
                    <p:cNvSpPr/>
                    <p:nvPr/>
                  </p:nvSpPr>
                  <p:spPr>
                    <a:xfrm>
                      <a:off x="192" y="2608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65" name="Rectangle 221"/>
                    <p:cNvSpPr/>
                    <p:nvPr/>
                  </p:nvSpPr>
                  <p:spPr>
                    <a:xfrm>
                      <a:off x="0" y="2608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66" name="Rectangle 222"/>
                    <p:cNvSpPr/>
                    <p:nvPr/>
                  </p:nvSpPr>
                  <p:spPr>
                    <a:xfrm>
                      <a:off x="1748" y="2282"/>
                      <a:ext cx="17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67" name="Rectangle 223"/>
                    <p:cNvSpPr/>
                    <p:nvPr/>
                  </p:nvSpPr>
                  <p:spPr>
                    <a:xfrm>
                      <a:off x="1536" y="2282"/>
                      <a:ext cx="21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68" name="Rectangle 224"/>
                    <p:cNvSpPr/>
                    <p:nvPr/>
                  </p:nvSpPr>
                  <p:spPr>
                    <a:xfrm>
                      <a:off x="1344" y="2282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69" name="Rectangle 225"/>
                    <p:cNvSpPr/>
                    <p:nvPr/>
                  </p:nvSpPr>
                  <p:spPr>
                    <a:xfrm>
                      <a:off x="1152" y="2282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70" name="Rectangle 226"/>
                    <p:cNvSpPr/>
                    <p:nvPr/>
                  </p:nvSpPr>
                  <p:spPr>
                    <a:xfrm>
                      <a:off x="960" y="2282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71" name="Rectangle 227"/>
                    <p:cNvSpPr/>
                    <p:nvPr/>
                  </p:nvSpPr>
                  <p:spPr>
                    <a:xfrm>
                      <a:off x="768" y="2282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72" name="Rectangle 228"/>
                    <p:cNvSpPr/>
                    <p:nvPr/>
                  </p:nvSpPr>
                  <p:spPr>
                    <a:xfrm>
                      <a:off x="576" y="2282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73" name="Rectangle 229"/>
                    <p:cNvSpPr/>
                    <p:nvPr/>
                  </p:nvSpPr>
                  <p:spPr>
                    <a:xfrm>
                      <a:off x="384" y="2282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74" name="Rectangle 230"/>
                    <p:cNvSpPr/>
                    <p:nvPr/>
                  </p:nvSpPr>
                  <p:spPr>
                    <a:xfrm>
                      <a:off x="192" y="2282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75" name="Rectangle 231"/>
                    <p:cNvSpPr/>
                    <p:nvPr/>
                  </p:nvSpPr>
                  <p:spPr>
                    <a:xfrm>
                      <a:off x="0" y="2282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76" name="Rectangle 232"/>
                    <p:cNvSpPr/>
                    <p:nvPr/>
                  </p:nvSpPr>
                  <p:spPr>
                    <a:xfrm>
                      <a:off x="1748" y="1956"/>
                      <a:ext cx="17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77" name="Rectangle 233"/>
                    <p:cNvSpPr/>
                    <p:nvPr/>
                  </p:nvSpPr>
                  <p:spPr>
                    <a:xfrm>
                      <a:off x="1536" y="1956"/>
                      <a:ext cx="21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78" name="Rectangle 234"/>
                    <p:cNvSpPr/>
                    <p:nvPr/>
                  </p:nvSpPr>
                  <p:spPr>
                    <a:xfrm>
                      <a:off x="1344" y="1956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79" name="Rectangle 235"/>
                    <p:cNvSpPr/>
                    <p:nvPr/>
                  </p:nvSpPr>
                  <p:spPr>
                    <a:xfrm>
                      <a:off x="1152" y="1956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80" name="Rectangle 236"/>
                    <p:cNvSpPr/>
                    <p:nvPr/>
                  </p:nvSpPr>
                  <p:spPr>
                    <a:xfrm>
                      <a:off x="960" y="1956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81" name="Rectangle 237"/>
                    <p:cNvSpPr/>
                    <p:nvPr/>
                  </p:nvSpPr>
                  <p:spPr>
                    <a:xfrm>
                      <a:off x="768" y="1956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82" name="Rectangle 238"/>
                    <p:cNvSpPr/>
                    <p:nvPr/>
                  </p:nvSpPr>
                  <p:spPr>
                    <a:xfrm>
                      <a:off x="576" y="1956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83" name="Rectangle 239"/>
                    <p:cNvSpPr/>
                    <p:nvPr/>
                  </p:nvSpPr>
                  <p:spPr>
                    <a:xfrm>
                      <a:off x="384" y="1956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84" name="Rectangle 240"/>
                    <p:cNvSpPr/>
                    <p:nvPr/>
                  </p:nvSpPr>
                  <p:spPr>
                    <a:xfrm>
                      <a:off x="192" y="1956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85" name="Rectangle 241"/>
                    <p:cNvSpPr/>
                    <p:nvPr/>
                  </p:nvSpPr>
                  <p:spPr>
                    <a:xfrm>
                      <a:off x="0" y="1956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86" name="Rectangle 242"/>
                    <p:cNvSpPr/>
                    <p:nvPr/>
                  </p:nvSpPr>
                  <p:spPr>
                    <a:xfrm>
                      <a:off x="1748" y="1630"/>
                      <a:ext cx="17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87" name="Rectangle 243"/>
                    <p:cNvSpPr/>
                    <p:nvPr/>
                  </p:nvSpPr>
                  <p:spPr>
                    <a:xfrm>
                      <a:off x="1536" y="1630"/>
                      <a:ext cx="21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88" name="Rectangle 244"/>
                    <p:cNvSpPr/>
                    <p:nvPr/>
                  </p:nvSpPr>
                  <p:spPr>
                    <a:xfrm>
                      <a:off x="1344" y="1630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89" name="Rectangle 245"/>
                    <p:cNvSpPr/>
                    <p:nvPr/>
                  </p:nvSpPr>
                  <p:spPr>
                    <a:xfrm>
                      <a:off x="1152" y="1630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90" name="Rectangle 246"/>
                    <p:cNvSpPr/>
                    <p:nvPr/>
                  </p:nvSpPr>
                  <p:spPr>
                    <a:xfrm>
                      <a:off x="960" y="1630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91" name="Rectangle 247"/>
                    <p:cNvSpPr/>
                    <p:nvPr/>
                  </p:nvSpPr>
                  <p:spPr>
                    <a:xfrm>
                      <a:off x="768" y="1630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92" name="Rectangle 248"/>
                    <p:cNvSpPr/>
                    <p:nvPr/>
                  </p:nvSpPr>
                  <p:spPr>
                    <a:xfrm>
                      <a:off x="576" y="1630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93" name="Rectangle 249"/>
                    <p:cNvSpPr/>
                    <p:nvPr/>
                  </p:nvSpPr>
                  <p:spPr>
                    <a:xfrm>
                      <a:off x="384" y="1630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94" name="Rectangle 250"/>
                    <p:cNvSpPr/>
                    <p:nvPr/>
                  </p:nvSpPr>
                  <p:spPr>
                    <a:xfrm>
                      <a:off x="192" y="1630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95" name="Rectangle 251"/>
                    <p:cNvSpPr/>
                    <p:nvPr/>
                  </p:nvSpPr>
                  <p:spPr>
                    <a:xfrm>
                      <a:off x="0" y="1630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96" name="Rectangle 252"/>
                    <p:cNvSpPr/>
                    <p:nvPr/>
                  </p:nvSpPr>
                  <p:spPr>
                    <a:xfrm>
                      <a:off x="1748" y="1304"/>
                      <a:ext cx="17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97" name="Rectangle 253"/>
                    <p:cNvSpPr/>
                    <p:nvPr/>
                  </p:nvSpPr>
                  <p:spPr>
                    <a:xfrm>
                      <a:off x="1536" y="1304"/>
                      <a:ext cx="21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98" name="Rectangle 254"/>
                    <p:cNvSpPr/>
                    <p:nvPr/>
                  </p:nvSpPr>
                  <p:spPr>
                    <a:xfrm>
                      <a:off x="1344" y="1304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299" name="Rectangle 255"/>
                    <p:cNvSpPr/>
                    <p:nvPr/>
                  </p:nvSpPr>
                  <p:spPr>
                    <a:xfrm>
                      <a:off x="1152" y="1304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300" name="Rectangle 256"/>
                    <p:cNvSpPr/>
                    <p:nvPr/>
                  </p:nvSpPr>
                  <p:spPr>
                    <a:xfrm>
                      <a:off x="960" y="1304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301" name="Rectangle 257"/>
                    <p:cNvSpPr/>
                    <p:nvPr/>
                  </p:nvSpPr>
                  <p:spPr>
                    <a:xfrm>
                      <a:off x="768" y="1304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302" name="Rectangle 258"/>
                    <p:cNvSpPr/>
                    <p:nvPr/>
                  </p:nvSpPr>
                  <p:spPr>
                    <a:xfrm>
                      <a:off x="576" y="1304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303" name="Rectangle 259"/>
                    <p:cNvSpPr/>
                    <p:nvPr/>
                  </p:nvSpPr>
                  <p:spPr>
                    <a:xfrm>
                      <a:off x="384" y="1304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304" name="Rectangle 260"/>
                    <p:cNvSpPr/>
                    <p:nvPr/>
                  </p:nvSpPr>
                  <p:spPr>
                    <a:xfrm>
                      <a:off x="192" y="1304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305" name="Rectangle 261"/>
                    <p:cNvSpPr/>
                    <p:nvPr/>
                  </p:nvSpPr>
                  <p:spPr>
                    <a:xfrm>
                      <a:off x="0" y="1304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306" name="Rectangle 262"/>
                    <p:cNvSpPr/>
                    <p:nvPr/>
                  </p:nvSpPr>
                  <p:spPr>
                    <a:xfrm>
                      <a:off x="1748" y="978"/>
                      <a:ext cx="17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307" name="Rectangle 263"/>
                    <p:cNvSpPr/>
                    <p:nvPr/>
                  </p:nvSpPr>
                  <p:spPr>
                    <a:xfrm>
                      <a:off x="1536" y="978"/>
                      <a:ext cx="21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308" name="Rectangle 264"/>
                    <p:cNvSpPr/>
                    <p:nvPr/>
                  </p:nvSpPr>
                  <p:spPr>
                    <a:xfrm>
                      <a:off x="1344" y="978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309" name="Rectangle 265"/>
                    <p:cNvSpPr/>
                    <p:nvPr/>
                  </p:nvSpPr>
                  <p:spPr>
                    <a:xfrm>
                      <a:off x="1152" y="978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310" name="Rectangle 266"/>
                    <p:cNvSpPr/>
                    <p:nvPr/>
                  </p:nvSpPr>
                  <p:spPr>
                    <a:xfrm>
                      <a:off x="960" y="978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311" name="Rectangle 267"/>
                    <p:cNvSpPr/>
                    <p:nvPr/>
                  </p:nvSpPr>
                  <p:spPr>
                    <a:xfrm>
                      <a:off x="768" y="978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312" name="Rectangle 268"/>
                    <p:cNvSpPr/>
                    <p:nvPr/>
                  </p:nvSpPr>
                  <p:spPr>
                    <a:xfrm>
                      <a:off x="576" y="978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313" name="Rectangle 269"/>
                    <p:cNvSpPr/>
                    <p:nvPr/>
                  </p:nvSpPr>
                  <p:spPr>
                    <a:xfrm>
                      <a:off x="384" y="978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314" name="Rectangle 270"/>
                    <p:cNvSpPr/>
                    <p:nvPr/>
                  </p:nvSpPr>
                  <p:spPr>
                    <a:xfrm>
                      <a:off x="192" y="978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315" name="Rectangle 271"/>
                    <p:cNvSpPr/>
                    <p:nvPr/>
                  </p:nvSpPr>
                  <p:spPr>
                    <a:xfrm>
                      <a:off x="0" y="978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316" name="Rectangle 272"/>
                    <p:cNvSpPr/>
                    <p:nvPr/>
                  </p:nvSpPr>
                  <p:spPr>
                    <a:xfrm>
                      <a:off x="1748" y="652"/>
                      <a:ext cx="17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317" name="Rectangle 273"/>
                    <p:cNvSpPr/>
                    <p:nvPr/>
                  </p:nvSpPr>
                  <p:spPr>
                    <a:xfrm>
                      <a:off x="1536" y="652"/>
                      <a:ext cx="21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318" name="Rectangle 274"/>
                    <p:cNvSpPr/>
                    <p:nvPr/>
                  </p:nvSpPr>
                  <p:spPr>
                    <a:xfrm>
                      <a:off x="1344" y="652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319" name="Rectangle 275"/>
                    <p:cNvSpPr/>
                    <p:nvPr/>
                  </p:nvSpPr>
                  <p:spPr>
                    <a:xfrm>
                      <a:off x="1152" y="652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320" name="Rectangle 276"/>
                    <p:cNvSpPr/>
                    <p:nvPr/>
                  </p:nvSpPr>
                  <p:spPr>
                    <a:xfrm>
                      <a:off x="960" y="652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321" name="Rectangle 277"/>
                    <p:cNvSpPr/>
                    <p:nvPr/>
                  </p:nvSpPr>
                  <p:spPr>
                    <a:xfrm>
                      <a:off x="768" y="652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322" name="Rectangle 278"/>
                    <p:cNvSpPr/>
                    <p:nvPr/>
                  </p:nvSpPr>
                  <p:spPr>
                    <a:xfrm>
                      <a:off x="576" y="652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323" name="Rectangle 279"/>
                    <p:cNvSpPr/>
                    <p:nvPr/>
                  </p:nvSpPr>
                  <p:spPr>
                    <a:xfrm>
                      <a:off x="384" y="652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324" name="Rectangle 280"/>
                    <p:cNvSpPr/>
                    <p:nvPr/>
                  </p:nvSpPr>
                  <p:spPr>
                    <a:xfrm>
                      <a:off x="192" y="652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325" name="Rectangle 281"/>
                    <p:cNvSpPr/>
                    <p:nvPr/>
                  </p:nvSpPr>
                  <p:spPr>
                    <a:xfrm>
                      <a:off x="0" y="652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326" name="Rectangle 282"/>
                    <p:cNvSpPr/>
                    <p:nvPr/>
                  </p:nvSpPr>
                  <p:spPr>
                    <a:xfrm>
                      <a:off x="1748" y="326"/>
                      <a:ext cx="17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327" name="Rectangle 283"/>
                    <p:cNvSpPr/>
                    <p:nvPr/>
                  </p:nvSpPr>
                  <p:spPr>
                    <a:xfrm>
                      <a:off x="1536" y="326"/>
                      <a:ext cx="21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328" name="Rectangle 284"/>
                    <p:cNvSpPr/>
                    <p:nvPr/>
                  </p:nvSpPr>
                  <p:spPr>
                    <a:xfrm>
                      <a:off x="1344" y="326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329" name="Rectangle 285"/>
                    <p:cNvSpPr/>
                    <p:nvPr/>
                  </p:nvSpPr>
                  <p:spPr>
                    <a:xfrm>
                      <a:off x="1152" y="326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330" name="Rectangle 286"/>
                    <p:cNvSpPr/>
                    <p:nvPr/>
                  </p:nvSpPr>
                  <p:spPr>
                    <a:xfrm>
                      <a:off x="960" y="326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331" name="Rectangle 287"/>
                    <p:cNvSpPr/>
                    <p:nvPr/>
                  </p:nvSpPr>
                  <p:spPr>
                    <a:xfrm>
                      <a:off x="768" y="326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332" name="Rectangle 288"/>
                    <p:cNvSpPr/>
                    <p:nvPr/>
                  </p:nvSpPr>
                  <p:spPr>
                    <a:xfrm>
                      <a:off x="576" y="326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333" name="Rectangle 289"/>
                    <p:cNvSpPr/>
                    <p:nvPr/>
                  </p:nvSpPr>
                  <p:spPr>
                    <a:xfrm>
                      <a:off x="384" y="326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334" name="Rectangle 290"/>
                    <p:cNvSpPr/>
                    <p:nvPr/>
                  </p:nvSpPr>
                  <p:spPr>
                    <a:xfrm>
                      <a:off x="192" y="326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335" name="Rectangle 291"/>
                    <p:cNvSpPr/>
                    <p:nvPr/>
                  </p:nvSpPr>
                  <p:spPr>
                    <a:xfrm>
                      <a:off x="0" y="326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336" name="Rectangle 292"/>
                    <p:cNvSpPr/>
                    <p:nvPr/>
                  </p:nvSpPr>
                  <p:spPr>
                    <a:xfrm>
                      <a:off x="1748" y="0"/>
                      <a:ext cx="17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337" name="Rectangle 293"/>
                    <p:cNvSpPr/>
                    <p:nvPr/>
                  </p:nvSpPr>
                  <p:spPr>
                    <a:xfrm>
                      <a:off x="1536" y="0"/>
                      <a:ext cx="21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338" name="Rectangle 294"/>
                    <p:cNvSpPr/>
                    <p:nvPr/>
                  </p:nvSpPr>
                  <p:spPr>
                    <a:xfrm>
                      <a:off x="1344" y="0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339" name="Rectangle 295"/>
                    <p:cNvSpPr/>
                    <p:nvPr/>
                  </p:nvSpPr>
                  <p:spPr>
                    <a:xfrm>
                      <a:off x="1152" y="0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340" name="Rectangle 296"/>
                    <p:cNvSpPr/>
                    <p:nvPr/>
                  </p:nvSpPr>
                  <p:spPr>
                    <a:xfrm>
                      <a:off x="960" y="0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341" name="Rectangle 297"/>
                    <p:cNvSpPr/>
                    <p:nvPr/>
                  </p:nvSpPr>
                  <p:spPr>
                    <a:xfrm>
                      <a:off x="768" y="0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342" name="Rectangle 298"/>
                    <p:cNvSpPr/>
                    <p:nvPr/>
                  </p:nvSpPr>
                  <p:spPr>
                    <a:xfrm>
                      <a:off x="576" y="0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343" name="Rectangle 299"/>
                    <p:cNvSpPr/>
                    <p:nvPr/>
                  </p:nvSpPr>
                  <p:spPr>
                    <a:xfrm>
                      <a:off x="384" y="0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344" name="Rectangle 300"/>
                    <p:cNvSpPr/>
                    <p:nvPr/>
                  </p:nvSpPr>
                  <p:spPr>
                    <a:xfrm>
                      <a:off x="192" y="0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345" name="Rectangle 301"/>
                    <p:cNvSpPr/>
                    <p:nvPr/>
                  </p:nvSpPr>
                  <p:spPr>
                    <a:xfrm>
                      <a:off x="0" y="0"/>
                      <a:ext cx="192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/>
                    <a:lstStyle>
                      <a:lvl1pPr marL="34290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2800" dirty="0"/>
                    </a:p>
                  </p:txBody>
                </p:sp>
                <p:sp>
                  <p:nvSpPr>
                    <p:cNvPr id="7346" name="Line 302"/>
                    <p:cNvSpPr/>
                    <p:nvPr/>
                  </p:nvSpPr>
                  <p:spPr>
                    <a:xfrm>
                      <a:off x="0" y="0"/>
                      <a:ext cx="1920" cy="0"/>
                    </a:xfrm>
                    <a:prstGeom prst="line">
                      <a:avLst/>
                    </a:prstGeom>
                    <a:ln w="12700" cap="sq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7347" name="Line 303"/>
                    <p:cNvSpPr/>
                    <p:nvPr/>
                  </p:nvSpPr>
                  <p:spPr>
                    <a:xfrm>
                      <a:off x="0" y="326"/>
                      <a:ext cx="1920" cy="0"/>
                    </a:xfrm>
                    <a:prstGeom prst="line">
                      <a:avLst/>
                    </a:prstGeom>
                    <a:ln w="127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7348" name="Line 304"/>
                    <p:cNvSpPr/>
                    <p:nvPr/>
                  </p:nvSpPr>
                  <p:spPr>
                    <a:xfrm>
                      <a:off x="0" y="652"/>
                      <a:ext cx="1920" cy="0"/>
                    </a:xfrm>
                    <a:prstGeom prst="line">
                      <a:avLst/>
                    </a:prstGeom>
                    <a:ln w="127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7349" name="Line 305"/>
                    <p:cNvSpPr/>
                    <p:nvPr/>
                  </p:nvSpPr>
                  <p:spPr>
                    <a:xfrm>
                      <a:off x="0" y="978"/>
                      <a:ext cx="1920" cy="0"/>
                    </a:xfrm>
                    <a:prstGeom prst="line">
                      <a:avLst/>
                    </a:prstGeom>
                    <a:ln w="127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7350" name="Line 306"/>
                    <p:cNvSpPr/>
                    <p:nvPr/>
                  </p:nvSpPr>
                  <p:spPr>
                    <a:xfrm>
                      <a:off x="0" y="1304"/>
                      <a:ext cx="1920" cy="0"/>
                    </a:xfrm>
                    <a:prstGeom prst="line">
                      <a:avLst/>
                    </a:prstGeom>
                    <a:ln w="127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7351" name="Line 307"/>
                    <p:cNvSpPr/>
                    <p:nvPr/>
                  </p:nvSpPr>
                  <p:spPr>
                    <a:xfrm>
                      <a:off x="0" y="1630"/>
                      <a:ext cx="1920" cy="0"/>
                    </a:xfrm>
                    <a:prstGeom prst="line">
                      <a:avLst/>
                    </a:prstGeom>
                    <a:ln w="127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7352" name="Line 308"/>
                    <p:cNvSpPr/>
                    <p:nvPr/>
                  </p:nvSpPr>
                  <p:spPr>
                    <a:xfrm>
                      <a:off x="0" y="1956"/>
                      <a:ext cx="1920" cy="0"/>
                    </a:xfrm>
                    <a:prstGeom prst="line">
                      <a:avLst/>
                    </a:prstGeom>
                    <a:ln w="127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7353" name="Line 309"/>
                    <p:cNvSpPr/>
                    <p:nvPr/>
                  </p:nvSpPr>
                  <p:spPr>
                    <a:xfrm>
                      <a:off x="0" y="2282"/>
                      <a:ext cx="1920" cy="0"/>
                    </a:xfrm>
                    <a:prstGeom prst="line">
                      <a:avLst/>
                    </a:prstGeom>
                    <a:ln w="127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7354" name="Line 310"/>
                    <p:cNvSpPr/>
                    <p:nvPr/>
                  </p:nvSpPr>
                  <p:spPr>
                    <a:xfrm>
                      <a:off x="0" y="2608"/>
                      <a:ext cx="1920" cy="0"/>
                    </a:xfrm>
                    <a:prstGeom prst="line">
                      <a:avLst/>
                    </a:prstGeom>
                    <a:ln w="127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7355" name="Line 311"/>
                    <p:cNvSpPr/>
                    <p:nvPr/>
                  </p:nvSpPr>
                  <p:spPr>
                    <a:xfrm>
                      <a:off x="0" y="2934"/>
                      <a:ext cx="1920" cy="0"/>
                    </a:xfrm>
                    <a:prstGeom prst="line">
                      <a:avLst/>
                    </a:prstGeom>
                    <a:ln w="127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7356" name="Line 312"/>
                    <p:cNvSpPr/>
                    <p:nvPr/>
                  </p:nvSpPr>
                  <p:spPr>
                    <a:xfrm>
                      <a:off x="0" y="3260"/>
                      <a:ext cx="1920" cy="0"/>
                    </a:xfrm>
                    <a:prstGeom prst="line">
                      <a:avLst/>
                    </a:prstGeom>
                    <a:ln w="12700" cap="sq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7357" name="Line 313"/>
                    <p:cNvSpPr/>
                    <p:nvPr/>
                  </p:nvSpPr>
                  <p:spPr>
                    <a:xfrm>
                      <a:off x="0" y="0"/>
                      <a:ext cx="0" cy="3260"/>
                    </a:xfrm>
                    <a:prstGeom prst="line">
                      <a:avLst/>
                    </a:prstGeom>
                    <a:ln w="12700" cap="sq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7358" name="Line 314"/>
                    <p:cNvSpPr/>
                    <p:nvPr/>
                  </p:nvSpPr>
                  <p:spPr>
                    <a:xfrm>
                      <a:off x="192" y="0"/>
                      <a:ext cx="0" cy="3260"/>
                    </a:xfrm>
                    <a:prstGeom prst="line">
                      <a:avLst/>
                    </a:prstGeom>
                    <a:ln w="127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7359" name="Line 315"/>
                    <p:cNvSpPr/>
                    <p:nvPr/>
                  </p:nvSpPr>
                  <p:spPr>
                    <a:xfrm>
                      <a:off x="384" y="0"/>
                      <a:ext cx="0" cy="3260"/>
                    </a:xfrm>
                    <a:prstGeom prst="line">
                      <a:avLst/>
                    </a:prstGeom>
                    <a:ln w="127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7360" name="Line 316"/>
                    <p:cNvSpPr/>
                    <p:nvPr/>
                  </p:nvSpPr>
                  <p:spPr>
                    <a:xfrm>
                      <a:off x="576" y="0"/>
                      <a:ext cx="0" cy="3260"/>
                    </a:xfrm>
                    <a:prstGeom prst="line">
                      <a:avLst/>
                    </a:prstGeom>
                    <a:ln w="127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7361" name="Line 317"/>
                    <p:cNvSpPr/>
                    <p:nvPr/>
                  </p:nvSpPr>
                  <p:spPr>
                    <a:xfrm>
                      <a:off x="768" y="0"/>
                      <a:ext cx="0" cy="3260"/>
                    </a:xfrm>
                    <a:prstGeom prst="line">
                      <a:avLst/>
                    </a:prstGeom>
                    <a:ln w="127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7362" name="Line 318"/>
                    <p:cNvSpPr/>
                    <p:nvPr/>
                  </p:nvSpPr>
                  <p:spPr>
                    <a:xfrm>
                      <a:off x="968" y="0"/>
                      <a:ext cx="0" cy="3260"/>
                    </a:xfrm>
                    <a:prstGeom prst="line">
                      <a:avLst/>
                    </a:prstGeom>
                    <a:ln w="127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7363" name="Line 319"/>
                    <p:cNvSpPr/>
                    <p:nvPr/>
                  </p:nvSpPr>
                  <p:spPr>
                    <a:xfrm>
                      <a:off x="1160" y="0"/>
                      <a:ext cx="0" cy="3260"/>
                    </a:xfrm>
                    <a:prstGeom prst="line">
                      <a:avLst/>
                    </a:prstGeom>
                    <a:ln w="127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7364" name="Line 320"/>
                    <p:cNvSpPr/>
                    <p:nvPr/>
                  </p:nvSpPr>
                  <p:spPr>
                    <a:xfrm>
                      <a:off x="1352" y="0"/>
                      <a:ext cx="0" cy="3260"/>
                    </a:xfrm>
                    <a:prstGeom prst="line">
                      <a:avLst/>
                    </a:prstGeom>
                    <a:ln w="127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7365" name="Line 321"/>
                    <p:cNvSpPr/>
                    <p:nvPr/>
                  </p:nvSpPr>
                  <p:spPr>
                    <a:xfrm>
                      <a:off x="1544" y="0"/>
                      <a:ext cx="0" cy="3260"/>
                    </a:xfrm>
                    <a:prstGeom prst="line">
                      <a:avLst/>
                    </a:prstGeom>
                    <a:ln w="127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7366" name="Line 322"/>
                    <p:cNvSpPr/>
                    <p:nvPr/>
                  </p:nvSpPr>
                  <p:spPr>
                    <a:xfrm>
                      <a:off x="1744" y="0"/>
                      <a:ext cx="0" cy="3260"/>
                    </a:xfrm>
                    <a:prstGeom prst="line">
                      <a:avLst/>
                    </a:prstGeom>
                    <a:ln w="127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7367" name="Line 323"/>
                    <p:cNvSpPr/>
                    <p:nvPr/>
                  </p:nvSpPr>
                  <p:spPr>
                    <a:xfrm>
                      <a:off x="1928" y="0"/>
                      <a:ext cx="0" cy="3260"/>
                    </a:xfrm>
                    <a:prstGeom prst="line">
                      <a:avLst/>
                    </a:prstGeom>
                    <a:ln w="12700" cap="sq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</p:grpSp>
              <p:sp>
                <p:nvSpPr>
                  <p:cNvPr id="7209" name="Line 324"/>
                  <p:cNvSpPr/>
                  <p:nvPr/>
                </p:nvSpPr>
                <p:spPr>
                  <a:xfrm>
                    <a:off x="12" y="3112"/>
                    <a:ext cx="1920" cy="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210" name="Line 325"/>
                  <p:cNvSpPr/>
                  <p:nvPr/>
                </p:nvSpPr>
                <p:spPr>
                  <a:xfrm>
                    <a:off x="0" y="2788"/>
                    <a:ext cx="1920" cy="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211" name="Line 326"/>
                  <p:cNvSpPr/>
                  <p:nvPr/>
                </p:nvSpPr>
                <p:spPr>
                  <a:xfrm>
                    <a:off x="12" y="2452"/>
                    <a:ext cx="1920" cy="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212" name="Line 327"/>
                  <p:cNvSpPr/>
                  <p:nvPr/>
                </p:nvSpPr>
                <p:spPr>
                  <a:xfrm>
                    <a:off x="12" y="2140"/>
                    <a:ext cx="1920" cy="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213" name="Line 328"/>
                  <p:cNvSpPr/>
                  <p:nvPr/>
                </p:nvSpPr>
                <p:spPr>
                  <a:xfrm>
                    <a:off x="0" y="1816"/>
                    <a:ext cx="1920" cy="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214" name="Line 329"/>
                  <p:cNvSpPr/>
                  <p:nvPr/>
                </p:nvSpPr>
                <p:spPr>
                  <a:xfrm>
                    <a:off x="12" y="1480"/>
                    <a:ext cx="1920" cy="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215" name="Line 330"/>
                  <p:cNvSpPr/>
                  <p:nvPr/>
                </p:nvSpPr>
                <p:spPr>
                  <a:xfrm>
                    <a:off x="12" y="1156"/>
                    <a:ext cx="1920" cy="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216" name="Line 331"/>
                  <p:cNvSpPr/>
                  <p:nvPr/>
                </p:nvSpPr>
                <p:spPr>
                  <a:xfrm>
                    <a:off x="0" y="832"/>
                    <a:ext cx="1920" cy="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217" name="Line 332"/>
                  <p:cNvSpPr/>
                  <p:nvPr/>
                </p:nvSpPr>
                <p:spPr>
                  <a:xfrm>
                    <a:off x="12" y="496"/>
                    <a:ext cx="1920" cy="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218" name="Line 333"/>
                  <p:cNvSpPr/>
                  <p:nvPr/>
                </p:nvSpPr>
                <p:spPr>
                  <a:xfrm>
                    <a:off x="16" y="184"/>
                    <a:ext cx="1920" cy="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219" name="Line 334"/>
                  <p:cNvSpPr/>
                  <p:nvPr/>
                </p:nvSpPr>
                <p:spPr>
                  <a:xfrm>
                    <a:off x="1116" y="12"/>
                    <a:ext cx="1920" cy="0"/>
                  </a:xfrm>
                  <a:prstGeom prst="line">
                    <a:avLst/>
                  </a:prstGeom>
                  <a:ln w="12700" cap="sq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220" name="Line 335"/>
                  <p:cNvSpPr/>
                  <p:nvPr/>
                </p:nvSpPr>
                <p:spPr>
                  <a:xfrm>
                    <a:off x="1116" y="338"/>
                    <a:ext cx="1920" cy="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221" name="Line 336"/>
                  <p:cNvSpPr/>
                  <p:nvPr/>
                </p:nvSpPr>
                <p:spPr>
                  <a:xfrm>
                    <a:off x="1116" y="664"/>
                    <a:ext cx="1920" cy="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222" name="Line 337"/>
                  <p:cNvSpPr/>
                  <p:nvPr/>
                </p:nvSpPr>
                <p:spPr>
                  <a:xfrm>
                    <a:off x="1116" y="990"/>
                    <a:ext cx="1920" cy="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223" name="Line 338"/>
                  <p:cNvSpPr/>
                  <p:nvPr/>
                </p:nvSpPr>
                <p:spPr>
                  <a:xfrm>
                    <a:off x="1116" y="1316"/>
                    <a:ext cx="1920" cy="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224" name="Line 339"/>
                  <p:cNvSpPr/>
                  <p:nvPr/>
                </p:nvSpPr>
                <p:spPr>
                  <a:xfrm>
                    <a:off x="1116" y="1642"/>
                    <a:ext cx="1920" cy="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225" name="Line 340"/>
                  <p:cNvSpPr/>
                  <p:nvPr/>
                </p:nvSpPr>
                <p:spPr>
                  <a:xfrm>
                    <a:off x="1116" y="1968"/>
                    <a:ext cx="1920" cy="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226" name="Line 341"/>
                  <p:cNvSpPr/>
                  <p:nvPr/>
                </p:nvSpPr>
                <p:spPr>
                  <a:xfrm>
                    <a:off x="1116" y="2294"/>
                    <a:ext cx="1920" cy="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227" name="Line 342"/>
                  <p:cNvSpPr/>
                  <p:nvPr/>
                </p:nvSpPr>
                <p:spPr>
                  <a:xfrm>
                    <a:off x="1116" y="2620"/>
                    <a:ext cx="1920" cy="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228" name="Line 343"/>
                  <p:cNvSpPr/>
                  <p:nvPr/>
                </p:nvSpPr>
                <p:spPr>
                  <a:xfrm>
                    <a:off x="1116" y="2946"/>
                    <a:ext cx="1920" cy="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229" name="Line 344"/>
                  <p:cNvSpPr/>
                  <p:nvPr/>
                </p:nvSpPr>
                <p:spPr>
                  <a:xfrm>
                    <a:off x="1116" y="3272"/>
                    <a:ext cx="1920" cy="0"/>
                  </a:xfrm>
                  <a:prstGeom prst="line">
                    <a:avLst/>
                  </a:prstGeom>
                  <a:ln w="12700" cap="sq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230" name="Line 345"/>
                  <p:cNvSpPr/>
                  <p:nvPr/>
                </p:nvSpPr>
                <p:spPr>
                  <a:xfrm>
                    <a:off x="1124" y="3112"/>
                    <a:ext cx="1920" cy="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231" name="Line 346"/>
                  <p:cNvSpPr/>
                  <p:nvPr/>
                </p:nvSpPr>
                <p:spPr>
                  <a:xfrm>
                    <a:off x="1112" y="2788"/>
                    <a:ext cx="1920" cy="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232" name="Line 347"/>
                  <p:cNvSpPr/>
                  <p:nvPr/>
                </p:nvSpPr>
                <p:spPr>
                  <a:xfrm>
                    <a:off x="1124" y="2452"/>
                    <a:ext cx="1920" cy="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233" name="Line 348"/>
                  <p:cNvSpPr/>
                  <p:nvPr/>
                </p:nvSpPr>
                <p:spPr>
                  <a:xfrm>
                    <a:off x="1124" y="2140"/>
                    <a:ext cx="1920" cy="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234" name="Line 349"/>
                  <p:cNvSpPr/>
                  <p:nvPr/>
                </p:nvSpPr>
                <p:spPr>
                  <a:xfrm>
                    <a:off x="1112" y="1816"/>
                    <a:ext cx="1920" cy="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235" name="Line 350"/>
                  <p:cNvSpPr/>
                  <p:nvPr/>
                </p:nvSpPr>
                <p:spPr>
                  <a:xfrm>
                    <a:off x="1124" y="1480"/>
                    <a:ext cx="1920" cy="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236" name="Line 351"/>
                  <p:cNvSpPr/>
                  <p:nvPr/>
                </p:nvSpPr>
                <p:spPr>
                  <a:xfrm>
                    <a:off x="1124" y="1156"/>
                    <a:ext cx="1920" cy="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237" name="Line 352"/>
                  <p:cNvSpPr/>
                  <p:nvPr/>
                </p:nvSpPr>
                <p:spPr>
                  <a:xfrm>
                    <a:off x="1112" y="832"/>
                    <a:ext cx="1920" cy="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238" name="Line 353"/>
                  <p:cNvSpPr/>
                  <p:nvPr/>
                </p:nvSpPr>
                <p:spPr>
                  <a:xfrm>
                    <a:off x="1124" y="496"/>
                    <a:ext cx="1920" cy="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239" name="Line 354"/>
                  <p:cNvSpPr/>
                  <p:nvPr/>
                </p:nvSpPr>
                <p:spPr>
                  <a:xfrm>
                    <a:off x="1128" y="184"/>
                    <a:ext cx="1920" cy="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240" name="Line 355"/>
                  <p:cNvSpPr/>
                  <p:nvPr/>
                </p:nvSpPr>
                <p:spPr>
                  <a:xfrm>
                    <a:off x="2100" y="0"/>
                    <a:ext cx="0" cy="326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241" name="Line 356"/>
                  <p:cNvSpPr/>
                  <p:nvPr/>
                </p:nvSpPr>
                <p:spPr>
                  <a:xfrm>
                    <a:off x="2280" y="0"/>
                    <a:ext cx="0" cy="326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242" name="Line 357"/>
                  <p:cNvSpPr/>
                  <p:nvPr/>
                </p:nvSpPr>
                <p:spPr>
                  <a:xfrm>
                    <a:off x="2472" y="0"/>
                    <a:ext cx="0" cy="326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243" name="Line 358"/>
                  <p:cNvSpPr/>
                  <p:nvPr/>
                </p:nvSpPr>
                <p:spPr>
                  <a:xfrm>
                    <a:off x="2664" y="0"/>
                    <a:ext cx="0" cy="326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244" name="Line 359"/>
                  <p:cNvSpPr/>
                  <p:nvPr/>
                </p:nvSpPr>
                <p:spPr>
                  <a:xfrm>
                    <a:off x="2876" y="0"/>
                    <a:ext cx="0" cy="3260"/>
                  </a:xfrm>
                  <a:prstGeom prst="line">
                    <a:avLst/>
                  </a:prstGeom>
                  <a:ln w="12700" cap="flat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245" name="Line 360"/>
                  <p:cNvSpPr/>
                  <p:nvPr/>
                </p:nvSpPr>
                <p:spPr>
                  <a:xfrm>
                    <a:off x="3048" y="0"/>
                    <a:ext cx="0" cy="3260"/>
                  </a:xfrm>
                  <a:prstGeom prst="line">
                    <a:avLst/>
                  </a:prstGeom>
                  <a:ln w="12700" cap="sq" cmpd="sng">
                    <a:solidFill>
                      <a:schemeClr val="accent2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</p:grpSp>
            <p:sp>
              <p:nvSpPr>
                <p:cNvPr id="7197" name="Text Box 361"/>
                <p:cNvSpPr txBox="1"/>
                <p:nvPr/>
              </p:nvSpPr>
              <p:spPr>
                <a:xfrm>
                  <a:off x="216" y="3131"/>
                  <a:ext cx="3360" cy="36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lstStyle>
                  <a:lvl1pPr marL="342900" indent="-3429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32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742950" indent="-28575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</a:lstStyle>
                <a:p>
                  <a:pPr marL="0" lvl="0" indent="0" eaLnBrk="1" hangingPunct="1">
                    <a:spcBef>
                      <a:spcPct val="50000"/>
                    </a:spcBef>
                    <a:buNone/>
                  </a:pPr>
                  <a:r>
                    <a:rPr lang="zh-CN" altLang="en-US" sz="1400" dirty="0">
                      <a:latin typeface="Times New Roman" panose="02020603050405020304" pitchFamily="18" charset="0"/>
                    </a:rPr>
                    <a:t> 0         2          4          6         8         10       12        14        </a:t>
                  </a:r>
                  <a:r>
                    <a:rPr lang="zh-CN" altLang="en-US" sz="1600" dirty="0">
                      <a:latin typeface="Times New Roman" panose="02020603050405020304" pitchFamily="18" charset="0"/>
                    </a:rPr>
                    <a:t>时间/分</a:t>
                  </a:r>
                  <a:r>
                    <a:rPr lang="zh-CN" altLang="en-US" sz="1400" dirty="0">
                      <a:latin typeface="Times New Roman" panose="02020603050405020304" pitchFamily="18" charset="0"/>
                    </a:rPr>
                    <a:t>  </a:t>
                  </a:r>
                  <a:endParaRPr lang="zh-CN" altLang="en-US" sz="1400" dirty="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7198" name="Text Box 362"/>
                <p:cNvSpPr txBox="1"/>
                <p:nvPr/>
              </p:nvSpPr>
              <p:spPr>
                <a:xfrm>
                  <a:off x="108" y="3011"/>
                  <a:ext cx="384" cy="194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lstStyle>
                  <a:lvl1pPr marL="342900" indent="-3429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32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742950" indent="-28575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</a:lstStyle>
                <a:p>
                  <a:pPr marL="0" lvl="0" indent="0" eaLnBrk="1" hangingPunct="1">
                    <a:spcBef>
                      <a:spcPct val="50000"/>
                    </a:spcBef>
                    <a:buNone/>
                  </a:pPr>
                  <a:r>
                    <a:rPr lang="zh-CN" altLang="zh-CN" sz="1400" dirty="0">
                      <a:latin typeface="Times New Roman" panose="02020603050405020304" pitchFamily="18" charset="0"/>
                    </a:rPr>
                    <a:t>40</a:t>
                  </a:r>
                  <a:endParaRPr lang="zh-CN" altLang="zh-CN" sz="1400" dirty="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7199" name="Text Box 363"/>
                <p:cNvSpPr txBox="1"/>
                <p:nvPr/>
              </p:nvSpPr>
              <p:spPr>
                <a:xfrm>
                  <a:off x="108" y="2376"/>
                  <a:ext cx="384" cy="194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lstStyle>
                  <a:lvl1pPr marL="342900" indent="-3429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32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742950" indent="-28575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</a:lstStyle>
                <a:p>
                  <a:pPr marL="0" lvl="0" indent="0" eaLnBrk="1" hangingPunct="1">
                    <a:spcBef>
                      <a:spcPct val="50000"/>
                    </a:spcBef>
                    <a:buNone/>
                  </a:pPr>
                  <a:r>
                    <a:rPr lang="zh-CN" altLang="zh-CN" sz="1400" dirty="0">
                      <a:latin typeface="Times New Roman" panose="02020603050405020304" pitchFamily="18" charset="0"/>
                    </a:rPr>
                    <a:t>50</a:t>
                  </a:r>
                  <a:endParaRPr lang="zh-CN" altLang="zh-CN" sz="1400" dirty="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7200" name="Text Box 364"/>
                <p:cNvSpPr txBox="1"/>
                <p:nvPr/>
              </p:nvSpPr>
              <p:spPr>
                <a:xfrm>
                  <a:off x="108" y="1691"/>
                  <a:ext cx="384" cy="194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lstStyle>
                  <a:lvl1pPr marL="342900" indent="-3429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32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742950" indent="-28575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</a:lstStyle>
                <a:p>
                  <a:pPr marL="0" lvl="0" indent="0" eaLnBrk="1" hangingPunct="1">
                    <a:spcBef>
                      <a:spcPct val="50000"/>
                    </a:spcBef>
                    <a:buNone/>
                  </a:pPr>
                  <a:r>
                    <a:rPr lang="zh-CN" altLang="zh-CN" sz="1400" dirty="0">
                      <a:latin typeface="Times New Roman" panose="02020603050405020304" pitchFamily="18" charset="0"/>
                    </a:rPr>
                    <a:t>60</a:t>
                  </a:r>
                  <a:endParaRPr lang="zh-CN" altLang="zh-CN" sz="1400" dirty="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7201" name="Text Box 365"/>
                <p:cNvSpPr txBox="1"/>
                <p:nvPr/>
              </p:nvSpPr>
              <p:spPr>
                <a:xfrm>
                  <a:off x="96" y="1007"/>
                  <a:ext cx="384" cy="194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lstStyle>
                  <a:lvl1pPr marL="342900" indent="-3429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32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742950" indent="-28575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</a:lstStyle>
                <a:p>
                  <a:pPr marL="0" lvl="0" indent="0" eaLnBrk="1" hangingPunct="1">
                    <a:spcBef>
                      <a:spcPct val="50000"/>
                    </a:spcBef>
                    <a:buNone/>
                  </a:pPr>
                  <a:r>
                    <a:rPr lang="zh-CN" altLang="zh-CN" sz="1400" dirty="0">
                      <a:latin typeface="Times New Roman" panose="02020603050405020304" pitchFamily="18" charset="0"/>
                    </a:rPr>
                    <a:t>70</a:t>
                  </a:r>
                  <a:endParaRPr lang="zh-CN" altLang="zh-CN" sz="1400" dirty="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7202" name="Text Box 366"/>
                <p:cNvSpPr txBox="1"/>
                <p:nvPr/>
              </p:nvSpPr>
              <p:spPr>
                <a:xfrm>
                  <a:off x="110" y="0"/>
                  <a:ext cx="217" cy="291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none">
                  <a:spAutoFit/>
                </a:bodyPr>
                <a:lstStyle>
                  <a:lvl1pPr marL="342900" indent="-3429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32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742950" indent="-28575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</a:lstStyle>
                <a:p>
                  <a:pPr marL="0" lvl="0" indent="0" eaLnBrk="1" hangingPunct="1">
                    <a:spcBef>
                      <a:spcPct val="0"/>
                    </a:spcBef>
                    <a:buNone/>
                  </a:pPr>
                  <a:endParaRPr lang="zh-CN" altLang="zh-CN" sz="2400" dirty="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7203" name="Line 367"/>
                <p:cNvSpPr/>
                <p:nvPr/>
              </p:nvSpPr>
              <p:spPr>
                <a:xfrm flipV="1">
                  <a:off x="312" y="288"/>
                  <a:ext cx="0" cy="240"/>
                </a:xfrm>
                <a:prstGeom prst="line">
                  <a:avLst/>
                </a:prstGeom>
                <a:ln w="9525" cap="flat" cmpd="sng">
                  <a:solidFill>
                    <a:schemeClr val="accent2"/>
                  </a:solidFill>
                  <a:prstDash val="solid"/>
                  <a:headEnd type="none" w="med" len="med"/>
                  <a:tailEnd type="triangle" w="med" len="med"/>
                </a:ln>
              </p:spPr>
            </p:sp>
            <p:sp>
              <p:nvSpPr>
                <p:cNvPr id="7204" name="Rectangle 368"/>
                <p:cNvSpPr/>
                <p:nvPr/>
              </p:nvSpPr>
              <p:spPr>
                <a:xfrm>
                  <a:off x="264" y="216"/>
                  <a:ext cx="3168" cy="720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>
                  <a:solidFill>
                    <a:schemeClr val="bg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lstStyle>
                  <a:lvl1pPr marL="342900" indent="-3429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32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742950" indent="-28575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</a:lstStyle>
                <a:p>
                  <a:pPr marL="0" lvl="0" indent="0" eaLnBrk="1" hangingPunct="1">
                    <a:spcBef>
                      <a:spcPct val="0"/>
                    </a:spcBef>
                    <a:buNone/>
                  </a:pPr>
                  <a:endParaRPr lang="zh-CN" altLang="en-US" sz="1800" dirty="0"/>
                </a:p>
              </p:txBody>
            </p:sp>
            <p:sp>
              <p:nvSpPr>
                <p:cNvPr id="7205" name="Text Box 369"/>
                <p:cNvSpPr txBox="1"/>
                <p:nvPr/>
              </p:nvSpPr>
              <p:spPr>
                <a:xfrm>
                  <a:off x="0" y="1152"/>
                  <a:ext cx="528" cy="36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lstStyle>
                  <a:lvl1pPr marL="342900" indent="-3429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32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742950" indent="-28575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</a:lstStyle>
                <a:p>
                  <a:pPr marL="0" lvl="0" indent="0" eaLnBrk="1" hangingPunct="1">
                    <a:spcBef>
                      <a:spcPct val="0"/>
                    </a:spcBef>
                    <a:buNone/>
                  </a:pPr>
                  <a:r>
                    <a:rPr lang="zh-CN" altLang="en-US" sz="1600" dirty="0">
                      <a:latin typeface="Times New Roman" panose="02020603050405020304" pitchFamily="18" charset="0"/>
                    </a:rPr>
                    <a:t>温度/℃</a:t>
                  </a:r>
                  <a:endParaRPr lang="zh-CN" altLang="en-US" sz="1600" dirty="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7206" name="Line 370"/>
                <p:cNvSpPr/>
                <p:nvPr/>
              </p:nvSpPr>
              <p:spPr>
                <a:xfrm flipV="1">
                  <a:off x="312" y="864"/>
                  <a:ext cx="0" cy="2256"/>
                </a:xfrm>
                <a:prstGeom prst="line">
                  <a:avLst/>
                </a:prstGeom>
                <a:ln w="9525" cap="flat" cmpd="sng">
                  <a:solidFill>
                    <a:schemeClr val="accent2"/>
                  </a:solidFill>
                  <a:prstDash val="solid"/>
                  <a:headEnd type="none" w="med" len="med"/>
                  <a:tailEnd type="triangle" w="med" len="med"/>
                </a:ln>
              </p:spPr>
            </p:sp>
            <p:sp>
              <p:nvSpPr>
                <p:cNvPr id="7207" name="Line 371"/>
                <p:cNvSpPr/>
                <p:nvPr/>
              </p:nvSpPr>
              <p:spPr>
                <a:xfrm>
                  <a:off x="312" y="3132"/>
                  <a:ext cx="2736" cy="0"/>
                </a:xfrm>
                <a:prstGeom prst="line">
                  <a:avLst/>
                </a:prstGeom>
                <a:ln w="19050" cap="flat" cmpd="sng">
                  <a:solidFill>
                    <a:schemeClr val="accent2"/>
                  </a:solidFill>
                  <a:prstDash val="solid"/>
                  <a:headEnd type="none" w="med" len="med"/>
                  <a:tailEnd type="triangle" w="med" len="med"/>
                </a:ln>
              </p:spPr>
            </p:sp>
          </p:grpSp>
          <p:sp>
            <p:nvSpPr>
              <p:cNvPr id="7185" name="Text Box 372"/>
              <p:cNvSpPr txBox="1"/>
              <p:nvPr/>
            </p:nvSpPr>
            <p:spPr>
              <a:xfrm>
                <a:off x="744" y="3298"/>
                <a:ext cx="1728" cy="29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50000"/>
                  </a:spcBef>
                  <a:buNone/>
                </a:pPr>
                <a:endParaRPr lang="zh-CN" altLang="zh-CN" sz="2400" b="1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186" name="Oval 373"/>
              <p:cNvSpPr/>
              <p:nvPr/>
            </p:nvSpPr>
            <p:spPr>
              <a:xfrm>
                <a:off x="297" y="3116"/>
                <a:ext cx="34" cy="34"/>
              </a:xfrm>
              <a:prstGeom prst="ellipse">
                <a:avLst/>
              </a:prstGeom>
              <a:solidFill>
                <a:srgbClr val="FF3300"/>
              </a:solidFill>
              <a:ln w="9525" cap="flat" cmpd="sng">
                <a:solidFill>
                  <a:srgbClr val="FF33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 anchorCtr="0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 dirty="0"/>
              </a:p>
            </p:txBody>
          </p:sp>
          <p:sp>
            <p:nvSpPr>
              <p:cNvPr id="7187" name="Oval 374"/>
              <p:cNvSpPr/>
              <p:nvPr/>
            </p:nvSpPr>
            <p:spPr>
              <a:xfrm>
                <a:off x="459" y="2983"/>
                <a:ext cx="34" cy="34"/>
              </a:xfrm>
              <a:prstGeom prst="ellipse">
                <a:avLst/>
              </a:prstGeom>
              <a:solidFill>
                <a:srgbClr val="FF3300"/>
              </a:solidFill>
              <a:ln w="9525" cap="flat" cmpd="sng">
                <a:solidFill>
                  <a:srgbClr val="FF33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 anchorCtr="0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 dirty="0"/>
              </a:p>
            </p:txBody>
          </p:sp>
          <p:sp>
            <p:nvSpPr>
              <p:cNvPr id="7188" name="Oval 375"/>
              <p:cNvSpPr/>
              <p:nvPr/>
            </p:nvSpPr>
            <p:spPr>
              <a:xfrm>
                <a:off x="625" y="2774"/>
                <a:ext cx="34" cy="34"/>
              </a:xfrm>
              <a:prstGeom prst="ellipse">
                <a:avLst/>
              </a:prstGeom>
              <a:solidFill>
                <a:srgbClr val="FF3300"/>
              </a:solidFill>
              <a:ln w="9525" cap="flat" cmpd="sng">
                <a:solidFill>
                  <a:srgbClr val="FF33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 anchorCtr="0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 dirty="0"/>
              </a:p>
            </p:txBody>
          </p:sp>
          <p:sp>
            <p:nvSpPr>
              <p:cNvPr id="7189" name="Oval 376"/>
              <p:cNvSpPr/>
              <p:nvPr/>
            </p:nvSpPr>
            <p:spPr>
              <a:xfrm>
                <a:off x="791" y="2493"/>
                <a:ext cx="34" cy="34"/>
              </a:xfrm>
              <a:prstGeom prst="ellipse">
                <a:avLst/>
              </a:prstGeom>
              <a:solidFill>
                <a:srgbClr val="FF3300"/>
              </a:solidFill>
              <a:ln w="9525" cap="flat" cmpd="sng">
                <a:solidFill>
                  <a:srgbClr val="FF33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 anchorCtr="0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 dirty="0"/>
              </a:p>
            </p:txBody>
          </p:sp>
          <p:sp>
            <p:nvSpPr>
              <p:cNvPr id="7190" name="Oval 377"/>
              <p:cNvSpPr/>
              <p:nvPr/>
            </p:nvSpPr>
            <p:spPr>
              <a:xfrm>
                <a:off x="954" y="2364"/>
                <a:ext cx="34" cy="34"/>
              </a:xfrm>
              <a:prstGeom prst="ellipse">
                <a:avLst/>
              </a:prstGeom>
              <a:solidFill>
                <a:srgbClr val="FF3300"/>
              </a:solidFill>
              <a:ln w="9525" cap="flat" cmpd="sng">
                <a:solidFill>
                  <a:srgbClr val="FF33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 anchorCtr="0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 dirty="0"/>
              </a:p>
            </p:txBody>
          </p:sp>
          <p:sp>
            <p:nvSpPr>
              <p:cNvPr id="7191" name="Oval 378"/>
              <p:cNvSpPr/>
              <p:nvPr/>
            </p:nvSpPr>
            <p:spPr>
              <a:xfrm>
                <a:off x="1142" y="2172"/>
                <a:ext cx="34" cy="34"/>
              </a:xfrm>
              <a:prstGeom prst="ellipse">
                <a:avLst/>
              </a:prstGeom>
              <a:solidFill>
                <a:srgbClr val="FF3300"/>
              </a:solidFill>
              <a:ln w="9525" cap="flat" cmpd="sng">
                <a:solidFill>
                  <a:srgbClr val="FF33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 anchorCtr="0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 dirty="0"/>
              </a:p>
            </p:txBody>
          </p:sp>
          <p:sp>
            <p:nvSpPr>
              <p:cNvPr id="7192" name="Oval 379"/>
              <p:cNvSpPr/>
              <p:nvPr/>
            </p:nvSpPr>
            <p:spPr>
              <a:xfrm>
                <a:off x="1301" y="1845"/>
                <a:ext cx="34" cy="34"/>
              </a:xfrm>
              <a:prstGeom prst="ellipse">
                <a:avLst/>
              </a:prstGeom>
              <a:solidFill>
                <a:srgbClr val="FF3300"/>
              </a:solidFill>
              <a:ln w="9525" cap="flat" cmpd="sng">
                <a:solidFill>
                  <a:srgbClr val="FF33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 anchorCtr="0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 dirty="0"/>
              </a:p>
            </p:txBody>
          </p:sp>
          <p:sp>
            <p:nvSpPr>
              <p:cNvPr id="7193" name="Oval 380"/>
              <p:cNvSpPr/>
              <p:nvPr/>
            </p:nvSpPr>
            <p:spPr>
              <a:xfrm>
                <a:off x="1474" y="1476"/>
                <a:ext cx="34" cy="34"/>
              </a:xfrm>
              <a:prstGeom prst="ellipse">
                <a:avLst/>
              </a:prstGeom>
              <a:solidFill>
                <a:srgbClr val="FF3300"/>
              </a:solidFill>
              <a:ln w="9525" cap="flat" cmpd="sng">
                <a:solidFill>
                  <a:srgbClr val="FF33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 anchorCtr="0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 dirty="0"/>
              </a:p>
            </p:txBody>
          </p:sp>
          <p:sp>
            <p:nvSpPr>
              <p:cNvPr id="7194" name="Oval 381"/>
              <p:cNvSpPr/>
              <p:nvPr/>
            </p:nvSpPr>
            <p:spPr>
              <a:xfrm>
                <a:off x="1633" y="1131"/>
                <a:ext cx="34" cy="34"/>
              </a:xfrm>
              <a:prstGeom prst="ellipse">
                <a:avLst/>
              </a:prstGeom>
              <a:solidFill>
                <a:srgbClr val="FF3300"/>
              </a:solidFill>
              <a:ln w="9525" cap="flat" cmpd="sng">
                <a:solidFill>
                  <a:srgbClr val="FF33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 anchorCtr="0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 dirty="0"/>
              </a:p>
            </p:txBody>
          </p:sp>
          <p:sp>
            <p:nvSpPr>
              <p:cNvPr id="7195" name="Freeform 382"/>
              <p:cNvSpPr/>
              <p:nvPr/>
            </p:nvSpPr>
            <p:spPr>
              <a:xfrm>
                <a:off x="312" y="957"/>
                <a:ext cx="1536" cy="2160"/>
              </a:xfrm>
              <a:custGeom>
                <a:avLst/>
                <a:gdLst/>
                <a:ahLst/>
                <a:cxnLst>
                  <a:cxn ang="0">
                    <a:pos x="0" y="2160"/>
                  </a:cxn>
                  <a:cxn ang="0">
                    <a:pos x="144" y="2064"/>
                  </a:cxn>
                  <a:cxn ang="0">
                    <a:pos x="336" y="1824"/>
                  </a:cxn>
                  <a:cxn ang="0">
                    <a:pos x="528" y="1536"/>
                  </a:cxn>
                  <a:cxn ang="0">
                    <a:pos x="672" y="1440"/>
                  </a:cxn>
                  <a:cxn ang="0">
                    <a:pos x="864" y="1248"/>
                  </a:cxn>
                  <a:cxn ang="0">
                    <a:pos x="1008" y="912"/>
                  </a:cxn>
                  <a:cxn ang="0">
                    <a:pos x="1200" y="528"/>
                  </a:cxn>
                  <a:cxn ang="0">
                    <a:pos x="1344" y="192"/>
                  </a:cxn>
                  <a:cxn ang="0">
                    <a:pos x="1536" y="0"/>
                  </a:cxn>
                </a:cxnLst>
                <a:pathLst>
                  <a:path w="1536" h="2160">
                    <a:moveTo>
                      <a:pt x="0" y="2160"/>
                    </a:moveTo>
                    <a:cubicBezTo>
                      <a:pt x="44" y="2140"/>
                      <a:pt x="88" y="2120"/>
                      <a:pt x="144" y="2064"/>
                    </a:cubicBezTo>
                    <a:cubicBezTo>
                      <a:pt x="200" y="2008"/>
                      <a:pt x="272" y="1912"/>
                      <a:pt x="336" y="1824"/>
                    </a:cubicBezTo>
                    <a:cubicBezTo>
                      <a:pt x="400" y="1736"/>
                      <a:pt x="472" y="1600"/>
                      <a:pt x="528" y="1536"/>
                    </a:cubicBezTo>
                    <a:cubicBezTo>
                      <a:pt x="584" y="1472"/>
                      <a:pt x="616" y="1488"/>
                      <a:pt x="672" y="1440"/>
                    </a:cubicBezTo>
                    <a:cubicBezTo>
                      <a:pt x="728" y="1392"/>
                      <a:pt x="808" y="1336"/>
                      <a:pt x="864" y="1248"/>
                    </a:cubicBezTo>
                    <a:cubicBezTo>
                      <a:pt x="920" y="1160"/>
                      <a:pt x="952" y="1032"/>
                      <a:pt x="1008" y="912"/>
                    </a:cubicBezTo>
                    <a:cubicBezTo>
                      <a:pt x="1064" y="792"/>
                      <a:pt x="1144" y="648"/>
                      <a:pt x="1200" y="528"/>
                    </a:cubicBezTo>
                    <a:cubicBezTo>
                      <a:pt x="1256" y="408"/>
                      <a:pt x="1288" y="280"/>
                      <a:pt x="1344" y="192"/>
                    </a:cubicBezTo>
                    <a:cubicBezTo>
                      <a:pt x="1400" y="104"/>
                      <a:pt x="1504" y="32"/>
                      <a:pt x="1536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>
                    <a:alpha val="10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7183" name="Line 383"/>
            <p:cNvSpPr/>
            <p:nvPr/>
          </p:nvSpPr>
          <p:spPr>
            <a:xfrm>
              <a:off x="316" y="940"/>
              <a:ext cx="2592" cy="0"/>
            </a:xfrm>
            <a:prstGeom prst="line">
              <a:avLst/>
            </a:prstGeom>
            <a:ln w="9525" cap="flat" cmpd="sng">
              <a:solidFill>
                <a:srgbClr val="3333CC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7172" name="Text Box 384"/>
          <p:cNvSpPr txBox="1"/>
          <p:nvPr/>
        </p:nvSpPr>
        <p:spPr>
          <a:xfrm>
            <a:off x="2057400" y="228600"/>
            <a:ext cx="608965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</a:rPr>
              <a:t>晶体熔化的图像</a:t>
            </a:r>
            <a:endParaRPr lang="zh-CN" altLang="zh-CN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7173" name="Text Box 385"/>
          <p:cNvSpPr txBox="1"/>
          <p:nvPr/>
        </p:nvSpPr>
        <p:spPr>
          <a:xfrm>
            <a:off x="7000875" y="250825"/>
            <a:ext cx="4021138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</a:rPr>
              <a:t>非晶体熔化的图像</a:t>
            </a:r>
            <a:endParaRPr lang="zh-CN" altLang="zh-CN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pic>
        <p:nvPicPr>
          <p:cNvPr id="7174" name="Picture 386" descr="0A00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38800" y="0"/>
            <a:ext cx="787400" cy="914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5" name="Text Box 387"/>
          <p:cNvSpPr txBox="1"/>
          <p:nvPr/>
        </p:nvSpPr>
        <p:spPr>
          <a:xfrm>
            <a:off x="1601788" y="4860925"/>
            <a:ext cx="3960812" cy="13220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晶体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熔化时，</a:t>
            </a:r>
            <a:r>
              <a:rPr lang="zh-CN" altLang="en-US" sz="40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吸热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但温度</a:t>
            </a:r>
            <a:endParaRPr lang="zh-CN" altLang="en-US" sz="4000" b="1" dirty="0">
              <a:latin typeface="Tahoma" panose="020B0604030504040204" pitchFamily="34" charset="0"/>
            </a:endParaRPr>
          </a:p>
        </p:txBody>
      </p:sp>
      <p:sp>
        <p:nvSpPr>
          <p:cNvPr id="8580" name="Text Box 388"/>
          <p:cNvSpPr txBox="1"/>
          <p:nvPr/>
        </p:nvSpPr>
        <p:spPr>
          <a:xfrm>
            <a:off x="3657600" y="5486400"/>
            <a:ext cx="15208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000" b="1" dirty="0">
                <a:solidFill>
                  <a:srgbClr val="FF0066"/>
                </a:solidFill>
                <a:latin typeface="Tahoma" panose="020B0604030504040204" pitchFamily="34" charset="0"/>
                <a:ea typeface="方正舒体" pitchFamily="2" charset="-122"/>
              </a:rPr>
              <a:t>不变</a:t>
            </a:r>
            <a:endParaRPr lang="zh-CN" altLang="zh-CN" sz="4000" b="1" dirty="0">
              <a:solidFill>
                <a:srgbClr val="FF0066"/>
              </a:solidFill>
              <a:latin typeface="Tahoma" panose="020B0604030504040204" pitchFamily="34" charset="0"/>
              <a:ea typeface="方正舒体" pitchFamily="2" charset="-122"/>
            </a:endParaRPr>
          </a:p>
        </p:txBody>
      </p:sp>
      <p:sp>
        <p:nvSpPr>
          <p:cNvPr id="7177" name="Text Box 389"/>
          <p:cNvSpPr txBox="1"/>
          <p:nvPr/>
        </p:nvSpPr>
        <p:spPr>
          <a:xfrm>
            <a:off x="6172200" y="4876800"/>
            <a:ext cx="4572000" cy="13220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非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晶体熔化时，吸热温度</a:t>
            </a:r>
            <a:endParaRPr lang="zh-CN" altLang="en-US" sz="4000" b="1" dirty="0">
              <a:latin typeface="Tahoma" panose="020B0604030504040204" pitchFamily="34" charset="0"/>
            </a:endParaRPr>
          </a:p>
        </p:txBody>
      </p:sp>
      <p:sp>
        <p:nvSpPr>
          <p:cNvPr id="8582" name="Text Box 390"/>
          <p:cNvSpPr txBox="1"/>
          <p:nvPr/>
        </p:nvSpPr>
        <p:spPr>
          <a:xfrm>
            <a:off x="7848600" y="5486400"/>
            <a:ext cx="25876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FF0066"/>
                </a:solidFill>
                <a:latin typeface="Tahoma" panose="020B0604030504040204" pitchFamily="34" charset="0"/>
                <a:ea typeface="方正舒体" pitchFamily="2" charset="-122"/>
              </a:rPr>
              <a:t>逐渐升高</a:t>
            </a:r>
            <a:endParaRPr lang="zh-CN" altLang="en-US" sz="4000" b="1" dirty="0">
              <a:solidFill>
                <a:srgbClr val="FF0066"/>
              </a:solidFill>
              <a:latin typeface="Tahoma" panose="020B0604030504040204" pitchFamily="34" charset="0"/>
              <a:ea typeface="方正舒体" pitchFamily="2" charset="-122"/>
            </a:endParaRPr>
          </a:p>
        </p:txBody>
      </p:sp>
      <p:grpSp>
        <p:nvGrpSpPr>
          <p:cNvPr id="7179" name="Group 391"/>
          <p:cNvGrpSpPr/>
          <p:nvPr/>
        </p:nvGrpSpPr>
        <p:grpSpPr>
          <a:xfrm>
            <a:off x="10058400" y="6553200"/>
            <a:ext cx="609600" cy="304800"/>
            <a:chOff x="0" y="0"/>
            <a:chExt cx="384" cy="192"/>
          </a:xfrm>
        </p:grpSpPr>
        <p:sp>
          <p:nvSpPr>
            <p:cNvPr id="7180" name="AutoShape 392">
              <a:hlinkClick r:id="" action="ppaction://hlinkshowjump?jump=previousslide"/>
            </p:cNvPr>
            <p:cNvSpPr/>
            <p:nvPr/>
          </p:nvSpPr>
          <p:spPr>
            <a:xfrm>
              <a:off x="0" y="0"/>
              <a:ext cx="192" cy="192"/>
            </a:xfrm>
            <a:prstGeom prst="actionButtonBackPrevious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7181" name="AutoShape 393">
              <a:hlinkClick r:id="" action="ppaction://hlinkshowjump?jump=nextslide"/>
            </p:cNvPr>
            <p:cNvSpPr/>
            <p:nvPr/>
          </p:nvSpPr>
          <p:spPr>
            <a:xfrm>
              <a:off x="192" y="0"/>
              <a:ext cx="192" cy="192"/>
            </a:xfrm>
            <a:prstGeom prst="actionButtonForwardNext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80" grpId="0"/>
      <p:bldP spid="858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4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43100" y="1062038"/>
            <a:ext cx="8305800" cy="4733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5" name="Rectangle 3"/>
          <p:cNvSpPr/>
          <p:nvPr/>
        </p:nvSpPr>
        <p:spPr>
          <a:xfrm>
            <a:off x="3352800" y="136525"/>
            <a:ext cx="50292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000" b="1" dirty="0">
                <a:solidFill>
                  <a:srgbClr val="CC6600"/>
                </a:solidFill>
                <a:latin typeface="Tahoma" panose="020B0604030504040204" pitchFamily="34" charset="0"/>
                <a:ea typeface="黑体" panose="02010609060101010101" pitchFamily="49" charset="-122"/>
              </a:rPr>
              <a:t>萘的熔化和凝固曲线</a:t>
            </a:r>
            <a:endParaRPr lang="zh-CN" altLang="zh-CN" sz="4000" b="1" dirty="0">
              <a:solidFill>
                <a:srgbClr val="CC6600"/>
              </a:solidFill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grpSp>
        <p:nvGrpSpPr>
          <p:cNvPr id="8196" name="Group 4"/>
          <p:cNvGrpSpPr/>
          <p:nvPr/>
        </p:nvGrpSpPr>
        <p:grpSpPr>
          <a:xfrm>
            <a:off x="10058400" y="6553200"/>
            <a:ext cx="609600" cy="304800"/>
            <a:chOff x="0" y="0"/>
            <a:chExt cx="384" cy="192"/>
          </a:xfrm>
        </p:grpSpPr>
        <p:sp>
          <p:nvSpPr>
            <p:cNvPr id="8199" name="AutoShape 5">
              <a:hlinkClick r:id="" action="ppaction://hlinkshowjump?jump=previousslide"/>
            </p:cNvPr>
            <p:cNvSpPr/>
            <p:nvPr/>
          </p:nvSpPr>
          <p:spPr>
            <a:xfrm>
              <a:off x="0" y="0"/>
              <a:ext cx="192" cy="192"/>
            </a:xfrm>
            <a:prstGeom prst="actionButtonBackPrevious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8200" name="AutoShape 6">
              <a:hlinkClick r:id="" action="ppaction://hlinkshowjump?jump=nextslide"/>
            </p:cNvPr>
            <p:cNvSpPr/>
            <p:nvPr/>
          </p:nvSpPr>
          <p:spPr>
            <a:xfrm>
              <a:off x="192" y="0"/>
              <a:ext cx="192" cy="192"/>
            </a:xfrm>
            <a:prstGeom prst="actionButtonForwardNext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</p:grpSp>
      <p:sp>
        <p:nvSpPr>
          <p:cNvPr id="9223" name="Text Box 7"/>
          <p:cNvSpPr txBox="1"/>
          <p:nvPr/>
        </p:nvSpPr>
        <p:spPr>
          <a:xfrm>
            <a:off x="7467600" y="1371600"/>
            <a:ext cx="16002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400" b="1" dirty="0">
                <a:solidFill>
                  <a:srgbClr val="CC6600"/>
                </a:solidFill>
                <a:latin typeface="Tahoma" panose="020B0604030504040204" pitchFamily="34" charset="0"/>
                <a:ea typeface="黑体" panose="02010609060101010101" pitchFamily="49" charset="-122"/>
              </a:rPr>
              <a:t>晶体</a:t>
            </a:r>
            <a:endParaRPr lang="zh-CN" altLang="zh-CN" sz="3600" b="1" dirty="0"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9224" name="Text Box 8"/>
          <p:cNvSpPr txBox="1"/>
          <p:nvPr/>
        </p:nvSpPr>
        <p:spPr>
          <a:xfrm>
            <a:off x="2286000" y="5867400"/>
            <a:ext cx="7186613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400" b="1" dirty="0">
                <a:solidFill>
                  <a:srgbClr val="FF0066"/>
                </a:solidFill>
                <a:latin typeface="Tahoma" panose="020B0604030504040204" pitchFamily="34" charset="0"/>
                <a:ea typeface="黑体" panose="02010609060101010101" pitchFamily="49" charset="-122"/>
              </a:rPr>
              <a:t>熔点</a:t>
            </a:r>
            <a:r>
              <a:rPr lang="zh-CN" altLang="zh-CN" sz="4400" b="1" dirty="0">
                <a:latin typeface="Tahoma" panose="020B0604030504040204" pitchFamily="34" charset="0"/>
                <a:ea typeface="黑体" panose="02010609060101010101" pitchFamily="49" charset="-122"/>
              </a:rPr>
              <a:t>：晶体熔化时的温度。</a:t>
            </a:r>
            <a:endParaRPr lang="zh-CN" altLang="zh-CN" sz="4400" b="1" dirty="0"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500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500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500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/>
      <p:bldP spid="92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8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57338" y="0"/>
            <a:ext cx="9186862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9219" name="Group 3"/>
          <p:cNvGrpSpPr/>
          <p:nvPr/>
        </p:nvGrpSpPr>
        <p:grpSpPr>
          <a:xfrm>
            <a:off x="10058400" y="6553200"/>
            <a:ext cx="609600" cy="304800"/>
            <a:chOff x="0" y="0"/>
            <a:chExt cx="384" cy="192"/>
          </a:xfrm>
        </p:grpSpPr>
        <p:sp>
          <p:nvSpPr>
            <p:cNvPr id="9221" name="AutoShape 4">
              <a:hlinkClick r:id="" action="ppaction://hlinkshowjump?jump=previousslide"/>
            </p:cNvPr>
            <p:cNvSpPr/>
            <p:nvPr/>
          </p:nvSpPr>
          <p:spPr>
            <a:xfrm>
              <a:off x="0" y="0"/>
              <a:ext cx="192" cy="192"/>
            </a:xfrm>
            <a:prstGeom prst="actionButtonBackPrevious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9222" name="AutoShape 5">
              <a:hlinkClick r:id="" action="ppaction://hlinkshowjump?jump=nextslide"/>
            </p:cNvPr>
            <p:cNvSpPr/>
            <p:nvPr/>
          </p:nvSpPr>
          <p:spPr>
            <a:xfrm>
              <a:off x="192" y="0"/>
              <a:ext cx="192" cy="192"/>
            </a:xfrm>
            <a:prstGeom prst="actionButtonForwardNext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</p:grpSp>
      <p:sp>
        <p:nvSpPr>
          <p:cNvPr id="10246" name="Text Box 6"/>
          <p:cNvSpPr txBox="1"/>
          <p:nvPr/>
        </p:nvSpPr>
        <p:spPr>
          <a:xfrm>
            <a:off x="2438400" y="1447800"/>
            <a:ext cx="235585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400" b="1" dirty="0">
                <a:solidFill>
                  <a:srgbClr val="0033CC"/>
                </a:solidFill>
                <a:latin typeface="Tahoma" panose="020B0604030504040204" pitchFamily="34" charset="0"/>
                <a:ea typeface="黑体" panose="02010609060101010101" pitchFamily="49" charset="-122"/>
              </a:rPr>
              <a:t>非晶体</a:t>
            </a:r>
            <a:endParaRPr lang="zh-CN" altLang="zh-CN" sz="3600" b="1" dirty="0">
              <a:solidFill>
                <a:srgbClr val="0033CC"/>
              </a:solidFill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2" name="Picture 2" descr="水晶"/>
          <p:cNvPicPr>
            <a:picLocks noChangeAspect="1"/>
          </p:cNvPicPr>
          <p:nvPr/>
        </p:nvPicPr>
        <p:blipFill>
          <a:blip r:embed="rId1"/>
          <a:srcRect b="37"/>
          <a:stretch>
            <a:fillRect/>
          </a:stretch>
        </p:blipFill>
        <p:spPr>
          <a:xfrm>
            <a:off x="6819900" y="0"/>
            <a:ext cx="3505200" cy="2895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3" name="Picture 3" descr="明矾矿石"/>
          <p:cNvPicPr>
            <a:picLocks noChangeAspect="1"/>
          </p:cNvPicPr>
          <p:nvPr/>
        </p:nvPicPr>
        <p:blipFill>
          <a:blip r:embed="rId2"/>
          <a:srcRect r="18" b="93"/>
          <a:stretch>
            <a:fillRect/>
          </a:stretch>
        </p:blipFill>
        <p:spPr>
          <a:xfrm>
            <a:off x="1905000" y="0"/>
            <a:ext cx="3810000" cy="2778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4" name="Picture 4" descr="石膏"/>
          <p:cNvPicPr>
            <a:picLocks noChangeAspect="1"/>
          </p:cNvPicPr>
          <p:nvPr/>
        </p:nvPicPr>
        <p:blipFill>
          <a:blip r:embed="rId3"/>
          <a:srcRect b="215"/>
          <a:stretch>
            <a:fillRect/>
          </a:stretch>
        </p:blipFill>
        <p:spPr>
          <a:xfrm>
            <a:off x="1962150" y="3429000"/>
            <a:ext cx="3876675" cy="2819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5" name="Picture 5" descr="金属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0" y="3581400"/>
            <a:ext cx="3638550" cy="26844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70" name="Text Box 6"/>
          <p:cNvSpPr txBox="1"/>
          <p:nvPr/>
        </p:nvSpPr>
        <p:spPr>
          <a:xfrm>
            <a:off x="2819400" y="2819400"/>
            <a:ext cx="24384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sz="3600" b="1" dirty="0">
                <a:solidFill>
                  <a:srgbClr val="0033CC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明矾矿石</a:t>
            </a:r>
            <a:endParaRPr lang="zh-CN" altLang="zh-CN" sz="3600" b="1" dirty="0">
              <a:solidFill>
                <a:srgbClr val="0033CC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0247" name="Text Box 7"/>
          <p:cNvSpPr txBox="1"/>
          <p:nvPr/>
        </p:nvSpPr>
        <p:spPr>
          <a:xfrm>
            <a:off x="3276600" y="1447800"/>
            <a:ext cx="253047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zh-CN" sz="3600" dirty="0">
              <a:solidFill>
                <a:srgbClr val="0033CC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1272" name="Text Box 8"/>
          <p:cNvSpPr txBox="1"/>
          <p:nvPr/>
        </p:nvSpPr>
        <p:spPr>
          <a:xfrm>
            <a:off x="3276600" y="6172200"/>
            <a:ext cx="166052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sz="3600" b="1" dirty="0">
                <a:solidFill>
                  <a:srgbClr val="0033CC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石膏</a:t>
            </a:r>
            <a:endParaRPr lang="zh-CN" altLang="zh-CN" sz="3600" b="1" dirty="0">
              <a:solidFill>
                <a:srgbClr val="0033CC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1273" name="Text Box 9"/>
          <p:cNvSpPr txBox="1"/>
          <p:nvPr/>
        </p:nvSpPr>
        <p:spPr>
          <a:xfrm>
            <a:off x="7924800" y="2895600"/>
            <a:ext cx="166052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sz="3600" b="1" dirty="0">
                <a:solidFill>
                  <a:srgbClr val="0033CC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水晶</a:t>
            </a:r>
            <a:endParaRPr lang="zh-CN" altLang="zh-CN" sz="3600" b="1" dirty="0">
              <a:solidFill>
                <a:srgbClr val="0033CC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1274" name="Text Box 10"/>
          <p:cNvSpPr txBox="1"/>
          <p:nvPr/>
        </p:nvSpPr>
        <p:spPr>
          <a:xfrm>
            <a:off x="8001000" y="6216650"/>
            <a:ext cx="150177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sz="3600" b="1" dirty="0">
                <a:solidFill>
                  <a:srgbClr val="0033CC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金属</a:t>
            </a:r>
            <a:endParaRPr lang="zh-CN" altLang="zh-CN" sz="3600" b="1" dirty="0">
              <a:solidFill>
                <a:srgbClr val="0033CC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1275" name="WordArt 11"/>
          <p:cNvSpPr>
            <a:spLocks noChangeArrowheads="1" noChangeShapeType="1"/>
          </p:cNvSpPr>
          <p:nvPr/>
        </p:nvSpPr>
        <p:spPr bwMode="auto">
          <a:xfrm>
            <a:off x="5259388" y="2744788"/>
            <a:ext cx="2055812" cy="103028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numCol="1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Flat1" dir="r"/>
            </a:scene3d>
            <a:sp3d extrusionH="430200" prstMaterial="legacyMatte">
              <a:extrusionClr>
                <a:srgbClr val="FF6600"/>
              </a:extrusionClr>
              <a:contourClr>
                <a:srgbClr val="FFE701"/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0" i="0" u="none" strike="noStrike" kern="1200" cap="none" spc="0" normalizeH="0" baseline="0" noProof="0">
                <a:ln w="9525" cmpd="sng">
                  <a:rou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晶体</a:t>
            </a:r>
            <a:endParaRPr kumimoji="0" lang="zh-CN" altLang="en-US" sz="3600" b="0" i="0" u="none" strike="noStrike" kern="1200" cap="none" spc="0" normalizeH="0" baseline="0" noProof="0">
              <a:ln w="9525" cmpd="sng">
                <a:rou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0252" name="Group 12"/>
          <p:cNvGrpSpPr/>
          <p:nvPr/>
        </p:nvGrpSpPr>
        <p:grpSpPr>
          <a:xfrm>
            <a:off x="10058400" y="6553200"/>
            <a:ext cx="609600" cy="304800"/>
            <a:chOff x="0" y="0"/>
            <a:chExt cx="384" cy="192"/>
          </a:xfrm>
        </p:grpSpPr>
        <p:sp>
          <p:nvSpPr>
            <p:cNvPr id="10253" name="AutoShape 13">
              <a:hlinkClick r:id="" action="ppaction://hlinkshowjump?jump=previousslide"/>
            </p:cNvPr>
            <p:cNvSpPr/>
            <p:nvPr/>
          </p:nvSpPr>
          <p:spPr>
            <a:xfrm>
              <a:off x="0" y="0"/>
              <a:ext cx="192" cy="192"/>
            </a:xfrm>
            <a:prstGeom prst="actionButtonBackPrevious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10254" name="AutoShape 14">
              <a:hlinkClick r:id="" action="ppaction://hlinkshowjump?jump=nextslide"/>
            </p:cNvPr>
            <p:cNvSpPr/>
            <p:nvPr/>
          </p:nvSpPr>
          <p:spPr>
            <a:xfrm>
              <a:off x="192" y="0"/>
              <a:ext cx="192" cy="192"/>
            </a:xfrm>
            <a:prstGeom prst="actionButtonForwardNext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500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500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500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500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500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500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500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500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500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500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500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500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/>
      <p:bldP spid="11272" grpId="0"/>
      <p:bldP spid="11273" grpId="0"/>
      <p:bldP spid="11274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COMMONDATA" val="eyJoZGlkIjoiZTM4ODYzZGU4ZTcwYTAyYmRmMWE5ZTYyZjI3YWYyZGE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1285</Words>
  <Application>WPS 演示</Application>
  <PresentationFormat>宽屏</PresentationFormat>
  <Paragraphs>340</Paragraphs>
  <Slides>17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31" baseType="lpstr">
      <vt:lpstr>Arial</vt:lpstr>
      <vt:lpstr>宋体</vt:lpstr>
      <vt:lpstr>Wingdings</vt:lpstr>
      <vt:lpstr>Wingdings</vt:lpstr>
      <vt:lpstr>Tahoma</vt:lpstr>
      <vt:lpstr>华文新魏</vt:lpstr>
      <vt:lpstr>黑体</vt:lpstr>
      <vt:lpstr>Calibri</vt:lpstr>
      <vt:lpstr>方正舒体</vt:lpstr>
      <vt:lpstr>Times New Roman</vt:lpstr>
      <vt:lpstr>微软雅黑</vt:lpstr>
      <vt:lpstr>Arial Unicode MS</vt:lpstr>
      <vt:lpstr>Office 主题​​</vt:lpstr>
      <vt:lpstr>默认设计模板</vt:lpstr>
      <vt:lpstr>PowerPoint 演示文稿</vt:lpstr>
      <vt:lpstr>PowerPoint 演示文稿</vt:lpstr>
      <vt:lpstr>物质熔化和凝固需要什么条件？ 不同物质熔化和凝固的规律一样吗？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阅读几种常见物质的熔点表， 回答问题：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Administrator</cp:lastModifiedBy>
  <cp:revision>151</cp:revision>
  <dcterms:created xsi:type="dcterms:W3CDTF">2019-06-19T02:08:00Z</dcterms:created>
  <dcterms:modified xsi:type="dcterms:W3CDTF">2022-08-06T09:00:12Z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2052-11.1.0.12302</vt:lpwstr>
  </property>
  <property fmtid="{D5CDD505-2E9C-101B-9397-08002B2CF9AE}" pid="3" name="ICV">
    <vt:lpwstr>E127D13BFC81458795468BDB70FFAA66</vt:lpwstr>
  </property>
</Properties>
</file>