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gs" Target="tags/tag128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1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1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7" Type="http://schemas.openxmlformats.org/officeDocument/2006/relationships/theme" Target="../theme/theme2.xml"/><Relationship Id="rId36" Type="http://schemas.openxmlformats.org/officeDocument/2006/relationships/tags" Target="../tags/tag124.xml"/><Relationship Id="rId35" Type="http://schemas.openxmlformats.org/officeDocument/2006/relationships/tags" Target="../tags/tag123.xml"/><Relationship Id="rId34" Type="http://schemas.openxmlformats.org/officeDocument/2006/relationships/tags" Target="../tags/tag122.xml"/><Relationship Id="rId33" Type="http://schemas.openxmlformats.org/officeDocument/2006/relationships/tags" Target="../tags/tag121.xml"/><Relationship Id="rId32" Type="http://schemas.openxmlformats.org/officeDocument/2006/relationships/tags" Target="../tags/tag120.xml"/><Relationship Id="rId31" Type="http://schemas.openxmlformats.org/officeDocument/2006/relationships/tags" Target="../tags/tag119.xml"/><Relationship Id="rId30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29" Type="http://schemas.openxmlformats.org/officeDocument/2006/relationships/slideLayout" Target="../slideLayouts/slideLayout40.xml"/><Relationship Id="rId28" Type="http://schemas.openxmlformats.org/officeDocument/2006/relationships/slideLayout" Target="../slideLayouts/slideLayout39.xml"/><Relationship Id="rId27" Type="http://schemas.openxmlformats.org/officeDocument/2006/relationships/slideLayout" Target="../slideLayouts/slideLayout38.xml"/><Relationship Id="rId26" Type="http://schemas.openxmlformats.org/officeDocument/2006/relationships/slideLayout" Target="../slideLayouts/slideLayout37.xml"/><Relationship Id="rId25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35.xml"/><Relationship Id="rId23" Type="http://schemas.openxmlformats.org/officeDocument/2006/relationships/slideLayout" Target="../slideLayouts/slideLayout34.xml"/><Relationship Id="rId22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1.xml"/><Relationship Id="rId2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31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2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3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4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5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  <p:custDataLst>
      <p:tags r:id="rId36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845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3.xml"/><Relationship Id="rId1" Type="http://schemas.openxmlformats.org/officeDocument/2006/relationships/tags" Target="../tags/tag1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7.xml"/><Relationship Id="rId1" Type="http://schemas.openxmlformats.org/officeDocument/2006/relationships/tags" Target="../tags/tag1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9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2.png"/><Relationship Id="rId1" Type="http://schemas.openxmlformats.org/officeDocument/2006/relationships/tags" Target="../tags/tag1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文本框 5"/>
          <p:cNvSpPr txBox="1"/>
          <p:nvPr/>
        </p:nvSpPr>
        <p:spPr>
          <a:xfrm>
            <a:off x="431800" y="465667"/>
            <a:ext cx="248031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第一章   声现象</a:t>
            </a:r>
            <a:endParaRPr lang="zh-CN" altLang="en-US" sz="24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8" name="文本框 7"/>
          <p:cNvSpPr txBox="1"/>
          <p:nvPr/>
        </p:nvSpPr>
        <p:spPr>
          <a:xfrm>
            <a:off x="1871557" y="2468457"/>
            <a:ext cx="8020050" cy="91249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5335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第四节 人耳听不到的声音</a:t>
            </a:r>
            <a:endParaRPr lang="zh-CN" altLang="en-US" sz="5335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文本框 6"/>
          <p:cNvSpPr txBox="1"/>
          <p:nvPr/>
        </p:nvSpPr>
        <p:spPr>
          <a:xfrm>
            <a:off x="554567" y="-112183"/>
            <a:ext cx="2159000" cy="6864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865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感悟新知</a:t>
            </a:r>
            <a:endParaRPr lang="zh-CN" altLang="en-US" sz="3865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1" name="任意多边形 25"/>
          <p:cNvSpPr/>
          <p:nvPr>
            <p:custDataLst>
              <p:tags r:id="rId1"/>
            </p:custDataLst>
          </p:nvPr>
        </p:nvSpPr>
        <p:spPr>
          <a:xfrm>
            <a:off x="527051" y="1187451"/>
            <a:ext cx="1077383" cy="582083"/>
          </a:xfrm>
          <a:custGeom>
            <a:avLst/>
            <a:gdLst>
              <a:gd name="txL" fmla="*/ 0 w 1186765"/>
              <a:gd name="txT" fmla="*/ 0 h 714376"/>
              <a:gd name="txR" fmla="*/ 1186765 w 1186765"/>
              <a:gd name="txB" fmla="*/ 714376 h 714376"/>
            </a:gdLst>
            <a:ahLst/>
            <a:cxnLst>
              <a:cxn ang="0">
                <a:pos x="0" y="0"/>
              </a:cxn>
              <a:cxn ang="0">
                <a:pos x="26" y="0"/>
              </a:cxn>
              <a:cxn ang="0">
                <a:pos x="37" y="1"/>
              </a:cxn>
              <a:cxn ang="0">
                <a:pos x="37" y="1"/>
              </a:cxn>
              <a:cxn ang="0">
                <a:pos x="26" y="1"/>
              </a:cxn>
              <a:cxn ang="0">
                <a:pos x="7" y="1"/>
              </a:cxn>
            </a:cxnLst>
            <a:rect l="txL" t="txT" r="txR" b="txB"/>
            <a:pathLst>
              <a:path w="1186765" h="714376">
                <a:moveTo>
                  <a:pt x="0" y="0"/>
                </a:moveTo>
                <a:lnTo>
                  <a:pt x="829577" y="0"/>
                </a:lnTo>
                <a:cubicBezTo>
                  <a:pt x="1026846" y="0"/>
                  <a:pt x="1186765" y="159919"/>
                  <a:pt x="1186765" y="357188"/>
                </a:cubicBezTo>
                <a:lnTo>
                  <a:pt x="1186764" y="357188"/>
                </a:lnTo>
                <a:cubicBezTo>
                  <a:pt x="1186764" y="554457"/>
                  <a:pt x="1026845" y="714376"/>
                  <a:pt x="829576" y="714376"/>
                </a:cubicBezTo>
                <a:lnTo>
                  <a:pt x="244993" y="714376"/>
                </a:lnTo>
                <a:lnTo>
                  <a:pt x="0" y="0"/>
                </a:lnTo>
                <a:close/>
              </a:path>
            </a:pathLst>
          </a:custGeom>
          <a:solidFill>
            <a:srgbClr val="A5CC44">
              <a:alpha val="85097"/>
            </a:srgbClr>
          </a:solidFill>
          <a:ln w="9525">
            <a:noFill/>
          </a:ln>
        </p:spPr>
        <p:txBody>
          <a:bodyPr lIns="240000" anchor="ctr" anchorCtr="0"/>
          <a:lstStyle/>
          <a:p>
            <a:pPr algn="ctr"/>
            <a:r>
              <a:rPr lang="zh-CN" altLang="en-US" sz="2935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r>
              <a:rPr lang="en-US" altLang="zh-CN" sz="2935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935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2" name="TextBox 1"/>
          <p:cNvSpPr txBox="1"/>
          <p:nvPr/>
        </p:nvSpPr>
        <p:spPr>
          <a:xfrm>
            <a:off x="1583267" y="990600"/>
            <a:ext cx="9025467" cy="5518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模拟</a:t>
            </a:r>
            <a:r>
              <a:rPr lang="en-US" altLang="zh-CN" sz="2935" b="1"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南通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超声手术刀是通过从不同角度向病变组织发射多束超声波，从而实现准确“烧死”病变细胞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手术过程中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与医生、护士之间的说话声相比，超声波具有的特点是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(         )</a:t>
            </a:r>
            <a:endParaRPr lang="zh-CN" altLang="en-US" sz="2935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振动频率高，方向性好，能量集中</a:t>
            </a:r>
            <a:endParaRPr lang="zh-CN" altLang="en-US" sz="2935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振动频率高，方向性差，能量分散</a:t>
            </a:r>
            <a:endParaRPr lang="zh-CN" altLang="en-US" sz="2935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振动频率低，方向性好，能量集中</a:t>
            </a:r>
            <a:endParaRPr lang="zh-CN" altLang="en-US" sz="2935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振动频率低，方向性差，能量分散</a:t>
            </a:r>
            <a:endParaRPr lang="zh-CN" altLang="en-US" sz="2935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20160" y="3242945"/>
            <a:ext cx="568960" cy="5429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935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935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文本框 6"/>
          <p:cNvSpPr txBox="1"/>
          <p:nvPr/>
        </p:nvSpPr>
        <p:spPr>
          <a:xfrm>
            <a:off x="554567" y="-112183"/>
            <a:ext cx="2159000" cy="6864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865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感悟新知</a:t>
            </a:r>
            <a:endParaRPr lang="zh-CN" altLang="en-US" sz="3865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5400" y="1509184"/>
            <a:ext cx="9601200" cy="1568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897255" marR="0" indent="-897255" defTabSz="914400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kumimoji="0" lang="zh-CN" altLang="en-US" sz="3200" b="1" kern="1200" cap="none" spc="0" normalizeH="0" baseline="0" noProof="0" smtClean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kumimoji="0" lang="zh-CN" altLang="en-US" sz="3200" b="1" kern="1200" cap="none" spc="0" normalizeH="0" baseline="0" noProof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超声波具有方向性好、振动频率高、穿透能力强、易于获得集中</a:t>
            </a:r>
            <a:r>
              <a:rPr kumimoji="0" lang="zh-CN" altLang="en-US" sz="3200" b="1" kern="1200" cap="none" spc="0" normalizeH="0" baseline="0" noProof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的声能</a:t>
            </a:r>
            <a:r>
              <a:rPr kumimoji="0" lang="zh-CN" altLang="en-US" sz="3200" b="1" kern="1200" cap="none" spc="0" normalizeH="0" baseline="0" noProof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等特点</a:t>
            </a:r>
            <a:r>
              <a:rPr kumimoji="0" lang="en-US" altLang="zh-CN" sz="3200" b="1" kern="1200" cap="none" spc="0" normalizeH="0" baseline="0" noProof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endParaRPr kumimoji="0" lang="zh-CN" altLang="en-US" sz="3200" b="1" kern="1200" cap="none" spc="0" normalizeH="0" baseline="0" noProof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文本框 6"/>
          <p:cNvSpPr txBox="1"/>
          <p:nvPr/>
        </p:nvSpPr>
        <p:spPr>
          <a:xfrm>
            <a:off x="554567" y="-112183"/>
            <a:ext cx="2159000" cy="6864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865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感悟新知</a:t>
            </a:r>
            <a:endParaRPr lang="zh-CN" altLang="en-US" sz="3865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44600" y="1509184"/>
            <a:ext cx="9683751" cy="378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教你一招：</a:t>
            </a:r>
            <a:endParaRPr kumimoji="0" lang="zh-CN" altLang="en-US" sz="3200" b="1" i="0" u="none" strike="noStrike" kern="1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6286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分析比较法</a:t>
            </a:r>
            <a:r>
              <a:rPr kumimoji="0" lang="en-US" altLang="zh-CN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200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超声波的</a:t>
            </a: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应用可以分为传递</a:t>
            </a:r>
            <a:r>
              <a:rPr kumimoji="0" lang="zh-CN" altLang="en-US" sz="3200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能量和传递信息</a:t>
            </a:r>
            <a:r>
              <a:rPr kumimoji="0" lang="en-US" altLang="zh-CN" sz="3200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200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分析具体事例</a:t>
            </a: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是传递能量还是传递</a:t>
            </a:r>
            <a:r>
              <a:rPr kumimoji="0" lang="zh-CN" altLang="en-US" sz="3200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信息</a:t>
            </a: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时，要注意将其和</a:t>
            </a:r>
            <a:r>
              <a:rPr kumimoji="0" lang="zh-CN" altLang="en-US" sz="3200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教材中</a:t>
            </a: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实例相比较，很容易</a:t>
            </a:r>
            <a:r>
              <a:rPr kumimoji="0" lang="zh-CN" altLang="en-US" sz="3200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发现</a:t>
            </a: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正确的答案</a:t>
            </a:r>
            <a:r>
              <a:rPr kumimoji="0" lang="en-US" altLang="zh-CN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文本框 6"/>
          <p:cNvSpPr txBox="1"/>
          <p:nvPr/>
        </p:nvSpPr>
        <p:spPr>
          <a:xfrm>
            <a:off x="554567" y="-112183"/>
            <a:ext cx="2159000" cy="6864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865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感悟新知</a:t>
            </a:r>
            <a:endParaRPr lang="zh-CN" altLang="en-US" sz="3865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gray">
          <a:xfrm flipH="1">
            <a:off x="2256367" y="1255184"/>
            <a:ext cx="2688167" cy="573617"/>
          </a:xfrm>
          <a:prstGeom prst="roundRect">
            <a:avLst>
              <a:gd name="adj" fmla="val 47681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AutoShape 2"/>
          <p:cNvSpPr>
            <a:spLocks noChangeArrowheads="1"/>
          </p:cNvSpPr>
          <p:nvPr/>
        </p:nvSpPr>
        <p:spPr bwMode="gray">
          <a:xfrm flipH="1">
            <a:off x="850900" y="1244600"/>
            <a:ext cx="2053167" cy="584200"/>
          </a:xfrm>
          <a:prstGeom prst="roundRect">
            <a:avLst>
              <a:gd name="adj" fmla="val 47681"/>
            </a:avLst>
          </a:prstGeom>
          <a:gradFill rotWithShape="1">
            <a:gsLst>
              <a:gs pos="100000">
                <a:schemeClr val="accent5">
                  <a:lumMod val="60000"/>
                  <a:lumOff val="40000"/>
                </a:schemeClr>
              </a:gs>
              <a:gs pos="100000">
                <a:srgbClr val="FF0A00"/>
              </a:gs>
              <a:gs pos="100000">
                <a:srgbClr val="FF12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5" name="文本框 27"/>
          <p:cNvSpPr txBox="1"/>
          <p:nvPr/>
        </p:nvSpPr>
        <p:spPr>
          <a:xfrm>
            <a:off x="918633" y="1193800"/>
            <a:ext cx="1613535" cy="66611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735" b="1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知识点</a:t>
            </a:r>
            <a:endParaRPr lang="zh-CN" altLang="en-US" sz="3735" b="1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7416" name="文本框 28"/>
          <p:cNvSpPr txBox="1"/>
          <p:nvPr/>
        </p:nvSpPr>
        <p:spPr>
          <a:xfrm>
            <a:off x="3266017" y="1221317"/>
            <a:ext cx="1581149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次声波</a:t>
            </a:r>
            <a:endParaRPr lang="zh-CN" altLang="en-US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7" name="AutoShape 11"/>
          <p:cNvSpPr/>
          <p:nvPr/>
        </p:nvSpPr>
        <p:spPr>
          <a:xfrm>
            <a:off x="2497667" y="1111251"/>
            <a:ext cx="768351" cy="776816"/>
          </a:xfrm>
          <a:prstGeom prst="diamond">
            <a:avLst/>
          </a:prstGeom>
          <a:solidFill>
            <a:srgbClr val="F4BE96"/>
          </a:solidFill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 anchorCtr="0"/>
          <a:lstStyle/>
          <a:p>
            <a:pPr algn="ctr" eaLnBrk="0" hangingPunct="0"/>
            <a:r>
              <a:rPr lang="en-US" altLang="ko-KR" sz="3735" b="1">
                <a:solidFill>
                  <a:srgbClr val="FFFFFF"/>
                </a:solidFill>
                <a:latin typeface="Calibri" panose="020F0502020204030204" pitchFamily="34" charset="0"/>
                <a:ea typeface="Gulim" panose="020B0600000101010101" pitchFamily="34" charset="-127"/>
              </a:rPr>
              <a:t>3</a:t>
            </a:r>
            <a:endParaRPr lang="en-US" altLang="ko-KR" sz="3735" b="1">
              <a:solidFill>
                <a:srgbClr val="FFFFFF"/>
              </a:solidFill>
              <a:latin typeface="Calibri" panose="020F0502020204030204" pitchFamily="34" charset="0"/>
              <a:ea typeface="Gulim" panose="020B0600000101010101" pitchFamily="34" charset="-127"/>
            </a:endParaRPr>
          </a:p>
        </p:txBody>
      </p:sp>
      <p:sp>
        <p:nvSpPr>
          <p:cNvPr id="17418" name="矩形 9"/>
          <p:cNvSpPr/>
          <p:nvPr/>
        </p:nvSpPr>
        <p:spPr>
          <a:xfrm>
            <a:off x="814917" y="1813031"/>
            <a:ext cx="7488767" cy="452310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pPr marL="361950" indent="-361950">
              <a:lnSpc>
                <a:spcPct val="150000"/>
              </a:lnSpc>
            </a:pPr>
            <a:r>
              <a:rPr lang="en-US" altLang="zh-CN" sz="3200" b="1">
                <a:latin typeface="Times New Roman" panose="02020603050405020304" pitchFamily="18" charset="0"/>
              </a:rPr>
              <a:t>1. </a:t>
            </a:r>
            <a:r>
              <a:rPr lang="zh-CN" altLang="en-US" sz="3200" b="1">
                <a:latin typeface="Times New Roman" panose="02020603050405020304" pitchFamily="18" charset="0"/>
              </a:rPr>
              <a:t>危害　较强的次声波会对人体造成严重损害，会导致人的神经错乱，甚至五脏破裂，很强的次声波还会对建筑物、机器设备等造成破坏</a:t>
            </a:r>
            <a:r>
              <a:rPr lang="en-US" altLang="zh-CN" sz="3200" b="1">
                <a:latin typeface="Times New Roman" panose="02020603050405020304" pitchFamily="18" charset="0"/>
              </a:rPr>
              <a:t>.</a:t>
            </a:r>
            <a:endParaRPr lang="en-US" altLang="zh-CN" sz="3200" b="1">
              <a:latin typeface="Times New Roman" panose="02020603050405020304" pitchFamily="18" charset="0"/>
            </a:endParaRPr>
          </a:p>
          <a:p>
            <a:pPr marL="361950" indent="-361950">
              <a:lnSpc>
                <a:spcPct val="150000"/>
              </a:lnSpc>
            </a:pPr>
            <a:r>
              <a:rPr lang="en-US" altLang="zh-CN" sz="3200" b="1">
                <a:latin typeface="Times New Roman" panose="02020603050405020304" pitchFamily="18" charset="0"/>
              </a:rPr>
              <a:t>2. </a:t>
            </a:r>
            <a:r>
              <a:rPr lang="zh-CN" altLang="en-US" sz="3200" b="1">
                <a:latin typeface="Times New Roman" panose="02020603050405020304" pitchFamily="18" charset="0"/>
              </a:rPr>
              <a:t>应用　次声波可以用来预报地震、台风，或为监测核爆炸提供依据</a:t>
            </a:r>
            <a:r>
              <a:rPr lang="en-US" altLang="zh-CN" sz="3200" b="1">
                <a:latin typeface="Times New Roman" panose="02020603050405020304" pitchFamily="18" charset="0"/>
              </a:rPr>
              <a:t>.</a:t>
            </a:r>
            <a:endParaRPr lang="zh-CN" altLang="en-US" sz="3200" b="1">
              <a:latin typeface="Times New Roman" panose="02020603050405020304" pitchFamily="18" charset="0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1371600" y="2597151"/>
            <a:ext cx="825500" cy="63500"/>
          </a:xfrm>
          <a:custGeom>
            <a:avLst/>
            <a:gdLst>
              <a:gd name="connsiteX0" fmla="*/ 0 w 619125"/>
              <a:gd name="connsiteY0" fmla="*/ 47763 h 47763"/>
              <a:gd name="connsiteX1" fmla="*/ 57150 w 619125"/>
              <a:gd name="connsiteY1" fmla="*/ 9663 h 47763"/>
              <a:gd name="connsiteX2" fmla="*/ 85725 w 619125"/>
              <a:gd name="connsiteY2" fmla="*/ 138 h 47763"/>
              <a:gd name="connsiteX3" fmla="*/ 142875 w 619125"/>
              <a:gd name="connsiteY3" fmla="*/ 19188 h 47763"/>
              <a:gd name="connsiteX4" fmla="*/ 200025 w 619125"/>
              <a:gd name="connsiteY4" fmla="*/ 28713 h 47763"/>
              <a:gd name="connsiteX5" fmla="*/ 247650 w 619125"/>
              <a:gd name="connsiteY5" fmla="*/ 19188 h 47763"/>
              <a:gd name="connsiteX6" fmla="*/ 276225 w 619125"/>
              <a:gd name="connsiteY6" fmla="*/ 9663 h 47763"/>
              <a:gd name="connsiteX7" fmla="*/ 333375 w 619125"/>
              <a:gd name="connsiteY7" fmla="*/ 28713 h 47763"/>
              <a:gd name="connsiteX8" fmla="*/ 428625 w 619125"/>
              <a:gd name="connsiteY8" fmla="*/ 19188 h 47763"/>
              <a:gd name="connsiteX9" fmla="*/ 466725 w 619125"/>
              <a:gd name="connsiteY9" fmla="*/ 9663 h 47763"/>
              <a:gd name="connsiteX10" fmla="*/ 542925 w 619125"/>
              <a:gd name="connsiteY10" fmla="*/ 47763 h 47763"/>
              <a:gd name="connsiteX11" fmla="*/ 619125 w 619125"/>
              <a:gd name="connsiteY11" fmla="*/ 38238 h 47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19125" h="47763">
                <a:moveTo>
                  <a:pt x="0" y="47763"/>
                </a:moveTo>
                <a:cubicBezTo>
                  <a:pt x="19050" y="35063"/>
                  <a:pt x="37136" y="20782"/>
                  <a:pt x="57150" y="9663"/>
                </a:cubicBezTo>
                <a:cubicBezTo>
                  <a:pt x="65927" y="4787"/>
                  <a:pt x="75746" y="-971"/>
                  <a:pt x="85725" y="138"/>
                </a:cubicBezTo>
                <a:cubicBezTo>
                  <a:pt x="105683" y="2356"/>
                  <a:pt x="123068" y="15887"/>
                  <a:pt x="142875" y="19188"/>
                </a:cubicBezTo>
                <a:lnTo>
                  <a:pt x="200025" y="28713"/>
                </a:lnTo>
                <a:cubicBezTo>
                  <a:pt x="215900" y="25538"/>
                  <a:pt x="231944" y="23115"/>
                  <a:pt x="247650" y="19188"/>
                </a:cubicBezTo>
                <a:cubicBezTo>
                  <a:pt x="257390" y="16753"/>
                  <a:pt x="266246" y="8554"/>
                  <a:pt x="276225" y="9663"/>
                </a:cubicBezTo>
                <a:cubicBezTo>
                  <a:pt x="296183" y="11881"/>
                  <a:pt x="314325" y="22363"/>
                  <a:pt x="333375" y="28713"/>
                </a:cubicBezTo>
                <a:cubicBezTo>
                  <a:pt x="365125" y="25538"/>
                  <a:pt x="397037" y="23701"/>
                  <a:pt x="428625" y="19188"/>
                </a:cubicBezTo>
                <a:cubicBezTo>
                  <a:pt x="441584" y="17337"/>
                  <a:pt x="453634" y="9663"/>
                  <a:pt x="466725" y="9663"/>
                </a:cubicBezTo>
                <a:cubicBezTo>
                  <a:pt x="487231" y="9663"/>
                  <a:pt x="533954" y="42381"/>
                  <a:pt x="542925" y="47763"/>
                </a:cubicBezTo>
                <a:cubicBezTo>
                  <a:pt x="612743" y="37789"/>
                  <a:pt x="587149" y="38238"/>
                  <a:pt x="619125" y="38238"/>
                </a:cubicBezTo>
              </a:path>
            </a:pathLst>
          </a:cu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5" name="曲线连接符 4"/>
          <p:cNvCxnSpPr/>
          <p:nvPr/>
        </p:nvCxnSpPr>
        <p:spPr>
          <a:xfrm flipV="1">
            <a:off x="2351617" y="2597151"/>
            <a:ext cx="5761567" cy="63500"/>
          </a:xfrm>
          <a:prstGeom prst="curvedConnector3">
            <a:avLst/>
          </a:prstGeom>
          <a:ln w="127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8113184" y="1892300"/>
            <a:ext cx="3350684" cy="3374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65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知识储备：</a:t>
            </a:r>
            <a:endParaRPr kumimoji="0" lang="zh-CN" altLang="en-US" sz="2665" b="1" i="0" u="none" strike="noStrike" kern="1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447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65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次声波对人体的</a:t>
            </a:r>
            <a:r>
              <a:rPr kumimoji="0" lang="zh-CN" altLang="en-US" sz="2665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危害</a:t>
            </a:r>
            <a:r>
              <a:rPr kumimoji="0" lang="zh-CN" altLang="en-US" sz="2665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很大，由于次声波人</a:t>
            </a:r>
            <a:r>
              <a:rPr kumimoji="0" lang="zh-CN" altLang="en-US" sz="2665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耳听不见</a:t>
            </a:r>
            <a:r>
              <a:rPr kumimoji="0" lang="zh-CN" altLang="en-US" sz="2665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，人们往往会在</a:t>
            </a:r>
            <a:r>
              <a:rPr kumimoji="0" lang="zh-CN" altLang="en-US" sz="2665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不知不觉中</a:t>
            </a:r>
            <a:r>
              <a:rPr kumimoji="0" lang="zh-CN" altLang="en-US" sz="2665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受到伤害，</a:t>
            </a:r>
            <a:r>
              <a:rPr kumimoji="0" lang="zh-CN" altLang="en-US" sz="2665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所以要</a:t>
            </a:r>
            <a:r>
              <a:rPr kumimoji="0" lang="zh-CN" altLang="en-US" sz="2665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尽量远离可以产生</a:t>
            </a:r>
            <a:r>
              <a:rPr kumimoji="0" lang="zh-CN" altLang="en-US" sz="2665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次声波</a:t>
            </a:r>
            <a:r>
              <a:rPr kumimoji="0" lang="zh-CN" altLang="en-US" sz="2665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的场所</a:t>
            </a:r>
            <a:r>
              <a:rPr kumimoji="0" lang="en-US" altLang="zh-CN" sz="2665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kumimoji="0" lang="zh-CN" altLang="en-US" sz="2665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文本框 6"/>
          <p:cNvSpPr txBox="1"/>
          <p:nvPr/>
        </p:nvSpPr>
        <p:spPr>
          <a:xfrm>
            <a:off x="554567" y="-112183"/>
            <a:ext cx="2159000" cy="6864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865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感悟新知</a:t>
            </a:r>
            <a:endParaRPr lang="zh-CN" altLang="en-US" sz="3865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>
            <a:off x="294217" y="1299633"/>
            <a:ext cx="1062567" cy="592667"/>
          </a:xfrm>
          <a:custGeom>
            <a:avLst/>
            <a:gdLst>
              <a:gd name="connsiteX0" fmla="*/ 0 w 1141940"/>
              <a:gd name="connsiteY0" fmla="*/ 0 h 714376"/>
              <a:gd name="connsiteX1" fmla="*/ 784752 w 1141940"/>
              <a:gd name="connsiteY1" fmla="*/ 0 h 714376"/>
              <a:gd name="connsiteX2" fmla="*/ 1141940 w 1141940"/>
              <a:gd name="connsiteY2" fmla="*/ 357188 h 714376"/>
              <a:gd name="connsiteX3" fmla="*/ 1141939 w 1141940"/>
              <a:gd name="connsiteY3" fmla="*/ 357188 h 714376"/>
              <a:gd name="connsiteX4" fmla="*/ 784751 w 1141940"/>
              <a:gd name="connsiteY4" fmla="*/ 714376 h 714376"/>
              <a:gd name="connsiteX5" fmla="*/ 244993 w 1141940"/>
              <a:gd name="connsiteY5" fmla="*/ 714376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41940" h="714376">
                <a:moveTo>
                  <a:pt x="0" y="0"/>
                </a:moveTo>
                <a:lnTo>
                  <a:pt x="784752" y="0"/>
                </a:lnTo>
                <a:cubicBezTo>
                  <a:pt x="982021" y="0"/>
                  <a:pt x="1141940" y="159919"/>
                  <a:pt x="1141940" y="357188"/>
                </a:cubicBezTo>
                <a:lnTo>
                  <a:pt x="1141939" y="357188"/>
                </a:lnTo>
                <a:cubicBezTo>
                  <a:pt x="1141939" y="554457"/>
                  <a:pt x="982020" y="714376"/>
                  <a:pt x="784751" y="714376"/>
                </a:cubicBezTo>
                <a:lnTo>
                  <a:pt x="244993" y="714376"/>
                </a:lnTo>
                <a:close/>
              </a:path>
            </a:pathLst>
          </a:custGeom>
          <a:solidFill>
            <a:srgbClr val="E6844E">
              <a:alpha val="74000"/>
            </a:srgbClr>
          </a:solidFill>
        </p:spPr>
        <p:txBody>
          <a:bodyPr lIns="240000" anchor="ctr">
            <a:normAutofit fontScale="925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例 </a:t>
            </a: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32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438" name="TextBox 1"/>
          <p:cNvSpPr txBox="1"/>
          <p:nvPr/>
        </p:nvSpPr>
        <p:spPr>
          <a:xfrm>
            <a:off x="1390651" y="1147233"/>
            <a:ext cx="9889067" cy="4839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模拟</a:t>
            </a:r>
            <a:r>
              <a:rPr lang="en-US" altLang="zh-CN" sz="2935" b="1"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盐城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据我省地震局测定：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年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月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08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分，在江苏盐城市东台市海域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北纬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33.06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度、东经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121.39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度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发生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4.1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级地震，震源深度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公里，震中距我省边界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47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公里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地震发生前出现“鸭不下水岸上闹，鸡飞上树高声叫”等反常现象，原因是鸡鸭能听到地震产生的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(        )</a:t>
            </a:r>
            <a:endParaRPr lang="zh-CN" altLang="en-US" sz="2935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响度很小的可听声         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频率较低的次声波</a:t>
            </a:r>
            <a:endParaRPr lang="zh-CN" altLang="en-US" sz="2935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频率较高的超声波         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频率较低的超声波</a:t>
            </a:r>
            <a:endParaRPr lang="zh-CN" altLang="en-US" sz="2935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59851" y="4004733"/>
            <a:ext cx="431800" cy="542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935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935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文本框 6"/>
          <p:cNvSpPr txBox="1"/>
          <p:nvPr/>
        </p:nvSpPr>
        <p:spPr>
          <a:xfrm>
            <a:off x="554567" y="-112183"/>
            <a:ext cx="2159000" cy="6864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865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感悟新知</a:t>
            </a:r>
            <a:endParaRPr lang="zh-CN" altLang="en-US" sz="3865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5400" y="1496484"/>
            <a:ext cx="9376833" cy="23069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897255" marR="0" indent="-897255" defTabSz="914400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kumimoji="0" lang="zh-CN" altLang="en-US" sz="3200" b="1" kern="1200" cap="none" spc="0" normalizeH="0" baseline="0" noProof="0" smtClean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kumimoji="0" lang="zh-CN" altLang="en-US" sz="3200" b="1" kern="1200" cap="none" spc="0" normalizeH="0" baseline="0" noProof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地震、海啸等自然灾害常伴有“次声波”的产生，题中所讲的</a:t>
            </a:r>
            <a:r>
              <a:rPr kumimoji="0" lang="zh-CN" altLang="en-US" sz="3200" b="1" kern="1200" cap="none" spc="0" normalizeH="0" baseline="0" noProof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现象就是</a:t>
            </a:r>
            <a:r>
              <a:rPr kumimoji="0" lang="zh-CN" altLang="en-US" sz="3200" b="1" kern="1200" cap="none" spc="0" normalizeH="0" baseline="0" noProof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因为这些动物感受到了次声波</a:t>
            </a:r>
            <a:r>
              <a:rPr kumimoji="0" lang="en-US" altLang="zh-CN" sz="3200" b="1" kern="1200" cap="none" spc="0" normalizeH="0" baseline="0" noProof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endParaRPr kumimoji="0" lang="zh-CN" altLang="en-US" sz="3200" b="1" kern="1200" cap="none" spc="0" normalizeH="0" baseline="0" noProof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6"/>
          <p:cNvSpPr txBox="1"/>
          <p:nvPr/>
        </p:nvSpPr>
        <p:spPr>
          <a:xfrm>
            <a:off x="554567" y="-112183"/>
            <a:ext cx="2159000" cy="6864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865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865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" name="对角圆角矩形 36"/>
          <p:cNvSpPr/>
          <p:nvPr/>
        </p:nvSpPr>
        <p:spPr>
          <a:xfrm>
            <a:off x="814917" y="1665817"/>
            <a:ext cx="10657417" cy="3937000"/>
          </a:xfrm>
          <a:prstGeom prst="round2DiagRect">
            <a:avLst/>
          </a:prstGeom>
          <a:noFill/>
          <a:ln w="22225">
            <a:solidFill>
              <a:srgbClr val="7030A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080933" y="838200"/>
            <a:ext cx="4032251" cy="5736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300" normalizeH="0" baseline="0" noProof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人耳听不到的声音</a:t>
            </a:r>
            <a:endParaRPr kumimoji="0" lang="zh-CN" altLang="en-US" sz="3200" b="1" i="0" u="none" strike="noStrike" kern="1200" cap="none" spc="30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cxnSp>
        <p:nvCxnSpPr>
          <p:cNvPr id="40" name="直线连接符 4"/>
          <p:cNvCxnSpPr/>
          <p:nvPr/>
        </p:nvCxnSpPr>
        <p:spPr>
          <a:xfrm>
            <a:off x="8303684" y="1126067"/>
            <a:ext cx="1056217" cy="0"/>
          </a:xfrm>
          <a:prstGeom prst="line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线连接符 24"/>
          <p:cNvCxnSpPr/>
          <p:nvPr/>
        </p:nvCxnSpPr>
        <p:spPr>
          <a:xfrm>
            <a:off x="2832100" y="1126067"/>
            <a:ext cx="1056217" cy="0"/>
          </a:xfrm>
          <a:prstGeom prst="line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2207684" y="1699684"/>
            <a:ext cx="7920567" cy="3803649"/>
            <a:chOff x="1655986" y="1274837"/>
            <a:chExt cx="5940350" cy="2852514"/>
          </a:xfrm>
        </p:grpSpPr>
        <p:sp>
          <p:nvSpPr>
            <p:cNvPr id="44" name="圆角矩形 43"/>
            <p:cNvSpPr/>
            <p:nvPr/>
          </p:nvSpPr>
          <p:spPr>
            <a:xfrm>
              <a:off x="3345706" y="3681264"/>
              <a:ext cx="1082675" cy="446087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935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次声波</a:t>
              </a:r>
              <a:endParaRPr kumimoji="0" lang="zh-CN" altLang="en-US" sz="293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圆角矩形 47"/>
            <p:cNvSpPr/>
            <p:nvPr/>
          </p:nvSpPr>
          <p:spPr>
            <a:xfrm>
              <a:off x="5723780" y="2418209"/>
              <a:ext cx="1872555" cy="679053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935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各种声音的频率范围</a:t>
              </a:r>
              <a:endParaRPr kumimoji="0" lang="zh-CN" altLang="en-US" sz="293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" name="下箭头 4"/>
            <p:cNvSpPr/>
            <p:nvPr/>
          </p:nvSpPr>
          <p:spPr>
            <a:xfrm>
              <a:off x="3763218" y="3178026"/>
              <a:ext cx="247650" cy="431800"/>
            </a:xfrm>
            <a:prstGeom prst="down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下箭头 52"/>
            <p:cNvSpPr/>
            <p:nvPr/>
          </p:nvSpPr>
          <p:spPr>
            <a:xfrm rot="5400000">
              <a:off x="2624709" y="2348508"/>
              <a:ext cx="247650" cy="817563"/>
            </a:xfrm>
            <a:prstGeom prst="down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椭圆 54"/>
            <p:cNvSpPr/>
            <p:nvPr/>
          </p:nvSpPr>
          <p:spPr bwMode="auto">
            <a:xfrm>
              <a:off x="3275856" y="2500164"/>
              <a:ext cx="1223962" cy="512762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di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声音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下箭头 14"/>
            <p:cNvSpPr/>
            <p:nvPr/>
          </p:nvSpPr>
          <p:spPr>
            <a:xfrm rot="10800000">
              <a:off x="3763218" y="1895103"/>
              <a:ext cx="247650" cy="431800"/>
            </a:xfrm>
            <a:prstGeom prst="down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3345706" y="1318320"/>
              <a:ext cx="1082675" cy="446087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935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超</a:t>
              </a:r>
              <a:r>
                <a:rPr kumimoji="0" lang="zh-CN" altLang="en-US" sz="2935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声波</a:t>
              </a:r>
              <a:endParaRPr kumimoji="0" lang="zh-CN" altLang="en-US" sz="293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下箭头 16"/>
            <p:cNvSpPr/>
            <p:nvPr/>
          </p:nvSpPr>
          <p:spPr>
            <a:xfrm rot="16200000">
              <a:off x="4927651" y="3495526"/>
              <a:ext cx="247650" cy="817563"/>
            </a:xfrm>
            <a:prstGeom prst="down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5723781" y="3579093"/>
              <a:ext cx="1872555" cy="504825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935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应用与危害</a:t>
              </a:r>
              <a:endParaRPr kumimoji="0" lang="zh-CN" altLang="en-US" sz="293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下箭头 19"/>
            <p:cNvSpPr/>
            <p:nvPr/>
          </p:nvSpPr>
          <p:spPr>
            <a:xfrm rot="16200000">
              <a:off x="4975497" y="1140370"/>
              <a:ext cx="247650" cy="817563"/>
            </a:xfrm>
            <a:prstGeom prst="down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5650036" y="1274837"/>
              <a:ext cx="1010021" cy="504825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935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应用</a:t>
              </a:r>
              <a:endParaRPr kumimoji="0" lang="zh-CN" altLang="en-US" sz="293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1655986" y="2039119"/>
              <a:ext cx="539750" cy="1396727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935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可听声波</a:t>
              </a:r>
              <a:endParaRPr kumimoji="0" lang="zh-CN" altLang="en-US" sz="293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" name="直接连接符 2"/>
            <p:cNvCxnSpPr>
              <a:stCxn id="55" idx="6"/>
              <a:endCxn id="48" idx="1"/>
            </p:cNvCxnSpPr>
            <p:nvPr/>
          </p:nvCxnSpPr>
          <p:spPr>
            <a:xfrm>
              <a:off x="4499818" y="2756545"/>
              <a:ext cx="1223962" cy="1191"/>
            </a:xfrm>
            <a:prstGeom prst="line">
              <a:avLst/>
            </a:prstGeom>
            <a:ln w="635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48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4224000" y="15663333"/>
            <a:ext cx="440267" cy="338667"/>
          </a:xfrm>
          <a:prstGeom prst="cube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/>
          <p:nvPr/>
        </p:nvSpPr>
        <p:spPr>
          <a:xfrm>
            <a:off x="1631951" y="1166284"/>
            <a:ext cx="2690283" cy="590549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BEE2EC"/>
              </a:gs>
              <a:gs pos="100000">
                <a:srgbClr val="BEE2EC"/>
              </a:gs>
            </a:gsLst>
            <a:lin ang="0" scaled="1"/>
          </a:gradFill>
          <a:ln w="9525">
            <a:noFill/>
          </a:ln>
        </p:spPr>
        <p:txBody>
          <a:bodyPr wrap="none" anchor="ctr" anchorCtr="0"/>
          <a:lstStyle/>
          <a:p>
            <a:pPr eaLnBrk="0" hangingPunct="0"/>
            <a:endParaRPr lang="zh-CN" altLang="en-US" sz="2400">
              <a:latin typeface="Arial" panose="020B0604020202020204" pitchFamily="34" charset="0"/>
            </a:endParaRPr>
          </a:p>
        </p:txBody>
      </p:sp>
      <p:sp>
        <p:nvSpPr>
          <p:cNvPr id="44" name="Oval 4"/>
          <p:cNvSpPr>
            <a:spLocks noChangeArrowheads="1"/>
          </p:cNvSpPr>
          <p:nvPr/>
        </p:nvSpPr>
        <p:spPr bwMode="auto">
          <a:xfrm>
            <a:off x="2931584" y="4597400"/>
            <a:ext cx="1646767" cy="12319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9525">
            <a:solidFill>
              <a:schemeClr val="bg1">
                <a:lumMod val="85000"/>
              </a:schemeClr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Rectangle 2"/>
          <p:cNvSpPr txBox="1">
            <a:spLocks noChangeArrowheads="1"/>
          </p:cNvSpPr>
          <p:nvPr/>
        </p:nvSpPr>
        <p:spPr bwMode="auto">
          <a:xfrm>
            <a:off x="3045884" y="4724400"/>
            <a:ext cx="1388533" cy="762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R="0" algn="ctr" defTabSz="914400" eaLnBrk="0" fontAlgn="auto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1" kern="0" cap="none" spc="0" normalizeH="0" baseline="0" noProof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+mj-cs"/>
              </a:rPr>
              <a:t>逐点</a:t>
            </a:r>
            <a:endParaRPr kumimoji="0" lang="en-US" altLang="zh-CN" sz="2935" b="1" kern="0" cap="none" spc="0" normalizeH="0" baseline="0" noProof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+mj-cs"/>
            </a:endParaRPr>
          </a:p>
          <a:p>
            <a:pPr marR="0" algn="ctr" defTabSz="914400" eaLnBrk="0" fontAlgn="auto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1" kern="0" cap="none" spc="0" normalizeH="0" baseline="0" noProof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+mj-cs"/>
              </a:rPr>
              <a:t>导讲练</a:t>
            </a:r>
            <a:endParaRPr kumimoji="0" lang="en-US" altLang="zh-CN" sz="2935" b="1" kern="0" cap="none" spc="0" normalizeH="0" baseline="0" noProof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46" name="Oval 4"/>
          <p:cNvSpPr>
            <a:spLocks noChangeArrowheads="1"/>
          </p:cNvSpPr>
          <p:nvPr/>
        </p:nvSpPr>
        <p:spPr bwMode="auto">
          <a:xfrm>
            <a:off x="5369984" y="4597400"/>
            <a:ext cx="1646767" cy="12319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9525">
            <a:solidFill>
              <a:schemeClr val="bg1">
                <a:lumMod val="85000"/>
              </a:schemeClr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" name="Rectangle 2"/>
          <p:cNvSpPr txBox="1">
            <a:spLocks noChangeArrowheads="1"/>
          </p:cNvSpPr>
          <p:nvPr/>
        </p:nvSpPr>
        <p:spPr bwMode="auto">
          <a:xfrm>
            <a:off x="5573184" y="4724400"/>
            <a:ext cx="1219200" cy="762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omic Sans MS" panose="030F0702030302020204" pitchFamily="66" charset="0"/>
                <a:ea typeface="宋体" panose="02010600030101010101" pitchFamily="2" charset="-122"/>
                <a:cs typeface="宋体" panose="02010600030101010101" pitchFamily="2" charset="-122"/>
              </a:rPr>
              <a:t>课堂小结</a:t>
            </a:r>
            <a:endParaRPr kumimoji="0" lang="en-US" altLang="zh-CN" sz="2935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7" name="Oval 4"/>
          <p:cNvSpPr>
            <a:spLocks noChangeArrowheads="1"/>
          </p:cNvSpPr>
          <p:nvPr/>
        </p:nvSpPr>
        <p:spPr bwMode="auto">
          <a:xfrm>
            <a:off x="7808384" y="4597400"/>
            <a:ext cx="1648884" cy="12319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9525">
            <a:solidFill>
              <a:schemeClr val="bg1">
                <a:lumMod val="85000"/>
              </a:schemeClr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 bwMode="auto">
          <a:xfrm>
            <a:off x="7956551" y="4724400"/>
            <a:ext cx="1320800" cy="762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935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omic Sans MS" panose="030F0702030302020204" pitchFamily="66" charset="0"/>
                <a:ea typeface="宋体" panose="02010600030101010101" pitchFamily="2" charset="-122"/>
                <a:cs typeface="宋体" panose="02010600030101010101" pitchFamily="2" charset="-122"/>
              </a:rPr>
              <a:t>作业提升</a:t>
            </a:r>
            <a:endParaRPr kumimoji="0" lang="en-US" altLang="zh-CN" sz="2935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5" name="上箭头 54"/>
          <p:cNvSpPr/>
          <p:nvPr/>
        </p:nvSpPr>
        <p:spPr bwMode="auto">
          <a:xfrm rot="5400000">
            <a:off x="4854575" y="5011208"/>
            <a:ext cx="249767" cy="404284"/>
          </a:xfrm>
          <a:prstGeom prst="upArrow">
            <a:avLst/>
          </a:prstGeom>
          <a:gradFill>
            <a:gsLst>
              <a:gs pos="0">
                <a:srgbClr val="0000FF"/>
              </a:gs>
              <a:gs pos="0">
                <a:srgbClr val="00B1F9">
                  <a:alpha val="83000"/>
                </a:srgb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54" name="文本框 6"/>
          <p:cNvSpPr txBox="1"/>
          <p:nvPr/>
        </p:nvSpPr>
        <p:spPr>
          <a:xfrm>
            <a:off x="554567" y="-112183"/>
            <a:ext cx="2159000" cy="6864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865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3865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55" name="文本框 27"/>
          <p:cNvSpPr txBox="1"/>
          <p:nvPr/>
        </p:nvSpPr>
        <p:spPr>
          <a:xfrm>
            <a:off x="2159000" y="1123951"/>
            <a:ext cx="2082800" cy="66611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735">
                <a:solidFill>
                  <a:srgbClr val="5C72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课时讲解</a:t>
            </a:r>
            <a:endParaRPr lang="zh-CN" altLang="en-US" sz="3735">
              <a:solidFill>
                <a:srgbClr val="5C72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608667" y="1130300"/>
            <a:ext cx="635000" cy="632884"/>
          </a:xfrm>
          <a:prstGeom prst="ellipse">
            <a:avLst/>
          </a:prstGeom>
          <a:solidFill>
            <a:srgbClr val="D8A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73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3735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57" name="AutoShape 2"/>
          <p:cNvSpPr/>
          <p:nvPr/>
        </p:nvSpPr>
        <p:spPr>
          <a:xfrm>
            <a:off x="1631951" y="3390900"/>
            <a:ext cx="2690283" cy="590551"/>
          </a:xfrm>
          <a:prstGeom prst="roundRect">
            <a:avLst>
              <a:gd name="adj" fmla="val 47681"/>
            </a:avLst>
          </a:prstGeom>
          <a:gradFill rotWithShape="1">
            <a:gsLst>
              <a:gs pos="0">
                <a:srgbClr val="BEE2EC"/>
              </a:gs>
              <a:gs pos="100000">
                <a:srgbClr val="BEE2EC"/>
              </a:gs>
            </a:gsLst>
            <a:lin ang="0" scaled="1"/>
          </a:gradFill>
          <a:ln w="9525">
            <a:noFill/>
          </a:ln>
        </p:spPr>
        <p:txBody>
          <a:bodyPr wrap="none" anchor="ctr" anchorCtr="0"/>
          <a:lstStyle/>
          <a:p>
            <a:pPr eaLnBrk="0" hangingPunct="0"/>
            <a:endParaRPr lang="zh-CN" altLang="en-US" sz="2400">
              <a:latin typeface="Arial" panose="020B0604020202020204" pitchFamily="34" charset="0"/>
            </a:endParaRPr>
          </a:p>
        </p:txBody>
      </p:sp>
      <p:sp>
        <p:nvSpPr>
          <p:cNvPr id="6158" name="文本框 27"/>
          <p:cNvSpPr txBox="1"/>
          <p:nvPr/>
        </p:nvSpPr>
        <p:spPr>
          <a:xfrm>
            <a:off x="2161117" y="3348567"/>
            <a:ext cx="2082800" cy="66611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735">
                <a:solidFill>
                  <a:srgbClr val="5C72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课时流程</a:t>
            </a:r>
            <a:endParaRPr lang="zh-CN" altLang="en-US" sz="3735">
              <a:solidFill>
                <a:srgbClr val="5C72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621367" y="3365500"/>
            <a:ext cx="635000" cy="632884"/>
          </a:xfrm>
          <a:prstGeom prst="ellipse">
            <a:avLst/>
          </a:prstGeom>
          <a:solidFill>
            <a:srgbClr val="D8A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73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3735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上箭头 52"/>
          <p:cNvSpPr/>
          <p:nvPr/>
        </p:nvSpPr>
        <p:spPr bwMode="auto">
          <a:xfrm rot="5400000">
            <a:off x="7324725" y="5047192"/>
            <a:ext cx="249767" cy="404284"/>
          </a:xfrm>
          <a:prstGeom prst="upArrow">
            <a:avLst/>
          </a:prstGeom>
          <a:gradFill>
            <a:gsLst>
              <a:gs pos="0">
                <a:srgbClr val="0000FF"/>
              </a:gs>
              <a:gs pos="0">
                <a:srgbClr val="00B1F9">
                  <a:alpha val="83000"/>
                </a:srgb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文本框 28"/>
          <p:cNvSpPr txBox="1"/>
          <p:nvPr/>
        </p:nvSpPr>
        <p:spPr>
          <a:xfrm>
            <a:off x="4563533" y="1028700"/>
            <a:ext cx="5372100" cy="23069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u"/>
            </a:pPr>
            <a:r>
              <a:rPr lang="zh-CN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可听声波和不可听声波</a:t>
            </a:r>
            <a:endParaRPr lang="en-US" altLang="zh-CN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u"/>
            </a:pPr>
            <a:r>
              <a:rPr lang="zh-CN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超声波</a:t>
            </a:r>
            <a:endParaRPr lang="en-US" altLang="zh-CN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u"/>
            </a:pPr>
            <a:r>
              <a:rPr lang="zh-CN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次声波</a:t>
            </a:r>
            <a:endParaRPr lang="zh-CN" altLang="en-US" sz="32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ldLvl="0" animBg="1"/>
      <p:bldP spid="39" grpId="0"/>
      <p:bldP spid="46" grpId="0" bldLvl="0" animBg="1"/>
      <p:bldP spid="40" grpId="0"/>
      <p:bldP spid="47" grpId="0" bldLvl="0" animBg="1"/>
      <p:bldP spid="41" grpId="0"/>
      <p:bldP spid="55" grpId="0" bldLvl="0" animBg="1"/>
      <p:bldP spid="53" grpId="0" bldLvl="0" animBg="1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ChangeArrowheads="1"/>
          </p:cNvSpPr>
          <p:nvPr/>
        </p:nvSpPr>
        <p:spPr bwMode="gray">
          <a:xfrm flipH="1">
            <a:off x="2256367" y="1255184"/>
            <a:ext cx="5759451" cy="573617"/>
          </a:xfrm>
          <a:prstGeom prst="roundRect">
            <a:avLst>
              <a:gd name="adj" fmla="val 47681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1" name="AutoShape 2"/>
          <p:cNvSpPr>
            <a:spLocks noChangeArrowheads="1"/>
          </p:cNvSpPr>
          <p:nvPr/>
        </p:nvSpPr>
        <p:spPr bwMode="gray">
          <a:xfrm flipH="1">
            <a:off x="850900" y="1244600"/>
            <a:ext cx="2053167" cy="584200"/>
          </a:xfrm>
          <a:prstGeom prst="roundRect">
            <a:avLst>
              <a:gd name="adj" fmla="val 47681"/>
            </a:avLst>
          </a:prstGeom>
          <a:gradFill rotWithShape="1">
            <a:gsLst>
              <a:gs pos="100000">
                <a:schemeClr val="accent5">
                  <a:lumMod val="60000"/>
                  <a:lumOff val="40000"/>
                </a:schemeClr>
              </a:gs>
              <a:gs pos="100000">
                <a:srgbClr val="FF0A00"/>
              </a:gs>
              <a:gs pos="100000">
                <a:srgbClr val="FF12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2" name="文本框 27"/>
          <p:cNvSpPr txBox="1"/>
          <p:nvPr/>
        </p:nvSpPr>
        <p:spPr>
          <a:xfrm>
            <a:off x="918633" y="1193800"/>
            <a:ext cx="1613535" cy="66611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735" b="1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知识点</a:t>
            </a:r>
            <a:endParaRPr lang="zh-CN" altLang="en-US" sz="3735" b="1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7173" name="文本框 28"/>
          <p:cNvSpPr txBox="1"/>
          <p:nvPr/>
        </p:nvSpPr>
        <p:spPr>
          <a:xfrm>
            <a:off x="3253317" y="1189567"/>
            <a:ext cx="4667249" cy="624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465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可听声波和不可听声波</a:t>
            </a:r>
            <a:endParaRPr lang="zh-CN" altLang="en-US" sz="3465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76" name="文本框 6"/>
          <p:cNvSpPr txBox="1"/>
          <p:nvPr/>
        </p:nvSpPr>
        <p:spPr>
          <a:xfrm>
            <a:off x="554567" y="-112183"/>
            <a:ext cx="2159000" cy="6864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865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感悟新知</a:t>
            </a:r>
            <a:endParaRPr lang="zh-CN" altLang="en-US" sz="3865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77" name="AutoShape 11"/>
          <p:cNvSpPr/>
          <p:nvPr/>
        </p:nvSpPr>
        <p:spPr>
          <a:xfrm>
            <a:off x="2497667" y="1111251"/>
            <a:ext cx="768351" cy="776816"/>
          </a:xfrm>
          <a:prstGeom prst="diamond">
            <a:avLst/>
          </a:prstGeom>
          <a:solidFill>
            <a:srgbClr val="F4BE96"/>
          </a:solidFill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 anchorCtr="0"/>
          <a:lstStyle/>
          <a:p>
            <a:pPr algn="ctr" eaLnBrk="0" hangingPunct="0"/>
            <a:r>
              <a:rPr lang="en-US" altLang="ko-KR" sz="3735" b="1">
                <a:solidFill>
                  <a:srgbClr val="FFFFFF"/>
                </a:solidFill>
                <a:latin typeface="Calibri" panose="020F0502020204030204" pitchFamily="34" charset="0"/>
                <a:ea typeface="Gulim" panose="020B0600000101010101" pitchFamily="34" charset="-127"/>
              </a:rPr>
              <a:t>1</a:t>
            </a:r>
            <a:endParaRPr lang="en-US" altLang="ko-KR" sz="3735" b="1">
              <a:solidFill>
                <a:srgbClr val="FFFFFF"/>
              </a:solidFill>
              <a:latin typeface="Calibri" panose="020F0502020204030204" pitchFamily="34" charset="0"/>
              <a:ea typeface="Gulim" panose="020B0600000101010101" pitchFamily="34" charset="-127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814917" y="1917700"/>
            <a:ext cx="10536767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66700" marR="0" lvl="0" indent="-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1. 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可听声波　人耳能听到的声音叫作可听声波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. 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它的频率范围通常在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20~20 000Hz 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之间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.</a:t>
            </a:r>
            <a:endParaRPr kumimoji="0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628650" marR="0" lvl="0" indent="-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(1)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每个人听觉的频率范围不同，有些年轻人可以听到频率低于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20 Hz 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的声音，一般情况下，年龄越大，听觉的频率范围越小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.</a:t>
            </a:r>
            <a:endParaRPr kumimoji="0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文本框 6"/>
          <p:cNvSpPr txBox="1"/>
          <p:nvPr/>
        </p:nvSpPr>
        <p:spPr>
          <a:xfrm>
            <a:off x="554567" y="-112183"/>
            <a:ext cx="2159000" cy="6864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865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感悟新知</a:t>
            </a:r>
            <a:endParaRPr lang="zh-CN" altLang="en-US" sz="3865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6"/>
          <p:cNvSpPr>
            <a:spLocks noChangeArrowheads="1"/>
          </p:cNvSpPr>
          <p:nvPr/>
        </p:nvSpPr>
        <p:spPr bwMode="auto">
          <a:xfrm>
            <a:off x="814917" y="1701800"/>
            <a:ext cx="10536767" cy="304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628650" marR="0" lvl="0" indent="-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(2)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不同动物听觉的频率范围差别较大，如蝙蝠、海豚、飞蛾等能听到超声波，而大象、鲸等能听到次声波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.</a:t>
            </a:r>
            <a:endParaRPr kumimoji="0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266700" marR="0" lvl="0" indent="-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超声波　频率高于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20 000 Hz 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的声音叫作超声波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.</a:t>
            </a:r>
            <a:endParaRPr kumimoji="0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266700" marR="0" lvl="0" indent="-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3. 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次声波　频率低于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20 Hz 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的声音叫作次声波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.</a:t>
            </a: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文本框 6"/>
          <p:cNvSpPr txBox="1"/>
          <p:nvPr/>
        </p:nvSpPr>
        <p:spPr>
          <a:xfrm>
            <a:off x="554567" y="-112183"/>
            <a:ext cx="2159000" cy="6864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865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感悟新知</a:t>
            </a:r>
            <a:endParaRPr lang="zh-CN" altLang="en-US" sz="3865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308100" y="1604433"/>
            <a:ext cx="9522884" cy="378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知识链接：</a:t>
            </a:r>
            <a:endParaRPr kumimoji="0" lang="zh-CN" altLang="en-US" sz="3200" b="1" i="0" u="none" strike="noStrike" kern="1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266700" marR="0" lvl="0" indent="-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●助听器，有的是扩大</a:t>
            </a:r>
            <a:r>
              <a:rPr kumimoji="0" lang="zh-CN" altLang="en-US" sz="3200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老人的</a:t>
            </a: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听觉频率范围的，</a:t>
            </a:r>
            <a:r>
              <a:rPr kumimoji="0" lang="zh-CN" altLang="en-US" sz="3200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有的是</a:t>
            </a: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提高声音的响度的</a:t>
            </a:r>
            <a:r>
              <a:rPr kumimoji="0" lang="en-US" altLang="zh-CN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kumimoji="0" lang="en-US" altLang="zh-CN" sz="3200" b="1" i="0" u="none" strike="noStrike" kern="1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266700" marR="0" lvl="0" indent="-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●</a:t>
            </a:r>
            <a:r>
              <a:rPr kumimoji="0" lang="zh-CN" altLang="en-US" sz="3200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、动物的发声频率</a:t>
            </a:r>
            <a:r>
              <a:rPr kumimoji="0" lang="zh-CN" altLang="en-US" sz="3200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范围和</a:t>
            </a: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听觉频率范围并</a:t>
            </a:r>
            <a:r>
              <a:rPr kumimoji="0" lang="zh-CN" altLang="en-US" sz="3200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不完全相同</a:t>
            </a: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，发声频率范围要</a:t>
            </a:r>
            <a:r>
              <a:rPr kumimoji="0" lang="zh-CN" altLang="en-US" sz="3200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听觉频率范围</a:t>
            </a:r>
            <a:r>
              <a:rPr kumimoji="0" lang="en-US" altLang="zh-CN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文本框 6"/>
          <p:cNvSpPr txBox="1"/>
          <p:nvPr/>
        </p:nvSpPr>
        <p:spPr>
          <a:xfrm>
            <a:off x="554567" y="-112183"/>
            <a:ext cx="2159000" cy="6864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865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感悟新知</a:t>
            </a:r>
            <a:endParaRPr lang="zh-CN" altLang="en-US" sz="3865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任意多边形 12"/>
          <p:cNvSpPr/>
          <p:nvPr>
            <p:custDataLst>
              <p:tags r:id="rId1"/>
            </p:custDataLst>
          </p:nvPr>
        </p:nvSpPr>
        <p:spPr>
          <a:xfrm>
            <a:off x="112184" y="1109133"/>
            <a:ext cx="1062567" cy="592667"/>
          </a:xfrm>
          <a:custGeom>
            <a:avLst/>
            <a:gdLst>
              <a:gd name="connsiteX0" fmla="*/ 0 w 1141940"/>
              <a:gd name="connsiteY0" fmla="*/ 0 h 714376"/>
              <a:gd name="connsiteX1" fmla="*/ 784752 w 1141940"/>
              <a:gd name="connsiteY1" fmla="*/ 0 h 714376"/>
              <a:gd name="connsiteX2" fmla="*/ 1141940 w 1141940"/>
              <a:gd name="connsiteY2" fmla="*/ 357188 h 714376"/>
              <a:gd name="connsiteX3" fmla="*/ 1141939 w 1141940"/>
              <a:gd name="connsiteY3" fmla="*/ 357188 h 714376"/>
              <a:gd name="connsiteX4" fmla="*/ 784751 w 1141940"/>
              <a:gd name="connsiteY4" fmla="*/ 714376 h 714376"/>
              <a:gd name="connsiteX5" fmla="*/ 244993 w 1141940"/>
              <a:gd name="connsiteY5" fmla="*/ 714376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41940" h="714376">
                <a:moveTo>
                  <a:pt x="0" y="0"/>
                </a:moveTo>
                <a:lnTo>
                  <a:pt x="784752" y="0"/>
                </a:lnTo>
                <a:cubicBezTo>
                  <a:pt x="982021" y="0"/>
                  <a:pt x="1141940" y="159919"/>
                  <a:pt x="1141940" y="357188"/>
                </a:cubicBezTo>
                <a:lnTo>
                  <a:pt x="1141939" y="357188"/>
                </a:lnTo>
                <a:cubicBezTo>
                  <a:pt x="1141939" y="554457"/>
                  <a:pt x="982020" y="714376"/>
                  <a:pt x="784751" y="714376"/>
                </a:cubicBezTo>
                <a:lnTo>
                  <a:pt x="244993" y="714376"/>
                </a:lnTo>
                <a:close/>
              </a:path>
            </a:pathLst>
          </a:custGeom>
          <a:solidFill>
            <a:srgbClr val="E6844E">
              <a:alpha val="74000"/>
            </a:srgbClr>
          </a:solidFill>
        </p:spPr>
        <p:txBody>
          <a:bodyPr lIns="240000" anchor="ctr">
            <a:normAutofit fontScale="925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例 </a:t>
            </a: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32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46" name="TextBox 1"/>
          <p:cNvSpPr txBox="1"/>
          <p:nvPr/>
        </p:nvSpPr>
        <p:spPr>
          <a:xfrm>
            <a:off x="1060451" y="933451"/>
            <a:ext cx="10096500" cy="5518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buNone/>
            </a:pPr>
            <a:r>
              <a:rPr lang="en-US" altLang="zh-CN" sz="2935" b="1">
                <a:latin typeface="Times New Roman" panose="02020603050405020304" pitchFamily="18" charset="0"/>
              </a:rPr>
              <a:t>[</a:t>
            </a:r>
            <a:r>
              <a:rPr lang="zh-CN" altLang="en-US" sz="2935" b="1">
                <a:latin typeface="Times New Roman" panose="02020603050405020304" pitchFamily="18" charset="0"/>
              </a:rPr>
              <a:t>模拟</a:t>
            </a:r>
            <a:r>
              <a:rPr lang="en-US" altLang="zh-CN" sz="2935" b="1">
                <a:latin typeface="Times New Roman" panose="02020603050405020304" pitchFamily="18" charset="0"/>
              </a:rPr>
              <a:t>·</a:t>
            </a:r>
            <a:r>
              <a:rPr lang="zh-CN" altLang="en-US" sz="2935" b="1">
                <a:latin typeface="Times New Roman" panose="02020603050405020304" pitchFamily="18" charset="0"/>
              </a:rPr>
              <a:t>泰州</a:t>
            </a:r>
            <a:r>
              <a:rPr lang="en-US" altLang="zh-CN" sz="2935" b="1">
                <a:latin typeface="Times New Roman" panose="02020603050405020304" pitchFamily="18" charset="0"/>
              </a:rPr>
              <a:t>] </a:t>
            </a:r>
            <a:r>
              <a:rPr lang="zh-CN" altLang="en-US" sz="2935" b="1">
                <a:latin typeface="Times New Roman" panose="02020603050405020304" pitchFamily="18" charset="0"/>
              </a:rPr>
              <a:t>根据如图所给的信息，下列说法正确的是</a:t>
            </a:r>
            <a:r>
              <a:rPr lang="en-US" altLang="zh-CN" sz="2935" b="1">
                <a:latin typeface="Times New Roman" panose="02020603050405020304" pitchFamily="18" charset="0"/>
              </a:rPr>
              <a:t>(         )</a:t>
            </a:r>
            <a:endParaRPr lang="en-US" altLang="zh-CN" sz="2935" b="1">
              <a:latin typeface="Times New Roman" panose="02020603050405020304" pitchFamily="18" charset="0"/>
            </a:endParaRPr>
          </a:p>
          <a:p>
            <a:pPr eaLnBrk="0" hangingPunct="0">
              <a:lnSpc>
                <a:spcPct val="150000"/>
              </a:lnSpc>
              <a:buNone/>
            </a:pPr>
            <a:endParaRPr lang="en-US" altLang="zh-CN" sz="2935" b="1">
              <a:latin typeface="Times New Roman" panose="02020603050405020304" pitchFamily="18" charset="0"/>
            </a:endParaRPr>
          </a:p>
          <a:p>
            <a:pPr eaLnBrk="0" hangingPunct="0">
              <a:lnSpc>
                <a:spcPct val="150000"/>
              </a:lnSpc>
              <a:buNone/>
            </a:pPr>
            <a:endParaRPr lang="en-US" altLang="zh-CN" sz="2935" b="1">
              <a:latin typeface="Times New Roman" panose="02020603050405020304" pitchFamily="18" charset="0"/>
            </a:endParaRPr>
          </a:p>
          <a:p>
            <a:pPr eaLnBrk="0" hangingPunct="0">
              <a:lnSpc>
                <a:spcPct val="150000"/>
              </a:lnSpc>
              <a:buNone/>
            </a:pPr>
            <a:endParaRPr lang="en-US" altLang="zh-CN" sz="2935" b="1">
              <a:latin typeface="Times New Roman" panose="02020603050405020304" pitchFamily="18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蝙蝠可以发出频率为</a:t>
            </a: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400 Hz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的声音</a:t>
            </a:r>
            <a:endParaRPr lang="zh-CN" altLang="en-US" sz="2935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人能听到蝙蝠发出的所有频率的声音</a:t>
            </a:r>
            <a:endParaRPr lang="zh-CN" altLang="en-US" sz="2935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C. 15 Hz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的声音只要振幅足够大，人耳是能听到的</a:t>
            </a:r>
            <a:endParaRPr lang="zh-CN" altLang="en-US" sz="2935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150000"/>
              </a:lnSpc>
              <a:buNone/>
            </a:pPr>
            <a:r>
              <a:rPr lang="en-US" altLang="zh-CN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zh-CN" altLang="en-US" sz="2935" b="1">
                <a:latin typeface="Times New Roman" panose="02020603050405020304" pitchFamily="18" charset="0"/>
                <a:cs typeface="Times New Roman" panose="02020603050405020304" pitchFamily="18" charset="0"/>
              </a:rPr>
              <a:t>人听觉频率范围比人发声频率范围要大</a:t>
            </a:r>
            <a:endParaRPr lang="zh-CN" altLang="en-US" sz="2935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282767" y="1126067"/>
            <a:ext cx="452755" cy="542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935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2935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48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6867" y="1892300"/>
            <a:ext cx="6051551" cy="1536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文本框 6"/>
          <p:cNvSpPr txBox="1"/>
          <p:nvPr/>
        </p:nvSpPr>
        <p:spPr>
          <a:xfrm>
            <a:off x="554567" y="-112183"/>
            <a:ext cx="2159000" cy="6864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865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感悟新知</a:t>
            </a:r>
            <a:endParaRPr lang="zh-CN" altLang="en-US" sz="3865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4917" y="1509184"/>
            <a:ext cx="10560051" cy="3647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97255" marR="0" lvl="0" indent="-89725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由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图可知蝙蝠的发声频率为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1 000 Hz 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～ 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120 000 Hz 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的声音；人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只能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听到蝙蝠发出的一部分声音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；</a:t>
            </a:r>
            <a:endParaRPr kumimoji="0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897255" marR="0" lvl="0" indent="-89725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15 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Hz 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的声音不在人的听觉范围之内，人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无法听到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；由图可知人的发声频率为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85 Hz 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～ 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1 100 Hz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，比听觉频率范围小得多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文本框 6"/>
          <p:cNvSpPr txBox="1"/>
          <p:nvPr/>
        </p:nvSpPr>
        <p:spPr>
          <a:xfrm>
            <a:off x="554567" y="-112183"/>
            <a:ext cx="2159000" cy="6864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865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感悟新知</a:t>
            </a:r>
            <a:endParaRPr lang="zh-CN" altLang="en-US" sz="3865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244600" y="1509184"/>
            <a:ext cx="9683751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解法提示：</a:t>
            </a:r>
            <a:endParaRPr kumimoji="0" lang="zh-CN" altLang="en-US" sz="3200" b="1" i="0" u="none" strike="noStrike" kern="1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6286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判断某种声音</a:t>
            </a:r>
            <a:r>
              <a:rPr kumimoji="0" lang="zh-CN" altLang="en-US" sz="3200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人类能不能</a:t>
            </a: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听见，必须</a:t>
            </a:r>
            <a:r>
              <a:rPr kumimoji="0" lang="zh-CN" altLang="en-US" sz="3200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首先知道</a:t>
            </a: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这种声音的频率</a:t>
            </a:r>
            <a:r>
              <a:rPr kumimoji="0" lang="zh-CN" altLang="en-US" sz="3200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，然后</a:t>
            </a: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将其和人类</a:t>
            </a:r>
            <a:r>
              <a:rPr kumimoji="0" lang="zh-CN" altLang="en-US" sz="3200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可听声的</a:t>
            </a: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频率相比较，如果</a:t>
            </a:r>
            <a:r>
              <a:rPr kumimoji="0" lang="zh-CN" altLang="en-US" sz="3200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在可听声</a:t>
            </a: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的频率范围之外</a:t>
            </a:r>
            <a:r>
              <a:rPr kumimoji="0" lang="zh-CN" altLang="en-US" sz="3200" b="1" i="0" u="none" strike="noStrike" kern="1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，人</a:t>
            </a:r>
            <a:r>
              <a:rPr kumimoji="0" lang="zh-CN" altLang="en-US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耳就听不见</a:t>
            </a:r>
            <a:r>
              <a:rPr kumimoji="0" lang="en-US" altLang="zh-CN" sz="3200" b="1" i="0" u="none" strike="noStrike" kern="1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文本框 6"/>
          <p:cNvSpPr txBox="1"/>
          <p:nvPr/>
        </p:nvSpPr>
        <p:spPr>
          <a:xfrm>
            <a:off x="554567" y="-112183"/>
            <a:ext cx="2159000" cy="6864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865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感悟新知</a:t>
            </a:r>
            <a:endParaRPr lang="zh-CN" altLang="en-US" sz="3865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5" name="AutoShape 2"/>
          <p:cNvSpPr>
            <a:spLocks noChangeArrowheads="1"/>
          </p:cNvSpPr>
          <p:nvPr/>
        </p:nvSpPr>
        <p:spPr bwMode="gray">
          <a:xfrm flipH="1">
            <a:off x="2256367" y="1064684"/>
            <a:ext cx="2783417" cy="573617"/>
          </a:xfrm>
          <a:prstGeom prst="roundRect">
            <a:avLst>
              <a:gd name="adj" fmla="val 47681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8" name="AutoShape 2"/>
          <p:cNvSpPr>
            <a:spLocks noChangeArrowheads="1"/>
          </p:cNvSpPr>
          <p:nvPr/>
        </p:nvSpPr>
        <p:spPr bwMode="gray">
          <a:xfrm flipH="1">
            <a:off x="850900" y="1054100"/>
            <a:ext cx="2053167" cy="584200"/>
          </a:xfrm>
          <a:prstGeom prst="roundRect">
            <a:avLst>
              <a:gd name="adj" fmla="val 47681"/>
            </a:avLst>
          </a:prstGeom>
          <a:gradFill rotWithShape="1">
            <a:gsLst>
              <a:gs pos="100000">
                <a:schemeClr val="accent5">
                  <a:lumMod val="60000"/>
                  <a:lumOff val="40000"/>
                </a:schemeClr>
              </a:gs>
              <a:gs pos="100000">
                <a:srgbClr val="FF0A00"/>
              </a:gs>
              <a:gs pos="100000">
                <a:srgbClr val="FF12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319" name="文本框 27"/>
          <p:cNvSpPr txBox="1"/>
          <p:nvPr/>
        </p:nvSpPr>
        <p:spPr>
          <a:xfrm>
            <a:off x="918633" y="1003300"/>
            <a:ext cx="1613535" cy="66611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735" b="1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知识点</a:t>
            </a:r>
            <a:endParaRPr lang="zh-CN" altLang="en-US" sz="3735" b="1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3320" name="文本框 28"/>
          <p:cNvSpPr txBox="1"/>
          <p:nvPr/>
        </p:nvSpPr>
        <p:spPr>
          <a:xfrm>
            <a:off x="3232151" y="999067"/>
            <a:ext cx="1651000" cy="624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465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超声波</a:t>
            </a:r>
            <a:endParaRPr lang="en-US" altLang="zh-CN" sz="3465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21" name="AutoShape 11"/>
          <p:cNvSpPr/>
          <p:nvPr/>
        </p:nvSpPr>
        <p:spPr>
          <a:xfrm>
            <a:off x="2446867" y="905933"/>
            <a:ext cx="768351" cy="776817"/>
          </a:xfrm>
          <a:prstGeom prst="diamond">
            <a:avLst/>
          </a:prstGeom>
          <a:solidFill>
            <a:srgbClr val="F4BE96"/>
          </a:solidFill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 anchorCtr="0"/>
          <a:lstStyle/>
          <a:p>
            <a:pPr algn="ctr" eaLnBrk="0" hangingPunct="0"/>
            <a:r>
              <a:rPr lang="en-US" altLang="ko-KR" sz="3735" b="1">
                <a:solidFill>
                  <a:srgbClr val="FFFFFF"/>
                </a:solidFill>
                <a:latin typeface="Calibri" panose="020F0502020204030204" pitchFamily="34" charset="0"/>
                <a:ea typeface="Gulim" panose="020B0600000101010101" pitchFamily="34" charset="-127"/>
              </a:rPr>
              <a:t>2</a:t>
            </a:r>
            <a:endParaRPr lang="en-US" altLang="ko-KR" sz="3735" b="1">
              <a:solidFill>
                <a:srgbClr val="FFFFFF"/>
              </a:solidFill>
              <a:latin typeface="Calibri" panose="020F0502020204030204" pitchFamily="34" charset="0"/>
              <a:ea typeface="Gulim" panose="020B0600000101010101" pitchFamily="34" charset="-127"/>
            </a:endParaRPr>
          </a:p>
        </p:txBody>
      </p:sp>
      <p:sp>
        <p:nvSpPr>
          <p:cNvPr id="13322" name="矩形 79874"/>
          <p:cNvSpPr/>
          <p:nvPr/>
        </p:nvSpPr>
        <p:spPr>
          <a:xfrm>
            <a:off x="810684" y="1828800"/>
            <a:ext cx="10566400" cy="3046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61950" indent="-361950">
              <a:lnSpc>
                <a:spcPct val="150000"/>
              </a:lnSpc>
              <a:buNone/>
            </a:pPr>
            <a:r>
              <a:rPr lang="en-US" altLang="zh-CN" sz="3200" b="1">
                <a:latin typeface="Times New Roman" panose="02020603050405020304" pitchFamily="18" charset="0"/>
              </a:rPr>
              <a:t>1. </a:t>
            </a:r>
            <a:r>
              <a:rPr lang="zh-CN" altLang="en-US" sz="3200" b="1">
                <a:latin typeface="Times New Roman" panose="02020603050405020304" pitchFamily="18" charset="0"/>
              </a:rPr>
              <a:t>超声波　具有方向性好、穿透能力强、易于获得较集中的声能等特点</a:t>
            </a:r>
            <a:r>
              <a:rPr lang="en-US" altLang="zh-CN" sz="3200" b="1">
                <a:latin typeface="Times New Roman" panose="02020603050405020304" pitchFamily="18" charset="0"/>
              </a:rPr>
              <a:t>.</a:t>
            </a:r>
            <a:endParaRPr lang="en-US" altLang="zh-CN" sz="3200" b="1">
              <a:latin typeface="Times New Roman" panose="02020603050405020304" pitchFamily="18" charset="0"/>
            </a:endParaRPr>
          </a:p>
          <a:p>
            <a:pPr marL="361950" indent="-361950">
              <a:lnSpc>
                <a:spcPct val="150000"/>
              </a:lnSpc>
              <a:buNone/>
            </a:pPr>
            <a:r>
              <a:rPr lang="en-US" altLang="zh-CN" sz="3200" b="1">
                <a:latin typeface="Times New Roman" panose="02020603050405020304" pitchFamily="18" charset="0"/>
              </a:rPr>
              <a:t>2. B </a:t>
            </a:r>
            <a:r>
              <a:rPr lang="zh-CN" altLang="en-US" sz="3200" b="1">
                <a:latin typeface="Times New Roman" panose="02020603050405020304" pitchFamily="18" charset="0"/>
              </a:rPr>
              <a:t>超、声呐是应用超声波传递信息的，超声波清洗器、焊接器是应用超声波传递能量的</a:t>
            </a:r>
            <a:r>
              <a:rPr lang="en-US" altLang="zh-CN" sz="3200" b="1">
                <a:latin typeface="Times New Roman" panose="02020603050405020304" pitchFamily="18" charset="0"/>
              </a:rPr>
              <a:t>.</a:t>
            </a:r>
            <a:endParaRPr lang="zh-CN" altLang="zh-CN" sz="32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0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0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0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0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0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0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0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0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0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1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125.xml><?xml version="1.0" encoding="utf-8"?>
<p:tagLst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160443"/>
  <p:tag name="KSO_WM_UNIT_CLEAR" val="1"/>
  <p:tag name="KSO_WM_UNIT_FILL_FORE_SCHEMECOLOR_INDEX" val="7"/>
  <p:tag name="KSO_WM_UNIT_FILL_TYPE" val="1"/>
  <p:tag name="KSO_WM_UNIT_ID" val="258*m_i*1_3"/>
  <p:tag name="KSO_WM_UNIT_INDEX" val="1_3"/>
  <p:tag name="KSO_WM_UNIT_LAYERLEVEL" val="1_1"/>
  <p:tag name="KSO_WM_UNIT_TEXT_FILL_FORE_SCHEMECOLOR_INDEX" val="14"/>
  <p:tag name="KSO_WM_UNIT_TEXT_FILL_TYPE" val="1"/>
  <p:tag name="KSO_WM_UNIT_TYPE" val="m_i"/>
</p:tagLst>
</file>

<file path=ppt/tags/tag126.xml><?xml version="1.0" encoding="utf-8"?>
<p:tagLst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160443"/>
  <p:tag name="KSO_WM_UNIT_CLEAR" val="1"/>
  <p:tag name="KSO_WM_UNIT_FILL_FORE_SCHEMECOLOR_INDEX" val="8"/>
  <p:tag name="KSO_WM_UNIT_FILL_TYPE" val="1"/>
  <p:tag name="KSO_WM_UNIT_ID" val="258*m_i*1_4"/>
  <p:tag name="KSO_WM_UNIT_INDEX" val="1_4"/>
  <p:tag name="KSO_WM_UNIT_LAYERLEVEL" val="1_1"/>
  <p:tag name="KSO_WM_UNIT_TEXT_FILL_FORE_SCHEMECOLOR_INDEX" val="14"/>
  <p:tag name="KSO_WM_UNIT_TEXT_FILL_TYPE" val="1"/>
  <p:tag name="KSO_WM_UNIT_TYPE" val="m_i"/>
</p:tagLst>
</file>

<file path=ppt/tags/tag127.xml><?xml version="1.0" encoding="utf-8"?>
<p:tagLst xmlns:p="http://schemas.openxmlformats.org/presentationml/2006/main">
  <p:tag name="KSO_WM_BEAUTIFY_FLAG" val="#wm#"/>
  <p:tag name="KSO_WM_DIAGRAM_GROUP_CODE" val="m1-1"/>
  <p:tag name="KSO_WM_TAG_VERSION" val="1.0"/>
  <p:tag name="KSO_WM_TEMPLATE_CATEGORY" val="diagram"/>
  <p:tag name="KSO_WM_TEMPLATE_INDEX" val="160443"/>
  <p:tag name="KSO_WM_UNIT_CLEAR" val="1"/>
  <p:tag name="KSO_WM_UNIT_FILL_FORE_SCHEMECOLOR_INDEX" val="7"/>
  <p:tag name="KSO_WM_UNIT_FILL_TYPE" val="1"/>
  <p:tag name="KSO_WM_UNIT_ID" val="258*m_i*1_3"/>
  <p:tag name="KSO_WM_UNIT_INDEX" val="1_3"/>
  <p:tag name="KSO_WM_UNIT_LAYERLEVEL" val="1_1"/>
  <p:tag name="KSO_WM_UNIT_TEXT_FILL_FORE_SCHEMECOLOR_INDEX" val="14"/>
  <p:tag name="KSO_WM_UNIT_TEXT_FILL_TYPE" val="1"/>
  <p:tag name="KSO_WM_UNIT_TYPE" val="m_i"/>
</p:tagLst>
</file>

<file path=ppt/tags/tag128.xml><?xml version="1.0" encoding="utf-8"?>
<p:tagLst xmlns:p="http://schemas.openxmlformats.org/presentationml/2006/main">
  <p:tag name="COMMONDATA" val="eyJoZGlkIjoiZTM4ODYzZGU4ZTcwYTAyYmRmMWE5ZTYyZjI3YWYyZGEifQ==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7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7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7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7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7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7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8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8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8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8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8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8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8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8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9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9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9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9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9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9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9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9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1602</Words>
  <Application>WPS 演示</Application>
  <PresentationFormat>宽屏</PresentationFormat>
  <Paragraphs>151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Arial</vt:lpstr>
      <vt:lpstr>宋体</vt:lpstr>
      <vt:lpstr>Wingdings</vt:lpstr>
      <vt:lpstr>Wingdings</vt:lpstr>
      <vt:lpstr>微软雅黑</vt:lpstr>
      <vt:lpstr>楷体</vt:lpstr>
      <vt:lpstr>黑体</vt:lpstr>
      <vt:lpstr>Comic Sans MS</vt:lpstr>
      <vt:lpstr>Times New Roman</vt:lpstr>
      <vt:lpstr>Adobe 黑体 Std R</vt:lpstr>
      <vt:lpstr>Calibri</vt:lpstr>
      <vt:lpstr>Gulim</vt:lpstr>
      <vt:lpstr>Arial Unicode MS</vt:lpstr>
      <vt:lpstr>Office 主题​​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153</cp:revision>
  <dcterms:created xsi:type="dcterms:W3CDTF">2019-06-19T02:08:00Z</dcterms:created>
  <dcterms:modified xsi:type="dcterms:W3CDTF">2022-08-06T07:22:24Z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2750D1EBF71D4F9D908ECC8393CC2E1D</vt:lpwstr>
  </property>
</Properties>
</file>