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4"/>
        <p:guide pos="381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6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2008B-B3EF-44BC-88E7-A6F059C1B8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0DA6C-C3A4-4D13-BA7D-A1949A41F6D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EABD3-5EC4-4402-B509-BC68D3661C6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BFDD5-9944-435E-A691-223CEAE32D0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5983-2053-4E88-A38E-075EAEE300B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0D4AC-7C3C-4451-A061-F38FB4CD14C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6FC54-03B4-4F31-A41C-05A647EE3E3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FAFEC-1A34-48D8-ACAD-3C9C5DBCF91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6C818-88F2-4484-9BD6-389CAE95D20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01B53-451E-4E01-A24E-9EABFB9B7F3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B424D-B075-4FFB-A591-1EB346C51C6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4AA26-558F-4122-9B2B-32FE98E662D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 bwMode="auto">
          <a:xfrm rot="-8149545">
            <a:off x="11038417" y="5341938"/>
            <a:ext cx="660400" cy="1681162"/>
            <a:chOff x="11762339" y="3746221"/>
            <a:chExt cx="406107" cy="1155987"/>
          </a:xfrm>
        </p:grpSpPr>
        <p:sp>
          <p:nvSpPr>
            <p:cNvPr id="3" name="Freeform 16"/>
            <p:cNvSpPr/>
            <p:nvPr userDrawn="1"/>
          </p:nvSpPr>
          <p:spPr bwMode="auto">
            <a:xfrm flipV="1">
              <a:off x="11768025" y="3746390"/>
              <a:ext cx="395694" cy="564349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4" name="Freeform 30"/>
            <p:cNvSpPr/>
            <p:nvPr userDrawn="1"/>
          </p:nvSpPr>
          <p:spPr bwMode="auto">
            <a:xfrm rot="15296182">
              <a:off x="11832752" y="4195900"/>
              <a:ext cx="275079" cy="329311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5" name="Freeform 12"/>
            <p:cNvSpPr/>
            <p:nvPr userDrawn="1"/>
          </p:nvSpPr>
          <p:spPr bwMode="auto">
            <a:xfrm rot="7160246">
              <a:off x="11693167" y="4425323"/>
              <a:ext cx="546884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" name="组合 11"/>
          <p:cNvGrpSpPr/>
          <p:nvPr/>
        </p:nvGrpSpPr>
        <p:grpSpPr bwMode="auto">
          <a:xfrm rot="2731254">
            <a:off x="396875" y="38894"/>
            <a:ext cx="753533" cy="1208088"/>
            <a:chOff x="4454660" y="3810474"/>
            <a:chExt cx="406107" cy="1155987"/>
          </a:xfrm>
        </p:grpSpPr>
        <p:sp>
          <p:nvSpPr>
            <p:cNvPr id="7" name="Freeform 16"/>
            <p:cNvSpPr/>
            <p:nvPr userDrawn="1"/>
          </p:nvSpPr>
          <p:spPr bwMode="auto">
            <a:xfrm flipV="1">
              <a:off x="4459212" y="3808919"/>
              <a:ext cx="396981" cy="565081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8" name="Freeform 30"/>
            <p:cNvSpPr/>
            <p:nvPr userDrawn="1"/>
          </p:nvSpPr>
          <p:spPr bwMode="auto">
            <a:xfrm rot="15296182">
              <a:off x="4521344" y="4260128"/>
              <a:ext cx="276465" cy="329676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9" name="Freeform 12"/>
            <p:cNvSpPr/>
            <p:nvPr userDrawn="1"/>
          </p:nvSpPr>
          <p:spPr bwMode="auto">
            <a:xfrm rot="7160246">
              <a:off x="4384343" y="4488864"/>
              <a:ext cx="546853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" name="组合 15"/>
          <p:cNvGrpSpPr/>
          <p:nvPr/>
        </p:nvGrpSpPr>
        <p:grpSpPr bwMode="auto">
          <a:xfrm rot="2280000" flipV="1">
            <a:off x="162984" y="1588"/>
            <a:ext cx="213783" cy="604837"/>
            <a:chOff x="4454660" y="3810474"/>
            <a:chExt cx="406107" cy="1155987"/>
          </a:xfrm>
        </p:grpSpPr>
        <p:sp>
          <p:nvSpPr>
            <p:cNvPr id="11" name="Freeform 16"/>
            <p:cNvSpPr/>
            <p:nvPr userDrawn="1"/>
          </p:nvSpPr>
          <p:spPr bwMode="auto">
            <a:xfrm flipV="1">
              <a:off x="4457946" y="3811315"/>
              <a:ext cx="398068" cy="564341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30"/>
            <p:cNvSpPr/>
            <p:nvPr userDrawn="1"/>
          </p:nvSpPr>
          <p:spPr bwMode="auto">
            <a:xfrm rot="15296182">
              <a:off x="4518326" y="4259401"/>
              <a:ext cx="276101" cy="32971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12"/>
            <p:cNvSpPr/>
            <p:nvPr userDrawn="1"/>
          </p:nvSpPr>
          <p:spPr bwMode="auto">
            <a:xfrm rot="7160246">
              <a:off x="4384290" y="4491306"/>
              <a:ext cx="546136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4" name="组合 19"/>
          <p:cNvGrpSpPr/>
          <p:nvPr/>
        </p:nvGrpSpPr>
        <p:grpSpPr bwMode="auto">
          <a:xfrm rot="2280000" flipV="1">
            <a:off x="11732684" y="6251575"/>
            <a:ext cx="211667" cy="604838"/>
            <a:chOff x="4454660" y="3810474"/>
            <a:chExt cx="406107" cy="1155987"/>
          </a:xfrm>
        </p:grpSpPr>
        <p:sp>
          <p:nvSpPr>
            <p:cNvPr id="15" name="Freeform 16"/>
            <p:cNvSpPr/>
            <p:nvPr userDrawn="1"/>
          </p:nvSpPr>
          <p:spPr bwMode="auto">
            <a:xfrm flipV="1">
              <a:off x="4457978" y="3811316"/>
              <a:ext cx="397985" cy="564340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Freeform 30"/>
            <p:cNvSpPr/>
            <p:nvPr userDrawn="1"/>
          </p:nvSpPr>
          <p:spPr bwMode="auto">
            <a:xfrm rot="15296182">
              <a:off x="4521162" y="4259522"/>
              <a:ext cx="276101" cy="328945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Freeform 12"/>
            <p:cNvSpPr/>
            <p:nvPr userDrawn="1"/>
          </p:nvSpPr>
          <p:spPr bwMode="auto">
            <a:xfrm rot="7160246">
              <a:off x="4384287" y="4491304"/>
              <a:ext cx="546135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130CC8-2234-4C27-84E3-0DF74BFF6F3F}" type="slidenum">
              <a:rPr lang="en-US" altLang="zh-CN"/>
            </a:fld>
            <a:endParaRPr lang="en-US" altLang="zh-CN"/>
          </a:p>
        </p:txBody>
      </p:sp>
      <p:pic>
        <p:nvPicPr>
          <p:cNvPr id="4103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1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9" name="Text Box 1047"/>
          <p:cNvSpPr txBox="1">
            <a:spLocks noChangeArrowheads="1"/>
          </p:cNvSpPr>
          <p:nvPr/>
        </p:nvSpPr>
        <p:spPr bwMode="auto">
          <a:xfrm>
            <a:off x="2208213" y="2636838"/>
            <a:ext cx="7920037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sz="4400" b="1" dirty="0">
                <a:solidFill>
                  <a:srgbClr val="000000"/>
                </a:solidFill>
                <a:latin typeface="+mj-ea"/>
                <a:ea typeface="+mj-ea"/>
              </a:rPr>
              <a:t>第二章 物态变化 复习课件</a:t>
            </a:r>
            <a:endParaRPr lang="zh-CN" altLang="en-US" sz="4400" b="1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9" grpId="0" bldLvl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774825" y="265113"/>
            <a:ext cx="8839200" cy="29229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5</a:t>
            </a:r>
            <a:r>
              <a:rPr lang="zh-CN" altLang="en-US" sz="40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比较两次实验的结果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（相同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/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不同），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a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图中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（有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/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没有）发生液化现象，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b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图中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（有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/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没有）发生液化现象，由此可见，物质发生液化现象的条件是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___________________</a:t>
            </a:r>
            <a:endParaRPr lang="en-US" altLang="zh-CN" sz="36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pic>
        <p:nvPicPr>
          <p:cNvPr id="15363" name="Picture 5" descr="3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04112" y="4149725"/>
            <a:ext cx="3306762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816725" y="260350"/>
            <a:ext cx="99949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</a:rPr>
              <a:t>不同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037138" y="836613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有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4987925" y="1484313"/>
            <a:ext cx="99949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</a:rPr>
              <a:t>没有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4151313" y="2492375"/>
            <a:ext cx="25146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降低温度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5368" name="Rectangle 13"/>
          <p:cNvSpPr>
            <a:spLocks noChangeArrowheads="1"/>
          </p:cNvSpPr>
          <p:nvPr/>
        </p:nvSpPr>
        <p:spPr bwMode="auto">
          <a:xfrm>
            <a:off x="1752600" y="3285173"/>
            <a:ext cx="9193530" cy="292290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6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下列现象中属于液化现象的是（      ）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A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、冬天下的雪               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B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、叶片上的露珠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C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、冬天河面上结的冰        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D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、阳光下，冰雪消融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9264650" y="3284538"/>
            <a:ext cx="69342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Ｂ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utoUpdateAnimBg="0"/>
      <p:bldP spid="20489" grpId="0" autoUpdateAnimBg="0"/>
      <p:bldP spid="20490" grpId="0" autoUpdateAnimBg="0"/>
      <p:bldP spid="20491" grpId="0" autoUpdateAnimBg="0"/>
      <p:bldP spid="2049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52600" y="0"/>
            <a:ext cx="8686800" cy="6862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tabLst>
                <a:tab pos="221615" algn="l"/>
              </a:tabLst>
            </a:pPr>
            <a:r>
              <a:rPr lang="en-US" altLang="zh-CN" sz="4400" b="1">
                <a:solidFill>
                  <a:schemeClr val="accent2"/>
                </a:solidFill>
                <a:latin typeface="黑体" panose="02010609060101010101" pitchFamily="49" charset="-122"/>
              </a:rPr>
              <a:t>7</a:t>
            </a:r>
            <a:r>
              <a:rPr lang="zh-CN" altLang="en-US" sz="4400" b="1">
                <a:solidFill>
                  <a:schemeClr val="accent2"/>
                </a:solidFill>
                <a:latin typeface="黑体" panose="02010609060101010101" pitchFamily="49" charset="-122"/>
              </a:rPr>
              <a:t>、取一支大注射器，拉动活塞使注射器里吸进一些乙醚，取下针头，用橡皮帽把注射器的小孔堵住。向外拉动活塞，到一定程度时，注射器里的液态乙醚消失，这是</a:t>
            </a:r>
            <a:r>
              <a:rPr lang="en-US" altLang="zh-CN" sz="4400" b="1">
                <a:solidFill>
                  <a:schemeClr val="accent2"/>
                </a:solidFill>
                <a:latin typeface="黑体" panose="02010609060101010101" pitchFamily="49" charset="-122"/>
              </a:rPr>
              <a:t>__________</a:t>
            </a:r>
            <a:r>
              <a:rPr lang="zh-CN" altLang="en-US" sz="4400" b="1">
                <a:solidFill>
                  <a:schemeClr val="accent2"/>
                </a:solidFill>
                <a:latin typeface="黑体" panose="02010609060101010101" pitchFamily="49" charset="-122"/>
              </a:rPr>
              <a:t>现象（填物态变化名称），然后推活塞，到一定程度时，可以观察到会有液态乙醚出现，这表明用</a:t>
            </a:r>
            <a:r>
              <a:rPr lang="en-US" altLang="zh-CN" sz="4400" b="1">
                <a:solidFill>
                  <a:schemeClr val="accent2"/>
                </a:solidFill>
                <a:latin typeface="黑体" panose="02010609060101010101" pitchFamily="49" charset="-122"/>
              </a:rPr>
              <a:t>_</a:t>
            </a:r>
            <a:r>
              <a:rPr lang="en-US" altLang="zh-CN" sz="4400" b="1" u="sng">
                <a:solidFill>
                  <a:schemeClr val="accent2"/>
                </a:solidFill>
                <a:latin typeface="黑体" panose="02010609060101010101" pitchFamily="49" charset="-122"/>
              </a:rPr>
              <a:t>____   _</a:t>
            </a:r>
            <a:r>
              <a:rPr lang="en-US" altLang="zh-CN" sz="4400" b="1">
                <a:solidFill>
                  <a:schemeClr val="accent2"/>
                </a:solidFill>
                <a:latin typeface="黑体" panose="02010609060101010101" pitchFamily="49" charset="-122"/>
              </a:rPr>
              <a:t>_</a:t>
            </a:r>
            <a:r>
              <a:rPr lang="zh-CN" altLang="en-US" sz="4400" b="1">
                <a:solidFill>
                  <a:schemeClr val="accent2"/>
                </a:solidFill>
                <a:latin typeface="黑体" panose="02010609060101010101" pitchFamily="49" charset="-122"/>
              </a:rPr>
              <a:t>方法可以使气体液化。</a:t>
            </a:r>
            <a:endParaRPr lang="zh-CN" altLang="en-US" sz="44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11450" y="342900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汽化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792538" y="5373688"/>
            <a:ext cx="20193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压缩体积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  <p:bldP spid="1638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026"/>
          <p:cNvSpPr>
            <a:spLocks noChangeArrowheads="1"/>
          </p:cNvSpPr>
          <p:nvPr/>
        </p:nvSpPr>
        <p:spPr bwMode="auto">
          <a:xfrm>
            <a:off x="1828800" y="152400"/>
            <a:ext cx="8610600" cy="4399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8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、如图所示装置进行实验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,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用酒精灯微微加热装有碘的锥形瓶</a:t>
            </a:r>
            <a:r>
              <a:rPr lang="zh-CN" altLang="en-US" sz="40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底部，发现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的现象是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_________________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，在锥形瓶底部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（选填</a:t>
            </a:r>
            <a:r>
              <a:rPr lang="zh-CN" altLang="en-US" sz="4000" b="1" dirty="0">
                <a:solidFill>
                  <a:schemeClr val="accent2"/>
                </a:solidFill>
              </a:rPr>
              <a:t>“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有</a:t>
            </a:r>
            <a:r>
              <a:rPr lang="zh-CN" altLang="en-US" sz="4000" b="1" dirty="0">
                <a:solidFill>
                  <a:schemeClr val="accent2"/>
                </a:solidFill>
              </a:rPr>
              <a:t>”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或</a:t>
            </a:r>
            <a:r>
              <a:rPr lang="zh-CN" altLang="en-US" sz="4000" b="1" dirty="0">
                <a:solidFill>
                  <a:schemeClr val="accent2"/>
                </a:solidFill>
              </a:rPr>
              <a:t>“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没有</a:t>
            </a:r>
            <a:r>
              <a:rPr lang="zh-CN" altLang="en-US" sz="4000" b="1" dirty="0">
                <a:solidFill>
                  <a:schemeClr val="accent2"/>
                </a:solidFill>
              </a:rPr>
              <a:t>”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）液态物质出现，这说明碘由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态直接变为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态，</a:t>
            </a:r>
            <a:r>
              <a:rPr lang="zh-CN" altLang="en-US" sz="40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发生的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现象叫</a:t>
            </a:r>
            <a:r>
              <a:rPr lang="zh-CN" altLang="en-US" sz="4000" b="1" u="sng" dirty="0">
                <a:solidFill>
                  <a:schemeClr val="accent2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zh-CN" altLang="en-US" sz="40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graphicFrame>
        <p:nvGraphicFramePr>
          <p:cNvPr id="2050" name="Object 1027"/>
          <p:cNvGraphicFramePr>
            <a:graphicFrameLocks noChangeAspect="1"/>
          </p:cNvGraphicFramePr>
          <p:nvPr/>
        </p:nvGraphicFramePr>
        <p:xfrm>
          <a:off x="7751763" y="4005263"/>
          <a:ext cx="259080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" r:id="rId1" imgW="1009650" imgH="2114550" progId="PBrush">
                  <p:embed/>
                </p:oleObj>
              </mc:Choice>
              <mc:Fallback>
                <p:oleObj name="" r:id="rId1" imgW="1009650" imgH="2114550" progId="PBrush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1763" y="4005263"/>
                        <a:ext cx="2590800" cy="243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Text Box 1028"/>
          <p:cNvSpPr txBox="1">
            <a:spLocks noChangeArrowheads="1"/>
          </p:cNvSpPr>
          <p:nvPr/>
        </p:nvSpPr>
        <p:spPr bwMode="auto">
          <a:xfrm>
            <a:off x="4095328" y="1412875"/>
            <a:ext cx="49530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</a:rPr>
              <a:t>瓶中产生紫色的碘蒸气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365" name="Text Box 1029"/>
          <p:cNvSpPr txBox="1">
            <a:spLocks noChangeArrowheads="1"/>
          </p:cNvSpPr>
          <p:nvPr/>
        </p:nvSpPr>
        <p:spPr bwMode="auto">
          <a:xfrm>
            <a:off x="4455605" y="1996757"/>
            <a:ext cx="13716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没有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5366" name="Text Box 1030"/>
          <p:cNvSpPr txBox="1">
            <a:spLocks noChangeArrowheads="1"/>
          </p:cNvSpPr>
          <p:nvPr/>
        </p:nvSpPr>
        <p:spPr bwMode="auto">
          <a:xfrm>
            <a:off x="2895600" y="3213101"/>
            <a:ext cx="9906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固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5367" name="Text Box 1031"/>
          <p:cNvSpPr txBox="1">
            <a:spLocks noChangeArrowheads="1"/>
          </p:cNvSpPr>
          <p:nvPr/>
        </p:nvSpPr>
        <p:spPr bwMode="auto">
          <a:xfrm>
            <a:off x="6816080" y="3264906"/>
            <a:ext cx="1143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气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5368" name="Text Box 1032"/>
          <p:cNvSpPr txBox="1">
            <a:spLocks noChangeArrowheads="1"/>
          </p:cNvSpPr>
          <p:nvPr/>
        </p:nvSpPr>
        <p:spPr bwMode="auto">
          <a:xfrm>
            <a:off x="3719736" y="3911019"/>
            <a:ext cx="15240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</a:rPr>
              <a:t>升华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  <p:bldP spid="15365" grpId="0" autoUpdateAnimBg="0"/>
      <p:bldP spid="15366" grpId="0" autoUpdateAnimBg="0"/>
      <p:bldP spid="15367" grpId="0" autoUpdateAnimBg="0"/>
      <p:bldP spid="1536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1524000" y="2717800"/>
            <a:ext cx="9144000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 eaLnBrk="1" hangingPunct="1"/>
            <a:r>
              <a:rPr lang="en-US" altLang="zh-CN" sz="4000">
                <a:ea typeface="宋体" panose="02010600030101010101" pitchFamily="2" charset="-122"/>
              </a:rPr>
              <a:t> </a:t>
            </a:r>
            <a:endParaRPr lang="en-US" altLang="zh-CN" sz="4000">
              <a:ea typeface="宋体" panose="02010600030101010101" pitchFamily="2" charset="-122"/>
            </a:endParaRPr>
          </a:p>
          <a:p>
            <a:endParaRPr lang="en-US" altLang="zh-CN" sz="4000">
              <a:ea typeface="宋体" panose="02010600030101010101" pitchFamily="2" charset="-122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1524000" y="692150"/>
            <a:ext cx="9144000" cy="50158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9</a:t>
            </a:r>
            <a:r>
              <a:rPr lang="zh-CN" altLang="en-US" sz="40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熄灭酒精灯，冷却后仔细观察，发现瓶壁上出现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，这说明碘由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态变为了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态，发生了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现象。实验开始时，要用酒精灯微微加热锥形瓶底部，这说明升华过程需要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；相反，凝华过程需要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。在人工造</a:t>
            </a:r>
            <a:r>
              <a:rPr lang="zh-CN" altLang="en-US" sz="4000" b="1" dirty="0">
                <a:solidFill>
                  <a:schemeClr val="accent2"/>
                </a:solidFill>
              </a:rPr>
              <a:t>“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雪</a:t>
            </a:r>
            <a:r>
              <a:rPr lang="zh-CN" altLang="en-US" sz="4000" b="1" dirty="0">
                <a:solidFill>
                  <a:schemeClr val="accent2"/>
                </a:solidFill>
              </a:rPr>
              <a:t>”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的实验装置中，实验所说的</a:t>
            </a:r>
            <a:r>
              <a:rPr lang="zh-CN" altLang="en-US" sz="4000" b="1" dirty="0">
                <a:solidFill>
                  <a:schemeClr val="accent2"/>
                </a:solidFill>
              </a:rPr>
              <a:t>“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雪</a:t>
            </a:r>
            <a:r>
              <a:rPr lang="zh-CN" altLang="en-US" sz="4000" b="1" dirty="0">
                <a:solidFill>
                  <a:schemeClr val="accent2"/>
                </a:solidFill>
              </a:rPr>
              <a:t>”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是</a:t>
            </a:r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en-US" altLang="zh-CN" sz="40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656931" y="1301750"/>
            <a:ext cx="17145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 dirty="0">
                <a:solidFill>
                  <a:srgbClr val="FF0000"/>
                </a:solidFill>
              </a:rPr>
              <a:t>固态碘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135188" y="1844675"/>
            <a:ext cx="69342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气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748973" y="1844358"/>
            <a:ext cx="69342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固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279650" y="2492375"/>
            <a:ext cx="120396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凝华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575050" y="3644900"/>
            <a:ext cx="1560513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吸热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208213" y="4292600"/>
            <a:ext cx="120396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放热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7535863" y="4868863"/>
            <a:ext cx="17145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固态碘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26" grpId="0" autoUpdateAnimBg="0"/>
      <p:bldP spid="5127" grpId="0" autoUpdateAnimBg="0"/>
      <p:bldP spid="5128" grpId="0" autoUpdateAnimBg="0"/>
      <p:bldP spid="5129" grpId="0" autoUpdateAnimBg="0"/>
      <p:bldP spid="5130" grpId="0" autoUpdateAnimBg="0"/>
      <p:bldP spid="513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026"/>
          <p:cNvSpPr txBox="1">
            <a:spLocks noChangeArrowheads="1"/>
          </p:cNvSpPr>
          <p:nvPr/>
        </p:nvSpPr>
        <p:spPr bwMode="auto">
          <a:xfrm>
            <a:off x="1847850" y="1557338"/>
            <a:ext cx="8382000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、雾、露、霜、雪是常见的自然现象，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其中由水蒸气凝华而成的是（　　）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Ａ、雾、霜　　　　　Ｂ、霜、雪　　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Ｃ、雾、露　        Ｄ、雪、露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18435" name="WordArt 1027"/>
          <p:cNvSpPr>
            <a:spLocks noChangeArrowheads="1" noChangeShapeType="1" noTextEdit="1"/>
          </p:cNvSpPr>
          <p:nvPr/>
        </p:nvSpPr>
        <p:spPr bwMode="auto">
          <a:xfrm>
            <a:off x="2743200" y="152400"/>
            <a:ext cx="5945188" cy="1189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隶书"/>
                <a:ea typeface="隶书"/>
              </a:rPr>
              <a:t>自然现象物理思考</a:t>
            </a:r>
            <a:endParaRPr lang="zh-CN" altLang="en-US" sz="48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隶书"/>
              <a:ea typeface="隶书"/>
            </a:endParaRPr>
          </a:p>
        </p:txBody>
      </p:sp>
      <p:sp>
        <p:nvSpPr>
          <p:cNvPr id="18436" name="Text Box 1028"/>
          <p:cNvSpPr txBox="1">
            <a:spLocks noChangeArrowheads="1"/>
          </p:cNvSpPr>
          <p:nvPr/>
        </p:nvSpPr>
        <p:spPr bwMode="auto">
          <a:xfrm>
            <a:off x="8144193" y="2111058"/>
            <a:ext cx="414337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</a:rPr>
              <a:t>B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1847850" y="4221798"/>
            <a:ext cx="8610600" cy="119888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2</a:t>
            </a:r>
            <a:r>
              <a:rPr lang="en-US" altLang="zh-CN" sz="36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.</a:t>
            </a:r>
            <a:r>
              <a:rPr lang="zh-CN" altLang="en-US" sz="3600" b="1" dirty="0" smtClean="0">
                <a:solidFill>
                  <a:schemeClr val="accent2"/>
                </a:solidFill>
              </a:rPr>
              <a:t>“</a:t>
            </a:r>
            <a:r>
              <a:rPr lang="zh-CN" altLang="en-US" sz="36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冰雹</a:t>
            </a:r>
            <a:r>
              <a:rPr lang="zh-CN" altLang="en-US" sz="3600" b="1" dirty="0" smtClean="0">
                <a:solidFill>
                  <a:schemeClr val="accent2"/>
                </a:solidFill>
              </a:rPr>
              <a:t>”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和</a:t>
            </a:r>
            <a:r>
              <a:rPr lang="zh-CN" altLang="en-US" sz="3600" b="1" dirty="0">
                <a:solidFill>
                  <a:schemeClr val="accent2"/>
                </a:solidFill>
              </a:rPr>
              <a:t>“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雪</a:t>
            </a:r>
            <a:r>
              <a:rPr lang="zh-CN" altLang="en-US" sz="3600" b="1" dirty="0">
                <a:solidFill>
                  <a:schemeClr val="accent2"/>
                </a:solidFill>
              </a:rPr>
              <a:t>”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都是水的固态形式，你能从形状和形成的原因区别它们吗？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1558925" y="283528"/>
            <a:ext cx="9109075" cy="304609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A.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在一定条件下，云中的小水滴不断</a:t>
            </a:r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______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成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水蒸气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再</a:t>
            </a:r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______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到小冰晶上，小冰晶变得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越来越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大，当上升的气流托不住它时，冰晶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就会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从天上落下来，如果在下落过程中的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温度低于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或接近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0℃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，就形成雪。如果温度高于</a:t>
            </a:r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0℃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，冰晶就会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形成雨。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1704975" y="3644900"/>
            <a:ext cx="8711505" cy="255333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B.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冰雹是云中的小水滴在空气对流中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受冷</a:t>
            </a:r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_______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成小冰块，小冰雹块在流动过程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中又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与小冰晶、小水滴合并，形成透明与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不透明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交替层次的大冰块，当增大到一定程度时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，气流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无法支持，降落形成的。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8256240" y="188640"/>
            <a:ext cx="13684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</a:rPr>
              <a:t>汽化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2855640" y="692696"/>
            <a:ext cx="1223962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</a:rPr>
              <a:t>凝华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8544272" y="2132856"/>
            <a:ext cx="12954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</a:rPr>
              <a:t>熔化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2063552" y="4077072"/>
            <a:ext cx="1439863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</a:rPr>
              <a:t>凝固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7" grpId="0" autoUpdateAnimBg="0"/>
      <p:bldP spid="56328" grpId="0" autoUpdateAnimBg="0"/>
      <p:bldP spid="56329" grpId="0" autoUpdateAnimBg="0"/>
      <p:bldP spid="5633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676400" y="908050"/>
            <a:ext cx="8763000" cy="3476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400" b="1" dirty="0">
                <a:solidFill>
                  <a:schemeClr val="accent2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44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、将玻璃片放在开水壶嘴处，得到</a:t>
            </a:r>
            <a:r>
              <a:rPr lang="zh-CN" altLang="en-US" sz="44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小水珠，</a:t>
            </a:r>
            <a:r>
              <a:rPr lang="zh-CN" altLang="en-US" sz="4400" b="1" dirty="0">
                <a:solidFill>
                  <a:schemeClr val="accent2"/>
                </a:solidFill>
                <a:latin typeface="黑体" panose="02010609060101010101" pitchFamily="49" charset="-122"/>
              </a:rPr>
              <a:t>此种液化方法是</a:t>
            </a:r>
            <a:r>
              <a:rPr lang="en-US" altLang="zh-CN" sz="44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______________;</a:t>
            </a:r>
            <a:r>
              <a:rPr lang="zh-CN" altLang="en-US" sz="4400" b="1" dirty="0">
                <a:solidFill>
                  <a:schemeClr val="accent2"/>
                </a:solidFill>
                <a:latin typeface="黑体" panose="02010609060101010101" pitchFamily="49" charset="-122"/>
              </a:rPr>
              <a:t>将石油气封装在液化气瓶中，此种液化方法是</a:t>
            </a:r>
            <a:r>
              <a:rPr lang="en-US" altLang="zh-CN" sz="44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______________</a:t>
            </a:r>
            <a:r>
              <a:rPr lang="zh-CN" altLang="en-US" sz="44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en-US" altLang="zh-CN" sz="44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2819400" y="115888"/>
            <a:ext cx="5791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隶书"/>
                <a:ea typeface="隶书"/>
              </a:rPr>
              <a:t>生活现象物理思考</a:t>
            </a:r>
            <a:endParaRPr lang="zh-CN" altLang="en-US" sz="48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隶书"/>
              <a:ea typeface="隶书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66988" y="2276475"/>
            <a:ext cx="25908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降低温度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819400" y="3573463"/>
            <a:ext cx="28194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压缩体积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21510" name="Rectangle 1032"/>
          <p:cNvSpPr>
            <a:spLocks noChangeArrowheads="1"/>
          </p:cNvSpPr>
          <p:nvPr/>
        </p:nvSpPr>
        <p:spPr bwMode="auto">
          <a:xfrm>
            <a:off x="1530350" y="4518978"/>
            <a:ext cx="9118600" cy="193802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zh-CN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2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、医生为病人检查牙齿时，常把小镜子</a:t>
            </a:r>
            <a:endParaRPr lang="zh-CN" altLang="en-US" sz="40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放在酒精灯上适当烤一烤，然后再伸进</a:t>
            </a:r>
            <a:endParaRPr lang="zh-CN" altLang="en-US" sz="40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口腔内，这样做的主要目的是什么？</a:t>
            </a:r>
            <a:endParaRPr lang="zh-CN" altLang="en-US" sz="40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  <p:bldP spid="614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752600" y="3352800"/>
            <a:ext cx="8915400" cy="3046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4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、有两杯水，里面都有没熔化的冰块，一杯在阳光下，一杯在阴凉处，下列说法正确的 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(   </a:t>
            </a:r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)        </a:t>
            </a:r>
            <a:endParaRPr lang="en-US" altLang="zh-CN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A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、在阳光下的水的温度高      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B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、在阴凉处的水的温度高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C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、两杯水的温度一样高       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D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、两杯水温度的高低无法进行比较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9067800" y="3886200"/>
            <a:ext cx="3098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endParaRPr lang="zh-CN" altLang="zh-CN" sz="2400">
              <a:ea typeface="宋体" panose="02010600030101010101" pitchFamily="2" charset="-122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9480550" y="0"/>
            <a:ext cx="49022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</a:rPr>
              <a:t>C</a:t>
            </a:r>
            <a:endParaRPr lang="en-US" altLang="zh-CN" sz="48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grpSp>
        <p:nvGrpSpPr>
          <p:cNvPr id="22533" name="Group 7"/>
          <p:cNvGrpSpPr/>
          <p:nvPr/>
        </p:nvGrpSpPr>
        <p:grpSpPr bwMode="auto">
          <a:xfrm>
            <a:off x="1524000" y="0"/>
            <a:ext cx="8915400" cy="3435351"/>
            <a:chOff x="0" y="0"/>
            <a:chExt cx="5616" cy="2164"/>
          </a:xfrm>
        </p:grpSpPr>
        <p:sp>
          <p:nvSpPr>
            <p:cNvPr id="22538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5616" cy="10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40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3</a:t>
              </a:r>
              <a:r>
                <a:rPr lang="zh-CN" altLang="en-US" sz="40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、</a:t>
              </a:r>
              <a:r>
                <a:rPr lang="zh-CN" altLang="en-US" sz="32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给出的图像中，属于晶体熔化的图像是</a:t>
              </a:r>
              <a:r>
                <a:rPr lang="en-US" altLang="zh-CN" sz="32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(   )</a:t>
              </a:r>
              <a:r>
                <a:rPr lang="zh-CN" altLang="en-US" sz="32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晶体凝固的是</a:t>
              </a:r>
              <a:r>
                <a:rPr lang="en-US" altLang="zh-CN" sz="32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(    </a:t>
              </a:r>
              <a:r>
                <a:rPr lang="en-US" altLang="zh-CN" sz="3200" b="1" dirty="0" smtClean="0">
                  <a:solidFill>
                    <a:schemeClr val="accent2"/>
                  </a:solidFill>
                  <a:latin typeface="黑体" panose="02010609060101010101" pitchFamily="49" charset="-122"/>
                </a:rPr>
                <a:t>)</a:t>
              </a:r>
              <a:r>
                <a:rPr lang="zh-CN" altLang="en-US" sz="3200" b="1" dirty="0" smtClean="0">
                  <a:solidFill>
                    <a:schemeClr val="accent2"/>
                  </a:solidFill>
                  <a:latin typeface="黑体" panose="02010609060101010101" pitchFamily="49" charset="-122"/>
                </a:rPr>
                <a:t>，非晶体</a:t>
              </a:r>
              <a:r>
                <a:rPr lang="zh-CN" altLang="en-US" sz="32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熔化的是</a:t>
              </a:r>
              <a:r>
                <a:rPr lang="en-US" altLang="zh-CN" sz="32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(    </a:t>
              </a:r>
              <a:r>
                <a:rPr lang="en-US" altLang="zh-CN" sz="3200" b="1" dirty="0" smtClean="0">
                  <a:solidFill>
                    <a:schemeClr val="accent2"/>
                  </a:solidFill>
                  <a:latin typeface="黑体" panose="02010609060101010101" pitchFamily="49" charset="-122"/>
                </a:rPr>
                <a:t>)</a:t>
              </a:r>
              <a:r>
                <a:rPr lang="zh-CN" altLang="en-US" sz="3200" b="1" dirty="0" smtClean="0">
                  <a:solidFill>
                    <a:schemeClr val="accent2"/>
                  </a:solidFill>
                  <a:latin typeface="黑体" panose="02010609060101010101" pitchFamily="49" charset="-122"/>
                </a:rPr>
                <a:t>，非晶体</a:t>
              </a:r>
              <a:r>
                <a:rPr lang="zh-CN" altLang="en-US" sz="32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凝固的是</a:t>
              </a:r>
              <a:r>
                <a:rPr lang="en-US" altLang="zh-CN" sz="3200" b="1" dirty="0">
                  <a:solidFill>
                    <a:schemeClr val="accent2"/>
                  </a:solidFill>
                  <a:latin typeface="黑体" panose="02010609060101010101" pitchFamily="49" charset="-122"/>
                </a:rPr>
                <a:t>(    )</a:t>
              </a:r>
              <a:endPara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endParaRPr>
            </a:p>
          </p:txBody>
        </p:sp>
        <p:pic>
          <p:nvPicPr>
            <p:cNvPr id="22539" name="Picture 2" descr="Szw016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5" y="1026"/>
              <a:ext cx="4989" cy="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521200" y="444183"/>
            <a:ext cx="49022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</a:rPr>
              <a:t>B</a:t>
            </a:r>
            <a:endParaRPr lang="en-US" altLang="zh-CN" sz="48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887777" y="444530"/>
            <a:ext cx="49022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800" b="1" dirty="0">
                <a:solidFill>
                  <a:srgbClr val="FF0000"/>
                </a:solidFill>
                <a:latin typeface="黑体" panose="02010609060101010101" pitchFamily="49" charset="-122"/>
              </a:rPr>
              <a:t>D</a:t>
            </a:r>
            <a:endParaRPr lang="en-US" altLang="zh-CN" sz="48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928163" y="988552"/>
            <a:ext cx="49022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800" b="1" dirty="0">
                <a:solidFill>
                  <a:srgbClr val="FF0000"/>
                </a:solidFill>
                <a:latin typeface="黑体" panose="02010609060101010101" pitchFamily="49" charset="-122"/>
              </a:rPr>
              <a:t>A</a:t>
            </a:r>
            <a:endParaRPr lang="en-US" altLang="zh-CN" sz="48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9660890" y="3701098"/>
            <a:ext cx="49022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</a:rPr>
              <a:t>C</a:t>
            </a:r>
            <a:endParaRPr lang="en-US" altLang="zh-CN" sz="48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3" grpId="0" autoUpdateAnimBg="0"/>
      <p:bldP spid="9224" grpId="0" autoUpdateAnimBg="0"/>
      <p:bldP spid="32771" grpId="0" autoUpdateAnimBg="0"/>
      <p:bldP spid="32772" grpId="0" autoUpdateAnimBg="0"/>
      <p:bldP spid="32773" grpId="0" autoUpdateAnimBg="0"/>
      <p:bldP spid="3277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1828800" y="304800"/>
            <a:ext cx="8534400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5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、寒冷的冬天，洗涤沾满油污的盘子，用温度较高的热水洗涤效果特别好，这是由于水温超过了油污</a:t>
            </a: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____________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，而使油污</a:t>
            </a: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的缘故。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951538" y="1412875"/>
            <a:ext cx="293751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熔化时的温度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575050" y="1916113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熔化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3557" name="Rectangle 2"/>
          <p:cNvSpPr>
            <a:spLocks noChangeArrowheads="1"/>
          </p:cNvSpPr>
          <p:nvPr/>
        </p:nvSpPr>
        <p:spPr bwMode="auto">
          <a:xfrm>
            <a:off x="1775520" y="2853362"/>
            <a:ext cx="8329930" cy="310769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indent="133350"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6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小珊同学用纸盒烧水，水烧开了，纸盒却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/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不会烧着，这是因为 （　　）        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A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、水能灭火                    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B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、火焰的温度低于纸的着火点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C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、纸的着火点高于水的沸点         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D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水擅于将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热迅速向外散发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6384032" y="3284984"/>
            <a:ext cx="74422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400" b="1">
                <a:solidFill>
                  <a:srgbClr val="FF0000"/>
                </a:solidFill>
              </a:rPr>
              <a:t>Ｃ</a:t>
            </a:r>
            <a:endParaRPr lang="zh-CN" altLang="en-US" sz="4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utoUpdateAnimBg="0"/>
      <p:bldP spid="10247" grpId="0" autoUpdateAnimBg="0"/>
      <p:bldP spid="3174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028"/>
          <p:cNvSpPr txBox="1">
            <a:spLocks noChangeArrowheads="1"/>
          </p:cNvSpPr>
          <p:nvPr/>
        </p:nvSpPr>
        <p:spPr bwMode="auto">
          <a:xfrm>
            <a:off x="1828800" y="228600"/>
            <a:ext cx="8458200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7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、人体自身有调节体温的功能。例如，当人在运动或进行劳动时体温会升高，这时人体通过</a:t>
            </a: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来使体温下降，这种方式降低体温的物理原理是</a:t>
            </a:r>
            <a:r>
              <a:rPr lang="en-US" altLang="zh-CN" sz="36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_________</a:t>
            </a:r>
            <a:r>
              <a:rPr lang="zh-CN" altLang="en-US" sz="36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12293" name="Text Box 1029"/>
          <p:cNvSpPr txBox="1">
            <a:spLocks noChangeArrowheads="1"/>
          </p:cNvSpPr>
          <p:nvPr/>
        </p:nvSpPr>
        <p:spPr bwMode="auto">
          <a:xfrm>
            <a:off x="4872038" y="1268413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出汗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2294" name="Text Box 1030"/>
          <p:cNvSpPr txBox="1">
            <a:spLocks noChangeArrowheads="1"/>
          </p:cNvSpPr>
          <p:nvPr/>
        </p:nvSpPr>
        <p:spPr bwMode="auto">
          <a:xfrm>
            <a:off x="7896423" y="1851025"/>
            <a:ext cx="22320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蒸发吸热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24581" name="Rectangle 1034"/>
          <p:cNvSpPr>
            <a:spLocks noChangeArrowheads="1"/>
          </p:cNvSpPr>
          <p:nvPr/>
        </p:nvSpPr>
        <p:spPr bwMode="auto">
          <a:xfrm>
            <a:off x="1489075" y="2853373"/>
            <a:ext cx="9364980" cy="292290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8</a:t>
            </a:r>
            <a:r>
              <a:rPr lang="zh-CN" altLang="en-US" sz="40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固态二氧化碳（干冰）可以灭火，其主要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原因是干冰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时要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大量的热，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使可燃物周围的温度降低，不能达到着火点。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同时，密度较大的二氧化碳又隔绝了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______</a:t>
            </a:r>
            <a:endParaRPr lang="en-US" altLang="zh-CN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使可燃物不易燃烧。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12299" name="Text Box 1035"/>
          <p:cNvSpPr txBox="1">
            <a:spLocks noChangeArrowheads="1"/>
          </p:cNvSpPr>
          <p:nvPr/>
        </p:nvSpPr>
        <p:spPr bwMode="auto">
          <a:xfrm>
            <a:off x="4295800" y="3501008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升华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2300" name="Text Box 1036"/>
          <p:cNvSpPr txBox="1">
            <a:spLocks noChangeArrowheads="1"/>
          </p:cNvSpPr>
          <p:nvPr/>
        </p:nvSpPr>
        <p:spPr bwMode="auto">
          <a:xfrm>
            <a:off x="6960096" y="3501008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吸收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2301" name="Text Box 1037"/>
          <p:cNvSpPr txBox="1">
            <a:spLocks noChangeArrowheads="1"/>
          </p:cNvSpPr>
          <p:nvPr/>
        </p:nvSpPr>
        <p:spPr bwMode="auto">
          <a:xfrm>
            <a:off x="8994775" y="450850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空气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utoUpdateAnimBg="0"/>
      <p:bldP spid="12294" grpId="0" autoUpdateAnimBg="0"/>
      <p:bldP spid="12299" grpId="0" autoUpdateAnimBg="0"/>
      <p:bldP spid="12300" grpId="0" autoUpdateAnimBg="0"/>
      <p:bldP spid="123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3"/>
          <p:cNvSpPr/>
          <p:nvPr/>
        </p:nvSpPr>
        <p:spPr bwMode="auto">
          <a:xfrm>
            <a:off x="2614613" y="920750"/>
            <a:ext cx="77787" cy="1871663"/>
          </a:xfrm>
          <a:prstGeom prst="leftBrace">
            <a:avLst>
              <a:gd name="adj1" fmla="val 200512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/>
          <a:lstStyle/>
          <a:p>
            <a:pPr algn="ctr" eaLnBrk="1" hangingPunct="1"/>
            <a:endParaRPr lang="zh-CN" altLang="zh-CN" sz="3200" b="1">
              <a:solidFill>
                <a:schemeClr val="accent2"/>
              </a:solidFill>
            </a:endParaRPr>
          </a:p>
        </p:txBody>
      </p:sp>
      <p:sp>
        <p:nvSpPr>
          <p:cNvPr id="8195" name="Rectangle 8"/>
          <p:cNvSpPr>
            <a:spLocks noChangeArrowheads="1"/>
          </p:cNvSpPr>
          <p:nvPr/>
        </p:nvSpPr>
        <p:spPr bwMode="auto">
          <a:xfrm>
            <a:off x="2463800" y="-31750"/>
            <a:ext cx="3395663" cy="107632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</a:rPr>
              <a:t>一、物质的状态</a:t>
            </a:r>
            <a:endParaRPr lang="zh-CN" altLang="en-US" sz="3200">
              <a:solidFill>
                <a:srgbClr val="FF0000"/>
              </a:solidFill>
            </a:endParaRPr>
          </a:p>
          <a:p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8196" name="Rectangle 9"/>
          <p:cNvSpPr>
            <a:spLocks noChangeArrowheads="1"/>
          </p:cNvSpPr>
          <p:nvPr/>
        </p:nvSpPr>
        <p:spPr bwMode="auto">
          <a:xfrm>
            <a:off x="3214688" y="335756"/>
            <a:ext cx="284480" cy="156845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 altLang="zh-CN" sz="3200">
              <a:ea typeface="宋体" panose="02010600030101010101" pitchFamily="2" charset="-122"/>
            </a:endParaRPr>
          </a:p>
          <a:p>
            <a:r>
              <a:rPr lang="en-US" altLang="zh-CN" sz="3200">
                <a:ea typeface="宋体" panose="02010600030101010101" pitchFamily="2" charset="-122"/>
              </a:rPr>
              <a:t> </a:t>
            </a:r>
            <a:endParaRPr lang="en-US" altLang="zh-CN" sz="3200">
              <a:ea typeface="宋体" panose="02010600030101010101" pitchFamily="2" charset="-122"/>
            </a:endParaRPr>
          </a:p>
          <a:p>
            <a:endParaRPr lang="en-US" altLang="zh-CN" sz="3200">
              <a:ea typeface="宋体" panose="02010600030101010101" pitchFamily="2" charset="-122"/>
            </a:endParaRPr>
          </a:p>
        </p:txBody>
      </p: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2543175" y="3452813"/>
            <a:ext cx="7848600" cy="156845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、温度是表示（            ）的物理量。  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0℃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的规定是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_________________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en-US" altLang="zh-CN" sz="3200" b="1" dirty="0" smtClean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100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℃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的规定是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___________________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8198" name="Text Box 11"/>
          <p:cNvSpPr txBox="1">
            <a:spLocks noChangeArrowheads="1"/>
          </p:cNvSpPr>
          <p:nvPr/>
        </p:nvSpPr>
        <p:spPr bwMode="auto">
          <a:xfrm>
            <a:off x="2693670" y="5013325"/>
            <a:ext cx="675005" cy="17526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50000">
                <a:srgbClr val="FFFFFF"/>
              </a:gs>
              <a:gs pos="100000">
                <a:srgbClr val="FFFF99"/>
              </a:gs>
            </a:gsLst>
            <a:lin ang="0" scaled="1"/>
          </a:gradFill>
          <a:ln w="9525">
            <a:solidFill>
              <a:schemeClr val="accent2"/>
            </a:solidFill>
            <a:miter lim="800000"/>
          </a:ln>
        </p:spPr>
        <p:txBody>
          <a:bodyPr vert="eaVert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  <a:ea typeface="隶书" pitchFamily="49" charset="-122"/>
              </a:rPr>
              <a:t>温度计</a:t>
            </a:r>
            <a:endParaRPr lang="zh-CN" altLang="en-US" sz="3200" b="1">
              <a:solidFill>
                <a:schemeClr val="accent2"/>
              </a:solidFill>
              <a:ea typeface="隶书" pitchFamily="49" charset="-122"/>
            </a:endParaRPr>
          </a:p>
        </p:txBody>
      </p:sp>
      <p:sp>
        <p:nvSpPr>
          <p:cNvPr id="8199" name="AutoShape 12"/>
          <p:cNvSpPr>
            <a:spLocks noChangeArrowheads="1"/>
          </p:cNvSpPr>
          <p:nvPr/>
        </p:nvSpPr>
        <p:spPr bwMode="auto">
          <a:xfrm>
            <a:off x="4013200" y="6080125"/>
            <a:ext cx="2895600" cy="6096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17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200" b="1">
                <a:solidFill>
                  <a:schemeClr val="accent2"/>
                </a:solidFill>
                <a:ea typeface="幼圆" pitchFamily="49" charset="-122"/>
              </a:rPr>
              <a:t>使用方法</a:t>
            </a:r>
            <a:endParaRPr lang="zh-CN" altLang="en-US" sz="3200" b="1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8200" name="AutoShape 13"/>
          <p:cNvSpPr>
            <a:spLocks noChangeArrowheads="1"/>
          </p:cNvSpPr>
          <p:nvPr/>
        </p:nvSpPr>
        <p:spPr bwMode="auto">
          <a:xfrm>
            <a:off x="3935413" y="5013325"/>
            <a:ext cx="3505200" cy="685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fontAlgn="ctr" hangingPunct="1"/>
            <a:r>
              <a:rPr lang="zh-CN" altLang="en-US" sz="3200" b="1">
                <a:solidFill>
                  <a:schemeClr val="accent2"/>
                </a:solidFill>
                <a:ea typeface="幼圆" pitchFamily="49" charset="-122"/>
              </a:rPr>
              <a:t>摄氏温标的规定</a:t>
            </a:r>
            <a:endParaRPr lang="zh-CN" altLang="en-US" sz="3200" b="1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8201" name="AutoShape 14"/>
          <p:cNvSpPr/>
          <p:nvPr/>
        </p:nvSpPr>
        <p:spPr bwMode="auto">
          <a:xfrm>
            <a:off x="3632200" y="5013325"/>
            <a:ext cx="304800" cy="1524000"/>
          </a:xfrm>
          <a:prstGeom prst="leftBrace">
            <a:avLst>
              <a:gd name="adj1" fmla="val 41667"/>
              <a:gd name="adj2" fmla="val 49083"/>
            </a:avLst>
          </a:prstGeom>
          <a:noFill/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1" hangingPunct="1"/>
            <a:endParaRPr lang="zh-CN" altLang="en-US" sz="2400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2530475" y="2781300"/>
            <a:ext cx="1816100" cy="58356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二、温度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1574165" y="152400"/>
            <a:ext cx="921385" cy="6172200"/>
          </a:xfrm>
          <a:prstGeom prst="rect">
            <a:avLst/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48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幼圆" pitchFamily="49" charset="-122"/>
              </a:rPr>
              <a:t>知识回顾</a:t>
            </a:r>
            <a:endParaRPr lang="zh-CN" altLang="en-US" sz="48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ea typeface="幼圆" pitchFamily="49" charset="-122"/>
            </a:endParaRPr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7710488" y="54927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固态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3317875" y="98742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液态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5478463" y="98742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气态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5591175" y="3429000"/>
            <a:ext cx="263271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物体冷热程度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6891" name="Text Box 27"/>
          <p:cNvSpPr txBox="1">
            <a:spLocks noChangeArrowheads="1"/>
          </p:cNvSpPr>
          <p:nvPr/>
        </p:nvSpPr>
        <p:spPr bwMode="auto">
          <a:xfrm>
            <a:off x="4943475" y="4005263"/>
            <a:ext cx="350139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FF0000"/>
                </a:solidFill>
                <a:latin typeface="黑体" panose="02010609060101010101" pitchFamily="49" charset="-122"/>
              </a:rPr>
              <a:t>通常情况下冰水混合物的温度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6900" name="Text Box 36"/>
          <p:cNvSpPr txBox="1">
            <a:spLocks noChangeArrowheads="1"/>
          </p:cNvSpPr>
          <p:nvPr/>
        </p:nvSpPr>
        <p:spPr bwMode="auto">
          <a:xfrm>
            <a:off x="5735960" y="4509120"/>
            <a:ext cx="322199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49" charset="-122"/>
              </a:rPr>
              <a:t>标准大气压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</a:rPr>
              <a:t>下水</a:t>
            </a: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49" charset="-122"/>
              </a:rPr>
              <a:t>沸腾时的温度</a:t>
            </a:r>
            <a:endParaRPr lang="zh-CN" altLang="en-US" sz="18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6901" name="Text Box 37"/>
          <p:cNvSpPr txBox="1">
            <a:spLocks noChangeArrowheads="1"/>
          </p:cNvSpPr>
          <p:nvPr/>
        </p:nvSpPr>
        <p:spPr bwMode="auto">
          <a:xfrm>
            <a:off x="7011988" y="6021388"/>
            <a:ext cx="34004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估</a:t>
            </a:r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</a:rPr>
              <a:t>.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选</a:t>
            </a:r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</a:rPr>
              <a:t>.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量</a:t>
            </a:r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</a:rPr>
              <a:t>.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取</a:t>
            </a:r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</a:rPr>
              <a:t>.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读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8211" name="Rectangle 39"/>
          <p:cNvSpPr>
            <a:spLocks noChangeArrowheads="1"/>
          </p:cNvSpPr>
          <p:nvPr/>
        </p:nvSpPr>
        <p:spPr bwMode="auto">
          <a:xfrm>
            <a:off x="2806700" y="561975"/>
            <a:ext cx="6928485" cy="107632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物质有三种状态，分别是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8212" name="Rectangle 41"/>
          <p:cNvSpPr>
            <a:spLocks noChangeArrowheads="1"/>
          </p:cNvSpPr>
          <p:nvPr/>
        </p:nvSpPr>
        <p:spPr bwMode="auto">
          <a:xfrm>
            <a:off x="2848928" y="1989138"/>
            <a:ext cx="3449320" cy="58356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3200" b="1">
                <a:solidFill>
                  <a:schemeClr val="accent2"/>
                </a:solidFill>
              </a:rPr>
              <a:t>物质各状态的特征</a:t>
            </a:r>
            <a:endParaRPr lang="zh-CN" altLang="en-US" sz="3200" b="1">
              <a:solidFill>
                <a:schemeClr val="accent2"/>
              </a:solidFill>
            </a:endParaRPr>
          </a:p>
        </p:txBody>
      </p:sp>
      <p:sp>
        <p:nvSpPr>
          <p:cNvPr id="8213" name="Rectangle 43"/>
          <p:cNvSpPr>
            <a:spLocks noChangeArrowheads="1"/>
          </p:cNvSpPr>
          <p:nvPr/>
        </p:nvSpPr>
        <p:spPr bwMode="auto">
          <a:xfrm>
            <a:off x="6167438" y="1628775"/>
            <a:ext cx="4572000" cy="156845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ea typeface="宋体" panose="02010600030101010101" pitchFamily="2" charset="-122"/>
              </a:rPr>
              <a:t>1</a:t>
            </a:r>
            <a:r>
              <a:rPr lang="zh-CN" altLang="en-US" sz="3200" b="1">
                <a:solidFill>
                  <a:schemeClr val="accent2"/>
                </a:solidFill>
                <a:ea typeface="宋体" panose="02010600030101010101" pitchFamily="2" charset="-122"/>
              </a:rPr>
              <a:t>、固态</a:t>
            </a:r>
            <a:r>
              <a:rPr lang="en-US" altLang="zh-CN" sz="3200" b="1">
                <a:solidFill>
                  <a:schemeClr val="accent2"/>
                </a:solidFill>
                <a:ea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chemeClr val="accent2"/>
                </a:solidFill>
                <a:ea typeface="宋体" panose="02010600030101010101" pitchFamily="2" charset="-122"/>
              </a:rPr>
              <a:t>。</a:t>
            </a:r>
            <a:endParaRPr lang="zh-CN" altLang="en-US" sz="3200" b="1">
              <a:solidFill>
                <a:schemeClr val="accent2"/>
              </a:solidFill>
              <a:ea typeface="宋体" panose="02010600030101010101" pitchFamily="2" charset="-122"/>
            </a:endParaRPr>
          </a:p>
          <a:p>
            <a:r>
              <a:rPr lang="en-US" altLang="zh-CN" sz="3200" b="1">
                <a:solidFill>
                  <a:schemeClr val="accent2"/>
                </a:solidFill>
                <a:ea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chemeClr val="accent2"/>
                </a:solidFill>
                <a:ea typeface="宋体" panose="02010600030101010101" pitchFamily="2" charset="-122"/>
              </a:rPr>
              <a:t>、液态</a:t>
            </a:r>
            <a:r>
              <a:rPr lang="en-US" altLang="zh-CN" sz="3200" b="1">
                <a:solidFill>
                  <a:schemeClr val="accent2"/>
                </a:solidFill>
                <a:ea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chemeClr val="accent2"/>
                </a:solidFill>
                <a:ea typeface="宋体" panose="02010600030101010101" pitchFamily="2" charset="-122"/>
              </a:rPr>
              <a:t>。</a:t>
            </a:r>
            <a:endParaRPr lang="zh-CN" altLang="en-US" sz="3200" b="1">
              <a:solidFill>
                <a:schemeClr val="accent2"/>
              </a:solidFill>
              <a:ea typeface="宋体" panose="02010600030101010101" pitchFamily="2" charset="-122"/>
            </a:endParaRPr>
          </a:p>
          <a:p>
            <a:r>
              <a:rPr lang="en-US" altLang="zh-CN" sz="3200" b="1">
                <a:solidFill>
                  <a:schemeClr val="accent2"/>
                </a:solidFill>
                <a:ea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chemeClr val="accent2"/>
                </a:solidFill>
                <a:ea typeface="宋体" panose="02010600030101010101" pitchFamily="2" charset="-122"/>
              </a:rPr>
              <a:t>、气态</a:t>
            </a:r>
            <a:r>
              <a:rPr lang="en-US" altLang="zh-CN" sz="3200" b="1">
                <a:solidFill>
                  <a:schemeClr val="accent2"/>
                </a:solidFill>
                <a:ea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chemeClr val="accent2"/>
                </a:solidFill>
                <a:ea typeface="宋体" panose="02010600030101010101" pitchFamily="2" charset="-122"/>
              </a:rPr>
              <a:t>。</a:t>
            </a:r>
            <a:endParaRPr lang="zh-CN" altLang="en-US" sz="3200" b="1">
              <a:solidFill>
                <a:schemeClr val="accent2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3" grpId="0" autoUpdateAnimBg="0"/>
      <p:bldP spid="36884" grpId="0" autoUpdateAnimBg="0"/>
      <p:bldP spid="36885" grpId="0" autoUpdateAnimBg="0"/>
      <p:bldP spid="36890" grpId="0" autoUpdateAnimBg="0"/>
      <p:bldP spid="36891" grpId="0" autoUpdateAnimBg="0"/>
      <p:bldP spid="36900" grpId="0" autoUpdateAnimBg="0"/>
      <p:bldP spid="3690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524001" y="1268413"/>
            <a:ext cx="9144000" cy="50158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-228600" eaLnBrk="1" hangingPunct="1">
              <a:tabLst>
                <a:tab pos="227965" algn="l"/>
              </a:tabLst>
            </a:pPr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、小名将盛有水的烧瓶放在火焰上加热，水沸腾后，把烧瓶从火焰上拿开，迅速塞上瓶塞，再把烧瓶倒置后向烧瓶浇上冷水，则观察烧瓶里的水（    ）。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-228600">
              <a:tabLst>
                <a:tab pos="227965" algn="l"/>
              </a:tabLst>
            </a:pP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  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A.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一直沸腾，浇上冷水时，停止沸腾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-228600">
              <a:tabLst>
                <a:tab pos="227965" algn="l"/>
              </a:tabLst>
            </a:pP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  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B.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先停止沸腾，浇上冷水时，会再沸腾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-228600">
              <a:tabLst>
                <a:tab pos="227965" algn="l"/>
              </a:tabLst>
            </a:pP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  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C.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因没有继续加热，且又浇上冷水，故不会沸腾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-228600">
              <a:tabLst>
                <a:tab pos="227965" algn="l"/>
              </a:tabLst>
            </a:pP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  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D.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从火焰上拿开到向瓶底浇上冷水的整个过程中，始终都会沸腾。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3124200" y="523875"/>
            <a:ext cx="5410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隶书"/>
                <a:ea typeface="隶书"/>
              </a:rPr>
              <a:t>综合训练提升能力</a:t>
            </a:r>
            <a:endParaRPr lang="zh-CN" altLang="en-US" sz="48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隶书"/>
              <a:ea typeface="隶书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089076" y="2590175"/>
            <a:ext cx="58928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800" b="1" dirty="0">
                <a:solidFill>
                  <a:srgbClr val="FF0000"/>
                </a:solidFill>
                <a:ea typeface="宋体" panose="02010600030101010101" pitchFamily="2" charset="-122"/>
              </a:rPr>
              <a:t>B</a:t>
            </a:r>
            <a:endParaRPr lang="en-US" altLang="zh-CN" sz="48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676400" y="609600"/>
            <a:ext cx="8763000" cy="1938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 dirty="0">
                <a:latin typeface="黑体" panose="02010609060101010101" pitchFamily="49" charset="-122"/>
              </a:rPr>
              <a:t>2</a:t>
            </a:r>
            <a:r>
              <a:rPr lang="zh-CN" altLang="en-US" sz="4000" b="1" dirty="0">
                <a:latin typeface="黑体" panose="02010609060101010101" pitchFamily="49" charset="-122"/>
              </a:rPr>
              <a:t>、</a:t>
            </a:r>
            <a:r>
              <a:rPr lang="zh-CN" altLang="en-US" sz="4000" b="1" dirty="0" smtClean="0">
                <a:latin typeface="黑体" panose="02010609060101010101" pitchFamily="49" charset="-122"/>
              </a:rPr>
              <a:t>右下表</a:t>
            </a:r>
            <a:r>
              <a:rPr lang="zh-CN" altLang="en-US" sz="4000" b="1" dirty="0">
                <a:latin typeface="黑体" panose="02010609060101010101" pitchFamily="49" charset="-122"/>
              </a:rPr>
              <a:t>是一些物质的凝固点和沸点，根据</a:t>
            </a:r>
            <a:r>
              <a:rPr lang="zh-CN" altLang="en-US" sz="4000" b="1" dirty="0" smtClean="0">
                <a:latin typeface="黑体" panose="02010609060101010101" pitchFamily="49" charset="-122"/>
              </a:rPr>
              <a:t>右下表</a:t>
            </a:r>
            <a:r>
              <a:rPr lang="zh-CN" altLang="en-US" sz="4000" b="1" dirty="0">
                <a:latin typeface="黑体" panose="02010609060101010101" pitchFamily="49" charset="-122"/>
              </a:rPr>
              <a:t>，在我国各个地区都能测量气温的温度计是（ </a:t>
            </a:r>
            <a:r>
              <a:rPr lang="en-US" altLang="zh-CN" sz="4000" b="1" dirty="0">
                <a:latin typeface="黑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</a:rPr>
              <a:t>）</a:t>
            </a:r>
            <a:endParaRPr lang="zh-CN" altLang="en-US" sz="4000" b="1" dirty="0">
              <a:latin typeface="黑体" panose="02010609060101010101" pitchFamily="49" charset="-122"/>
            </a:endParaRPr>
          </a:p>
        </p:txBody>
      </p:sp>
      <p:graphicFrame>
        <p:nvGraphicFramePr>
          <p:cNvPr id="11307" name="Group 43"/>
          <p:cNvGraphicFramePr>
            <a:graphicFrameLocks noGrp="1"/>
          </p:cNvGraphicFramePr>
          <p:nvPr/>
        </p:nvGraphicFramePr>
        <p:xfrm>
          <a:off x="5375920" y="3140968"/>
          <a:ext cx="5029200" cy="2527935"/>
        </p:xfrm>
        <a:graphic>
          <a:graphicData uri="http://schemas.openxmlformats.org/drawingml/2006/table">
            <a:tbl>
              <a:tblPr/>
              <a:tblGrid>
                <a:gridCol w="1006475"/>
                <a:gridCol w="1005205"/>
                <a:gridCol w="950595"/>
                <a:gridCol w="1060450"/>
                <a:gridCol w="1006475"/>
              </a:tblGrid>
              <a:tr h="6381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水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水银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酒精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乙醚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凝固点</a:t>
                      </a:r>
                      <a:r>
                        <a:rPr kumimoji="1" lang="en-US" altLang="zh-CN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0</a:t>
                      </a:r>
                      <a:endParaRPr kumimoji="1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-39</a:t>
                      </a:r>
                      <a:endParaRPr kumimoji="1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-117</a:t>
                      </a:r>
                      <a:endParaRPr kumimoji="1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-114</a:t>
                      </a:r>
                      <a:endParaRPr kumimoji="1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沸点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1" lang="en-US" altLang="zh-CN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100</a:t>
                      </a:r>
                      <a:endParaRPr kumimoji="1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357</a:t>
                      </a:r>
                      <a:endParaRPr kumimoji="1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78</a:t>
                      </a:r>
                      <a:endParaRPr kumimoji="1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35</a:t>
                      </a:r>
                      <a:endParaRPr kumimoji="1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1703512" y="3048000"/>
            <a:ext cx="3600400" cy="2553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4000" b="1" dirty="0" smtClean="0">
                <a:solidFill>
                  <a:srgbClr val="FF0000"/>
                </a:solidFill>
                <a:latin typeface="黑体" panose="02010609060101010101" pitchFamily="49" charset="-122"/>
              </a:rPr>
              <a:t>A</a:t>
            </a:r>
            <a:r>
              <a:rPr lang="zh-CN" altLang="en-US" sz="4000" b="1" dirty="0" smtClean="0">
                <a:solidFill>
                  <a:srgbClr val="FF0000"/>
                </a:solidFill>
                <a:latin typeface="黑体" panose="02010609060101010101" pitchFamily="49" charset="-122"/>
              </a:rPr>
              <a:t>、酒精温度计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4000" b="1" dirty="0" smtClean="0">
                <a:solidFill>
                  <a:srgbClr val="FF0000"/>
                </a:solidFill>
                <a:latin typeface="黑体" panose="02010609060101010101" pitchFamily="49" charset="-122"/>
              </a:rPr>
              <a:t>B</a:t>
            </a:r>
            <a:r>
              <a:rPr lang="zh-CN" altLang="en-US" sz="4000" b="1" dirty="0" smtClean="0">
                <a:solidFill>
                  <a:srgbClr val="FF0000"/>
                </a:solidFill>
                <a:latin typeface="黑体" panose="02010609060101010101" pitchFamily="49" charset="-122"/>
              </a:rPr>
              <a:t>、乙醚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</a:rPr>
              <a:t>温度计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</a:rPr>
              <a:t>C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</a:rPr>
              <a:t>、水温度计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4000" b="1" dirty="0" smtClean="0">
                <a:solidFill>
                  <a:srgbClr val="FF0000"/>
                </a:solidFill>
                <a:latin typeface="黑体" panose="02010609060101010101" pitchFamily="49" charset="-122"/>
              </a:rPr>
              <a:t>D</a:t>
            </a:r>
            <a:r>
              <a:rPr lang="zh-CN" altLang="en-US" sz="4000" b="1" dirty="0" smtClean="0">
                <a:solidFill>
                  <a:srgbClr val="FF0000"/>
                </a:solidFill>
                <a:latin typeface="黑体" panose="02010609060101010101" pitchFamily="49" charset="-122"/>
              </a:rPr>
              <a:t>、水银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</a:rPr>
              <a:t>温度计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11310" name="Text Box 46"/>
          <p:cNvSpPr txBox="1">
            <a:spLocks noChangeArrowheads="1"/>
          </p:cNvSpPr>
          <p:nvPr/>
        </p:nvSpPr>
        <p:spPr bwMode="auto">
          <a:xfrm>
            <a:off x="6684010" y="1891665"/>
            <a:ext cx="594995" cy="92202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5400" b="1" dirty="0">
                <a:solidFill>
                  <a:srgbClr val="FF0000"/>
                </a:solidFill>
                <a:ea typeface="宋体" panose="02010600030101010101" pitchFamily="2" charset="-122"/>
              </a:rPr>
              <a:t>A</a:t>
            </a:r>
            <a:endParaRPr lang="en-US" altLang="zh-CN" sz="54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19340" y="281368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309" grpId="0" autoUpdateAnimBg="0"/>
      <p:bldP spid="11310" grpId="0" bldLvl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774825" y="352425"/>
            <a:ext cx="8686800" cy="56311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、热管是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20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世纪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80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年代研制出的一种导热本领非常大的装置，它比铜的导热本领大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1000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倍以上。热管是一根两端封闭的金属管，管内壁衬了一层多孔的材料，其中充有酒精或其他容易汽化的气体。当管的一端受热时，热量会很快的传到另一端，这是什么道理呢？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4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原来，当管的一端受热时，这一端的液体因</a:t>
            </a:r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____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而</a:t>
            </a:r>
            <a:r>
              <a:rPr lang="en-US" altLang="zh-CN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______</a:t>
            </a:r>
            <a:r>
              <a:rPr lang="zh-CN" altLang="en-US" sz="32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，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蒸汽由热端跑到冷端，在冷端因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而</a:t>
            </a:r>
            <a:r>
              <a:rPr lang="en-US" altLang="zh-CN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，冷凝的液体被多孔材料吸附，通过毛细作用又回到热端，如此反复，把热量从热端送到冷端。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752600" y="4038600"/>
            <a:ext cx="3098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endParaRPr lang="zh-CN" altLang="zh-CN" sz="2400">
              <a:ea typeface="宋体" panose="02010600030101010101" pitchFamily="2" charset="-122"/>
            </a:endParaRPr>
          </a:p>
        </p:txBody>
      </p:sp>
      <p:grpSp>
        <p:nvGrpSpPr>
          <p:cNvPr id="2" name="Group 8"/>
          <p:cNvGrpSpPr/>
          <p:nvPr/>
        </p:nvGrpSpPr>
        <p:grpSpPr bwMode="auto">
          <a:xfrm>
            <a:off x="1703388" y="3795713"/>
            <a:ext cx="2819400" cy="644525"/>
            <a:chOff x="144" y="2304"/>
            <a:chExt cx="1776" cy="406"/>
          </a:xfrm>
        </p:grpSpPr>
        <p:sp>
          <p:nvSpPr>
            <p:cNvPr id="27655" name="Text Box 4"/>
            <p:cNvSpPr txBox="1">
              <a:spLocks noChangeArrowheads="1"/>
            </p:cNvSpPr>
            <p:nvPr/>
          </p:nvSpPr>
          <p:spPr bwMode="auto">
            <a:xfrm>
              <a:off x="1056" y="2304"/>
              <a:ext cx="864" cy="4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</a:rPr>
                <a:t>汽化</a:t>
              </a:r>
              <a:endParaRPr lang="zh-CN" altLang="en-US" sz="3600" b="1">
                <a:solidFill>
                  <a:srgbClr val="FF0000"/>
                </a:solidFill>
              </a:endParaRPr>
            </a:p>
          </p:txBody>
        </p:sp>
        <p:sp>
          <p:nvSpPr>
            <p:cNvPr id="27656" name="Text Box 5"/>
            <p:cNvSpPr txBox="1">
              <a:spLocks noChangeArrowheads="1"/>
            </p:cNvSpPr>
            <p:nvPr/>
          </p:nvSpPr>
          <p:spPr bwMode="auto">
            <a:xfrm>
              <a:off x="144" y="2304"/>
              <a:ext cx="838" cy="4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600" b="1" dirty="0">
                  <a:solidFill>
                    <a:srgbClr val="FF0000"/>
                  </a:solidFill>
                </a:rPr>
                <a:t>吸热</a:t>
              </a:r>
              <a:endParaRPr lang="zh-CN" altLang="en-US" sz="3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279576" y="4365104"/>
            <a:ext cx="1524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液化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151784" y="4365104"/>
            <a:ext cx="16002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放热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utoUpdateAnimBg="0"/>
      <p:bldP spid="2151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614488" y="337185"/>
            <a:ext cx="9053511" cy="452310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en-US" altLang="zh-CN" sz="3200" b="1" dirty="0">
                <a:latin typeface="黑体" panose="02010609060101010101" pitchFamily="49" charset="-122"/>
              </a:rPr>
              <a:t>5</a:t>
            </a:r>
            <a:r>
              <a:rPr lang="zh-CN" altLang="en-US" sz="3200" b="1" dirty="0">
                <a:latin typeface="黑体" panose="02010609060101010101" pitchFamily="49" charset="-122"/>
              </a:rPr>
              <a:t>、有两杯水，里面都有没熔化完的冰块，一杯在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</a:rPr>
              <a:t>阳光下，一杯在阴凉处，下列说法正确的是（  ）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r>
              <a:rPr lang="en-US" altLang="zh-CN" sz="2400" b="1" dirty="0">
                <a:latin typeface="黑体" panose="02010609060101010101" pitchFamily="49" charset="-122"/>
              </a:rPr>
              <a:t>A</a:t>
            </a:r>
            <a:r>
              <a:rPr lang="zh-CN" altLang="en-US" sz="2400" b="1" dirty="0">
                <a:latin typeface="黑体" panose="02010609060101010101" pitchFamily="49" charset="-122"/>
              </a:rPr>
              <a:t>、在阳光下的水的温度高     </a:t>
            </a:r>
            <a:endParaRPr lang="zh-CN" altLang="en-US" sz="2400" b="1" dirty="0">
              <a:latin typeface="黑体" panose="02010609060101010101" pitchFamily="49" charset="-122"/>
            </a:endParaRPr>
          </a:p>
          <a:p>
            <a:r>
              <a:rPr lang="en-US" altLang="zh-CN" sz="2400" b="1" dirty="0">
                <a:latin typeface="黑体" panose="02010609060101010101" pitchFamily="49" charset="-122"/>
              </a:rPr>
              <a:t>B</a:t>
            </a:r>
            <a:r>
              <a:rPr lang="zh-CN" altLang="en-US" sz="2400" b="1" dirty="0">
                <a:latin typeface="黑体" panose="02010609060101010101" pitchFamily="49" charset="-122"/>
              </a:rPr>
              <a:t>、在阴凉处的水的温度高</a:t>
            </a:r>
            <a:endParaRPr lang="zh-CN" altLang="en-US" sz="2400" b="1" dirty="0">
              <a:latin typeface="黑体" panose="02010609060101010101" pitchFamily="49" charset="-122"/>
            </a:endParaRPr>
          </a:p>
          <a:p>
            <a:r>
              <a:rPr lang="en-US" altLang="zh-CN" sz="2400" b="1" dirty="0">
                <a:latin typeface="黑体" panose="02010609060101010101" pitchFamily="49" charset="-122"/>
              </a:rPr>
              <a:t>C</a:t>
            </a:r>
            <a:r>
              <a:rPr lang="zh-CN" altLang="en-US" sz="2400" b="1" dirty="0">
                <a:latin typeface="黑体" panose="02010609060101010101" pitchFamily="49" charset="-122"/>
              </a:rPr>
              <a:t>、两杯水的温度一样高        </a:t>
            </a:r>
            <a:endParaRPr lang="zh-CN" altLang="en-US" sz="2400" b="1" dirty="0">
              <a:latin typeface="黑体" panose="02010609060101010101" pitchFamily="49" charset="-122"/>
            </a:endParaRPr>
          </a:p>
          <a:p>
            <a:r>
              <a:rPr lang="en-US" altLang="zh-CN" sz="2400" b="1" dirty="0">
                <a:latin typeface="黑体" panose="02010609060101010101" pitchFamily="49" charset="-122"/>
              </a:rPr>
              <a:t>D</a:t>
            </a:r>
            <a:r>
              <a:rPr lang="zh-CN" altLang="en-US" sz="2400" b="1" dirty="0">
                <a:latin typeface="黑体" panose="02010609060101010101" pitchFamily="49" charset="-122"/>
              </a:rPr>
              <a:t>、两杯水温度的高低无法进行比较</a:t>
            </a:r>
            <a:endParaRPr lang="zh-CN" altLang="en-US" sz="2400" b="1" dirty="0">
              <a:latin typeface="黑体" panose="02010609060101010101" pitchFamily="49" charset="-122"/>
            </a:endParaRPr>
          </a:p>
          <a:p>
            <a:endParaRPr lang="zh-CN" altLang="en-US" sz="3200" b="1" dirty="0">
              <a:latin typeface="黑体" panose="02010609060101010101" pitchFamily="49" charset="-122"/>
            </a:endParaRPr>
          </a:p>
          <a:p>
            <a:r>
              <a:rPr lang="en-US" altLang="zh-CN" sz="3200" b="1" dirty="0">
                <a:latin typeface="黑体" panose="02010609060101010101" pitchFamily="49" charset="-122"/>
              </a:rPr>
              <a:t>6</a:t>
            </a:r>
            <a:r>
              <a:rPr lang="zh-CN" altLang="en-US" sz="3200" b="1" dirty="0">
                <a:latin typeface="黑体" panose="02010609060101010101" pitchFamily="49" charset="-122"/>
              </a:rPr>
              <a:t>、如图，装有酒精和水的两支试管插入水中</a:t>
            </a:r>
            <a:r>
              <a:rPr lang="zh-CN" altLang="en-US" sz="3200" b="1" dirty="0" smtClean="0">
                <a:latin typeface="黑体" panose="02010609060101010101" pitchFamily="49" charset="-122"/>
              </a:rPr>
              <a:t>，</a:t>
            </a:r>
            <a:endParaRPr lang="zh-CN" altLang="en-US" sz="3200" b="1" dirty="0" smtClean="0">
              <a:latin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黑体" panose="02010609060101010101" pitchFamily="49" charset="-122"/>
              </a:rPr>
              <a:t>如不断对烧杯中的水加热，则（     ）                             </a:t>
            </a:r>
            <a:endParaRPr lang="zh-CN" altLang="en-US" sz="3200" b="1" dirty="0" smtClean="0">
              <a:latin typeface="黑体" panose="02010609060101010101" pitchFamily="49" charset="-122"/>
            </a:endParaRPr>
          </a:p>
          <a:p>
            <a:endParaRPr lang="en-US" altLang="zh-CN" sz="3200" b="1" dirty="0">
              <a:latin typeface="黑体" panose="02010609060101010101" pitchFamily="49" charset="-122"/>
            </a:endParaRP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8409539" y="4344191"/>
          <a:ext cx="1943100" cy="193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位图图像" r:id="rId1" imgW="1085850" imgH="1895475" progId="Paint.Picture">
                  <p:embed/>
                </p:oleObj>
              </mc:Choice>
              <mc:Fallback>
                <p:oleObj name="位图图像" r:id="rId1" imgW="1085850" imgH="1895475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9539" y="4344191"/>
                        <a:ext cx="1943100" cy="193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558925" y="4648200"/>
            <a:ext cx="8456930" cy="156845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zh-CN" sz="2400" b="1" dirty="0">
                <a:latin typeface="黑体" panose="02010609060101010101" pitchFamily="49" charset="-122"/>
              </a:rPr>
              <a:t>A</a:t>
            </a:r>
            <a:r>
              <a:rPr lang="zh-CN" altLang="en-US" sz="2400" b="1" dirty="0">
                <a:latin typeface="黑体" panose="02010609060101010101" pitchFamily="49" charset="-122"/>
              </a:rPr>
              <a:t>、试管中酒精能沸腾，试管中的水也能沸腾               </a:t>
            </a:r>
            <a:endParaRPr lang="zh-CN" altLang="en-US" sz="2400" b="1" dirty="0">
              <a:latin typeface="黑体" panose="02010609060101010101" pitchFamily="49" charset="-122"/>
            </a:endParaRPr>
          </a:p>
          <a:p>
            <a:r>
              <a:rPr lang="en-US" altLang="zh-CN" sz="2400" b="1" dirty="0">
                <a:latin typeface="黑体" panose="02010609060101010101" pitchFamily="49" charset="-122"/>
              </a:rPr>
              <a:t>B</a:t>
            </a:r>
            <a:r>
              <a:rPr lang="zh-CN" altLang="en-US" sz="2400" b="1" dirty="0">
                <a:latin typeface="黑体" panose="02010609060101010101" pitchFamily="49" charset="-122"/>
              </a:rPr>
              <a:t>、试管中酒精能沸腾，试管中的水不能沸腾 </a:t>
            </a:r>
            <a:endParaRPr lang="zh-CN" altLang="en-US" sz="2400" b="1" dirty="0">
              <a:latin typeface="黑体" panose="02010609060101010101" pitchFamily="49" charset="-122"/>
            </a:endParaRPr>
          </a:p>
          <a:p>
            <a:r>
              <a:rPr lang="en-US" altLang="zh-CN" sz="2400" b="1" dirty="0">
                <a:latin typeface="黑体" panose="02010609060101010101" pitchFamily="49" charset="-122"/>
              </a:rPr>
              <a:t>C</a:t>
            </a:r>
            <a:r>
              <a:rPr lang="zh-CN" altLang="en-US" sz="2400" b="1" dirty="0">
                <a:latin typeface="黑体" panose="02010609060101010101" pitchFamily="49" charset="-122"/>
              </a:rPr>
              <a:t>、试管中酒精不能沸腾，试管中的水也不能沸腾</a:t>
            </a:r>
            <a:endParaRPr lang="zh-CN" altLang="en-US" sz="2400" b="1" dirty="0">
              <a:latin typeface="黑体" panose="02010609060101010101" pitchFamily="49" charset="-122"/>
            </a:endParaRPr>
          </a:p>
          <a:p>
            <a:r>
              <a:rPr lang="en-US" altLang="zh-CN" sz="2400" b="1" dirty="0">
                <a:latin typeface="黑体" panose="02010609060101010101" pitchFamily="49" charset="-122"/>
              </a:rPr>
              <a:t>D</a:t>
            </a:r>
            <a:r>
              <a:rPr lang="zh-CN" altLang="en-US" sz="2400" b="1" dirty="0">
                <a:latin typeface="黑体" panose="02010609060101010101" pitchFamily="49" charset="-122"/>
              </a:rPr>
              <a:t>、试管中酒精不能沸腾，试管中的水能沸腾</a:t>
            </a:r>
            <a:endParaRPr lang="zh-CN" altLang="en-US" sz="2400" b="1" dirty="0">
              <a:latin typeface="黑体" panose="02010609060101010101" pitchFamily="49" charset="-122"/>
            </a:endParaRP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9847947" y="849682"/>
            <a:ext cx="504057" cy="52197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  <a:t>Ｃ</a:t>
            </a:r>
            <a:endParaRPr lang="zh-CN" altLang="en-US" sz="28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7664931" y="3883526"/>
            <a:ext cx="503783" cy="4603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ea typeface="宋体" panose="02010600030101010101" pitchFamily="2" charset="-122"/>
              </a:rPr>
              <a:t>Ｂ</a:t>
            </a:r>
            <a:endParaRPr lang="zh-CN" altLang="en-US" sz="24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bldLvl="0" animBg="1" autoUpdateAnimBg="0"/>
      <p:bldP spid="54278" grpId="0" bldLvl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1991990" y="17463"/>
            <a:ext cx="9360594" cy="663575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95000"/>
              </a:lnSpc>
            </a:pPr>
            <a:r>
              <a:rPr lang="en-US" altLang="zh-CN" sz="3200" b="1" dirty="0">
                <a:latin typeface="黑体" panose="02010609060101010101" pitchFamily="49" charset="-122"/>
              </a:rPr>
              <a:t>7</a:t>
            </a:r>
            <a:r>
              <a:rPr lang="zh-CN" altLang="en-US" sz="3200" b="1" dirty="0">
                <a:latin typeface="黑体" panose="02010609060101010101" pitchFamily="49" charset="-122"/>
              </a:rPr>
              <a:t>、对锅加热，里面的水持续沸腾时，水面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zh-CN" altLang="en-US" sz="3200" b="1" dirty="0">
                <a:latin typeface="黑体" panose="02010609060101010101" pitchFamily="49" charset="-122"/>
              </a:rPr>
              <a:t>上的</a:t>
            </a:r>
            <a:r>
              <a:rPr lang="zh-CN" altLang="en-US" sz="3200" b="1" dirty="0"/>
              <a:t>“</a:t>
            </a:r>
            <a:r>
              <a:rPr lang="zh-CN" altLang="en-US" sz="3200" b="1" dirty="0">
                <a:latin typeface="黑体" panose="02010609060101010101" pitchFamily="49" charset="-122"/>
              </a:rPr>
              <a:t>白气</a:t>
            </a:r>
            <a:r>
              <a:rPr lang="zh-CN" altLang="en-US" sz="3200" b="1" dirty="0"/>
              <a:t>”</a:t>
            </a:r>
            <a:r>
              <a:rPr lang="zh-CN" altLang="en-US" sz="3200" b="1" dirty="0">
                <a:latin typeface="黑体" panose="02010609060101010101" pitchFamily="49" charset="-122"/>
              </a:rPr>
              <a:t>并不明显；如突然止火，水面的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zh-CN" altLang="en-US" sz="3200" b="1" dirty="0">
                <a:latin typeface="黑体" panose="02010609060101010101" pitchFamily="49" charset="-122"/>
              </a:rPr>
              <a:t>很快出现很多</a:t>
            </a:r>
            <a:r>
              <a:rPr lang="zh-CN" altLang="en-US" sz="3200" b="1" dirty="0"/>
              <a:t>“</a:t>
            </a:r>
            <a:r>
              <a:rPr lang="zh-CN" altLang="en-US" sz="3200" b="1" dirty="0">
                <a:latin typeface="黑体" panose="02010609060101010101" pitchFamily="49" charset="-122"/>
              </a:rPr>
              <a:t>白气</a:t>
            </a:r>
            <a:r>
              <a:rPr lang="zh-CN" altLang="en-US" sz="3200" b="1" dirty="0"/>
              <a:t>”</a:t>
            </a:r>
            <a:r>
              <a:rPr lang="zh-CN" altLang="en-US" sz="3200" b="1" dirty="0">
                <a:latin typeface="黑体" panose="02010609060101010101" pitchFamily="49" charset="-122"/>
              </a:rPr>
              <a:t>，是因为：（     ） 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en-US" altLang="zh-CN" sz="3200" b="1" dirty="0">
                <a:latin typeface="黑体" panose="02010609060101010101" pitchFamily="49" charset="-122"/>
              </a:rPr>
              <a:t>A</a:t>
            </a:r>
            <a:r>
              <a:rPr lang="zh-CN" altLang="en-US" sz="3200" b="1" dirty="0">
                <a:latin typeface="黑体" panose="02010609060101010101" pitchFamily="49" charset="-122"/>
              </a:rPr>
              <a:t>、沸腾时水不蒸发；          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en-US" altLang="zh-CN" sz="3200" b="1" dirty="0">
                <a:latin typeface="黑体" panose="02010609060101010101" pitchFamily="49" charset="-122"/>
              </a:rPr>
              <a:t>B</a:t>
            </a:r>
            <a:r>
              <a:rPr lang="zh-CN" altLang="en-US" sz="3200" b="1" dirty="0">
                <a:latin typeface="黑体" panose="02010609060101010101" pitchFamily="49" charset="-122"/>
              </a:rPr>
              <a:t>、沸腾时水面上的蒸气高于</a:t>
            </a:r>
            <a:r>
              <a:rPr lang="en-US" altLang="zh-CN" sz="3200" b="1" dirty="0">
                <a:latin typeface="黑体" panose="02010609060101010101" pitchFamily="49" charset="-122"/>
              </a:rPr>
              <a:t>100℃</a:t>
            </a:r>
            <a:r>
              <a:rPr lang="zh-CN" altLang="en-US" sz="3200" b="1" dirty="0">
                <a:latin typeface="黑体" panose="02010609060101010101" pitchFamily="49" charset="-122"/>
              </a:rPr>
              <a:t>；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en-US" altLang="zh-CN" sz="3200" b="1" dirty="0">
                <a:latin typeface="黑体" panose="02010609060101010101" pitchFamily="49" charset="-122"/>
              </a:rPr>
              <a:t>C</a:t>
            </a:r>
            <a:r>
              <a:rPr lang="zh-CN" altLang="en-US" sz="3200" b="1" dirty="0">
                <a:latin typeface="黑体" panose="02010609060101010101" pitchFamily="49" charset="-122"/>
              </a:rPr>
              <a:t>、止火后水分开始大量蒸发；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en-US" altLang="zh-CN" sz="3200" b="1" dirty="0">
                <a:latin typeface="黑体" panose="02010609060101010101" pitchFamily="49" charset="-122"/>
              </a:rPr>
              <a:t>D</a:t>
            </a:r>
            <a:r>
              <a:rPr lang="zh-CN" altLang="en-US" sz="3200" b="1" dirty="0">
                <a:latin typeface="黑体" panose="02010609060101010101" pitchFamily="49" charset="-122"/>
              </a:rPr>
              <a:t>、止火后水面上温度低于</a:t>
            </a:r>
            <a:r>
              <a:rPr lang="en-US" altLang="zh-CN" sz="3200" b="1" dirty="0">
                <a:latin typeface="黑体" panose="02010609060101010101" pitchFamily="49" charset="-122"/>
              </a:rPr>
              <a:t>100℃</a:t>
            </a:r>
            <a:r>
              <a:rPr lang="zh-CN" altLang="en-US" sz="3200" b="1" dirty="0">
                <a:latin typeface="黑体" panose="02010609060101010101" pitchFamily="49" charset="-122"/>
              </a:rPr>
              <a:t>，大量水蒸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zh-CN" altLang="en-US" sz="3200" b="1" dirty="0">
                <a:latin typeface="黑体" panose="02010609060101010101" pitchFamily="49" charset="-122"/>
              </a:rPr>
              <a:t>气液化为小水滴形成</a:t>
            </a:r>
            <a:r>
              <a:rPr lang="zh-CN" altLang="en-US" sz="3200" b="1" dirty="0" smtClean="0"/>
              <a:t>“</a:t>
            </a:r>
            <a:r>
              <a:rPr lang="zh-CN" altLang="en-US" sz="3200" b="1" dirty="0" smtClean="0">
                <a:latin typeface="黑体" panose="02010609060101010101" pitchFamily="49" charset="-122"/>
              </a:rPr>
              <a:t>白气”；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en-US" altLang="zh-CN" sz="3200" b="1" dirty="0">
                <a:latin typeface="黑体" panose="02010609060101010101" pitchFamily="49" charset="-122"/>
              </a:rPr>
              <a:t>8</a:t>
            </a:r>
            <a:r>
              <a:rPr lang="zh-CN" altLang="en-US" sz="3200" b="1" dirty="0">
                <a:latin typeface="黑体" panose="02010609060101010101" pitchFamily="49" charset="-122"/>
              </a:rPr>
              <a:t>、将一支刻度均匀的温度计放在冰水混合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zh-CN" altLang="en-US" sz="3200" b="1" dirty="0">
                <a:latin typeface="黑体" panose="02010609060101010101" pitchFamily="49" charset="-122"/>
              </a:rPr>
              <a:t>物中时，示数为</a:t>
            </a:r>
            <a:r>
              <a:rPr lang="en-US" altLang="zh-CN" sz="3200" b="1" dirty="0">
                <a:latin typeface="黑体" panose="02010609060101010101" pitchFamily="49" charset="-122"/>
              </a:rPr>
              <a:t>2℃</a:t>
            </a:r>
            <a:r>
              <a:rPr lang="zh-CN" altLang="en-US" sz="3200" b="1" dirty="0">
                <a:latin typeface="黑体" panose="02010609060101010101" pitchFamily="49" charset="-122"/>
              </a:rPr>
              <a:t>，放在一个标准大气压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zh-CN" altLang="en-US" sz="3200" b="1" dirty="0">
                <a:latin typeface="黑体" panose="02010609060101010101" pitchFamily="49" charset="-122"/>
              </a:rPr>
              <a:t>下的沸水中时，示数是</a:t>
            </a:r>
            <a:r>
              <a:rPr lang="en-US" altLang="zh-CN" sz="3200" b="1" dirty="0">
                <a:latin typeface="黑体" panose="02010609060101010101" pitchFamily="49" charset="-122"/>
              </a:rPr>
              <a:t>98℃</a:t>
            </a:r>
            <a:r>
              <a:rPr lang="zh-CN" altLang="en-US" sz="3200" b="1" dirty="0">
                <a:latin typeface="黑体" panose="02010609060101010101" pitchFamily="49" charset="-122"/>
              </a:rPr>
              <a:t>。若将其放入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zh-CN" altLang="en-US" sz="3200" b="1" dirty="0">
                <a:latin typeface="黑体" panose="02010609060101010101" pitchFamily="49" charset="-122"/>
              </a:rPr>
              <a:t>温水中，其示数为</a:t>
            </a:r>
            <a:r>
              <a:rPr lang="en-US" altLang="zh-CN" sz="3200" b="1" dirty="0">
                <a:latin typeface="黑体" panose="02010609060101010101" pitchFamily="49" charset="-122"/>
              </a:rPr>
              <a:t>50℃</a:t>
            </a:r>
            <a:r>
              <a:rPr lang="zh-CN" altLang="en-US" sz="3200" b="1" dirty="0">
                <a:latin typeface="黑体" panose="02010609060101010101" pitchFamily="49" charset="-122"/>
              </a:rPr>
              <a:t>，则此温水的温度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zh-CN" altLang="en-US" sz="3200" b="1" dirty="0">
                <a:latin typeface="黑体" panose="02010609060101010101" pitchFamily="49" charset="-122"/>
              </a:rPr>
              <a:t>为（      ）                                                                           </a:t>
            </a:r>
            <a:endParaRPr lang="zh-CN" altLang="en-US" sz="3200" b="1" dirty="0">
              <a:latin typeface="黑体" panose="02010609060101010101" pitchFamily="49" charset="-122"/>
            </a:endParaRPr>
          </a:p>
          <a:p>
            <a:pPr eaLnBrk="1" hangingPunct="1">
              <a:lnSpc>
                <a:spcPct val="95000"/>
              </a:lnSpc>
            </a:pPr>
            <a:r>
              <a:rPr lang="en-US" altLang="zh-CN" sz="3200" b="1" dirty="0">
                <a:latin typeface="黑体" panose="02010609060101010101" pitchFamily="49" charset="-122"/>
              </a:rPr>
              <a:t>A</a:t>
            </a:r>
            <a:r>
              <a:rPr lang="zh-CN" altLang="en-US" sz="3200" b="1" dirty="0">
                <a:latin typeface="黑体" panose="02010609060101010101" pitchFamily="49" charset="-122"/>
              </a:rPr>
              <a:t>、</a:t>
            </a:r>
            <a:r>
              <a:rPr lang="en-US" altLang="zh-CN" sz="3200" b="1" dirty="0">
                <a:latin typeface="黑体" panose="02010609060101010101" pitchFamily="49" charset="-122"/>
              </a:rPr>
              <a:t>48℃</a:t>
            </a:r>
            <a:r>
              <a:rPr lang="zh-CN" altLang="en-US" sz="3200" b="1" dirty="0">
                <a:latin typeface="黑体" panose="02010609060101010101" pitchFamily="49" charset="-122"/>
              </a:rPr>
              <a:t>　 </a:t>
            </a:r>
            <a:r>
              <a:rPr lang="en-US" altLang="zh-CN" sz="3200" b="1" dirty="0">
                <a:latin typeface="黑体" panose="02010609060101010101" pitchFamily="49" charset="-122"/>
              </a:rPr>
              <a:t>B</a:t>
            </a:r>
            <a:r>
              <a:rPr lang="zh-CN" altLang="en-US" sz="3200" b="1" dirty="0">
                <a:latin typeface="黑体" panose="02010609060101010101" pitchFamily="49" charset="-122"/>
              </a:rPr>
              <a:t>、</a:t>
            </a:r>
            <a:r>
              <a:rPr lang="en-US" altLang="zh-CN" sz="3200" b="1" dirty="0">
                <a:latin typeface="黑体" panose="02010609060101010101" pitchFamily="49" charset="-122"/>
              </a:rPr>
              <a:t>50℃ </a:t>
            </a:r>
            <a:r>
              <a:rPr lang="zh-CN" altLang="en-US" sz="3200" b="1" dirty="0">
                <a:latin typeface="黑体" panose="02010609060101010101" pitchFamily="49" charset="-122"/>
              </a:rPr>
              <a:t>　 </a:t>
            </a:r>
            <a:r>
              <a:rPr lang="en-US" altLang="zh-CN" sz="3200" b="1" dirty="0">
                <a:latin typeface="黑体" panose="02010609060101010101" pitchFamily="49" charset="-122"/>
              </a:rPr>
              <a:t>C</a:t>
            </a:r>
            <a:r>
              <a:rPr lang="zh-CN" altLang="en-US" sz="3200" b="1" dirty="0">
                <a:latin typeface="黑体" panose="02010609060101010101" pitchFamily="49" charset="-122"/>
              </a:rPr>
              <a:t>、</a:t>
            </a:r>
            <a:r>
              <a:rPr lang="en-US" altLang="zh-CN" sz="3200" b="1" dirty="0">
                <a:latin typeface="黑体" panose="02010609060101010101" pitchFamily="49" charset="-122"/>
              </a:rPr>
              <a:t>52℃    D</a:t>
            </a:r>
            <a:r>
              <a:rPr lang="zh-CN" altLang="en-US" sz="3200" b="1" dirty="0">
                <a:latin typeface="黑体" panose="02010609060101010101" pitchFamily="49" charset="-122"/>
              </a:rPr>
              <a:t>、</a:t>
            </a:r>
            <a:r>
              <a:rPr lang="en-US" altLang="zh-CN" sz="3200" b="1" dirty="0">
                <a:latin typeface="黑体" panose="02010609060101010101" pitchFamily="49" charset="-122"/>
              </a:rPr>
              <a:t>54℃</a:t>
            </a:r>
            <a:endParaRPr lang="en-US" altLang="zh-CN" sz="3200" b="1" dirty="0">
              <a:latin typeface="黑体" panose="02010609060101010101" pitchFamily="49" charset="-122"/>
            </a:endParaRP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8821127" y="957739"/>
            <a:ext cx="540385" cy="52197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  <a:t>Ｄ</a:t>
            </a:r>
            <a:endParaRPr lang="zh-CN" altLang="en-US" sz="28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3287688" y="5661248"/>
            <a:ext cx="540385" cy="52197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  <a:t>Ｂ</a:t>
            </a:r>
            <a:endParaRPr lang="zh-CN" altLang="en-US" sz="28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ldLvl="0" animBg="1" autoUpdateAnimBg="0"/>
      <p:bldP spid="55302" grpId="0" bldLvl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Y0004"/>
          <p:cNvSpPr>
            <a:spLocks noChangeArrowheads="1"/>
          </p:cNvSpPr>
          <p:nvPr/>
        </p:nvSpPr>
        <p:spPr bwMode="auto">
          <a:xfrm>
            <a:off x="2782888" y="596900"/>
            <a:ext cx="6629400" cy="1752600"/>
          </a:xfrm>
          <a:prstGeom prst="doubleWave">
            <a:avLst>
              <a:gd name="adj1" fmla="val 6500"/>
              <a:gd name="adj2" fmla="val 0"/>
            </a:avLst>
          </a:prstGeom>
          <a:blipFill dpi="0" rotWithShape="0">
            <a:blip r:embed="rId1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 eaLnBrk="1" hangingPunct="1"/>
            <a:r>
              <a:rPr lang="zh-CN" altLang="en-US" sz="4800" b="1">
                <a:solidFill>
                  <a:srgbClr val="FF0000"/>
                </a:solidFill>
                <a:latin typeface="黑体" panose="02010609060101010101" pitchFamily="49" charset="-122"/>
              </a:rPr>
              <a:t>今天你有什么收获？</a:t>
            </a:r>
            <a:endParaRPr lang="zh-CN" altLang="en-US" sz="48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733800" y="2743200"/>
            <a:ext cx="5181600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000" b="1">
                <a:solidFill>
                  <a:srgbClr val="0000FF"/>
                </a:solidFill>
                <a:latin typeface="黑体" panose="02010609060101010101" pitchFamily="49" charset="-122"/>
              </a:rPr>
              <a:t>回顾知识，</a:t>
            </a:r>
            <a:endParaRPr lang="zh-CN" altLang="en-US" sz="6000" b="1">
              <a:solidFill>
                <a:srgbClr val="0000FF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6000" b="1">
                <a:solidFill>
                  <a:srgbClr val="0000FF"/>
                </a:solidFill>
                <a:latin typeface="黑体" panose="02010609060101010101" pitchFamily="49" charset="-122"/>
              </a:rPr>
              <a:t>提高能力，</a:t>
            </a:r>
            <a:endParaRPr lang="zh-CN" altLang="en-US" sz="6000" b="1">
              <a:solidFill>
                <a:srgbClr val="0000FF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6000" b="1">
                <a:solidFill>
                  <a:srgbClr val="0000FF"/>
                </a:solidFill>
                <a:latin typeface="黑体" panose="02010609060101010101" pitchFamily="49" charset="-122"/>
              </a:rPr>
              <a:t>注重细节。</a:t>
            </a:r>
            <a:endParaRPr lang="zh-CN" altLang="en-US" sz="6000" b="1">
              <a:solidFill>
                <a:srgbClr val="0000FF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747203" y="152400"/>
            <a:ext cx="921385" cy="6172200"/>
          </a:xfrm>
          <a:prstGeom prst="rect">
            <a:avLst/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4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幼圆" pitchFamily="49" charset="-122"/>
              </a:rPr>
              <a:t>知识回顾</a:t>
            </a:r>
            <a:endParaRPr lang="zh-CN" altLang="en-US" sz="4800" b="1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ea typeface="幼圆" pitchFamily="49" charset="-122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937193" y="1462088"/>
            <a:ext cx="798195" cy="33528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50000">
                <a:srgbClr val="FFFFFF"/>
              </a:gs>
              <a:gs pos="100000">
                <a:srgbClr val="FFFF99"/>
              </a:gs>
            </a:gsLst>
            <a:lin ang="0" scaled="1"/>
          </a:gradFill>
          <a:ln w="9525">
            <a:solidFill>
              <a:schemeClr val="accent2"/>
            </a:solidFill>
            <a:miter lim="800000"/>
          </a:ln>
        </p:spPr>
        <p:txBody>
          <a:bodyPr vert="eaVert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4000" b="1">
                <a:ea typeface="隶书" pitchFamily="49" charset="-122"/>
              </a:rPr>
              <a:t>物态变化形式</a:t>
            </a:r>
            <a:endParaRPr lang="zh-CN" altLang="en-US" sz="4000" b="1">
              <a:ea typeface="隶书" pitchFamily="49" charset="-122"/>
            </a:endParaRPr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>
            <a:off x="5370513" y="1538288"/>
            <a:ext cx="609600" cy="11430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熔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化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25619" name="AutoShape 19"/>
          <p:cNvSpPr/>
          <p:nvPr/>
        </p:nvSpPr>
        <p:spPr bwMode="auto">
          <a:xfrm>
            <a:off x="3694113" y="1919288"/>
            <a:ext cx="381000" cy="1981200"/>
          </a:xfrm>
          <a:prstGeom prst="leftBrace">
            <a:avLst>
              <a:gd name="adj1" fmla="val 43333"/>
              <a:gd name="adj2" fmla="val 49083"/>
            </a:avLst>
          </a:prstGeom>
          <a:noFill/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1" hangingPunct="1"/>
            <a:endParaRPr lang="zh-CN" altLang="en-US" sz="2400"/>
          </a:p>
        </p:txBody>
      </p:sp>
      <p:sp>
        <p:nvSpPr>
          <p:cNvPr id="25631" name="AutoShape 31"/>
          <p:cNvSpPr>
            <a:spLocks noChangeArrowheads="1"/>
          </p:cNvSpPr>
          <p:nvPr/>
        </p:nvSpPr>
        <p:spPr bwMode="auto">
          <a:xfrm>
            <a:off x="4075113" y="2986088"/>
            <a:ext cx="609600" cy="13716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600" b="1" dirty="0">
                <a:solidFill>
                  <a:schemeClr val="accent2"/>
                </a:solidFill>
                <a:ea typeface="幼圆" pitchFamily="49" charset="-122"/>
              </a:rPr>
              <a:t>液</a:t>
            </a:r>
            <a:endParaRPr lang="zh-CN" altLang="en-US" sz="3600" b="1" dirty="0">
              <a:solidFill>
                <a:schemeClr val="accent2"/>
              </a:solidFill>
              <a:ea typeface="幼圆" pitchFamily="49" charset="-122"/>
            </a:endParaRPr>
          </a:p>
          <a:p>
            <a:pPr algn="ctr" eaLnBrk="1" hangingPunct="1"/>
            <a:r>
              <a:rPr lang="zh-CN" altLang="en-US" sz="3600" b="1" dirty="0">
                <a:solidFill>
                  <a:schemeClr val="accent2"/>
                </a:solidFill>
                <a:ea typeface="幼圆" pitchFamily="49" charset="-122"/>
              </a:rPr>
              <a:t>化</a:t>
            </a:r>
            <a:endParaRPr lang="zh-CN" altLang="en-US" sz="3600" b="1" dirty="0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25634" name="AutoShape 34"/>
          <p:cNvSpPr>
            <a:spLocks noChangeArrowheads="1"/>
          </p:cNvSpPr>
          <p:nvPr/>
        </p:nvSpPr>
        <p:spPr bwMode="auto">
          <a:xfrm>
            <a:off x="4075113" y="1538288"/>
            <a:ext cx="609600" cy="1295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汽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化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25636" name="AutoShape 36"/>
          <p:cNvSpPr>
            <a:spLocks noChangeArrowheads="1"/>
          </p:cNvSpPr>
          <p:nvPr/>
        </p:nvSpPr>
        <p:spPr bwMode="auto">
          <a:xfrm>
            <a:off x="5446713" y="2986088"/>
            <a:ext cx="533400" cy="1295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凝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固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25637" name="AutoShape 37"/>
          <p:cNvSpPr>
            <a:spLocks noChangeArrowheads="1"/>
          </p:cNvSpPr>
          <p:nvPr/>
        </p:nvSpPr>
        <p:spPr bwMode="auto">
          <a:xfrm>
            <a:off x="6818313" y="1538288"/>
            <a:ext cx="609600" cy="12192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600" b="1" dirty="0">
                <a:solidFill>
                  <a:schemeClr val="accent2"/>
                </a:solidFill>
                <a:ea typeface="幼圆" pitchFamily="49" charset="-122"/>
              </a:rPr>
              <a:t>升</a:t>
            </a:r>
            <a:endParaRPr lang="zh-CN" altLang="en-US" sz="3600" b="1" dirty="0">
              <a:solidFill>
                <a:schemeClr val="accent2"/>
              </a:solidFill>
              <a:ea typeface="幼圆" pitchFamily="49" charset="-122"/>
            </a:endParaRPr>
          </a:p>
          <a:p>
            <a:pPr algn="ctr" eaLnBrk="1" hangingPunct="1"/>
            <a:r>
              <a:rPr lang="zh-CN" altLang="en-US" sz="3600" b="1" dirty="0">
                <a:solidFill>
                  <a:schemeClr val="accent2"/>
                </a:solidFill>
                <a:ea typeface="幼圆" pitchFamily="49" charset="-122"/>
              </a:rPr>
              <a:t>华</a:t>
            </a:r>
            <a:endParaRPr lang="zh-CN" altLang="en-US" sz="3600" b="1" dirty="0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25639" name="Line 39"/>
          <p:cNvSpPr>
            <a:spLocks noChangeShapeType="1"/>
          </p:cNvSpPr>
          <p:nvPr/>
        </p:nvSpPr>
        <p:spPr bwMode="auto">
          <a:xfrm flipV="1">
            <a:off x="7504113" y="2071688"/>
            <a:ext cx="609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5640" name="Line 40"/>
          <p:cNvSpPr>
            <a:spLocks noChangeShapeType="1"/>
          </p:cNvSpPr>
          <p:nvPr/>
        </p:nvSpPr>
        <p:spPr bwMode="auto">
          <a:xfrm flipV="1">
            <a:off x="7504113" y="3595688"/>
            <a:ext cx="609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5643" name="AutoShape 43"/>
          <p:cNvSpPr>
            <a:spLocks noChangeArrowheads="1"/>
          </p:cNvSpPr>
          <p:nvPr/>
        </p:nvSpPr>
        <p:spPr bwMode="auto">
          <a:xfrm>
            <a:off x="8256588" y="3248025"/>
            <a:ext cx="1447800" cy="685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17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放热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25644" name="Text Box 44"/>
          <p:cNvSpPr txBox="1">
            <a:spLocks noChangeArrowheads="1"/>
          </p:cNvSpPr>
          <p:nvPr/>
        </p:nvSpPr>
        <p:spPr bwMode="auto">
          <a:xfrm>
            <a:off x="2848928" y="4967288"/>
            <a:ext cx="2029460" cy="8382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50000">
                <a:srgbClr val="FFFFFF"/>
              </a:gs>
              <a:gs pos="100000">
                <a:srgbClr val="FFFF99"/>
              </a:gs>
            </a:gsLst>
            <a:lin ang="0" scaled="1"/>
          </a:gradFill>
          <a:ln w="9525">
            <a:solidFill>
              <a:schemeClr val="accent2"/>
            </a:solidFill>
            <a:miter lim="800000"/>
          </a:ln>
        </p:spPr>
        <p:txBody>
          <a:bodyPr vert="eaVert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4000" b="1">
                <a:ea typeface="隶书" pitchFamily="49" charset="-122"/>
              </a:rPr>
              <a:t>环循水</a:t>
            </a:r>
            <a:endParaRPr lang="zh-CN" altLang="en-US" sz="4000" b="1">
              <a:ea typeface="隶书" pitchFamily="49" charset="-122"/>
            </a:endParaRPr>
          </a:p>
        </p:txBody>
      </p:sp>
      <p:sp>
        <p:nvSpPr>
          <p:cNvPr id="25647" name="Line 47"/>
          <p:cNvSpPr>
            <a:spLocks noChangeShapeType="1"/>
          </p:cNvSpPr>
          <p:nvPr/>
        </p:nvSpPr>
        <p:spPr bwMode="auto">
          <a:xfrm flipV="1">
            <a:off x="5141913" y="5348288"/>
            <a:ext cx="609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5648" name="AutoShape 48"/>
          <p:cNvSpPr>
            <a:spLocks noChangeArrowheads="1"/>
          </p:cNvSpPr>
          <p:nvPr/>
        </p:nvSpPr>
        <p:spPr bwMode="auto">
          <a:xfrm>
            <a:off x="5967413" y="5043488"/>
            <a:ext cx="3657600" cy="685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17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伴随着能量转移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9232" name="Rectangle 54"/>
          <p:cNvSpPr>
            <a:spLocks noChangeArrowheads="1"/>
          </p:cNvSpPr>
          <p:nvPr/>
        </p:nvSpPr>
        <p:spPr bwMode="auto">
          <a:xfrm>
            <a:off x="5941060" y="2335213"/>
            <a:ext cx="309880" cy="46037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 eaLnBrk="1" hangingPunct="1"/>
            <a:endParaRPr lang="zh-CN" altLang="en-US" sz="2400"/>
          </a:p>
        </p:txBody>
      </p:sp>
      <p:sp>
        <p:nvSpPr>
          <p:cNvPr id="9233" name="Rectangle 55"/>
          <p:cNvSpPr>
            <a:spLocks noChangeArrowheads="1"/>
          </p:cNvSpPr>
          <p:nvPr/>
        </p:nvSpPr>
        <p:spPr bwMode="auto">
          <a:xfrm>
            <a:off x="2889250" y="258445"/>
            <a:ext cx="3855720" cy="64516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三、六种物态变化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5656" name="AutoShape 56"/>
          <p:cNvSpPr>
            <a:spLocks noChangeArrowheads="1"/>
          </p:cNvSpPr>
          <p:nvPr/>
        </p:nvSpPr>
        <p:spPr bwMode="auto">
          <a:xfrm>
            <a:off x="6854825" y="2997200"/>
            <a:ext cx="609600" cy="12192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凝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华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</p:txBody>
      </p:sp>
      <p:sp>
        <p:nvSpPr>
          <p:cNvPr id="25657" name="AutoShape 57"/>
          <p:cNvSpPr>
            <a:spLocks noChangeArrowheads="1"/>
          </p:cNvSpPr>
          <p:nvPr/>
        </p:nvSpPr>
        <p:spPr bwMode="auto">
          <a:xfrm>
            <a:off x="8183563" y="1773238"/>
            <a:ext cx="1447800" cy="685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175">
            <a:solidFill>
              <a:srgbClr val="669900"/>
            </a:solidFill>
            <a:round/>
          </a:ln>
        </p:spPr>
        <p:txBody>
          <a:bodyPr wrap="none" anchor="ctr"/>
          <a:lstStyle/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幼圆" pitchFamily="49" charset="-122"/>
              </a:rPr>
              <a:t>吸热</a:t>
            </a:r>
            <a:endParaRPr lang="zh-CN" altLang="en-US" sz="3600" b="1">
              <a:solidFill>
                <a:schemeClr val="accent2"/>
              </a:solidFill>
              <a:ea typeface="幼圆" pitchFamily="49" charset="-122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ldLvl="0" animBg="1"/>
      <p:bldP spid="25609" grpId="0" bldLvl="0" animBg="1"/>
      <p:bldP spid="25619" grpId="0" bldLvl="0" animBg="1"/>
      <p:bldP spid="25631" grpId="0" bldLvl="0" animBg="1"/>
      <p:bldP spid="25634" grpId="0" bldLvl="0" animBg="1"/>
      <p:bldP spid="25636" grpId="0" bldLvl="0" animBg="1"/>
      <p:bldP spid="25637" grpId="0" bldLvl="0" animBg="1"/>
      <p:bldP spid="25639" grpId="0" bldLvl="0" animBg="1"/>
      <p:bldP spid="25640" grpId="0" bldLvl="0" animBg="1"/>
      <p:bldP spid="25643" grpId="0" bldLvl="0" animBg="1"/>
      <p:bldP spid="25644" grpId="0" bldLvl="0" animBg="1"/>
      <p:bldP spid="25647" grpId="0" bldLvl="0" animBg="1"/>
      <p:bldP spid="25648" grpId="0" bldLvl="0" animBg="1"/>
      <p:bldP spid="25656" grpId="0" bldLvl="0" animBg="1"/>
      <p:bldP spid="2565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1631950" y="16510"/>
            <a:ext cx="8963025" cy="673925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（一）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、蒸发：液体在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温度下都能发生的、并且只在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发生的、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的汽化现象。液体蒸发时，从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吸热。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2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、影响蒸发快慢的因素有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_____________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____________________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、沸腾：在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温度下、液体</a:t>
            </a:r>
            <a:r>
              <a:rPr lang="en-US" altLang="zh-CN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同时发生的、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的汽化现象。液体沸腾时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（需要、不需要）吸热，温度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</a:t>
            </a:r>
            <a:r>
              <a:rPr lang="en-US" altLang="zh-CN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。在</a:t>
            </a:r>
            <a:r>
              <a:rPr lang="en-US" altLang="zh-CN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__________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下，水的沸点是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100℃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。一般液体的温度高于沸点时，处于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____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态。</a:t>
            </a:r>
            <a:endParaRPr lang="en-US" altLang="zh-CN" sz="36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6650038" y="5080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任何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5375275" y="620713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表面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8183563" y="54927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缓慢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6779260" y="112839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自身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8616950" y="119697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外界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7146925" y="2205038"/>
            <a:ext cx="247840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液体表面积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2063750" y="270827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温度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3987800" y="2781300"/>
            <a:ext cx="467233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液体上方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空气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流动速度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4367213" y="3357563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一定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>
            <a:off x="8472488" y="3357563"/>
            <a:ext cx="197040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</a:rPr>
              <a:t>表面和内部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62" name="Text Box 26"/>
          <p:cNvSpPr txBox="1">
            <a:spLocks noChangeArrowheads="1"/>
          </p:cNvSpPr>
          <p:nvPr/>
        </p:nvSpPr>
        <p:spPr bwMode="auto">
          <a:xfrm>
            <a:off x="4800600" y="386715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剧烈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63" name="Text Box 27"/>
          <p:cNvSpPr txBox="1">
            <a:spLocks noChangeArrowheads="1"/>
          </p:cNvSpPr>
          <p:nvPr/>
        </p:nvSpPr>
        <p:spPr bwMode="auto">
          <a:xfrm>
            <a:off x="3071813" y="436562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需要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64" name="Text Box 28"/>
          <p:cNvSpPr txBox="1">
            <a:spLocks noChangeArrowheads="1"/>
          </p:cNvSpPr>
          <p:nvPr/>
        </p:nvSpPr>
        <p:spPr bwMode="auto">
          <a:xfrm>
            <a:off x="2135188" y="4941888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不变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65" name="Text Box 29"/>
          <p:cNvSpPr txBox="1">
            <a:spLocks noChangeArrowheads="1"/>
          </p:cNvSpPr>
          <p:nvPr/>
        </p:nvSpPr>
        <p:spPr bwMode="auto">
          <a:xfrm>
            <a:off x="4295775" y="4941888"/>
            <a:ext cx="222440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标准大气压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9966" name="Text Box 30"/>
          <p:cNvSpPr txBox="1">
            <a:spLocks noChangeArrowheads="1"/>
          </p:cNvSpPr>
          <p:nvPr/>
        </p:nvSpPr>
        <p:spPr bwMode="auto">
          <a:xfrm>
            <a:off x="1852613" y="6021388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气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4" grpId="0" autoUpdateAnimBg="0"/>
      <p:bldP spid="39945" grpId="0" autoUpdateAnimBg="0"/>
      <p:bldP spid="39946" grpId="0" autoUpdateAnimBg="0"/>
      <p:bldP spid="39947" grpId="0" autoUpdateAnimBg="0"/>
      <p:bldP spid="39948" grpId="0" autoUpdateAnimBg="0"/>
      <p:bldP spid="39949" grpId="0" autoUpdateAnimBg="0"/>
      <p:bldP spid="39950" grpId="0" autoUpdateAnimBg="0"/>
      <p:bldP spid="39951" grpId="0" autoUpdateAnimBg="0"/>
      <p:bldP spid="39952" grpId="0" autoUpdateAnimBg="0"/>
      <p:bldP spid="39957" grpId="0" autoUpdateAnimBg="0"/>
      <p:bldP spid="39962" grpId="0" autoUpdateAnimBg="0"/>
      <p:bldP spid="39963" grpId="0" autoUpdateAnimBg="0"/>
      <p:bldP spid="39964" grpId="0" autoUpdateAnimBg="0"/>
      <p:bldP spid="39965" grpId="0" autoUpdateAnimBg="0"/>
      <p:bldP spid="3996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558925" y="262414"/>
            <a:ext cx="9109075" cy="206121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4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、沸腾的条件：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（了解沸腾实验）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5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、使气体液化有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和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</a:t>
            </a:r>
            <a:r>
              <a:rPr lang="en-US" altLang="zh-CN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</a:t>
            </a:r>
            <a:endParaRPr lang="en-US" altLang="zh-CN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两种方法。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4583113" y="188913"/>
            <a:ext cx="18161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达到沸点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6888163" y="188913"/>
            <a:ext cx="18161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继续吸热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4947146" y="1131466"/>
            <a:ext cx="20193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</a:rPr>
              <a:t>降低温度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7967663" y="1131466"/>
            <a:ext cx="20193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</a:rPr>
              <a:t>压缩体积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1558925" y="2645410"/>
            <a:ext cx="8858250" cy="372300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6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、在卫生间里洗过热水澡后，室内的玻璃镜面变得模糊不清，过了一段时间，镜面变得清晰起来，镜面上发生的这两种现象的状态变化情况是：（　　）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259080" eaLnBrk="1" hangingPunct="1"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A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、先汽化，后液化 </a:t>
            </a: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B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、先液化、后汽化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259080" eaLnBrk="1" hangingPunct="1"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C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、只有液化 　    </a:t>
            </a: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D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、只有汽化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259080" eaLnBrk="1" hangingPunct="1">
              <a:defRPr/>
            </a:pPr>
            <a:endParaRPr lang="en-US" altLang="zh-CN" sz="2000" dirty="0"/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6399213" y="4305300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Ｂ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utoUpdateAnimBg="0"/>
      <p:bldP spid="47109" grpId="0" autoUpdateAnimBg="0"/>
      <p:bldP spid="47110" grpId="0" autoUpdateAnimBg="0"/>
      <p:bldP spid="47111" grpId="0" autoUpdateAnimBg="0"/>
      <p:bldP spid="4711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1622425" y="868998"/>
            <a:ext cx="9163050" cy="452310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（二）</a:t>
            </a: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、晶体熔化前吸热，温度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；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熔化时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（需要、不需要）吸热，温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度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；熔化后吸热，温度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；反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之，凝固时＿＿＿，温度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2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               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叫熔点。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某种晶体温度高于熔点时是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态。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、晶体熔化的条件是：</a:t>
            </a:r>
            <a:r>
              <a:rPr lang="zh-CN" altLang="en-US" sz="3600" b="1" u="sng">
                <a:solidFill>
                  <a:schemeClr val="accent2"/>
                </a:solidFill>
                <a:latin typeface="黑体" panose="02010609060101010101" pitchFamily="49" charset="-122"/>
              </a:rPr>
              <a:t>＿＿＿＿＿＿＿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</a:rPr>
              <a:t>＿＿＿＿＿＿＿。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8472488" y="842963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升高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3359150" y="1341438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需要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2424113" y="1995488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不变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8040688" y="1916113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升高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6959600" y="2500313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不变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3216275" y="3068638"/>
            <a:ext cx="38557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晶体熔化时的温度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7615238" y="3573463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液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7248525" y="4149725"/>
            <a:ext cx="20193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达到熔点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2424113" y="4652963"/>
            <a:ext cx="20193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继续吸热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4079875" y="249237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放热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 autoUpdateAnimBg="0"/>
      <p:bldP spid="40969" grpId="0" autoUpdateAnimBg="0"/>
      <p:bldP spid="40972" grpId="0" autoUpdateAnimBg="0"/>
      <p:bldP spid="40973" grpId="0" autoUpdateAnimBg="0"/>
      <p:bldP spid="40974" grpId="0" autoUpdateAnimBg="0"/>
      <p:bldP spid="40975" grpId="0" autoUpdateAnimBg="0"/>
      <p:bldP spid="40976" grpId="0" autoUpdateAnimBg="0"/>
      <p:bldP spid="40977" grpId="0" autoUpdateAnimBg="0"/>
      <p:bldP spid="40980" grpId="0" autoUpdateAnimBg="0"/>
      <p:bldP spid="4098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1930400" y="37306"/>
            <a:ext cx="8360410" cy="156845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4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、非晶体熔化时</a:t>
            </a:r>
            <a:r>
              <a:rPr lang="zh-CN" altLang="en-US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热，温度不断</a:t>
            </a:r>
            <a:r>
              <a:rPr lang="zh-CN" altLang="en-US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，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先变软，再变黏，最后变为液体。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（三）升华</a:t>
            </a:r>
            <a:r>
              <a:rPr lang="zh-CN" altLang="en-US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热，凝华</a:t>
            </a:r>
            <a:r>
              <a:rPr lang="zh-CN" altLang="en-US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热。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911350" y="1555274"/>
            <a:ext cx="7946390" cy="58356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（四）物态变化过程伴随着</a:t>
            </a:r>
            <a:r>
              <a:rPr lang="zh-CN" altLang="en-US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的转移。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1847850" y="5085556"/>
            <a:ext cx="8351838" cy="156845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2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、煨炖食物时，有经验的人总是先用大火将食物烧开，然后改用小火炖，请教妈妈这样做有什么好处？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1774825" y="2118678"/>
            <a:ext cx="8514715" cy="3046095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anchor="ctr">
            <a:spAutoFit/>
          </a:bodyPr>
          <a:lstStyle/>
          <a:p>
            <a:pPr indent="133350" eaLnBrk="1" hangingPunct="1">
              <a:tabLst>
                <a:tab pos="4520565" algn="r"/>
              </a:tabLst>
            </a:pP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【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典型例题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】</a:t>
            </a:r>
            <a:endParaRPr lang="en-US" altLang="zh-CN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>
              <a:tabLst>
                <a:tab pos="4520565" algn="r"/>
              </a:tabLst>
            </a:pP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、常用温度计和体温表的不同点：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>
              <a:tabLst>
                <a:tab pos="4520565" algn="r"/>
              </a:tabLst>
            </a:pP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（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）</a:t>
            </a:r>
            <a:r>
              <a:rPr lang="zh-CN" altLang="en-US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                     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；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>
              <a:tabLst>
                <a:tab pos="4520565" algn="r"/>
              </a:tabLst>
            </a:pP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（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2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）</a:t>
            </a:r>
            <a:r>
              <a:rPr lang="zh-CN" altLang="en-US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                     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；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>
              <a:tabLst>
                <a:tab pos="4520565" algn="r"/>
              </a:tabLst>
            </a:pP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（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）</a:t>
            </a:r>
            <a:r>
              <a:rPr lang="zh-CN" altLang="en-US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                     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；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indent="133350" eaLnBrk="1" hangingPunct="1">
              <a:tabLst>
                <a:tab pos="4520565" algn="r"/>
              </a:tabLst>
            </a:pP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（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4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）</a:t>
            </a:r>
            <a:r>
              <a:rPr lang="zh-CN" altLang="en-US" sz="3200" b="1" u="sng">
                <a:solidFill>
                  <a:schemeClr val="accent2"/>
                </a:solidFill>
                <a:latin typeface="黑体" panose="02010609060101010101" pitchFamily="49" charset="-122"/>
              </a:rPr>
              <a:t>                                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。 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5284153" y="-20320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吸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8544272" y="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</a:rPr>
              <a:t>升高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4451350" y="908050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吸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7907338" y="908050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放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6880225" y="149225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</a:rPr>
              <a:t>能量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2927350" y="3068638"/>
            <a:ext cx="426593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结构：无缩口；有缩口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2873375" y="3579813"/>
            <a:ext cx="508254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使用方法：不能甩；需要甩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2855913" y="4083050"/>
            <a:ext cx="590677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量程：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</a:rPr>
              <a:t>0℃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到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</a:rPr>
              <a:t>100℃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；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</a:rPr>
              <a:t>35℃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到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</a:rPr>
              <a:t>42℃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2927350" y="4508500"/>
            <a:ext cx="386143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分度值：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</a:rPr>
              <a:t>1℃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</a:rPr>
              <a:t>；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</a:rPr>
              <a:t>0.1℃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 autoUpdateAnimBg="0"/>
      <p:bldP spid="43018" grpId="0" autoUpdateAnimBg="0"/>
      <p:bldP spid="43019" grpId="0" autoUpdateAnimBg="0"/>
      <p:bldP spid="43020" grpId="0" autoUpdateAnimBg="0"/>
      <p:bldP spid="43021" grpId="0" autoUpdateAnimBg="0"/>
      <p:bldP spid="43022" grpId="0" autoUpdateAnimBg="0"/>
      <p:bldP spid="43023" grpId="0" autoUpdateAnimBg="0"/>
      <p:bldP spid="43024" grpId="0" autoUpdateAnimBg="0"/>
      <p:bldP spid="4302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68450" y="228600"/>
            <a:ext cx="9099550" cy="56311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、在</a:t>
            </a:r>
            <a:r>
              <a:rPr lang="zh-CN" altLang="en-US" sz="3600" b="1" dirty="0">
                <a:solidFill>
                  <a:schemeClr val="accent2"/>
                </a:solidFill>
              </a:rPr>
              <a:t>“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观察水的沸腾</a:t>
            </a:r>
            <a:r>
              <a:rPr lang="zh-CN" altLang="en-US" sz="3600" b="1" dirty="0">
                <a:solidFill>
                  <a:schemeClr val="accent2"/>
                </a:solidFill>
              </a:rPr>
              <a:t>”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的实验中，当水加热到沸腾时，会看到大量的气泡，气泡在上升的过程中，形状变化大致如图</a:t>
            </a: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所示，水沸腾的过程中，温度</a:t>
            </a: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（填</a:t>
            </a:r>
            <a:r>
              <a:rPr lang="zh-CN" altLang="en-US" sz="3600" b="1" dirty="0">
                <a:solidFill>
                  <a:schemeClr val="accent2"/>
                </a:solidFill>
              </a:rPr>
              <a:t>“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升高</a:t>
            </a:r>
            <a:r>
              <a:rPr lang="zh-CN" altLang="en-US" sz="3600" b="1" dirty="0">
                <a:solidFill>
                  <a:schemeClr val="accent2"/>
                </a:solidFill>
              </a:rPr>
              <a:t>”</a:t>
            </a:r>
            <a:r>
              <a:rPr lang="zh-CN" altLang="en-US" sz="36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、</a:t>
            </a:r>
            <a:r>
              <a:rPr lang="zh-CN" altLang="en-US" sz="3600" b="1" dirty="0" smtClean="0">
                <a:solidFill>
                  <a:schemeClr val="accent2"/>
                </a:solidFill>
              </a:rPr>
              <a:t>“</a:t>
            </a:r>
            <a:r>
              <a:rPr lang="zh-CN" altLang="en-US" sz="3600" b="1" dirty="0" smtClean="0">
                <a:solidFill>
                  <a:schemeClr val="accent2"/>
                </a:solidFill>
                <a:latin typeface="黑体" panose="02010609060101010101" pitchFamily="49" charset="-122"/>
              </a:rPr>
              <a:t>下降</a:t>
            </a:r>
            <a:r>
              <a:rPr lang="zh-CN" altLang="en-US" sz="3600" b="1" dirty="0" smtClean="0">
                <a:solidFill>
                  <a:schemeClr val="accent2"/>
                </a:solidFill>
              </a:rPr>
              <a:t>”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或</a:t>
            </a:r>
            <a:r>
              <a:rPr lang="zh-CN" altLang="en-US" sz="3600" b="1" dirty="0">
                <a:solidFill>
                  <a:schemeClr val="accent2"/>
                </a:solidFill>
              </a:rPr>
              <a:t>“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不变</a:t>
            </a:r>
            <a:r>
              <a:rPr lang="zh-CN" altLang="en-US" sz="3600" b="1" dirty="0">
                <a:solidFill>
                  <a:schemeClr val="accent2"/>
                </a:solidFill>
              </a:rPr>
              <a:t>”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） ，气泡在水面爆裂开来，在水面上空形成大量</a:t>
            </a:r>
            <a:r>
              <a:rPr lang="zh-CN" altLang="en-US" sz="3600" b="1" dirty="0">
                <a:solidFill>
                  <a:schemeClr val="accent2"/>
                </a:solidFill>
              </a:rPr>
              <a:t>“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白气</a:t>
            </a:r>
            <a:r>
              <a:rPr lang="zh-CN" altLang="en-US" sz="3600" b="1" dirty="0">
                <a:solidFill>
                  <a:schemeClr val="accent2"/>
                </a:solidFill>
              </a:rPr>
              <a:t>”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，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这是</a:t>
            </a:r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现象形成的。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若将酒精灯移开，则水将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___________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继续沸腾（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填</a:t>
            </a:r>
            <a:r>
              <a:rPr lang="zh-CN" altLang="en-US" sz="3600" b="1" dirty="0">
                <a:solidFill>
                  <a:schemeClr val="accent2"/>
                </a:solidFill>
              </a:rPr>
              <a:t>“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会</a:t>
            </a:r>
            <a:r>
              <a:rPr lang="zh-CN" altLang="en-US" sz="3600" b="1" dirty="0">
                <a:solidFill>
                  <a:schemeClr val="accent2"/>
                </a:solidFill>
              </a:rPr>
              <a:t>”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或</a:t>
            </a:r>
            <a:r>
              <a:rPr lang="zh-CN" altLang="en-US" sz="3600" b="1" dirty="0">
                <a:solidFill>
                  <a:schemeClr val="accent2"/>
                </a:solidFill>
              </a:rPr>
              <a:t>“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不会</a:t>
            </a:r>
            <a:r>
              <a:rPr lang="zh-CN" altLang="en-US" sz="3600" b="1" dirty="0">
                <a:solidFill>
                  <a:schemeClr val="accent2"/>
                </a:solidFill>
              </a:rPr>
              <a:t>”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</a:rPr>
              <a:t>）。</a:t>
            </a:r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248525" y="3933825"/>
            <a:ext cx="2782888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8328025" y="1341438"/>
            <a:ext cx="4876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600" b="1">
                <a:solidFill>
                  <a:srgbClr val="FF0000"/>
                </a:solidFill>
                <a:ea typeface="宋体" panose="02010600030101010101" pitchFamily="2" charset="-122"/>
              </a:rPr>
              <a:t>B</a:t>
            </a:r>
            <a:endParaRPr lang="en-US" altLang="zh-CN" sz="36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362427" y="1851546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</a:rPr>
              <a:t>不变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855913" y="3452813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液化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2279650" y="4514850"/>
            <a:ext cx="120396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00"/>
                </a:solidFill>
              </a:rPr>
              <a:t>不会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utoUpdateAnimBg="0"/>
      <p:bldP spid="17417" grpId="0" autoUpdateAnimBg="0"/>
      <p:bldP spid="17419" grpId="0" autoUpdateAnimBg="0"/>
      <p:bldP spid="1742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752600" y="152400"/>
            <a:ext cx="8763000" cy="4523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4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、课本在模拟</a:t>
            </a:r>
            <a:r>
              <a:rPr lang="zh-CN" altLang="en-US" sz="3200" b="1">
                <a:solidFill>
                  <a:schemeClr val="accent2"/>
                </a:solidFill>
              </a:rPr>
              <a:t>“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雨</a:t>
            </a:r>
            <a:r>
              <a:rPr lang="zh-CN" altLang="en-US" sz="3200" b="1">
                <a:solidFill>
                  <a:schemeClr val="accent2"/>
                </a:solidFill>
              </a:rPr>
              <a:t>”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的形成实验中，如图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a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所示，在锥形瓶内注入少量温水的目的是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_______________________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；在蒸发皿中放一些冰块的目的是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________________a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中瓶口内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（有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/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没有）朦胧的</a:t>
            </a:r>
            <a:r>
              <a:rPr lang="zh-CN" altLang="en-US" sz="3200" b="1">
                <a:solidFill>
                  <a:schemeClr val="accent2"/>
                </a:solidFill>
              </a:rPr>
              <a:t>“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白雾</a:t>
            </a:r>
            <a:r>
              <a:rPr lang="zh-CN" altLang="en-US" sz="3200" b="1">
                <a:solidFill>
                  <a:schemeClr val="accent2"/>
                </a:solidFill>
              </a:rPr>
              <a:t>”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，观察蒸发皿的底部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_______________________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。如图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b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所示，蒸发皿中有热水，瓶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（有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/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没有）朦胧的</a:t>
            </a:r>
            <a:r>
              <a:rPr lang="zh-CN" altLang="en-US" sz="3200" b="1">
                <a:solidFill>
                  <a:schemeClr val="accent2"/>
                </a:solidFill>
              </a:rPr>
              <a:t>“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白雾</a:t>
            </a:r>
            <a:r>
              <a:rPr lang="zh-CN" altLang="en-US" sz="3200" b="1">
                <a:solidFill>
                  <a:schemeClr val="accent2"/>
                </a:solidFill>
              </a:rPr>
              <a:t>”；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观察蒸发皿的底部</a:t>
            </a:r>
            <a:r>
              <a:rPr lang="en-US" altLang="zh-CN" sz="3200" b="1">
                <a:solidFill>
                  <a:schemeClr val="accent2"/>
                </a:solidFill>
                <a:latin typeface="黑体" panose="02010609060101010101" pitchFamily="49" charset="-122"/>
              </a:rPr>
              <a:t>_____________________</a:t>
            </a: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</a:rPr>
              <a:t>。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8001000" y="3962400"/>
          <a:ext cx="266700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位图图像" r:id="rId1" imgW="1304925" imgH="1714500" progId="Paint.Picture">
                  <p:embed/>
                </p:oleObj>
              </mc:Choice>
              <mc:Fallback>
                <p:oleObj name="位图图像" r:id="rId1" imgW="1304925" imgH="171450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3962400"/>
                        <a:ext cx="2667000" cy="289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133600" y="1219200"/>
            <a:ext cx="51816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FF0000"/>
                </a:solidFill>
              </a:rPr>
              <a:t>加快蒸发，获得较多水蒸气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40238" y="1628775"/>
            <a:ext cx="35052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FF0000"/>
                </a:solidFill>
              </a:rPr>
              <a:t>降低蒸发皿的温度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063750" y="2060575"/>
            <a:ext cx="5911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</a:rPr>
              <a:t>有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648075" y="2565400"/>
            <a:ext cx="28956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FF0000"/>
                </a:solidFill>
              </a:rPr>
              <a:t>有小水珠生成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808663" y="3141663"/>
            <a:ext cx="89789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没有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08213" y="4005263"/>
            <a:ext cx="35814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没有小水珠生成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752600" y="5943600"/>
            <a:ext cx="6248400" cy="706755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50000">
                <a:srgbClr val="66FF33"/>
              </a:gs>
              <a:gs pos="100000">
                <a:srgbClr val="66CCFF"/>
              </a:gs>
            </a:gsLst>
            <a:lin ang="5400000" scaled="1"/>
          </a:gradFill>
          <a:ln>
            <a:noFill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幼圆" pitchFamily="49" charset="-122"/>
              </a:rPr>
              <a:t>这个实验验证了什么？</a:t>
            </a:r>
            <a:endParaRPr lang="zh-CN" altLang="en-US" sz="4000" b="1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utoUpdateAnimBg="0"/>
      <p:bldP spid="8199" grpId="0" autoUpdateAnimBg="0"/>
      <p:bldP spid="8200" grpId="0" autoUpdateAnimBg="0"/>
      <p:bldP spid="8201" grpId="0" autoUpdateAnimBg="0"/>
      <p:bldP spid="8202" grpId="0" autoUpdateAnimBg="0"/>
      <p:bldP spid="8203" grpId="0" autoUpdateAnimBg="0"/>
      <p:bldP spid="8207" grpId="0" bldLvl="0" animBg="1" autoUpdateAnimBg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4">
      <a:majorFont>
        <a:latin typeface="Times New Roman"/>
        <a:ea typeface="楷体"/>
        <a:cs typeface=""/>
      </a:majorFont>
      <a:minorFont>
        <a:latin typeface="Times New Roman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4702</Words>
  <Application>WPS 演示</Application>
  <PresentationFormat>宽屏</PresentationFormat>
  <Paragraphs>465</Paragraphs>
  <Slides>25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Arial</vt:lpstr>
      <vt:lpstr>宋体</vt:lpstr>
      <vt:lpstr>Wingdings</vt:lpstr>
      <vt:lpstr>Wingdings</vt:lpstr>
      <vt:lpstr>Times New Roman</vt:lpstr>
      <vt:lpstr>楷体</vt:lpstr>
      <vt:lpstr>黑体</vt:lpstr>
      <vt:lpstr>隶书</vt:lpstr>
      <vt:lpstr>微软雅黑</vt:lpstr>
      <vt:lpstr>幼圆</vt:lpstr>
      <vt:lpstr>Arial Unicode MS</vt:lpstr>
      <vt:lpstr>Calibri</vt:lpstr>
      <vt:lpstr>隶书</vt:lpstr>
      <vt:lpstr>Office 主题​​</vt:lpstr>
      <vt:lpstr>1_主题1</vt:lpstr>
      <vt:lpstr>Paint.Picture</vt:lpstr>
      <vt:lpstr>PBrush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2022-07-27T01:28:53Z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7655F8A7E6C049B28D63E7EDFF617FFC</vt:lpwstr>
  </property>
</Properties>
</file>