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63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1.wav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 idx="4294967295"/>
          </p:nvPr>
        </p:nvSpPr>
        <p:spPr>
          <a:xfrm>
            <a:off x="1524000" y="1268413"/>
            <a:ext cx="5357813" cy="57626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凸透镜成像规律：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0899" name="Rectangle 3"/>
          <p:cNvSpPr>
            <a:spLocks noGrp="1"/>
          </p:cNvSpPr>
          <p:nvPr>
            <p:ph type="body" idx="4294967295"/>
          </p:nvPr>
        </p:nvSpPr>
        <p:spPr>
          <a:xfrm>
            <a:off x="2711450" y="2349500"/>
            <a:ext cx="7643813" cy="300037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/>
          <a:p>
            <a:pPr eaLnBrk="1" hangingPunct="1">
              <a:lnSpc>
                <a:spcPct val="130000"/>
              </a:lnSpc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&gt;2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  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时，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&lt;2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en-US" b="1" dirty="0"/>
              <a:t>倒立、</a:t>
            </a:r>
            <a:r>
              <a:rPr lang="zh-CN" altLang="en-US" b="1" dirty="0">
                <a:solidFill>
                  <a:srgbClr val="CC0000"/>
                </a:solidFill>
              </a:rPr>
              <a:t>缩小</a:t>
            </a:r>
            <a:r>
              <a:rPr lang="zh-CN" altLang="en-US" b="1" dirty="0"/>
              <a:t>的实像</a:t>
            </a:r>
            <a:endParaRPr lang="zh-CN" altLang="en-US" b="1" dirty="0"/>
          </a:p>
          <a:p>
            <a:pPr eaLnBrk="1" hangingPunct="1">
              <a:lnSpc>
                <a:spcPct val="130000"/>
              </a:lnSpc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u=2f   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时，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v=2f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   </a:t>
            </a:r>
            <a:r>
              <a:rPr lang="zh-CN" altLang="en-US" b="1" dirty="0"/>
              <a:t>倒立、</a:t>
            </a:r>
            <a:r>
              <a:rPr lang="zh-CN" altLang="en-US" b="1" dirty="0">
                <a:solidFill>
                  <a:srgbClr val="CC0000"/>
                </a:solidFill>
              </a:rPr>
              <a:t>等大</a:t>
            </a:r>
            <a:r>
              <a:rPr lang="zh-CN" altLang="en-US" b="1" dirty="0"/>
              <a:t>的实像</a:t>
            </a:r>
            <a:endParaRPr lang="en-US" altLang="zh-CN" b="1" dirty="0"/>
          </a:p>
          <a:p>
            <a:pPr eaLnBrk="1" hangingPunct="1">
              <a:lnSpc>
                <a:spcPct val="130000"/>
              </a:lnSpc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f&lt;u&lt;2f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时，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v&gt;2f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b="1" dirty="0"/>
              <a:t>  </a:t>
            </a:r>
            <a:r>
              <a:rPr lang="zh-CN" altLang="en-US" b="1" dirty="0"/>
              <a:t>倒立、</a:t>
            </a:r>
            <a:r>
              <a:rPr lang="zh-CN" altLang="en-US" b="1" dirty="0">
                <a:solidFill>
                  <a:srgbClr val="CC0000"/>
                </a:solidFill>
              </a:rPr>
              <a:t>放大</a:t>
            </a:r>
            <a:r>
              <a:rPr lang="zh-CN" altLang="en-US" b="1" dirty="0"/>
              <a:t>的实像</a:t>
            </a:r>
            <a:endParaRPr lang="zh-CN" altLang="en-US" b="1" dirty="0"/>
          </a:p>
          <a:p>
            <a:pPr eaLnBrk="1" hangingPunct="1">
              <a:lnSpc>
                <a:spcPct val="130000"/>
              </a:lnSpc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u&lt;f   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时，              </a:t>
            </a:r>
            <a:r>
              <a:rPr lang="zh-CN" altLang="en-US" b="1" dirty="0">
                <a:solidFill>
                  <a:srgbClr val="CC0000"/>
                </a:solidFill>
              </a:rPr>
              <a:t>正立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CC0000"/>
                </a:solidFill>
              </a:rPr>
              <a:t>放大</a:t>
            </a:r>
            <a:r>
              <a:rPr lang="zh-CN" altLang="en-US" b="1" dirty="0"/>
              <a:t>的</a:t>
            </a:r>
            <a:r>
              <a:rPr lang="zh-CN" altLang="en-US" b="1" dirty="0">
                <a:solidFill>
                  <a:srgbClr val="CC0000"/>
                </a:solidFill>
              </a:rPr>
              <a:t>虚像</a:t>
            </a:r>
            <a:endParaRPr lang="zh-CN" altLang="en-US" b="1" dirty="0">
              <a:solidFill>
                <a:srgbClr val="CC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0" y="150813"/>
            <a:ext cx="2097088" cy="576263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温故知新</a:t>
            </a:r>
            <a:endParaRPr kumimoji="0" lang="zh-CN" alt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charRg st="2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0899">
                                            <p:txEl>
                                              <p:charRg st="27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charRg st="5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0899">
                                            <p:txEl>
                                              <p:charRg st="56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charRg st="82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0899">
                                            <p:txEl>
                                              <p:charRg st="82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4511675" y="1268413"/>
            <a:ext cx="2665413" cy="80962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ctr" anchorCtr="0"/>
          <a:p>
            <a:pPr algn="ctr" eaLnBrk="1" hangingPunct="1"/>
            <a:r>
              <a:rPr lang="zh-CN" altLang="en-US" sz="4000" dirty="0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</a:rPr>
              <a:t>课堂小结</a:t>
            </a:r>
            <a:endParaRPr lang="zh-CN" altLang="en-US" sz="4000" dirty="0">
              <a:solidFill>
                <a:schemeClr val="tx2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243" name="Rectangle 5"/>
          <p:cNvSpPr/>
          <p:nvPr/>
        </p:nvSpPr>
        <p:spPr>
          <a:xfrm>
            <a:off x="2900363" y="3519488"/>
            <a:ext cx="3816350" cy="5762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近视眼成因及矫正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Rectangle 6"/>
          <p:cNvSpPr/>
          <p:nvPr/>
        </p:nvSpPr>
        <p:spPr>
          <a:xfrm>
            <a:off x="2900363" y="4497388"/>
            <a:ext cx="3816350" cy="5762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远视眼成因及矫正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Rectangle 4"/>
          <p:cNvSpPr/>
          <p:nvPr/>
        </p:nvSpPr>
        <p:spPr>
          <a:xfrm>
            <a:off x="2919413" y="2528888"/>
            <a:ext cx="3168650" cy="5762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照相机与眼球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14" descr="H:\图片2.jpg"/>
          <p:cNvPicPr>
            <a:picLocks noChangeAspect="1"/>
          </p:cNvPicPr>
          <p:nvPr/>
        </p:nvPicPr>
        <p:blipFill>
          <a:blip r:embed="rId1"/>
          <a:srcRect r="22218" b="-1900"/>
          <a:stretch>
            <a:fillRect/>
          </a:stretch>
        </p:blipFill>
        <p:spPr>
          <a:xfrm>
            <a:off x="1524000" y="2636838"/>
            <a:ext cx="9144000" cy="3357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ctrTitle" idx="4294967295"/>
          </p:nvPr>
        </p:nvSpPr>
        <p:spPr>
          <a:xfrm>
            <a:off x="2586038" y="773113"/>
            <a:ext cx="7299325" cy="10858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/>
            <a:r>
              <a:rPr lang="zh-CN" altLang="en-US" sz="4800" dirty="0">
                <a:solidFill>
                  <a:srgbClr val="0000CC"/>
                </a:solidFill>
                <a:ea typeface="华文行楷" pitchFamily="2" charset="-122"/>
              </a:rPr>
              <a:t>照相机与眼球  视力的矫正</a:t>
            </a:r>
            <a:endParaRPr lang="zh-CN" altLang="en-US" sz="4800" dirty="0">
              <a:solidFill>
                <a:srgbClr val="0000CC"/>
              </a:solidFill>
              <a:ea typeface="华文行楷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6"/>
          <p:cNvPicPr>
            <a:picLocks noChangeAspect="1"/>
          </p:cNvPicPr>
          <p:nvPr/>
        </p:nvPicPr>
        <p:blipFill>
          <a:blip r:embed="rId1">
            <a:lum bright="-12000" contrast="24000"/>
          </a:blip>
          <a:stretch>
            <a:fillRect/>
          </a:stretch>
        </p:blipFill>
        <p:spPr>
          <a:xfrm>
            <a:off x="2360613" y="960438"/>
            <a:ext cx="7696200" cy="548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Group 32"/>
          <p:cNvGrpSpPr/>
          <p:nvPr/>
        </p:nvGrpSpPr>
        <p:grpSpPr>
          <a:xfrm>
            <a:off x="1524000" y="549275"/>
            <a:ext cx="9144000" cy="6308725"/>
            <a:chOff x="0" y="482"/>
            <a:chExt cx="5726" cy="3974"/>
          </a:xfrm>
        </p:grpSpPr>
        <p:pic>
          <p:nvPicPr>
            <p:cNvPr id="4103" name="Picture 30" descr="eye3"/>
            <p:cNvPicPr>
              <a:picLocks noChangeAspect="1"/>
            </p:cNvPicPr>
            <p:nvPr/>
          </p:nvPicPr>
          <p:blipFill>
            <a:blip r:embed="rId1">
              <a:lum bright="-17999" contrast="24000"/>
            </a:blip>
            <a:stretch>
              <a:fillRect/>
            </a:stretch>
          </p:blipFill>
          <p:spPr>
            <a:xfrm>
              <a:off x="442" y="500"/>
              <a:ext cx="4876" cy="39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04" name="Picture 30" descr="eye3"/>
            <p:cNvPicPr>
              <a:picLocks noChangeAspect="1"/>
            </p:cNvPicPr>
            <p:nvPr/>
          </p:nvPicPr>
          <p:blipFill>
            <a:blip r:embed="rId1">
              <a:lum bright="-12000" contrast="6000"/>
            </a:blip>
            <a:srcRect l="91632" t="-507"/>
            <a:stretch>
              <a:fillRect/>
            </a:stretch>
          </p:blipFill>
          <p:spPr>
            <a:xfrm>
              <a:off x="0" y="482"/>
              <a:ext cx="476" cy="397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05" name="Picture 30" descr="eye3"/>
            <p:cNvPicPr>
              <a:picLocks noChangeAspect="1"/>
            </p:cNvPicPr>
            <p:nvPr/>
          </p:nvPicPr>
          <p:blipFill>
            <a:blip r:embed="rId1">
              <a:lum bright="-17999" contrast="24000"/>
            </a:blip>
            <a:srcRect l="91161" t="-505"/>
            <a:stretch>
              <a:fillRect/>
            </a:stretch>
          </p:blipFill>
          <p:spPr>
            <a:xfrm>
              <a:off x="5295" y="482"/>
              <a:ext cx="431" cy="397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104" name="Text Box 32"/>
          <p:cNvSpPr txBox="1"/>
          <p:nvPr/>
        </p:nvSpPr>
        <p:spPr>
          <a:xfrm>
            <a:off x="2770188" y="1216025"/>
            <a:ext cx="14414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睫状肌</a:t>
            </a:r>
            <a:endParaRPr lang="en-US" altLang="zh-CN" sz="32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13" name="Line 41"/>
          <p:cNvSpPr/>
          <p:nvPr/>
        </p:nvSpPr>
        <p:spPr>
          <a:xfrm>
            <a:off x="3621088" y="1719263"/>
            <a:ext cx="608012" cy="104298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114" name="Line 42"/>
          <p:cNvSpPr/>
          <p:nvPr/>
        </p:nvSpPr>
        <p:spPr>
          <a:xfrm rot="-1154212" flipV="1">
            <a:off x="3776663" y="1668463"/>
            <a:ext cx="358775" cy="30607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201" name="Oval 33"/>
          <p:cNvSpPr/>
          <p:nvPr/>
        </p:nvSpPr>
        <p:spPr>
          <a:xfrm>
            <a:off x="3997325" y="3173413"/>
            <a:ext cx="449263" cy="944562"/>
          </a:xfrm>
          <a:prstGeom prst="ellipse">
            <a:avLst/>
          </a:prstGeom>
          <a:solidFill>
            <a:srgbClr val="66FF99"/>
          </a:solidFill>
          <a:ln w="9525">
            <a:noFill/>
          </a:ln>
        </p:spPr>
        <p:txBody>
          <a:bodyPr wrap="none" anchor="ctr" anchorCtr="0"/>
          <a:p>
            <a:pPr eaLnBrk="1" hangingPunct="1"/>
            <a:endParaRPr lang="zh-CN" altLang="en-US" sz="400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4" grpId="0"/>
      <p:bldP spid="720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Group 36"/>
          <p:cNvGrpSpPr/>
          <p:nvPr/>
        </p:nvGrpSpPr>
        <p:grpSpPr>
          <a:xfrm>
            <a:off x="4340225" y="1106488"/>
            <a:ext cx="2619375" cy="2471737"/>
            <a:chOff x="867" y="1338"/>
            <a:chExt cx="1650" cy="1557"/>
          </a:xfrm>
        </p:grpSpPr>
        <p:graphicFrame>
          <p:nvGraphicFramePr>
            <p:cNvPr id="5138" name="Object 3"/>
            <p:cNvGraphicFramePr>
              <a:graphicFrameLocks noChangeAspect="1"/>
            </p:cNvGraphicFramePr>
            <p:nvPr/>
          </p:nvGraphicFramePr>
          <p:xfrm>
            <a:off x="867" y="1338"/>
            <a:ext cx="1650" cy="15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2190750" imgH="2066925" progId="Paint.Picture">
                    <p:embed/>
                  </p:oleObj>
                </mc:Choice>
                <mc:Fallback>
                  <p:oleObj name="" r:id="rId1" imgW="2190750" imgH="2066925" progId="Paint.Picture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867" y="1338"/>
                          <a:ext cx="1650" cy="155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9" name="Oval 35"/>
            <p:cNvSpPr/>
            <p:nvPr/>
          </p:nvSpPr>
          <p:spPr>
            <a:xfrm>
              <a:off x="1292" y="1792"/>
              <a:ext cx="85" cy="510"/>
            </a:xfrm>
            <a:prstGeom prst="ellipse">
              <a:avLst/>
            </a:prstGeom>
            <a:solidFill>
              <a:schemeClr val="hlink"/>
            </a:solidFill>
            <a:ln w="31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sz="4000" dirty="0">
                <a:latin typeface="黑体" panose="02010609060101010101" pitchFamily="49" charset="-122"/>
              </a:endParaRPr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4656138" y="3924300"/>
            <a:ext cx="2376487" cy="2112963"/>
            <a:chOff x="5011" y="1162"/>
            <a:chExt cx="1497" cy="1331"/>
          </a:xfrm>
        </p:grpSpPr>
        <p:pic>
          <p:nvPicPr>
            <p:cNvPr id="5136" name="Picture 2" descr="2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11" y="1162"/>
              <a:ext cx="1497" cy="13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7" name="Oval 16"/>
            <p:cNvSpPr/>
            <p:nvPr/>
          </p:nvSpPr>
          <p:spPr>
            <a:xfrm>
              <a:off x="5348" y="1652"/>
              <a:ext cx="207" cy="417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sz="18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684" name="Text Box 4"/>
          <p:cNvSpPr txBox="1"/>
          <p:nvPr/>
        </p:nvSpPr>
        <p:spPr>
          <a:xfrm>
            <a:off x="7670800" y="1584325"/>
            <a:ext cx="2746375" cy="138366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睫状肌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松弛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en-US" sz="2800" dirty="0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</a:rPr>
              <a:t>晶状体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变得较平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en-US" sz="2800" dirty="0">
                <a:solidFill>
                  <a:schemeClr val="tx2"/>
                </a:solidFill>
                <a:latin typeface="华文楷体" pitchFamily="2" charset="-122"/>
                <a:ea typeface="华文楷体" pitchFamily="2" charset="-122"/>
              </a:rPr>
              <a:t>焦距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变长</a:t>
            </a:r>
            <a:endParaRPr lang="zh-CN" altLang="en-US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1685" name="Text Box 5"/>
          <p:cNvSpPr txBox="1"/>
          <p:nvPr/>
        </p:nvSpPr>
        <p:spPr>
          <a:xfrm>
            <a:off x="7626350" y="4238625"/>
            <a:ext cx="2790825" cy="138366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睫状肌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收缩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，晶状体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变得较凸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，焦距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变短</a:t>
            </a:r>
            <a:endParaRPr lang="zh-CN" altLang="en-US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1686" name="Line 6"/>
          <p:cNvSpPr/>
          <p:nvPr/>
        </p:nvSpPr>
        <p:spPr>
          <a:xfrm flipV="1">
            <a:off x="3575050" y="1898650"/>
            <a:ext cx="1524000" cy="228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87" name="Line 7"/>
          <p:cNvSpPr/>
          <p:nvPr/>
        </p:nvSpPr>
        <p:spPr>
          <a:xfrm>
            <a:off x="3575050" y="2501900"/>
            <a:ext cx="1524000" cy="1524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88" name="Line 8"/>
          <p:cNvSpPr/>
          <p:nvPr/>
        </p:nvSpPr>
        <p:spPr>
          <a:xfrm flipV="1">
            <a:off x="5105400" y="2286000"/>
            <a:ext cx="1676400" cy="3810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89" name="Line 9"/>
          <p:cNvSpPr/>
          <p:nvPr/>
        </p:nvSpPr>
        <p:spPr>
          <a:xfrm>
            <a:off x="5105400" y="1898650"/>
            <a:ext cx="1676400" cy="3810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0" name="Line 10"/>
          <p:cNvSpPr/>
          <p:nvPr/>
        </p:nvSpPr>
        <p:spPr>
          <a:xfrm flipV="1">
            <a:off x="3184525" y="4689475"/>
            <a:ext cx="2163763" cy="360363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1" name="Line 11"/>
          <p:cNvSpPr/>
          <p:nvPr/>
        </p:nvSpPr>
        <p:spPr>
          <a:xfrm>
            <a:off x="3208338" y="5048250"/>
            <a:ext cx="2176462" cy="28892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2" name="Line 12"/>
          <p:cNvSpPr/>
          <p:nvPr/>
        </p:nvSpPr>
        <p:spPr>
          <a:xfrm>
            <a:off x="5324475" y="4679950"/>
            <a:ext cx="1600200" cy="228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693" name="Line 13"/>
          <p:cNvSpPr/>
          <p:nvPr/>
        </p:nvSpPr>
        <p:spPr>
          <a:xfrm flipV="1">
            <a:off x="5368925" y="4895850"/>
            <a:ext cx="1585913" cy="43338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" name="Text Box 4"/>
          <p:cNvSpPr txBox="1"/>
          <p:nvPr/>
        </p:nvSpPr>
        <p:spPr>
          <a:xfrm>
            <a:off x="1909763" y="998538"/>
            <a:ext cx="1466850" cy="95313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看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远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处物体时  </a:t>
            </a:r>
            <a:endParaRPr lang="zh-CN" altLang="en-US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2052638" y="3816350"/>
            <a:ext cx="1466850" cy="953135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看</a:t>
            </a:r>
            <a:r>
              <a:rPr lang="zh-CN" altLang="en-US" sz="28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近</a:t>
            </a:r>
            <a:r>
              <a:rPr lang="zh-CN" altLang="en-US" sz="28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处物体时  </a:t>
            </a:r>
            <a:endParaRPr lang="zh-CN" altLang="en-US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ldLvl="0" animBg="1"/>
      <p:bldP spid="71685" grpId="0" bldLvl="0" animBg="1"/>
      <p:bldP spid="3" grpId="0" bldLvl="0" animBg="1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6" name="Group 36"/>
          <p:cNvGrpSpPr/>
          <p:nvPr/>
        </p:nvGrpSpPr>
        <p:grpSpPr>
          <a:xfrm>
            <a:off x="2000250" y="1089025"/>
            <a:ext cx="6951663" cy="5768975"/>
            <a:chOff x="697" y="888"/>
            <a:chExt cx="4237" cy="3432"/>
          </a:xfrm>
        </p:grpSpPr>
        <p:pic>
          <p:nvPicPr>
            <p:cNvPr id="6154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7" y="888"/>
              <a:ext cx="4237" cy="343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6155" name="组合 23"/>
            <p:cNvGrpSpPr/>
            <p:nvPr/>
          </p:nvGrpSpPr>
          <p:grpSpPr>
            <a:xfrm>
              <a:off x="890" y="3657"/>
              <a:ext cx="270" cy="663"/>
              <a:chOff x="928662" y="5929330"/>
              <a:chExt cx="428628" cy="928670"/>
            </a:xfrm>
          </p:grpSpPr>
          <p:sp>
            <p:nvSpPr>
              <p:cNvPr id="6159" name="AutoShape 12"/>
              <p:cNvSpPr/>
              <p:nvPr/>
            </p:nvSpPr>
            <p:spPr>
              <a:xfrm>
                <a:off x="928662" y="6429396"/>
                <a:ext cx="428628" cy="428604"/>
              </a:xfrm>
              <a:prstGeom prst="can">
                <a:avLst>
                  <a:gd name="adj" fmla="val 37625"/>
                </a:avLst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sz="1800" b="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6160" name="组合 19"/>
              <p:cNvGrpSpPr/>
              <p:nvPr/>
            </p:nvGrpSpPr>
            <p:grpSpPr>
              <a:xfrm>
                <a:off x="997748" y="5929330"/>
                <a:ext cx="359542" cy="492298"/>
                <a:chOff x="564820" y="5224424"/>
                <a:chExt cx="359542" cy="492298"/>
              </a:xfrm>
            </p:grpSpPr>
            <p:sp>
              <p:nvSpPr>
                <p:cNvPr id="6161" name="Freeform 14"/>
                <p:cNvSpPr>
                  <a:spLocks noChangeAspect="1"/>
                </p:cNvSpPr>
                <p:nvPr/>
              </p:nvSpPr>
              <p:spPr>
                <a:xfrm rot="5700000">
                  <a:off x="498442" y="5290802"/>
                  <a:ext cx="492298" cy="359542"/>
                </a:xfrm>
                <a:custGeom>
                  <a:avLst/>
                  <a:gdLst>
                    <a:gd name="txL" fmla="*/ 0 w 8000"/>
                    <a:gd name="txT" fmla="*/ 0 h 3154"/>
                    <a:gd name="txR" fmla="*/ 8000 w 8000"/>
                    <a:gd name="txB" fmla="*/ 3154 h 3154"/>
                  </a:gdLst>
                  <a:ahLst/>
                  <a:cxnLst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0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</a:cxnLst>
                  <a:rect l="txL" t="txT" r="txR" b="txB"/>
                  <a:pathLst>
                    <a:path w="8000" h="3154">
                      <a:moveTo>
                        <a:pt x="8000" y="1577"/>
                      </a:moveTo>
                      <a:cubicBezTo>
                        <a:pt x="8000" y="1818"/>
                        <a:pt x="7931" y="2087"/>
                        <a:pt x="7804" y="2300"/>
                      </a:cubicBezTo>
                      <a:cubicBezTo>
                        <a:pt x="7677" y="2513"/>
                        <a:pt x="7478" y="2717"/>
                        <a:pt x="7236" y="2853"/>
                      </a:cubicBezTo>
                      <a:cubicBezTo>
                        <a:pt x="6994" y="2989"/>
                        <a:pt x="6684" y="3082"/>
                        <a:pt x="6351" y="3118"/>
                      </a:cubicBezTo>
                      <a:cubicBezTo>
                        <a:pt x="6018" y="3154"/>
                        <a:pt x="5628" y="3128"/>
                        <a:pt x="5236" y="3071"/>
                      </a:cubicBezTo>
                      <a:cubicBezTo>
                        <a:pt x="4844" y="3014"/>
                        <a:pt x="4412" y="2895"/>
                        <a:pt x="4000" y="2777"/>
                      </a:cubicBezTo>
                      <a:cubicBezTo>
                        <a:pt x="3588" y="2659"/>
                        <a:pt x="3156" y="2499"/>
                        <a:pt x="2764" y="2366"/>
                      </a:cubicBezTo>
                      <a:cubicBezTo>
                        <a:pt x="2372" y="2233"/>
                        <a:pt x="1982" y="2086"/>
                        <a:pt x="1649" y="1977"/>
                      </a:cubicBezTo>
                      <a:cubicBezTo>
                        <a:pt x="1316" y="1868"/>
                        <a:pt x="1006" y="1776"/>
                        <a:pt x="764" y="1712"/>
                      </a:cubicBezTo>
                      <a:cubicBezTo>
                        <a:pt x="522" y="1648"/>
                        <a:pt x="323" y="1617"/>
                        <a:pt x="196" y="1595"/>
                      </a:cubicBezTo>
                      <a:cubicBezTo>
                        <a:pt x="69" y="1573"/>
                        <a:pt x="0" y="1571"/>
                        <a:pt x="0" y="1577"/>
                      </a:cubicBezTo>
                      <a:cubicBezTo>
                        <a:pt x="0" y="1583"/>
                        <a:pt x="69" y="1581"/>
                        <a:pt x="196" y="1559"/>
                      </a:cubicBezTo>
                      <a:cubicBezTo>
                        <a:pt x="323" y="1537"/>
                        <a:pt x="522" y="1506"/>
                        <a:pt x="764" y="1442"/>
                      </a:cubicBezTo>
                      <a:cubicBezTo>
                        <a:pt x="1006" y="1378"/>
                        <a:pt x="1316" y="1286"/>
                        <a:pt x="1649" y="1177"/>
                      </a:cubicBezTo>
                      <a:cubicBezTo>
                        <a:pt x="1982" y="1068"/>
                        <a:pt x="2372" y="921"/>
                        <a:pt x="2764" y="788"/>
                      </a:cubicBezTo>
                      <a:cubicBezTo>
                        <a:pt x="3156" y="655"/>
                        <a:pt x="3588" y="495"/>
                        <a:pt x="4000" y="377"/>
                      </a:cubicBezTo>
                      <a:cubicBezTo>
                        <a:pt x="4412" y="259"/>
                        <a:pt x="4844" y="140"/>
                        <a:pt x="5236" y="83"/>
                      </a:cubicBezTo>
                      <a:cubicBezTo>
                        <a:pt x="5628" y="26"/>
                        <a:pt x="6018" y="0"/>
                        <a:pt x="6351" y="36"/>
                      </a:cubicBezTo>
                      <a:cubicBezTo>
                        <a:pt x="6684" y="72"/>
                        <a:pt x="6994" y="165"/>
                        <a:pt x="7236" y="301"/>
                      </a:cubicBezTo>
                      <a:cubicBezTo>
                        <a:pt x="7478" y="437"/>
                        <a:pt x="7677" y="641"/>
                        <a:pt x="7804" y="854"/>
                      </a:cubicBezTo>
                      <a:cubicBezTo>
                        <a:pt x="7931" y="1067"/>
                        <a:pt x="8000" y="1336"/>
                        <a:pt x="8000" y="1577"/>
                      </a:cubicBezTo>
                      <a:close/>
                    </a:path>
                  </a:pathLst>
                </a:custGeom>
                <a:solidFill>
                  <a:srgbClr val="9966FF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 sz="4000"/>
                </a:p>
              </p:txBody>
            </p:sp>
            <p:sp>
              <p:nvSpPr>
                <p:cNvPr id="6162" name="Freeform 15"/>
                <p:cNvSpPr>
                  <a:spLocks noChangeAspect="1"/>
                </p:cNvSpPr>
                <p:nvPr/>
              </p:nvSpPr>
              <p:spPr>
                <a:xfrm rot="5700000">
                  <a:off x="554615" y="5465603"/>
                  <a:ext cx="336439" cy="131025"/>
                </a:xfrm>
                <a:custGeom>
                  <a:avLst/>
                  <a:gdLst>
                    <a:gd name="txL" fmla="*/ 0 w 8000"/>
                    <a:gd name="txT" fmla="*/ 0 h 3154"/>
                    <a:gd name="txR" fmla="*/ 8000 w 8000"/>
                    <a:gd name="txB" fmla="*/ 3154 h 3154"/>
                  </a:gdLst>
                  <a:ahLst/>
                  <a:cxnLst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613103682" y="2147483646"/>
                    </a:cxn>
                    <a:cxn ang="0">
                      <a:pos x="0" y="2147483646"/>
                    </a:cxn>
                    <a:cxn ang="0">
                      <a:pos x="613103682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  <a:cxn ang="0">
                      <a:pos x="2147483646" y="1122856832"/>
                    </a:cxn>
                    <a:cxn ang="0">
                      <a:pos x="2147483646" y="247197024"/>
                    </a:cxn>
                    <a:cxn ang="0">
                      <a:pos x="2147483646" y="107253642"/>
                    </a:cxn>
                    <a:cxn ang="0">
                      <a:pos x="2147483646" y="896450285"/>
                    </a:cxn>
                    <a:cxn ang="0">
                      <a:pos x="2147483646" y="2147483646"/>
                    </a:cxn>
                    <a:cxn ang="0">
                      <a:pos x="2147483646" y="2147483646"/>
                    </a:cxn>
                  </a:cxnLst>
                  <a:rect l="txL" t="txT" r="txR" b="txB"/>
                  <a:pathLst>
                    <a:path w="8000" h="3154">
                      <a:moveTo>
                        <a:pt x="8000" y="1577"/>
                      </a:moveTo>
                      <a:cubicBezTo>
                        <a:pt x="8000" y="1818"/>
                        <a:pt x="7931" y="2087"/>
                        <a:pt x="7804" y="2300"/>
                      </a:cubicBezTo>
                      <a:cubicBezTo>
                        <a:pt x="7677" y="2513"/>
                        <a:pt x="7478" y="2717"/>
                        <a:pt x="7236" y="2853"/>
                      </a:cubicBezTo>
                      <a:cubicBezTo>
                        <a:pt x="6994" y="2989"/>
                        <a:pt x="6684" y="3082"/>
                        <a:pt x="6351" y="3118"/>
                      </a:cubicBezTo>
                      <a:cubicBezTo>
                        <a:pt x="6018" y="3154"/>
                        <a:pt x="5628" y="3128"/>
                        <a:pt x="5236" y="3071"/>
                      </a:cubicBezTo>
                      <a:cubicBezTo>
                        <a:pt x="4844" y="3014"/>
                        <a:pt x="4412" y="2895"/>
                        <a:pt x="4000" y="2777"/>
                      </a:cubicBezTo>
                      <a:cubicBezTo>
                        <a:pt x="3588" y="2659"/>
                        <a:pt x="3156" y="2499"/>
                        <a:pt x="2764" y="2366"/>
                      </a:cubicBezTo>
                      <a:cubicBezTo>
                        <a:pt x="2372" y="2233"/>
                        <a:pt x="1982" y="2086"/>
                        <a:pt x="1649" y="1977"/>
                      </a:cubicBezTo>
                      <a:cubicBezTo>
                        <a:pt x="1316" y="1868"/>
                        <a:pt x="1006" y="1776"/>
                        <a:pt x="764" y="1712"/>
                      </a:cubicBezTo>
                      <a:cubicBezTo>
                        <a:pt x="522" y="1648"/>
                        <a:pt x="323" y="1617"/>
                        <a:pt x="196" y="1595"/>
                      </a:cubicBezTo>
                      <a:cubicBezTo>
                        <a:pt x="69" y="1573"/>
                        <a:pt x="0" y="1571"/>
                        <a:pt x="0" y="1577"/>
                      </a:cubicBezTo>
                      <a:cubicBezTo>
                        <a:pt x="0" y="1583"/>
                        <a:pt x="69" y="1581"/>
                        <a:pt x="196" y="1559"/>
                      </a:cubicBezTo>
                      <a:cubicBezTo>
                        <a:pt x="323" y="1537"/>
                        <a:pt x="522" y="1506"/>
                        <a:pt x="764" y="1442"/>
                      </a:cubicBezTo>
                      <a:cubicBezTo>
                        <a:pt x="1006" y="1378"/>
                        <a:pt x="1316" y="1286"/>
                        <a:pt x="1649" y="1177"/>
                      </a:cubicBezTo>
                      <a:cubicBezTo>
                        <a:pt x="1982" y="1068"/>
                        <a:pt x="2372" y="921"/>
                        <a:pt x="2764" y="788"/>
                      </a:cubicBezTo>
                      <a:cubicBezTo>
                        <a:pt x="3156" y="655"/>
                        <a:pt x="3588" y="495"/>
                        <a:pt x="4000" y="377"/>
                      </a:cubicBezTo>
                      <a:cubicBezTo>
                        <a:pt x="4412" y="259"/>
                        <a:pt x="4844" y="140"/>
                        <a:pt x="5236" y="83"/>
                      </a:cubicBezTo>
                      <a:cubicBezTo>
                        <a:pt x="5628" y="26"/>
                        <a:pt x="6018" y="0"/>
                        <a:pt x="6351" y="36"/>
                      </a:cubicBezTo>
                      <a:cubicBezTo>
                        <a:pt x="6684" y="72"/>
                        <a:pt x="6994" y="165"/>
                        <a:pt x="7236" y="301"/>
                      </a:cubicBezTo>
                      <a:cubicBezTo>
                        <a:pt x="7478" y="437"/>
                        <a:pt x="7677" y="641"/>
                        <a:pt x="7804" y="854"/>
                      </a:cubicBezTo>
                      <a:cubicBezTo>
                        <a:pt x="7931" y="1067"/>
                        <a:pt x="8000" y="1336"/>
                        <a:pt x="8000" y="1577"/>
                      </a:cubicBezTo>
                      <a:close/>
                    </a:path>
                  </a:pathLst>
                </a:custGeom>
                <a:solidFill>
                  <a:srgbClr val="FF0000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 sz="4000"/>
                </a:p>
              </p:txBody>
            </p:sp>
          </p:grpSp>
        </p:grpSp>
        <p:grpSp>
          <p:nvGrpSpPr>
            <p:cNvPr id="6156" name="组合 20"/>
            <p:cNvGrpSpPr/>
            <p:nvPr/>
          </p:nvGrpSpPr>
          <p:grpSpPr>
            <a:xfrm rot="471727" flipV="1">
              <a:off x="4326" y="1366"/>
              <a:ext cx="226" cy="310"/>
              <a:chOff x="564820" y="5224424"/>
              <a:chExt cx="359542" cy="492298"/>
            </a:xfrm>
          </p:grpSpPr>
          <p:sp>
            <p:nvSpPr>
              <p:cNvPr id="6157" name="Freeform 14"/>
              <p:cNvSpPr>
                <a:spLocks noChangeAspect="1"/>
              </p:cNvSpPr>
              <p:nvPr/>
            </p:nvSpPr>
            <p:spPr>
              <a:xfrm rot="5700000">
                <a:off x="498442" y="5290802"/>
                <a:ext cx="492298" cy="359542"/>
              </a:xfrm>
              <a:custGeom>
                <a:avLst/>
                <a:gdLst>
                  <a:gd name="txL" fmla="*/ 0 w 8000"/>
                  <a:gd name="txT" fmla="*/ 0 h 3154"/>
                  <a:gd name="txR" fmla="*/ 8000 w 8000"/>
                  <a:gd name="txB" fmla="*/ 3154 h 3154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8000" h="3154">
                    <a:moveTo>
                      <a:pt x="8000" y="1577"/>
                    </a:moveTo>
                    <a:cubicBezTo>
                      <a:pt x="8000" y="1818"/>
                      <a:pt x="7931" y="2087"/>
                      <a:pt x="7804" y="2300"/>
                    </a:cubicBezTo>
                    <a:cubicBezTo>
                      <a:pt x="7677" y="2513"/>
                      <a:pt x="7478" y="2717"/>
                      <a:pt x="7236" y="2853"/>
                    </a:cubicBezTo>
                    <a:cubicBezTo>
                      <a:pt x="6994" y="2989"/>
                      <a:pt x="6684" y="3082"/>
                      <a:pt x="6351" y="3118"/>
                    </a:cubicBezTo>
                    <a:cubicBezTo>
                      <a:pt x="6018" y="3154"/>
                      <a:pt x="5628" y="3128"/>
                      <a:pt x="5236" y="3071"/>
                    </a:cubicBezTo>
                    <a:cubicBezTo>
                      <a:pt x="4844" y="3014"/>
                      <a:pt x="4412" y="2895"/>
                      <a:pt x="4000" y="2777"/>
                    </a:cubicBezTo>
                    <a:cubicBezTo>
                      <a:pt x="3588" y="2659"/>
                      <a:pt x="3156" y="2499"/>
                      <a:pt x="2764" y="2366"/>
                    </a:cubicBezTo>
                    <a:cubicBezTo>
                      <a:pt x="2372" y="2233"/>
                      <a:pt x="1982" y="2086"/>
                      <a:pt x="1649" y="1977"/>
                    </a:cubicBezTo>
                    <a:cubicBezTo>
                      <a:pt x="1316" y="1868"/>
                      <a:pt x="1006" y="1776"/>
                      <a:pt x="764" y="1712"/>
                    </a:cubicBezTo>
                    <a:cubicBezTo>
                      <a:pt x="522" y="1648"/>
                      <a:pt x="323" y="1617"/>
                      <a:pt x="196" y="1595"/>
                    </a:cubicBezTo>
                    <a:cubicBezTo>
                      <a:pt x="69" y="1573"/>
                      <a:pt x="0" y="1571"/>
                      <a:pt x="0" y="1577"/>
                    </a:cubicBezTo>
                    <a:cubicBezTo>
                      <a:pt x="0" y="1583"/>
                      <a:pt x="69" y="1581"/>
                      <a:pt x="196" y="1559"/>
                    </a:cubicBezTo>
                    <a:cubicBezTo>
                      <a:pt x="323" y="1537"/>
                      <a:pt x="522" y="1506"/>
                      <a:pt x="764" y="1442"/>
                    </a:cubicBezTo>
                    <a:cubicBezTo>
                      <a:pt x="1006" y="1378"/>
                      <a:pt x="1316" y="1286"/>
                      <a:pt x="1649" y="1177"/>
                    </a:cubicBezTo>
                    <a:cubicBezTo>
                      <a:pt x="1982" y="1068"/>
                      <a:pt x="2372" y="921"/>
                      <a:pt x="2764" y="788"/>
                    </a:cubicBezTo>
                    <a:cubicBezTo>
                      <a:pt x="3156" y="655"/>
                      <a:pt x="3588" y="495"/>
                      <a:pt x="4000" y="377"/>
                    </a:cubicBezTo>
                    <a:cubicBezTo>
                      <a:pt x="4412" y="259"/>
                      <a:pt x="4844" y="140"/>
                      <a:pt x="5236" y="83"/>
                    </a:cubicBezTo>
                    <a:cubicBezTo>
                      <a:pt x="5628" y="26"/>
                      <a:pt x="6018" y="0"/>
                      <a:pt x="6351" y="36"/>
                    </a:cubicBezTo>
                    <a:cubicBezTo>
                      <a:pt x="6684" y="72"/>
                      <a:pt x="6994" y="165"/>
                      <a:pt x="7236" y="301"/>
                    </a:cubicBezTo>
                    <a:cubicBezTo>
                      <a:pt x="7478" y="437"/>
                      <a:pt x="7677" y="641"/>
                      <a:pt x="7804" y="854"/>
                    </a:cubicBezTo>
                    <a:cubicBezTo>
                      <a:pt x="7931" y="1067"/>
                      <a:pt x="8000" y="1336"/>
                      <a:pt x="8000" y="1577"/>
                    </a:cubicBezTo>
                    <a:close/>
                  </a:path>
                </a:pathLst>
              </a:custGeom>
              <a:solidFill>
                <a:srgbClr val="9966FF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4000"/>
              </a:p>
            </p:txBody>
          </p:sp>
          <p:sp>
            <p:nvSpPr>
              <p:cNvPr id="6158" name="Freeform 15"/>
              <p:cNvSpPr>
                <a:spLocks noChangeAspect="1"/>
              </p:cNvSpPr>
              <p:nvPr/>
            </p:nvSpPr>
            <p:spPr>
              <a:xfrm rot="5700000">
                <a:off x="554615" y="5465603"/>
                <a:ext cx="336439" cy="131025"/>
              </a:xfrm>
              <a:custGeom>
                <a:avLst/>
                <a:gdLst>
                  <a:gd name="txL" fmla="*/ 0 w 8000"/>
                  <a:gd name="txT" fmla="*/ 0 h 3154"/>
                  <a:gd name="txR" fmla="*/ 8000 w 8000"/>
                  <a:gd name="txB" fmla="*/ 3154 h 3154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613103682" y="2147483646"/>
                  </a:cxn>
                  <a:cxn ang="0">
                    <a:pos x="0" y="2147483646"/>
                  </a:cxn>
                  <a:cxn ang="0">
                    <a:pos x="613103682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1122856832"/>
                  </a:cxn>
                  <a:cxn ang="0">
                    <a:pos x="2147483646" y="247197024"/>
                  </a:cxn>
                  <a:cxn ang="0">
                    <a:pos x="2147483646" y="107253642"/>
                  </a:cxn>
                  <a:cxn ang="0">
                    <a:pos x="2147483646" y="896450285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8000" h="3154">
                    <a:moveTo>
                      <a:pt x="8000" y="1577"/>
                    </a:moveTo>
                    <a:cubicBezTo>
                      <a:pt x="8000" y="1818"/>
                      <a:pt x="7931" y="2087"/>
                      <a:pt x="7804" y="2300"/>
                    </a:cubicBezTo>
                    <a:cubicBezTo>
                      <a:pt x="7677" y="2513"/>
                      <a:pt x="7478" y="2717"/>
                      <a:pt x="7236" y="2853"/>
                    </a:cubicBezTo>
                    <a:cubicBezTo>
                      <a:pt x="6994" y="2989"/>
                      <a:pt x="6684" y="3082"/>
                      <a:pt x="6351" y="3118"/>
                    </a:cubicBezTo>
                    <a:cubicBezTo>
                      <a:pt x="6018" y="3154"/>
                      <a:pt x="5628" y="3128"/>
                      <a:pt x="5236" y="3071"/>
                    </a:cubicBezTo>
                    <a:cubicBezTo>
                      <a:pt x="4844" y="3014"/>
                      <a:pt x="4412" y="2895"/>
                      <a:pt x="4000" y="2777"/>
                    </a:cubicBezTo>
                    <a:cubicBezTo>
                      <a:pt x="3588" y="2659"/>
                      <a:pt x="3156" y="2499"/>
                      <a:pt x="2764" y="2366"/>
                    </a:cubicBezTo>
                    <a:cubicBezTo>
                      <a:pt x="2372" y="2233"/>
                      <a:pt x="1982" y="2086"/>
                      <a:pt x="1649" y="1977"/>
                    </a:cubicBezTo>
                    <a:cubicBezTo>
                      <a:pt x="1316" y="1868"/>
                      <a:pt x="1006" y="1776"/>
                      <a:pt x="764" y="1712"/>
                    </a:cubicBezTo>
                    <a:cubicBezTo>
                      <a:pt x="522" y="1648"/>
                      <a:pt x="323" y="1617"/>
                      <a:pt x="196" y="1595"/>
                    </a:cubicBezTo>
                    <a:cubicBezTo>
                      <a:pt x="69" y="1573"/>
                      <a:pt x="0" y="1571"/>
                      <a:pt x="0" y="1577"/>
                    </a:cubicBezTo>
                    <a:cubicBezTo>
                      <a:pt x="0" y="1583"/>
                      <a:pt x="69" y="1581"/>
                      <a:pt x="196" y="1559"/>
                    </a:cubicBezTo>
                    <a:cubicBezTo>
                      <a:pt x="323" y="1537"/>
                      <a:pt x="522" y="1506"/>
                      <a:pt x="764" y="1442"/>
                    </a:cubicBezTo>
                    <a:cubicBezTo>
                      <a:pt x="1006" y="1378"/>
                      <a:pt x="1316" y="1286"/>
                      <a:pt x="1649" y="1177"/>
                    </a:cubicBezTo>
                    <a:cubicBezTo>
                      <a:pt x="1982" y="1068"/>
                      <a:pt x="2372" y="921"/>
                      <a:pt x="2764" y="788"/>
                    </a:cubicBezTo>
                    <a:cubicBezTo>
                      <a:pt x="3156" y="655"/>
                      <a:pt x="3588" y="495"/>
                      <a:pt x="4000" y="377"/>
                    </a:cubicBezTo>
                    <a:cubicBezTo>
                      <a:pt x="4412" y="259"/>
                      <a:pt x="4844" y="140"/>
                      <a:pt x="5236" y="83"/>
                    </a:cubicBezTo>
                    <a:cubicBezTo>
                      <a:pt x="5628" y="26"/>
                      <a:pt x="6018" y="0"/>
                      <a:pt x="6351" y="36"/>
                    </a:cubicBezTo>
                    <a:cubicBezTo>
                      <a:pt x="6684" y="72"/>
                      <a:pt x="6994" y="165"/>
                      <a:pt x="7236" y="301"/>
                    </a:cubicBezTo>
                    <a:cubicBezTo>
                      <a:pt x="7478" y="437"/>
                      <a:pt x="7677" y="641"/>
                      <a:pt x="7804" y="854"/>
                    </a:cubicBezTo>
                    <a:cubicBezTo>
                      <a:pt x="7931" y="1067"/>
                      <a:pt x="8000" y="1336"/>
                      <a:pt x="8000" y="1577"/>
                    </a:cubicBezTo>
                    <a:close/>
                  </a:path>
                </a:pathLst>
              </a:custGeom>
              <a:solidFill>
                <a:srgbClr val="FF0000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 sz="4000"/>
              </a:p>
            </p:txBody>
          </p:sp>
        </p:grpSp>
      </p:grpSp>
      <p:sp>
        <p:nvSpPr>
          <p:cNvPr id="81924" name="Text Box 4"/>
          <p:cNvSpPr txBox="1"/>
          <p:nvPr/>
        </p:nvSpPr>
        <p:spPr>
          <a:xfrm>
            <a:off x="9156700" y="3024188"/>
            <a:ext cx="1511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晶状体</a:t>
            </a:r>
            <a:endParaRPr lang="zh-CN" altLang="en-US" sz="2800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1925" name="Text Box 5"/>
          <p:cNvSpPr txBox="1"/>
          <p:nvPr/>
        </p:nvSpPr>
        <p:spPr>
          <a:xfrm>
            <a:off x="9110663" y="1673225"/>
            <a:ext cx="15573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视网膜</a:t>
            </a:r>
            <a:endParaRPr lang="zh-CN" altLang="en-US" sz="2800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1926" name="Text Box 6"/>
          <p:cNvSpPr txBox="1"/>
          <p:nvPr/>
        </p:nvSpPr>
        <p:spPr>
          <a:xfrm>
            <a:off x="9110663" y="4349750"/>
            <a:ext cx="15573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眼  镜</a:t>
            </a:r>
            <a:endParaRPr lang="zh-CN" altLang="en-US" sz="2800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1927" name="Line 7"/>
          <p:cNvSpPr/>
          <p:nvPr/>
        </p:nvSpPr>
        <p:spPr>
          <a:xfrm flipV="1">
            <a:off x="8642350" y="1887538"/>
            <a:ext cx="500063" cy="576262"/>
          </a:xfrm>
          <a:prstGeom prst="line">
            <a:avLst/>
          </a:prstGeom>
          <a:ln w="28575" cap="flat" cmpd="thinThick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1928" name="Line 8"/>
          <p:cNvSpPr/>
          <p:nvPr/>
        </p:nvSpPr>
        <p:spPr>
          <a:xfrm flipV="1">
            <a:off x="6321425" y="3338513"/>
            <a:ext cx="2879725" cy="214312"/>
          </a:xfrm>
          <a:prstGeom prst="line">
            <a:avLst/>
          </a:prstGeom>
          <a:ln w="28575" cap="flat" cmpd="thinThick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1929" name="Line 9"/>
          <p:cNvSpPr/>
          <p:nvPr/>
        </p:nvSpPr>
        <p:spPr>
          <a:xfrm>
            <a:off x="5826125" y="4284663"/>
            <a:ext cx="3214688" cy="357187"/>
          </a:xfrm>
          <a:prstGeom prst="line">
            <a:avLst/>
          </a:prstGeom>
          <a:ln w="28575" cap="flat" cmpd="thinThick">
            <a:solidFill>
              <a:srgbClr val="00206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3" name="Rectangle 2"/>
          <p:cNvSpPr txBox="1"/>
          <p:nvPr/>
        </p:nvSpPr>
        <p:spPr>
          <a:xfrm>
            <a:off x="1704975" y="692150"/>
            <a:ext cx="4976813" cy="69215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eaLnBrk="1" hangingPunct="1"/>
            <a:r>
              <a:rPr lang="zh-CN" altLang="en-US" sz="4000" dirty="0">
                <a:latin typeface="黑体" panose="02010609060101010101" pitchFamily="49" charset="-122"/>
              </a:rPr>
              <a:t>视力的缺陷与矫正</a:t>
            </a:r>
            <a:endParaRPr lang="zh-CN" altLang="en-US" sz="400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81925" grpId="0"/>
      <p:bldP spid="819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Line 18"/>
          <p:cNvSpPr/>
          <p:nvPr/>
        </p:nvSpPr>
        <p:spPr>
          <a:xfrm>
            <a:off x="2162175" y="3109913"/>
            <a:ext cx="7848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Dot"/>
            <a:miter/>
            <a:headEnd type="none" w="med" len="med"/>
            <a:tailEnd type="none" w="med" len="med"/>
          </a:ln>
        </p:spPr>
      </p:sp>
      <p:pic>
        <p:nvPicPr>
          <p:cNvPr id="75821" name="Picture 4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37113" y="2101850"/>
            <a:ext cx="627063" cy="20351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</p:spPr>
      </p:pic>
      <p:sp>
        <p:nvSpPr>
          <p:cNvPr id="75795" name="Oval 19"/>
          <p:cNvSpPr>
            <a:spLocks noChangeArrowheads="1"/>
          </p:cNvSpPr>
          <p:nvPr/>
        </p:nvSpPr>
        <p:spPr bwMode="auto">
          <a:xfrm>
            <a:off x="5735638" y="1989138"/>
            <a:ext cx="476250" cy="23034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796" name="Oval 20"/>
          <p:cNvSpPr/>
          <p:nvPr/>
        </p:nvSpPr>
        <p:spPr>
          <a:xfrm>
            <a:off x="2090738" y="3036888"/>
            <a:ext cx="142875" cy="14605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799" name="Line 23"/>
          <p:cNvSpPr/>
          <p:nvPr/>
        </p:nvSpPr>
        <p:spPr>
          <a:xfrm>
            <a:off x="6186488" y="2619375"/>
            <a:ext cx="1584325" cy="50482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5800" name="Line 24"/>
          <p:cNvSpPr/>
          <p:nvPr/>
        </p:nvSpPr>
        <p:spPr>
          <a:xfrm flipV="1">
            <a:off x="6186488" y="3159125"/>
            <a:ext cx="1584325" cy="503238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5803" name="Oval 27"/>
          <p:cNvSpPr/>
          <p:nvPr/>
        </p:nvSpPr>
        <p:spPr>
          <a:xfrm>
            <a:off x="7666038" y="3068638"/>
            <a:ext cx="144462" cy="144462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841" name="Line 65"/>
          <p:cNvSpPr/>
          <p:nvPr/>
        </p:nvSpPr>
        <p:spPr>
          <a:xfrm>
            <a:off x="6140450" y="2214563"/>
            <a:ext cx="3024188" cy="86518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5842" name="Line 66"/>
          <p:cNvSpPr/>
          <p:nvPr/>
        </p:nvSpPr>
        <p:spPr>
          <a:xfrm flipV="1">
            <a:off x="6140450" y="3114675"/>
            <a:ext cx="3024188" cy="9350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179" name="Oval 67"/>
          <p:cNvSpPr/>
          <p:nvPr/>
        </p:nvSpPr>
        <p:spPr>
          <a:xfrm>
            <a:off x="9048750" y="3049588"/>
            <a:ext cx="144463" cy="144462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822" name="Line 46"/>
          <p:cNvSpPr/>
          <p:nvPr/>
        </p:nvSpPr>
        <p:spPr>
          <a:xfrm flipV="1">
            <a:off x="5105400" y="2214563"/>
            <a:ext cx="719138" cy="433387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5823" name="Line 47"/>
          <p:cNvSpPr/>
          <p:nvPr/>
        </p:nvSpPr>
        <p:spPr>
          <a:xfrm>
            <a:off x="5156200" y="3617913"/>
            <a:ext cx="685800" cy="4445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182" name="Rectangle 2"/>
          <p:cNvSpPr txBox="1"/>
          <p:nvPr/>
        </p:nvSpPr>
        <p:spPr>
          <a:xfrm>
            <a:off x="1820863" y="863600"/>
            <a:ext cx="4662487" cy="69215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eaLnBrk="1" hangingPunct="1"/>
            <a:r>
              <a:rPr lang="zh-CN" altLang="en-US" sz="4000" dirty="0">
                <a:latin typeface="黑体" panose="02010609060101010101" pitchFamily="49" charset="-122"/>
              </a:rPr>
              <a:t>视力的缺陷与矫正</a:t>
            </a:r>
            <a:endParaRPr lang="zh-CN" altLang="en-US" sz="4000" dirty="0">
              <a:latin typeface="黑体" panose="020106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rot="-10800000" flipH="1">
            <a:off x="2162175" y="2659063"/>
            <a:ext cx="2959100" cy="43021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7" name="直接连接符 26"/>
          <p:cNvCxnSpPr/>
          <p:nvPr/>
        </p:nvCxnSpPr>
        <p:spPr>
          <a:xfrm>
            <a:off x="2225675" y="3068638"/>
            <a:ext cx="2933700" cy="4889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9" name="直接箭头连接符 48"/>
          <p:cNvCxnSpPr/>
          <p:nvPr/>
        </p:nvCxnSpPr>
        <p:spPr>
          <a:xfrm flipV="1">
            <a:off x="5151438" y="2573338"/>
            <a:ext cx="622300" cy="8890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arrow" w="med" len="med"/>
          </a:ln>
        </p:spPr>
      </p:cxnSp>
      <p:cxnSp>
        <p:nvCxnSpPr>
          <p:cNvPr id="51" name="直接箭头连接符 50"/>
          <p:cNvCxnSpPr/>
          <p:nvPr/>
        </p:nvCxnSpPr>
        <p:spPr>
          <a:xfrm>
            <a:off x="5151438" y="3563938"/>
            <a:ext cx="622300" cy="8890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arrow" w="med" len="med"/>
          </a:ln>
        </p:spPr>
      </p:cxnSp>
      <p:cxnSp>
        <p:nvCxnSpPr>
          <p:cNvPr id="59" name="直接箭头连接符 58"/>
          <p:cNvCxnSpPr/>
          <p:nvPr/>
        </p:nvCxnSpPr>
        <p:spPr>
          <a:xfrm flipV="1">
            <a:off x="5151438" y="2573338"/>
            <a:ext cx="622300" cy="88900"/>
          </a:xfrm>
          <a:prstGeom prst="straightConnector1">
            <a:avLst/>
          </a:prstGeom>
          <a:ln w="28575" cap="flat" cmpd="sng">
            <a:solidFill>
              <a:schemeClr val="tx1"/>
            </a:solidFill>
            <a:prstDash val="dash"/>
            <a:miter/>
            <a:headEnd type="none" w="med" len="med"/>
            <a:tailEnd type="arrow" w="med" len="med"/>
          </a:ln>
        </p:spPr>
      </p:cxnSp>
      <p:cxnSp>
        <p:nvCxnSpPr>
          <p:cNvPr id="60" name="直接箭头连接符 59"/>
          <p:cNvCxnSpPr/>
          <p:nvPr/>
        </p:nvCxnSpPr>
        <p:spPr>
          <a:xfrm>
            <a:off x="5151438" y="3565525"/>
            <a:ext cx="622300" cy="88900"/>
          </a:xfrm>
          <a:prstGeom prst="straightConnector1">
            <a:avLst/>
          </a:prstGeom>
          <a:ln w="28575" cap="flat" cmpd="sng">
            <a:solidFill>
              <a:schemeClr val="tx1"/>
            </a:solidFill>
            <a:prstDash val="dash"/>
            <a:miter/>
            <a:headEnd type="none" w="med" len="med"/>
            <a:tailEnd type="arrow" w="med" len="med"/>
          </a:ln>
        </p:spPr>
      </p:cxnSp>
      <p:grpSp>
        <p:nvGrpSpPr>
          <p:cNvPr id="2" name="组合 72"/>
          <p:cNvGrpSpPr/>
          <p:nvPr/>
        </p:nvGrpSpPr>
        <p:grpSpPr>
          <a:xfrm>
            <a:off x="7265988" y="3099753"/>
            <a:ext cx="1022350" cy="2796222"/>
            <a:chOff x="5816600" y="3623202"/>
            <a:chExt cx="1022350" cy="2382932"/>
          </a:xfrm>
        </p:grpSpPr>
        <p:sp>
          <p:nvSpPr>
            <p:cNvPr id="7204" name="TextBox 60"/>
            <p:cNvSpPr txBox="1"/>
            <p:nvPr/>
          </p:nvSpPr>
          <p:spPr>
            <a:xfrm>
              <a:off x="5816600" y="4669506"/>
              <a:ext cx="1022350" cy="1336628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华文楷体" pitchFamily="2" charset="-122"/>
                </a:rPr>
                <a:t>矫正前</a:t>
              </a:r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华文楷体" pitchFamily="2" charset="-122"/>
                </a:rPr>
                <a:t>成像位置</a:t>
              </a:r>
              <a:endPara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华文楷体" pitchFamily="2" charset="-122"/>
              </a:endParaRPr>
            </a:p>
          </p:txBody>
        </p:sp>
        <p:cxnSp>
          <p:nvCxnSpPr>
            <p:cNvPr id="7205" name="直接连接符 71"/>
            <p:cNvCxnSpPr>
              <a:endCxn id="7204" idx="0"/>
            </p:cNvCxnSpPr>
            <p:nvPr/>
          </p:nvCxnSpPr>
          <p:spPr>
            <a:xfrm rot="-5400000" flipH="1">
              <a:off x="5787521" y="4129049"/>
              <a:ext cx="1046101" cy="3440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190" name="组合 73"/>
          <p:cNvGrpSpPr/>
          <p:nvPr/>
        </p:nvGrpSpPr>
        <p:grpSpPr>
          <a:xfrm>
            <a:off x="8616950" y="3194050"/>
            <a:ext cx="1022350" cy="1851025"/>
            <a:chOff x="5816600" y="3741211"/>
            <a:chExt cx="1022350" cy="1850840"/>
          </a:xfrm>
        </p:grpSpPr>
        <p:sp>
          <p:nvSpPr>
            <p:cNvPr id="7202" name="TextBox 74"/>
            <p:cNvSpPr txBox="1"/>
            <p:nvPr/>
          </p:nvSpPr>
          <p:spPr>
            <a:xfrm>
              <a:off x="5816600" y="4023758"/>
              <a:ext cx="1022350" cy="1568293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华文楷体" pitchFamily="2" charset="-122"/>
                </a:rPr>
                <a:t>视网膜所在位置</a:t>
              </a:r>
              <a:endPara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华文楷体" pitchFamily="2" charset="-122"/>
              </a:endParaRPr>
            </a:p>
          </p:txBody>
        </p:sp>
        <p:cxnSp>
          <p:nvCxnSpPr>
            <p:cNvPr id="7203" name="直接连接符 75"/>
            <p:cNvCxnSpPr>
              <a:stCxn id="7179" idx="4"/>
              <a:endCxn id="7202" idx="0"/>
            </p:cNvCxnSpPr>
            <p:nvPr/>
          </p:nvCxnSpPr>
          <p:spPr>
            <a:xfrm>
              <a:off x="6320632" y="3741211"/>
              <a:ext cx="6985" cy="28254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191" name="组合 76"/>
          <p:cNvGrpSpPr/>
          <p:nvPr/>
        </p:nvGrpSpPr>
        <p:grpSpPr>
          <a:xfrm>
            <a:off x="5735638" y="3316288"/>
            <a:ext cx="576262" cy="2679700"/>
            <a:chOff x="5816600" y="3623745"/>
            <a:chExt cx="1104000" cy="1552128"/>
          </a:xfrm>
        </p:grpSpPr>
        <p:sp>
          <p:nvSpPr>
            <p:cNvPr id="7200" name="TextBox 77"/>
            <p:cNvSpPr txBox="1"/>
            <p:nvPr/>
          </p:nvSpPr>
          <p:spPr>
            <a:xfrm>
              <a:off x="5816600" y="4267400"/>
              <a:ext cx="1104000" cy="908473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华文楷体" pitchFamily="2" charset="-122"/>
                </a:rPr>
                <a:t>缺陷眼睛</a:t>
              </a:r>
              <a:endPara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华文楷体" pitchFamily="2" charset="-122"/>
              </a:endParaRPr>
            </a:p>
          </p:txBody>
        </p:sp>
        <p:cxnSp>
          <p:nvCxnSpPr>
            <p:cNvPr id="7201" name="直接连接符 78"/>
            <p:cNvCxnSpPr>
              <a:endCxn id="7200" idx="0"/>
            </p:cNvCxnSpPr>
            <p:nvPr/>
          </p:nvCxnSpPr>
          <p:spPr>
            <a:xfrm rot="-5400000" flipH="1">
              <a:off x="6010346" y="3907981"/>
              <a:ext cx="643706" cy="7523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" name="组合 79"/>
          <p:cNvGrpSpPr/>
          <p:nvPr/>
        </p:nvGrpSpPr>
        <p:grpSpPr>
          <a:xfrm>
            <a:off x="4881563" y="3302000"/>
            <a:ext cx="576262" cy="2679699"/>
            <a:chOff x="5816600" y="3623744"/>
            <a:chExt cx="1104000" cy="1766215"/>
          </a:xfrm>
        </p:grpSpPr>
        <p:sp>
          <p:nvSpPr>
            <p:cNvPr id="7198" name="TextBox 80"/>
            <p:cNvSpPr txBox="1"/>
            <p:nvPr/>
          </p:nvSpPr>
          <p:spPr>
            <a:xfrm>
              <a:off x="5816600" y="4356179"/>
              <a:ext cx="1104000" cy="103378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华文楷体" pitchFamily="2" charset="-122"/>
                </a:rPr>
                <a:t>近视眼镜</a:t>
              </a:r>
              <a:endPara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华文楷体" pitchFamily="2" charset="-122"/>
              </a:endParaRPr>
            </a:p>
          </p:txBody>
        </p:sp>
        <p:cxnSp>
          <p:nvCxnSpPr>
            <p:cNvPr id="7199" name="直接连接符 81"/>
            <p:cNvCxnSpPr/>
            <p:nvPr/>
          </p:nvCxnSpPr>
          <p:spPr>
            <a:xfrm rot="-5400000" flipH="1">
              <a:off x="5930105" y="3987006"/>
              <a:ext cx="738706" cy="1218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8" name="组合 87"/>
          <p:cNvGrpSpPr/>
          <p:nvPr/>
        </p:nvGrpSpPr>
        <p:grpSpPr>
          <a:xfrm>
            <a:off x="1865313" y="3183254"/>
            <a:ext cx="577850" cy="1151891"/>
            <a:chOff x="5816600" y="3785694"/>
            <a:chExt cx="1022350" cy="674671"/>
          </a:xfrm>
        </p:grpSpPr>
        <p:sp>
          <p:nvSpPr>
            <p:cNvPr id="7196" name="TextBox 88"/>
            <p:cNvSpPr txBox="1"/>
            <p:nvPr/>
          </p:nvSpPr>
          <p:spPr>
            <a:xfrm>
              <a:off x="5816600" y="3974260"/>
              <a:ext cx="1022350" cy="486105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华文楷体" pitchFamily="2" charset="-122"/>
                </a:rPr>
                <a:t>物体</a:t>
              </a:r>
              <a:endPara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华文楷体" pitchFamily="2" charset="-122"/>
              </a:endParaRPr>
            </a:p>
          </p:txBody>
        </p:sp>
        <p:cxnSp>
          <p:nvCxnSpPr>
            <p:cNvPr id="7197" name="直接连接符 89"/>
            <p:cNvCxnSpPr>
              <a:stCxn id="75796" idx="4"/>
              <a:endCxn id="7196" idx="0"/>
            </p:cNvCxnSpPr>
            <p:nvPr/>
          </p:nvCxnSpPr>
          <p:spPr>
            <a:xfrm flipH="1">
              <a:off x="6327776" y="3785694"/>
              <a:ext cx="14605" cy="18856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3" name="Line 23"/>
          <p:cNvSpPr/>
          <p:nvPr/>
        </p:nvSpPr>
        <p:spPr>
          <a:xfrm>
            <a:off x="6186488" y="2619375"/>
            <a:ext cx="1584325" cy="504825"/>
          </a:xfrm>
          <a:prstGeom prst="line">
            <a:avLst/>
          </a:prstGeom>
          <a:ln w="19050" cap="flat" cmpd="sng">
            <a:solidFill>
              <a:schemeClr val="tx1"/>
            </a:solidFill>
            <a:prstDash val="dash"/>
            <a:miter/>
            <a:headEnd type="none" w="med" len="med"/>
            <a:tailEnd type="triangle" w="med" len="med"/>
          </a:ln>
        </p:spPr>
      </p:sp>
      <p:sp>
        <p:nvSpPr>
          <p:cNvPr id="4" name="Line 24"/>
          <p:cNvSpPr/>
          <p:nvPr/>
        </p:nvSpPr>
        <p:spPr>
          <a:xfrm flipV="1">
            <a:off x="6186488" y="3159125"/>
            <a:ext cx="1584325" cy="503238"/>
          </a:xfrm>
          <a:prstGeom prst="line">
            <a:avLst/>
          </a:prstGeom>
          <a:ln w="19050" cap="flat" cmpd="sng">
            <a:solidFill>
              <a:schemeClr val="tx1"/>
            </a:solidFill>
            <a:prstDash val="dash"/>
            <a:miter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5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75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5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7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7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6" grpId="0" bldLvl="0" animBg="1"/>
      <p:bldP spid="7580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7" name="Text Box 3"/>
          <p:cNvSpPr txBox="1"/>
          <p:nvPr/>
        </p:nvSpPr>
        <p:spPr>
          <a:xfrm>
            <a:off x="2640013" y="1330325"/>
            <a:ext cx="72072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近视眼</a:t>
            </a:r>
            <a:endParaRPr lang="zh-CN" altLang="en-US" sz="3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28" name="Text Box 4"/>
          <p:cNvSpPr txBox="1"/>
          <p:nvPr/>
        </p:nvSpPr>
        <p:spPr>
          <a:xfrm>
            <a:off x="2566988" y="4124325"/>
            <a:ext cx="72072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远视眼</a:t>
            </a:r>
            <a:endParaRPr lang="zh-CN" altLang="en-US" sz="3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7830" name="Picture 6" descr="IMAGE_00146"/>
          <p:cNvPicPr>
            <a:picLocks noChangeAspect="1"/>
          </p:cNvPicPr>
          <p:nvPr/>
        </p:nvPicPr>
        <p:blipFill>
          <a:blip r:embed="rId1">
            <a:lum bright="23999" contrast="30000"/>
          </a:blip>
          <a:srcRect l="8255" t="7883" r="30690" b="49440"/>
          <a:stretch>
            <a:fillRect/>
          </a:stretch>
        </p:blipFill>
        <p:spPr>
          <a:xfrm>
            <a:off x="4295775" y="1079500"/>
            <a:ext cx="5040313" cy="2751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7831" name="Picture 7" descr="IMAGE_00146"/>
          <p:cNvPicPr>
            <a:picLocks noChangeAspect="1"/>
          </p:cNvPicPr>
          <p:nvPr/>
        </p:nvPicPr>
        <p:blipFill>
          <a:blip r:embed="rId1">
            <a:lum bright="23999" contrast="30000"/>
          </a:blip>
          <a:srcRect l="8255" t="49416" r="30690" b="4448"/>
          <a:stretch>
            <a:fillRect/>
          </a:stretch>
        </p:blipFill>
        <p:spPr>
          <a:xfrm>
            <a:off x="4295775" y="3956050"/>
            <a:ext cx="5040313" cy="2578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3" descr="近视学生"/>
          <p:cNvPicPr>
            <a:picLocks noChangeAspect="1"/>
          </p:cNvPicPr>
          <p:nvPr/>
        </p:nvPicPr>
        <p:blipFill>
          <a:blip r:embed="rId1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7088" y="1854200"/>
            <a:ext cx="3490912" cy="262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8" name="Text Box 4"/>
          <p:cNvSpPr txBox="1"/>
          <p:nvPr/>
        </p:nvSpPr>
        <p:spPr>
          <a:xfrm>
            <a:off x="2630488" y="5138738"/>
            <a:ext cx="7645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3200" dirty="0">
                <a:latin typeface="黑体" panose="02010609060101010101" pitchFamily="49" charset="-122"/>
              </a:rPr>
              <a:t>保护我们的眼睛已经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刻不容缓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!!!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709" name="Text Box 5"/>
          <p:cNvSpPr txBox="1"/>
          <p:nvPr/>
        </p:nvSpPr>
        <p:spPr>
          <a:xfrm>
            <a:off x="1820863" y="1223963"/>
            <a:ext cx="8248650" cy="3634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．不要边走边看书；</a:t>
            </a:r>
            <a:endParaRPr lang="zh-CN" altLang="en-US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．不要躺在床上看书；</a:t>
            </a:r>
            <a:endParaRPr lang="zh-CN" altLang="en-US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．不要在过强或过弱的光</a:t>
            </a:r>
            <a:endParaRPr lang="en-US" altLang="zh-CN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线下看书；</a:t>
            </a:r>
            <a:endParaRPr lang="zh-CN" altLang="en-US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</a:t>
            </a:r>
            <a:r>
              <a:rPr lang="zh-CN" altLang="en-US" sz="32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不要长时间玩电子游戏</a:t>
            </a:r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；</a:t>
            </a:r>
            <a:endParaRPr lang="zh-CN" altLang="en-US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  ……</a:t>
            </a:r>
            <a:endParaRPr lang="en-US" altLang="zh-CN" sz="3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演示文稿1">
  <a:themeElements>
    <a:clrScheme name="演示文稿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演示文稿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4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4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lnDef>
  </a:objectDefaults>
  <a:extraClrSchemeLst>
    <a:extraClrScheme>
      <a:clrScheme name="演示文稿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WPS 演示</Application>
  <PresentationFormat>宽屏</PresentationFormat>
  <Paragraphs>62</Paragraphs>
  <Slides>10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黑体</vt:lpstr>
      <vt:lpstr>Times New Roman</vt:lpstr>
      <vt:lpstr>华文行楷</vt:lpstr>
      <vt:lpstr>微软雅黑</vt:lpstr>
      <vt:lpstr>华文楷体</vt:lpstr>
      <vt:lpstr>仿宋</vt:lpstr>
      <vt:lpstr>Calibri</vt:lpstr>
      <vt:lpstr>Arial Unicode MS</vt:lpstr>
      <vt:lpstr>Office 主题​​</vt:lpstr>
      <vt:lpstr>演示文稿1</vt:lpstr>
      <vt:lpstr>Paint.Picture</vt:lpstr>
      <vt:lpstr>凸透镜成像规律：</vt:lpstr>
      <vt:lpstr>照相机与眼球  视力的矫正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B48BF2D63EAD4121B86DCECF960F403C</vt:lpwstr>
  </property>
</Properties>
</file>