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33"/>
        <p:guide pos="3817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幻灯片图像占位符 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>
            <a:miter lim="800000"/>
          </a:ln>
        </p:spPr>
      </p:sp>
      <p:sp>
        <p:nvSpPr>
          <p:cNvPr id="4099" name="备注占位符 2"/>
          <p:cNvSpPr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12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12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12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12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12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</a:lstStyle>
          <a:p>
            <a:pPr marL="0" indent="0"/>
          </a:p>
        </p:txBody>
      </p:sp>
      <p:sp>
        <p:nvSpPr>
          <p:cNvPr id="4100" name="灯片编号占位符 3"/>
          <p:cNvSpPr/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C0AF09A7-898A-4861-91B1-73B45C4FE417}" type="slidenum">
              <a:rPr lang="en-US" altLang="zh-CN" sz="1200">
                <a:ea typeface="宋体" panose="02010600030101010101" pitchFamily="2" charset="-122"/>
              </a:rPr>
            </a:fld>
            <a:endParaRPr lang="en-US" altLang="zh-CN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0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CA172E32-95A0-4B87-8A60-0FA31E6FE74B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0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CA172E32-95A0-4B87-8A60-0FA31E6FE74B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0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CA172E32-95A0-4B87-8A60-0FA31E6FE74B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标题，文本与媒体剪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 hasCustomPrompt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媒体占位符 3"/>
          <p:cNvSpPr>
            <a:spLocks noGrp="1"/>
          </p:cNvSpPr>
          <p:nvPr>
            <p:ph type="media" sz="half" idx="2"/>
          </p:nvPr>
        </p:nvSpPr>
        <p:spPr>
          <a:xfrm>
            <a:off x="6197600" y="1981200"/>
            <a:ext cx="5080000" cy="41148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0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CA172E32-95A0-4B87-8A60-0FA31E6FE74B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over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hasCustomPrompt="1"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0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CA172E32-95A0-4B87-8A60-0FA31E6FE74B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0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CA172E32-95A0-4B87-8A60-0FA31E6FE74B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0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CA172E32-95A0-4B87-8A60-0FA31E6FE74B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0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CA172E32-95A0-4B87-8A60-0FA31E6FE74B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0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CA172E32-95A0-4B87-8A60-0FA31E6FE74B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0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CA172E32-95A0-4B87-8A60-0FA31E6FE74B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CA172E32-95A0-4B87-8A60-0FA31E6FE74B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0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CA172E32-95A0-4B87-8A60-0FA31E6FE74B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0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CA172E32-95A0-4B87-8A60-0FA31E6FE74B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/>
          <p:nvPr>
            <p:ph type="title"/>
          </p:nvPr>
        </p:nvSpPr>
        <p:spPr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4400" b="0" i="0" u="none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Rectangle 3"/>
          <p:cNvSpPr/>
          <p:nvPr>
            <p:ph type="body" idx="1"/>
          </p:nvPr>
        </p:nvSpPr>
        <p:spPr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lang="en-US" altLang="zh-CN" sz="1400">
              <a:ea typeface="宋体" panose="02010600030101010101" pitchFamily="2" charset="-122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CA172E32-95A0-4B87-8A60-0FA31E6FE74B}" type="slidenum">
              <a:rPr lang="en-US" altLang="zh-CN" sz="1400">
                <a:ea typeface="宋体" panose="02010600030101010101" pitchFamily="2" charset="-122"/>
              </a:rPr>
            </a:fld>
            <a:endParaRPr lang="en-US" altLang="zh-CN" sz="140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>
    <p:cover dir="r"/>
  </p:transition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 b="0" i="0" u="none" baseline="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3200" b="0" i="0" u="none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800" b="0" i="0" u="none" baseline="0">
          <a:solidFill>
            <a:schemeClr val="tx1"/>
          </a:solidFill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2400" b="0" i="0" u="none" baseline="0">
          <a:solidFill>
            <a:schemeClr val="tx1"/>
          </a:solidFill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 b="0" i="0" u="none" baseline="0">
          <a:solidFill>
            <a:schemeClr val="tx1"/>
          </a:solidFill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 b="0" i="0" u="none" baseline="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8.pn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hyperlink" Target="&#31034;&#27874;&#22120;&#28436;&#31034;&#22122;&#22768;&#21644;&#20048;&#22768;&#30340;&#27874;&#24418;_&#26631;&#28165;.flv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jpeg"/><Relationship Id="rId8" Type="http://schemas.openxmlformats.org/officeDocument/2006/relationships/image" Target="../media/image13.jpeg"/><Relationship Id="rId7" Type="http://schemas.openxmlformats.org/officeDocument/2006/relationships/image" Target="../media/image12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17.jpeg"/><Relationship Id="rId11" Type="http://schemas.openxmlformats.org/officeDocument/2006/relationships/image" Target="../media/image16.jpeg"/><Relationship Id="rId10" Type="http://schemas.openxmlformats.org/officeDocument/2006/relationships/image" Target="../media/image15.jpe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4" descr="图片12"/>
          <p:cNvPicPr/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075" name="Text Box 7"/>
          <p:cNvSpPr/>
          <p:nvPr/>
        </p:nvSpPr>
        <p:spPr>
          <a:xfrm>
            <a:off x="2855912" y="3284538"/>
            <a:ext cx="7345362" cy="829945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kumimoji="0" lang="zh-CN" altLang="en-US" sz="4800" b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第三节 噪声及其控制</a:t>
            </a:r>
            <a:endParaRPr kumimoji="0" lang="zh-CN" altLang="en-US" sz="4800" b="1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6" name="TextBox 3"/>
          <p:cNvSpPr/>
          <p:nvPr/>
        </p:nvSpPr>
        <p:spPr>
          <a:xfrm>
            <a:off x="1774825" y="1773238"/>
            <a:ext cx="7578725" cy="5835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rgbClr val="111111"/>
                </a:solidFill>
                <a:latin typeface="宋体" panose="02010600030101010101" pitchFamily="2" charset="-122"/>
              </a:rPr>
              <a:t>物理八年级上苏科</a:t>
            </a:r>
            <a:endParaRPr lang="zh-CN" altLang="en-US" b="1">
              <a:solidFill>
                <a:srgbClr val="111111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over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4"/>
          <p:cNvSpPr/>
          <p:nvPr>
            <p:ph type="title" idx="4294967295"/>
          </p:nvPr>
        </p:nvSpPr>
        <p:spPr>
          <a:xfrm>
            <a:off x="1703388" y="1052512"/>
            <a:ext cx="8640762" cy="1152525"/>
          </a:xfrm>
          <a:prstGeom prst="rect">
            <a:avLst/>
          </a:prstGeom>
          <a:solidFill>
            <a:schemeClr val="accent1"/>
          </a:solidFill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4400" b="0" i="0" u="none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lvl="0" algn="l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实验：请同学们利用提供的实验器材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音叉、纸盒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来验证猜想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5" name="Text Box 5"/>
          <p:cNvSpPr/>
          <p:nvPr/>
        </p:nvSpPr>
        <p:spPr>
          <a:xfrm>
            <a:off x="2063750" y="2420938"/>
            <a:ext cx="5853112" cy="52197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3316" name="Text Box 6"/>
          <p:cNvSpPr/>
          <p:nvPr/>
        </p:nvSpPr>
        <p:spPr>
          <a:xfrm>
            <a:off x="1774825" y="3789362"/>
            <a:ext cx="5564188" cy="521970"/>
          </a:xfrm>
          <a:prstGeom prst="rect">
            <a:avLst/>
          </a:prstGeom>
          <a:solidFill>
            <a:schemeClr val="accent1"/>
          </a:solidFill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r>
              <a:rPr lang="zh-CN" altLang="en-US">
                <a:solidFill>
                  <a:schemeClr val="tx2"/>
                </a:solidFill>
                <a:latin typeface="黑体" panose="02010609060101010101" pitchFamily="49" charset="-122"/>
              </a:rPr>
              <a:t>实验过程中所采取的措施是什么</a:t>
            </a:r>
            <a:r>
              <a:rPr lang="en-US" altLang="zh-CN">
                <a:solidFill>
                  <a:schemeClr val="tx2"/>
                </a:solidFill>
                <a:latin typeface="黑体" panose="02010609060101010101" pitchFamily="49" charset="-122"/>
              </a:rPr>
              <a:t>?</a:t>
            </a:r>
            <a:endParaRPr lang="zh-CN" altLang="en-US">
              <a:solidFill>
                <a:schemeClr val="tx2"/>
              </a:solidFill>
              <a:latin typeface="黑体" panose="02010609060101010101" pitchFamily="49" charset="-122"/>
            </a:endParaRPr>
          </a:p>
        </p:txBody>
      </p:sp>
      <p:sp>
        <p:nvSpPr>
          <p:cNvPr id="13317" name="Text Box 7"/>
          <p:cNvSpPr/>
          <p:nvPr/>
        </p:nvSpPr>
        <p:spPr>
          <a:xfrm>
            <a:off x="1774825" y="2636838"/>
            <a:ext cx="4805680" cy="521970"/>
          </a:xfrm>
          <a:prstGeom prst="rect">
            <a:avLst/>
          </a:prstGeom>
          <a:solidFill>
            <a:schemeClr val="accent1"/>
          </a:solidFill>
          <a:ln>
            <a:noFill/>
            <a:miter lim="800000"/>
          </a:ln>
          <a:effectLst/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r>
              <a:rPr lang="zh-CN" altLang="en-US">
                <a:solidFill>
                  <a:schemeClr val="tx2"/>
                </a:solidFill>
              </a:rPr>
              <a:t>猜想：可以在哪里控制噪声</a:t>
            </a:r>
            <a:r>
              <a:rPr lang="zh-CN" altLang="en-US">
                <a:solidFill>
                  <a:schemeClr val="tx2"/>
                </a:solidFill>
                <a:ea typeface="宋体" panose="02010600030101010101" pitchFamily="2" charset="-122"/>
              </a:rPr>
              <a:t>？</a:t>
            </a:r>
            <a:endParaRPr lang="zh-CN" altLang="en-US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13318" name="Text Box 8"/>
          <p:cNvSpPr/>
          <p:nvPr/>
        </p:nvSpPr>
        <p:spPr>
          <a:xfrm>
            <a:off x="1847850" y="4797425"/>
            <a:ext cx="6583680" cy="521970"/>
          </a:xfrm>
          <a:prstGeom prst="rect">
            <a:avLst/>
          </a:prstGeom>
          <a:solidFill>
            <a:schemeClr val="accent1"/>
          </a:solidFill>
          <a:ln>
            <a:noFill/>
            <a:miter lim="800000"/>
          </a:ln>
          <a:effectLst/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r>
              <a:rPr lang="zh-CN" altLang="en-US">
                <a:solidFill>
                  <a:schemeClr val="tx2"/>
                </a:solidFill>
              </a:rPr>
              <a:t>思考：采取的措施分别用的是什么方法？</a:t>
            </a:r>
            <a:endParaRPr lang="zh-CN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cover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34" descr="图片12"/>
          <p:cNvPicPr/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4339" name="Rectangle 4"/>
          <p:cNvSpPr/>
          <p:nvPr/>
        </p:nvSpPr>
        <p:spPr>
          <a:xfrm>
            <a:off x="1919288" y="2924175"/>
            <a:ext cx="2447925" cy="953135"/>
          </a:xfrm>
          <a:prstGeom prst="rect">
            <a:avLst/>
          </a:prstGeom>
          <a:solidFill>
            <a:srgbClr val="FFCC66"/>
          </a:solidFill>
          <a:ln>
            <a:solidFill>
              <a:srgbClr val="3D8F95"/>
            </a:solidFill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chemeClr val="tx2"/>
                </a:solidFill>
              </a:rPr>
              <a:t>声源的振动产生声音</a:t>
            </a:r>
            <a:endParaRPr lang="zh-CN" altLang="en-US" sz="2800" b="1">
              <a:solidFill>
                <a:schemeClr val="tx2"/>
              </a:solidFill>
            </a:endParaRPr>
          </a:p>
        </p:txBody>
      </p:sp>
      <p:sp>
        <p:nvSpPr>
          <p:cNvPr id="14340" name="Rectangle 5"/>
          <p:cNvSpPr/>
          <p:nvPr/>
        </p:nvSpPr>
        <p:spPr>
          <a:xfrm>
            <a:off x="5160962" y="2924175"/>
            <a:ext cx="2519362" cy="953135"/>
          </a:xfrm>
          <a:prstGeom prst="rect">
            <a:avLst/>
          </a:prstGeom>
          <a:solidFill>
            <a:srgbClr val="FFCC66"/>
          </a:solidFill>
          <a:ln>
            <a:solidFill>
              <a:srgbClr val="3D8F95"/>
            </a:solidFill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chemeClr val="tx2"/>
                </a:solidFill>
              </a:rPr>
              <a:t>空气等介质传播声音</a:t>
            </a:r>
            <a:endParaRPr lang="en-US" altLang="zh-CN" sz="2800" b="1">
              <a:solidFill>
                <a:schemeClr val="tx2"/>
              </a:solidFill>
            </a:endParaRPr>
          </a:p>
        </p:txBody>
      </p:sp>
      <p:sp>
        <p:nvSpPr>
          <p:cNvPr id="14341" name="Rectangle 6"/>
          <p:cNvSpPr/>
          <p:nvPr/>
        </p:nvSpPr>
        <p:spPr>
          <a:xfrm>
            <a:off x="8328025" y="2924175"/>
            <a:ext cx="1930400" cy="953135"/>
          </a:xfrm>
          <a:prstGeom prst="rect">
            <a:avLst/>
          </a:prstGeom>
          <a:solidFill>
            <a:srgbClr val="FFCC66"/>
          </a:solidFill>
          <a:ln>
            <a:solidFill>
              <a:srgbClr val="3D8F95"/>
            </a:solidFill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chemeClr val="tx2"/>
                </a:solidFill>
              </a:rPr>
              <a:t>引起鼓膜的振动</a:t>
            </a:r>
            <a:endParaRPr lang="zh-CN" altLang="en-US" sz="2800" b="1">
              <a:solidFill>
                <a:schemeClr val="tx2"/>
              </a:solidFill>
            </a:endParaRPr>
          </a:p>
        </p:txBody>
      </p:sp>
      <p:sp>
        <p:nvSpPr>
          <p:cNvPr id="14342" name="AutoShape 11"/>
          <p:cNvSpPr/>
          <p:nvPr/>
        </p:nvSpPr>
        <p:spPr>
          <a:xfrm>
            <a:off x="4511675" y="3140075"/>
            <a:ext cx="504825" cy="64928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C66"/>
          </a:solidFill>
          <a:ln>
            <a:solidFill>
              <a:srgbClr val="3D8F95"/>
            </a:solidFill>
            <a:miter lim="800000"/>
          </a:ln>
          <a:effectLst/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800" b="1">
              <a:ea typeface="楷体_GB2312" panose="02010609030101010101" pitchFamily="49" charset="-122"/>
            </a:endParaRPr>
          </a:p>
        </p:txBody>
      </p:sp>
      <p:sp>
        <p:nvSpPr>
          <p:cNvPr id="14343" name="AutoShape 12"/>
          <p:cNvSpPr/>
          <p:nvPr/>
        </p:nvSpPr>
        <p:spPr>
          <a:xfrm>
            <a:off x="7751762" y="3140075"/>
            <a:ext cx="504825" cy="64928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C66"/>
          </a:solidFill>
          <a:ln>
            <a:solidFill>
              <a:srgbClr val="3D8F95"/>
            </a:solidFill>
            <a:miter lim="800000"/>
          </a:ln>
          <a:effectLst/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800" b="1">
              <a:ea typeface="楷体_GB2312" panose="02010609030101010101" pitchFamily="49" charset="-122"/>
            </a:endParaRPr>
          </a:p>
        </p:txBody>
      </p:sp>
      <p:pic>
        <p:nvPicPr>
          <p:cNvPr id="14344" name="Picture 9" descr="E:\李燃\教师教学用书\2012人教教师用书项目\ppt\物理\图标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9785350" y="0"/>
            <a:ext cx="882650" cy="7318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4345" name="Oval 63"/>
          <p:cNvSpPr/>
          <p:nvPr/>
        </p:nvSpPr>
        <p:spPr>
          <a:xfrm>
            <a:off x="8256588" y="5734050"/>
            <a:ext cx="1800225" cy="647700"/>
          </a:xfrm>
          <a:prstGeom prst="ellipse">
            <a:avLst/>
          </a:prstGeom>
          <a:noFill/>
          <a:ln>
            <a:noFill/>
            <a:miter lim="800000"/>
          </a:ln>
          <a:effectLst/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800"/>
          </a:p>
        </p:txBody>
      </p:sp>
      <p:sp>
        <p:nvSpPr>
          <p:cNvPr id="14346" name="Rectangle 85"/>
          <p:cNvSpPr/>
          <p:nvPr/>
        </p:nvSpPr>
        <p:spPr>
          <a:xfrm>
            <a:off x="2063750" y="1773238"/>
            <a:ext cx="7488238" cy="768350"/>
          </a:xfrm>
          <a:prstGeom prst="rect">
            <a:avLst/>
          </a:prstGeom>
          <a:solidFill>
            <a:schemeClr val="accent1"/>
          </a:solidFill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>
                <a:solidFill>
                  <a:schemeClr val="tx2"/>
                </a:solidFill>
              </a:rPr>
              <a:t>猜想：可以在哪里控制噪声？</a:t>
            </a:r>
            <a:endParaRPr lang="zh-CN" altLang="en-US" sz="4400">
              <a:solidFill>
                <a:schemeClr val="tx2"/>
              </a:solidFill>
            </a:endParaRPr>
          </a:p>
        </p:txBody>
      </p:sp>
      <p:cxnSp>
        <p:nvCxnSpPr>
          <p:cNvPr id="14347" name="Line 113"/>
          <p:cNvCxnSpPr/>
          <p:nvPr/>
        </p:nvCxnSpPr>
        <p:spPr>
          <a:xfrm flipH="1">
            <a:off x="3000375" y="3957638"/>
            <a:ext cx="0" cy="720725"/>
          </a:xfrm>
          <a:prstGeom prst="line">
            <a:avLst/>
          </a:prstGeom>
          <a:noFill/>
          <a:ln>
            <a:solidFill>
              <a:schemeClr val="tx1"/>
            </a:solidFill>
            <a:miter lim="800000"/>
            <a:tailEnd type="triangle"/>
          </a:ln>
          <a:effectLst/>
        </p:spPr>
      </p:cxnSp>
      <p:cxnSp>
        <p:nvCxnSpPr>
          <p:cNvPr id="14348" name="Line 114"/>
          <p:cNvCxnSpPr/>
          <p:nvPr/>
        </p:nvCxnSpPr>
        <p:spPr>
          <a:xfrm flipH="1">
            <a:off x="6024562" y="4029075"/>
            <a:ext cx="0" cy="647700"/>
          </a:xfrm>
          <a:prstGeom prst="line">
            <a:avLst/>
          </a:prstGeom>
          <a:noFill/>
          <a:ln>
            <a:solidFill>
              <a:schemeClr val="tx1"/>
            </a:solidFill>
            <a:miter lim="800000"/>
            <a:tailEnd type="triangle"/>
          </a:ln>
          <a:effectLst/>
        </p:spPr>
      </p:cxnSp>
      <p:cxnSp>
        <p:nvCxnSpPr>
          <p:cNvPr id="14349" name="Line 115"/>
          <p:cNvCxnSpPr/>
          <p:nvPr/>
        </p:nvCxnSpPr>
        <p:spPr>
          <a:xfrm flipH="1">
            <a:off x="9191625" y="4029075"/>
            <a:ext cx="0" cy="576262"/>
          </a:xfrm>
          <a:prstGeom prst="line">
            <a:avLst/>
          </a:prstGeom>
          <a:noFill/>
          <a:ln>
            <a:solidFill>
              <a:schemeClr val="tx1"/>
            </a:solidFill>
            <a:miter lim="800000"/>
            <a:tailEnd type="triangle"/>
          </a:ln>
          <a:effectLst/>
        </p:spPr>
      </p:cxnSp>
      <p:grpSp>
        <p:nvGrpSpPr>
          <p:cNvPr id="14350" name="Group 110"/>
          <p:cNvGrpSpPr/>
          <p:nvPr/>
        </p:nvGrpSpPr>
        <p:grpSpPr>
          <a:xfrm>
            <a:off x="2063750" y="4678362"/>
            <a:ext cx="1871662" cy="792162"/>
            <a:chOff x="340" y="2341"/>
            <a:chExt cx="1179" cy="499"/>
          </a:xfrm>
        </p:grpSpPr>
        <p:sp>
          <p:nvSpPr>
            <p:cNvPr id="14357" name="Oval 103"/>
            <p:cNvSpPr/>
            <p:nvPr/>
          </p:nvSpPr>
          <p:spPr>
            <a:xfrm>
              <a:off x="340" y="2341"/>
              <a:ext cx="1179" cy="49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  <a:miter lim="800000"/>
            </a:ln>
            <a:effectLst/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>
                <a:solidFill>
                  <a:schemeClr val="tx2"/>
                </a:solidFill>
              </a:endParaRPr>
            </a:p>
          </p:txBody>
        </p:sp>
        <p:sp>
          <p:nvSpPr>
            <p:cNvPr id="14358" name="Rectangle 104"/>
            <p:cNvSpPr/>
            <p:nvPr/>
          </p:nvSpPr>
          <p:spPr>
            <a:xfrm>
              <a:off x="476" y="2523"/>
              <a:ext cx="959" cy="251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000">
                  <a:solidFill>
                    <a:schemeClr val="tx2"/>
                  </a:solidFill>
                </a:rPr>
                <a:t>   声源处</a:t>
              </a:r>
              <a:endParaRPr lang="zh-CN" altLang="en-US" sz="2000">
                <a:solidFill>
                  <a:schemeClr val="tx2"/>
                </a:solidFill>
              </a:endParaRPr>
            </a:p>
          </p:txBody>
        </p:sp>
      </p:grpSp>
      <p:grpSp>
        <p:nvGrpSpPr>
          <p:cNvPr id="14351" name="Group 111"/>
          <p:cNvGrpSpPr/>
          <p:nvPr/>
        </p:nvGrpSpPr>
        <p:grpSpPr>
          <a:xfrm>
            <a:off x="4943475" y="4678362"/>
            <a:ext cx="2251075" cy="720725"/>
            <a:chOff x="2200" y="2341"/>
            <a:chExt cx="1418" cy="454"/>
          </a:xfrm>
        </p:grpSpPr>
        <p:sp>
          <p:nvSpPr>
            <p:cNvPr id="14355" name="Oval 97"/>
            <p:cNvSpPr/>
            <p:nvPr/>
          </p:nvSpPr>
          <p:spPr>
            <a:xfrm>
              <a:off x="2200" y="2341"/>
              <a:ext cx="1270" cy="45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  <a:miter lim="800000"/>
            </a:ln>
            <a:effectLst/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>
                <a:solidFill>
                  <a:schemeClr val="tx2"/>
                </a:solidFill>
              </a:endParaRPr>
            </a:p>
          </p:txBody>
        </p:sp>
        <p:sp>
          <p:nvSpPr>
            <p:cNvPr id="14356" name="Text Box 98"/>
            <p:cNvSpPr/>
            <p:nvPr/>
          </p:nvSpPr>
          <p:spPr>
            <a:xfrm>
              <a:off x="2231" y="2456"/>
              <a:ext cx="1387" cy="251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000">
                  <a:solidFill>
                    <a:schemeClr val="tx2"/>
                  </a:solidFill>
                </a:rPr>
                <a:t>   传播途中</a:t>
              </a:r>
              <a:endParaRPr lang="zh-CN" altLang="en-US" sz="2000">
                <a:solidFill>
                  <a:schemeClr val="tx2"/>
                </a:solidFill>
              </a:endParaRPr>
            </a:p>
          </p:txBody>
        </p:sp>
      </p:grpSp>
      <p:grpSp>
        <p:nvGrpSpPr>
          <p:cNvPr id="14352" name="Group 112"/>
          <p:cNvGrpSpPr/>
          <p:nvPr/>
        </p:nvGrpSpPr>
        <p:grpSpPr>
          <a:xfrm>
            <a:off x="8112125" y="4605338"/>
            <a:ext cx="2016125" cy="719138"/>
            <a:chOff x="4150" y="2341"/>
            <a:chExt cx="1270" cy="453"/>
          </a:xfrm>
        </p:grpSpPr>
        <p:sp>
          <p:nvSpPr>
            <p:cNvPr id="14353" name="Oval 100"/>
            <p:cNvSpPr/>
            <p:nvPr/>
          </p:nvSpPr>
          <p:spPr>
            <a:xfrm>
              <a:off x="4150" y="2341"/>
              <a:ext cx="1270" cy="453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  <a:miter lim="800000"/>
            </a:ln>
            <a:effectLst/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>
                <a:solidFill>
                  <a:schemeClr val="tx2"/>
                </a:solidFill>
              </a:endParaRPr>
            </a:p>
          </p:txBody>
        </p:sp>
        <p:sp>
          <p:nvSpPr>
            <p:cNvPr id="14354" name="Text Box 101"/>
            <p:cNvSpPr/>
            <p:nvPr/>
          </p:nvSpPr>
          <p:spPr>
            <a:xfrm>
              <a:off x="4215" y="2498"/>
              <a:ext cx="1130" cy="251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000">
                  <a:solidFill>
                    <a:schemeClr val="tx2"/>
                  </a:solidFill>
                </a:rPr>
                <a:t>      人耳处</a:t>
              </a:r>
              <a:endParaRPr lang="zh-CN" altLang="en-US" sz="200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base">
                                        <p:cTn id="12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7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22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23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4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25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6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27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8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29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base">
                                        <p:cTn id="34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9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44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45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6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47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8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49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50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51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base">
                                        <p:cTn id="56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61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66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67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68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69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70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71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72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73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图片12"/>
          <p:cNvPicPr/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5363" name="Rectangle 4"/>
          <p:cNvSpPr/>
          <p:nvPr/>
        </p:nvSpPr>
        <p:spPr>
          <a:xfrm>
            <a:off x="1992312" y="4437062"/>
            <a:ext cx="8134350" cy="41036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lvl="0" indent="-342900">
              <a:buNone/>
            </a:pPr>
            <a:r>
              <a:rPr lang="zh-CN" altLang="en-US"/>
              <a:t>   </a:t>
            </a:r>
            <a:endParaRPr lang="zh-CN" altLang="en-US">
              <a:solidFill>
                <a:schemeClr val="tx2"/>
              </a:solidFill>
            </a:endParaRPr>
          </a:p>
          <a:p>
            <a:pPr marL="342900" lvl="0" indent="-342900">
              <a:buNone/>
            </a:pPr>
            <a:r>
              <a:rPr lang="en-US" altLang="zh-CN">
                <a:solidFill>
                  <a:schemeClr val="tx2"/>
                </a:solidFill>
              </a:rPr>
              <a:t>   </a:t>
            </a:r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15364" name="Oval 14"/>
          <p:cNvSpPr/>
          <p:nvPr/>
        </p:nvSpPr>
        <p:spPr>
          <a:xfrm>
            <a:off x="5232400" y="3932238"/>
            <a:ext cx="2016125" cy="720725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  <a:miter lim="800000"/>
          </a:ln>
          <a:effectLst/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800">
              <a:solidFill>
                <a:schemeClr val="tx2"/>
              </a:solidFill>
            </a:endParaRPr>
          </a:p>
        </p:txBody>
      </p:sp>
      <p:sp>
        <p:nvSpPr>
          <p:cNvPr id="15365" name="Text Box 15"/>
          <p:cNvSpPr/>
          <p:nvPr/>
        </p:nvSpPr>
        <p:spPr>
          <a:xfrm>
            <a:off x="5281612" y="4114800"/>
            <a:ext cx="2201862" cy="39878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000">
                <a:solidFill>
                  <a:schemeClr val="tx2"/>
                </a:solidFill>
              </a:rPr>
              <a:t>   传播途径中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5366" name="Oval 16"/>
          <p:cNvSpPr/>
          <p:nvPr/>
        </p:nvSpPr>
        <p:spPr>
          <a:xfrm>
            <a:off x="8328025" y="3932238"/>
            <a:ext cx="2016125" cy="719138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  <a:miter lim="800000"/>
          </a:ln>
          <a:effectLst/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800">
              <a:solidFill>
                <a:schemeClr val="tx2"/>
              </a:solidFill>
            </a:endParaRPr>
          </a:p>
        </p:txBody>
      </p:sp>
      <p:sp>
        <p:nvSpPr>
          <p:cNvPr id="15367" name="Text Box 17"/>
          <p:cNvSpPr/>
          <p:nvPr/>
        </p:nvSpPr>
        <p:spPr>
          <a:xfrm>
            <a:off x="8431212" y="4181475"/>
            <a:ext cx="1793875" cy="39878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000">
                <a:solidFill>
                  <a:schemeClr val="tx2"/>
                </a:solidFill>
              </a:rPr>
              <a:t>      人耳处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5368" name="Oval 18"/>
          <p:cNvSpPr/>
          <p:nvPr/>
        </p:nvSpPr>
        <p:spPr>
          <a:xfrm>
            <a:off x="2279650" y="3932238"/>
            <a:ext cx="1871662" cy="792162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  <a:miter lim="800000"/>
          </a:ln>
          <a:effectLst/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800">
              <a:solidFill>
                <a:schemeClr val="tx2"/>
              </a:solidFill>
            </a:endParaRPr>
          </a:p>
        </p:txBody>
      </p:sp>
      <p:sp>
        <p:nvSpPr>
          <p:cNvPr id="15369" name="Rectangle 19"/>
          <p:cNvSpPr/>
          <p:nvPr/>
        </p:nvSpPr>
        <p:spPr>
          <a:xfrm>
            <a:off x="2628900" y="4235450"/>
            <a:ext cx="1522412" cy="39878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000">
                <a:solidFill>
                  <a:schemeClr val="tx2"/>
                </a:solidFill>
              </a:rPr>
              <a:t>声源处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5370" name="Text Box 23"/>
          <p:cNvSpPr/>
          <p:nvPr/>
        </p:nvSpPr>
        <p:spPr>
          <a:xfrm>
            <a:off x="1703388" y="4076700"/>
            <a:ext cx="1081088" cy="52197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/>
              <a:t>1</a:t>
            </a:r>
            <a:r>
              <a:rPr lang="zh-CN" altLang="en-US" sz="2800"/>
              <a:t>、</a:t>
            </a:r>
            <a:endParaRPr lang="zh-CN" altLang="en-US" sz="2800"/>
          </a:p>
        </p:txBody>
      </p:sp>
      <p:sp>
        <p:nvSpPr>
          <p:cNvPr id="15371" name="Text Box 24"/>
          <p:cNvSpPr/>
          <p:nvPr/>
        </p:nvSpPr>
        <p:spPr>
          <a:xfrm>
            <a:off x="4367212" y="4076700"/>
            <a:ext cx="1081088" cy="52197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/>
              <a:t>2</a:t>
            </a:r>
            <a:r>
              <a:rPr lang="zh-CN" altLang="en-US" sz="2800"/>
              <a:t>、</a:t>
            </a:r>
            <a:endParaRPr lang="zh-CN" altLang="en-US" sz="2800"/>
          </a:p>
        </p:txBody>
      </p:sp>
      <p:sp>
        <p:nvSpPr>
          <p:cNvPr id="15372" name="Text Box 25"/>
          <p:cNvSpPr/>
          <p:nvPr/>
        </p:nvSpPr>
        <p:spPr>
          <a:xfrm>
            <a:off x="7608888" y="4076700"/>
            <a:ext cx="1081088" cy="52197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/>
              <a:t>3</a:t>
            </a:r>
            <a:r>
              <a:rPr lang="zh-CN" altLang="en-US" sz="2800"/>
              <a:t>、</a:t>
            </a:r>
            <a:endParaRPr lang="zh-CN" altLang="en-US" sz="2800"/>
          </a:p>
        </p:txBody>
      </p:sp>
      <p:grpSp>
        <p:nvGrpSpPr>
          <p:cNvPr id="15373" name="Group 48"/>
          <p:cNvGrpSpPr/>
          <p:nvPr/>
        </p:nvGrpSpPr>
        <p:grpSpPr>
          <a:xfrm>
            <a:off x="2279650" y="5229225"/>
            <a:ext cx="1871662" cy="792162"/>
            <a:chOff x="657" y="1661"/>
            <a:chExt cx="1179" cy="499"/>
          </a:xfrm>
        </p:grpSpPr>
        <p:sp>
          <p:nvSpPr>
            <p:cNvPr id="15384" name="Oval 49"/>
            <p:cNvSpPr/>
            <p:nvPr/>
          </p:nvSpPr>
          <p:spPr>
            <a:xfrm>
              <a:off x="657" y="1661"/>
              <a:ext cx="1179" cy="499"/>
            </a:xfrm>
            <a:prstGeom prst="ellipse">
              <a:avLst/>
            </a:prstGeom>
            <a:solidFill>
              <a:srgbClr val="DCEF95"/>
            </a:solidFill>
            <a:ln>
              <a:solidFill>
                <a:schemeClr val="tx1"/>
              </a:solidFill>
              <a:miter lim="800000"/>
            </a:ln>
            <a:effectLst/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>
                <a:solidFill>
                  <a:schemeClr val="tx2"/>
                </a:solidFill>
              </a:endParaRPr>
            </a:p>
          </p:txBody>
        </p:sp>
        <p:sp>
          <p:nvSpPr>
            <p:cNvPr id="15385" name="Rectangle 50"/>
            <p:cNvSpPr/>
            <p:nvPr/>
          </p:nvSpPr>
          <p:spPr>
            <a:xfrm>
              <a:off x="748" y="1797"/>
              <a:ext cx="959" cy="251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000">
                  <a:solidFill>
                    <a:schemeClr val="tx2"/>
                  </a:solidFill>
                </a:rPr>
                <a:t>手握紧音叉</a:t>
              </a:r>
              <a:endParaRPr lang="zh-CN" altLang="en-US" sz="2000">
                <a:solidFill>
                  <a:schemeClr val="tx2"/>
                </a:solidFill>
              </a:endParaRPr>
            </a:p>
          </p:txBody>
        </p:sp>
      </p:grpSp>
      <p:grpSp>
        <p:nvGrpSpPr>
          <p:cNvPr id="15374" name="Group 51"/>
          <p:cNvGrpSpPr/>
          <p:nvPr/>
        </p:nvGrpSpPr>
        <p:grpSpPr>
          <a:xfrm>
            <a:off x="4943475" y="5084762"/>
            <a:ext cx="2519362" cy="1008062"/>
            <a:chOff x="3243" y="1888"/>
            <a:chExt cx="1587" cy="635"/>
          </a:xfrm>
        </p:grpSpPr>
        <p:sp>
          <p:nvSpPr>
            <p:cNvPr id="15382" name="Oval 52"/>
            <p:cNvSpPr/>
            <p:nvPr/>
          </p:nvSpPr>
          <p:spPr>
            <a:xfrm>
              <a:off x="3243" y="1888"/>
              <a:ext cx="1587" cy="635"/>
            </a:xfrm>
            <a:prstGeom prst="ellipse">
              <a:avLst/>
            </a:prstGeom>
            <a:solidFill>
              <a:srgbClr val="DCEF95"/>
            </a:solidFill>
            <a:ln>
              <a:solidFill>
                <a:schemeClr val="tx1"/>
              </a:solidFill>
              <a:miter lim="800000"/>
            </a:ln>
            <a:effectLst/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>
                <a:solidFill>
                  <a:schemeClr val="tx2"/>
                </a:solidFill>
              </a:endParaRPr>
            </a:p>
          </p:txBody>
        </p:sp>
        <p:sp>
          <p:nvSpPr>
            <p:cNvPr id="15383" name="Rectangle 53"/>
            <p:cNvSpPr/>
            <p:nvPr/>
          </p:nvSpPr>
          <p:spPr>
            <a:xfrm>
              <a:off x="3379" y="2024"/>
              <a:ext cx="1291" cy="251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000">
                  <a:solidFill>
                    <a:schemeClr val="tx2"/>
                  </a:solidFill>
                </a:rPr>
                <a:t>用纸盒罩住声源</a:t>
              </a:r>
              <a:endParaRPr lang="zh-CN" altLang="en-US" sz="2000">
                <a:solidFill>
                  <a:schemeClr val="tx2"/>
                </a:solidFill>
              </a:endParaRPr>
            </a:p>
          </p:txBody>
        </p:sp>
      </p:grpSp>
      <p:grpSp>
        <p:nvGrpSpPr>
          <p:cNvPr id="15375" name="Group 54"/>
          <p:cNvGrpSpPr/>
          <p:nvPr/>
        </p:nvGrpSpPr>
        <p:grpSpPr>
          <a:xfrm>
            <a:off x="8112125" y="5156200"/>
            <a:ext cx="2555875" cy="792162"/>
            <a:chOff x="4377" y="1706"/>
            <a:chExt cx="1179" cy="499"/>
          </a:xfrm>
        </p:grpSpPr>
        <p:sp>
          <p:nvSpPr>
            <p:cNvPr id="15380" name="Oval 55"/>
            <p:cNvSpPr/>
            <p:nvPr/>
          </p:nvSpPr>
          <p:spPr>
            <a:xfrm>
              <a:off x="4377" y="1706"/>
              <a:ext cx="1179" cy="499"/>
            </a:xfrm>
            <a:prstGeom prst="ellipse">
              <a:avLst/>
            </a:prstGeom>
            <a:solidFill>
              <a:srgbClr val="DCEF95"/>
            </a:solidFill>
            <a:ln>
              <a:solidFill>
                <a:schemeClr val="tx1"/>
              </a:solidFill>
              <a:miter lim="800000"/>
            </a:ln>
            <a:effectLst/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>
                <a:solidFill>
                  <a:schemeClr val="tx2"/>
                </a:solidFill>
              </a:endParaRPr>
            </a:p>
          </p:txBody>
        </p:sp>
        <p:sp>
          <p:nvSpPr>
            <p:cNvPr id="15381" name="Rectangle 56"/>
            <p:cNvSpPr/>
            <p:nvPr/>
          </p:nvSpPr>
          <p:spPr>
            <a:xfrm>
              <a:off x="4468" y="1842"/>
              <a:ext cx="959" cy="251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000">
                  <a:solidFill>
                    <a:schemeClr val="tx2"/>
                  </a:solidFill>
                </a:rPr>
                <a:t>    堵住耳朵</a:t>
              </a:r>
              <a:endParaRPr lang="zh-CN" altLang="en-US" sz="2000">
                <a:solidFill>
                  <a:schemeClr val="tx2"/>
                </a:solidFill>
              </a:endParaRPr>
            </a:p>
          </p:txBody>
        </p:sp>
      </p:grpSp>
      <p:cxnSp>
        <p:nvCxnSpPr>
          <p:cNvPr id="15376" name="Line 57"/>
          <p:cNvCxnSpPr/>
          <p:nvPr/>
        </p:nvCxnSpPr>
        <p:spPr>
          <a:xfrm flipH="1">
            <a:off x="3071812" y="4724400"/>
            <a:ext cx="0" cy="504825"/>
          </a:xfrm>
          <a:prstGeom prst="line">
            <a:avLst/>
          </a:prstGeom>
          <a:noFill/>
          <a:ln>
            <a:solidFill>
              <a:schemeClr val="tx1"/>
            </a:solidFill>
            <a:miter lim="800000"/>
            <a:tailEnd type="triangle"/>
          </a:ln>
          <a:effectLst/>
        </p:spPr>
      </p:cxnSp>
      <p:cxnSp>
        <p:nvCxnSpPr>
          <p:cNvPr id="15377" name="Line 58"/>
          <p:cNvCxnSpPr/>
          <p:nvPr/>
        </p:nvCxnSpPr>
        <p:spPr>
          <a:xfrm flipH="1">
            <a:off x="6024562" y="4652962"/>
            <a:ext cx="0" cy="431800"/>
          </a:xfrm>
          <a:prstGeom prst="line">
            <a:avLst/>
          </a:prstGeom>
          <a:noFill/>
          <a:ln>
            <a:solidFill>
              <a:schemeClr val="tx1"/>
            </a:solidFill>
            <a:miter lim="800000"/>
            <a:tailEnd type="triangle"/>
          </a:ln>
          <a:effectLst/>
        </p:spPr>
      </p:cxnSp>
      <p:cxnSp>
        <p:nvCxnSpPr>
          <p:cNvPr id="15378" name="Line 59"/>
          <p:cNvCxnSpPr/>
          <p:nvPr/>
        </p:nvCxnSpPr>
        <p:spPr>
          <a:xfrm flipH="1">
            <a:off x="9264650" y="4652962"/>
            <a:ext cx="0" cy="504825"/>
          </a:xfrm>
          <a:prstGeom prst="line">
            <a:avLst/>
          </a:prstGeom>
          <a:noFill/>
          <a:ln>
            <a:solidFill>
              <a:schemeClr val="tx1"/>
            </a:solidFill>
            <a:miter lim="800000"/>
            <a:tailEnd type="triangle"/>
          </a:ln>
          <a:effectLst/>
        </p:spPr>
      </p:cxnSp>
      <p:sp>
        <p:nvSpPr>
          <p:cNvPr id="15379" name="Rectangle 61"/>
          <p:cNvSpPr/>
          <p:nvPr/>
        </p:nvSpPr>
        <p:spPr>
          <a:xfrm>
            <a:off x="1774825" y="2060575"/>
            <a:ext cx="7520305" cy="706755"/>
          </a:xfrm>
          <a:prstGeom prst="rect">
            <a:avLst/>
          </a:prstGeom>
          <a:solidFill>
            <a:schemeClr val="accent1"/>
          </a:solidFill>
          <a:ln>
            <a:noFill/>
            <a:miter lim="800000"/>
          </a:ln>
          <a:effectLst/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>
                <a:solidFill>
                  <a:schemeClr val="tx2"/>
                </a:solidFill>
              </a:rPr>
              <a:t>实验过程中所采取的措施是什么</a:t>
            </a:r>
            <a:r>
              <a:rPr lang="en-US" altLang="zh-CN" sz="4000">
                <a:solidFill>
                  <a:schemeClr val="tx2"/>
                </a:solidFill>
              </a:rPr>
              <a:t>?</a:t>
            </a:r>
            <a:endParaRPr lang="en-US" altLang="zh-CN" sz="40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base">
                                        <p:cTn id="11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base">
                                        <p:cTn id="14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base">
                                        <p:cTn id="19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base">
                                        <p:cTn id="22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base">
                                        <p:cTn id="27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base">
                                        <p:cTn id="30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9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4" descr="图片12"/>
          <p:cNvPicPr/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6387" name="Rectangle 6"/>
          <p:cNvSpPr/>
          <p:nvPr/>
        </p:nvSpPr>
        <p:spPr>
          <a:xfrm>
            <a:off x="1992312" y="4437062"/>
            <a:ext cx="8134350" cy="41036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lvl="0" indent="-342900">
              <a:buNone/>
            </a:pPr>
            <a:r>
              <a:rPr lang="zh-CN" altLang="en-US"/>
              <a:t>   </a:t>
            </a:r>
            <a:endParaRPr lang="zh-CN" altLang="en-US">
              <a:solidFill>
                <a:schemeClr val="tx2"/>
              </a:solidFill>
            </a:endParaRPr>
          </a:p>
          <a:p>
            <a:pPr marL="342900" lvl="0" indent="-342900">
              <a:buNone/>
            </a:pPr>
            <a:r>
              <a:rPr lang="en-US" altLang="zh-CN">
                <a:solidFill>
                  <a:schemeClr val="tx2"/>
                </a:solidFill>
              </a:rPr>
              <a:t>   </a:t>
            </a:r>
            <a:endParaRPr lang="zh-CN" altLang="en-US">
              <a:solidFill>
                <a:schemeClr val="tx2"/>
              </a:solidFill>
            </a:endParaRPr>
          </a:p>
        </p:txBody>
      </p:sp>
      <p:grpSp>
        <p:nvGrpSpPr>
          <p:cNvPr id="16388" name="Group 24"/>
          <p:cNvGrpSpPr/>
          <p:nvPr/>
        </p:nvGrpSpPr>
        <p:grpSpPr>
          <a:xfrm>
            <a:off x="4656138" y="5154612"/>
            <a:ext cx="3097212" cy="720725"/>
            <a:chOff x="2290" y="1480"/>
            <a:chExt cx="2041" cy="544"/>
          </a:xfrm>
        </p:grpSpPr>
        <p:sp>
          <p:nvSpPr>
            <p:cNvPr id="16420" name="Oval 25"/>
            <p:cNvSpPr/>
            <p:nvPr/>
          </p:nvSpPr>
          <p:spPr>
            <a:xfrm>
              <a:off x="2290" y="1480"/>
              <a:ext cx="2041" cy="544"/>
            </a:xfrm>
            <a:prstGeom prst="ellipse">
              <a:avLst/>
            </a:prstGeom>
            <a:solidFill>
              <a:srgbClr val="BBE0E3"/>
            </a:solidFill>
            <a:ln>
              <a:solidFill>
                <a:schemeClr val="tx1"/>
              </a:solidFill>
              <a:miter lim="800000"/>
            </a:ln>
            <a:effectLst/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>
                <a:solidFill>
                  <a:schemeClr val="tx2"/>
                </a:solidFill>
              </a:endParaRPr>
            </a:p>
          </p:txBody>
        </p:sp>
        <p:sp>
          <p:nvSpPr>
            <p:cNvPr id="16421" name="Text Box 26"/>
            <p:cNvSpPr/>
            <p:nvPr/>
          </p:nvSpPr>
          <p:spPr>
            <a:xfrm>
              <a:off x="2608" y="1617"/>
              <a:ext cx="1451" cy="301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000">
                  <a:solidFill>
                    <a:schemeClr val="tx2"/>
                  </a:solidFill>
                </a:rPr>
                <a:t>阻断噪声的传播</a:t>
              </a:r>
              <a:endParaRPr lang="zh-CN" altLang="en-US" sz="2000">
                <a:solidFill>
                  <a:schemeClr val="tx2"/>
                </a:solidFill>
              </a:endParaRPr>
            </a:p>
          </p:txBody>
        </p:sp>
      </p:grpSp>
      <p:grpSp>
        <p:nvGrpSpPr>
          <p:cNvPr id="16389" name="Group 27"/>
          <p:cNvGrpSpPr/>
          <p:nvPr/>
        </p:nvGrpSpPr>
        <p:grpSpPr>
          <a:xfrm>
            <a:off x="8040688" y="5083175"/>
            <a:ext cx="2520950" cy="985838"/>
            <a:chOff x="2290" y="1480"/>
            <a:chExt cx="2041" cy="544"/>
          </a:xfrm>
        </p:grpSpPr>
        <p:sp>
          <p:nvSpPr>
            <p:cNvPr id="16418" name="Oval 28"/>
            <p:cNvSpPr/>
            <p:nvPr/>
          </p:nvSpPr>
          <p:spPr>
            <a:xfrm>
              <a:off x="2290" y="1480"/>
              <a:ext cx="2041" cy="544"/>
            </a:xfrm>
            <a:prstGeom prst="ellipse">
              <a:avLst/>
            </a:prstGeom>
            <a:solidFill>
              <a:srgbClr val="BBE0E3"/>
            </a:solidFill>
            <a:ln>
              <a:solidFill>
                <a:schemeClr val="tx1"/>
              </a:solidFill>
              <a:miter lim="800000"/>
            </a:ln>
            <a:effectLst/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>
                <a:solidFill>
                  <a:schemeClr val="tx2"/>
                </a:solidFill>
              </a:endParaRPr>
            </a:p>
          </p:txBody>
        </p:sp>
        <p:sp>
          <p:nvSpPr>
            <p:cNvPr id="16419" name="Text Box 29"/>
            <p:cNvSpPr/>
            <p:nvPr/>
          </p:nvSpPr>
          <p:spPr>
            <a:xfrm>
              <a:off x="2607" y="1617"/>
              <a:ext cx="1452" cy="390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000">
                  <a:solidFill>
                    <a:schemeClr val="tx2"/>
                  </a:solidFill>
                </a:rPr>
                <a:t>防止噪声进入人耳</a:t>
              </a:r>
              <a:endParaRPr lang="en-US" altLang="zh-CN" sz="2000">
                <a:solidFill>
                  <a:schemeClr val="tx2"/>
                </a:solidFill>
              </a:endParaRPr>
            </a:p>
          </p:txBody>
        </p:sp>
      </p:grpSp>
      <p:grpSp>
        <p:nvGrpSpPr>
          <p:cNvPr id="16390" name="Group 30"/>
          <p:cNvGrpSpPr/>
          <p:nvPr/>
        </p:nvGrpSpPr>
        <p:grpSpPr>
          <a:xfrm>
            <a:off x="2063750" y="5084762"/>
            <a:ext cx="2159000" cy="792162"/>
            <a:chOff x="1519" y="164"/>
            <a:chExt cx="1406" cy="545"/>
          </a:xfrm>
        </p:grpSpPr>
        <p:sp>
          <p:nvSpPr>
            <p:cNvPr id="16416" name="Oval 31"/>
            <p:cNvSpPr/>
            <p:nvPr/>
          </p:nvSpPr>
          <p:spPr>
            <a:xfrm>
              <a:off x="1519" y="164"/>
              <a:ext cx="1406" cy="545"/>
            </a:xfrm>
            <a:prstGeom prst="ellipse">
              <a:avLst/>
            </a:prstGeom>
            <a:solidFill>
              <a:srgbClr val="BBE0E3"/>
            </a:solidFill>
            <a:ln>
              <a:solidFill>
                <a:schemeClr val="tx1"/>
              </a:solidFill>
              <a:miter lim="800000"/>
            </a:ln>
            <a:effectLst/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>
                <a:solidFill>
                  <a:schemeClr val="tx2"/>
                </a:solidFill>
              </a:endParaRPr>
            </a:p>
          </p:txBody>
        </p:sp>
        <p:sp>
          <p:nvSpPr>
            <p:cNvPr id="16417" name="Rectangle 32"/>
            <p:cNvSpPr/>
            <p:nvPr/>
          </p:nvSpPr>
          <p:spPr>
            <a:xfrm>
              <a:off x="1746" y="373"/>
              <a:ext cx="1112" cy="274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000">
                  <a:solidFill>
                    <a:schemeClr val="tx2"/>
                  </a:solidFill>
                </a:rPr>
                <a:t>防止噪声产生</a:t>
              </a:r>
              <a:endParaRPr lang="zh-CN" altLang="en-US" sz="2000">
                <a:solidFill>
                  <a:schemeClr val="tx2"/>
                </a:solidFill>
              </a:endParaRPr>
            </a:p>
          </p:txBody>
        </p:sp>
      </p:grpSp>
      <p:cxnSp>
        <p:nvCxnSpPr>
          <p:cNvPr id="16391" name="Line 39"/>
          <p:cNvCxnSpPr/>
          <p:nvPr/>
        </p:nvCxnSpPr>
        <p:spPr>
          <a:xfrm flipH="1">
            <a:off x="3143250" y="4578350"/>
            <a:ext cx="0" cy="504825"/>
          </a:xfrm>
          <a:prstGeom prst="line">
            <a:avLst/>
          </a:prstGeom>
          <a:noFill/>
          <a:ln>
            <a:solidFill>
              <a:schemeClr val="tx1"/>
            </a:solidFill>
            <a:miter lim="800000"/>
            <a:tailEnd type="triangle"/>
          </a:ln>
          <a:effectLst/>
        </p:spPr>
      </p:cxnSp>
      <p:cxnSp>
        <p:nvCxnSpPr>
          <p:cNvPr id="16392" name="Line 40"/>
          <p:cNvCxnSpPr/>
          <p:nvPr/>
        </p:nvCxnSpPr>
        <p:spPr>
          <a:xfrm flipH="1">
            <a:off x="6096000" y="4506912"/>
            <a:ext cx="0" cy="647700"/>
          </a:xfrm>
          <a:prstGeom prst="line">
            <a:avLst/>
          </a:prstGeom>
          <a:noFill/>
          <a:ln>
            <a:solidFill>
              <a:schemeClr val="tx1"/>
            </a:solidFill>
            <a:miter lim="800000"/>
            <a:tailEnd type="triangle"/>
          </a:ln>
          <a:effectLst/>
        </p:spPr>
      </p:cxnSp>
      <p:cxnSp>
        <p:nvCxnSpPr>
          <p:cNvPr id="16393" name="Line 41"/>
          <p:cNvCxnSpPr/>
          <p:nvPr/>
        </p:nvCxnSpPr>
        <p:spPr>
          <a:xfrm flipH="1">
            <a:off x="9264650" y="4578350"/>
            <a:ext cx="0" cy="504825"/>
          </a:xfrm>
          <a:prstGeom prst="line">
            <a:avLst/>
          </a:prstGeom>
          <a:noFill/>
          <a:ln>
            <a:solidFill>
              <a:schemeClr val="tx1"/>
            </a:solidFill>
            <a:miter lim="800000"/>
            <a:tailEnd type="triangle"/>
          </a:ln>
          <a:effectLst/>
        </p:spPr>
      </p:cxnSp>
      <p:sp>
        <p:nvSpPr>
          <p:cNvPr id="16394" name="Rectangle 57"/>
          <p:cNvSpPr/>
          <p:nvPr/>
        </p:nvSpPr>
        <p:spPr>
          <a:xfrm>
            <a:off x="2279650" y="1628775"/>
            <a:ext cx="6583680" cy="521970"/>
          </a:xfrm>
          <a:prstGeom prst="rect">
            <a:avLst/>
          </a:prstGeom>
          <a:solidFill>
            <a:schemeClr val="accent1"/>
          </a:solidFill>
          <a:ln>
            <a:noFill/>
            <a:miter lim="800000"/>
          </a:ln>
          <a:effectLst/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>
                <a:solidFill>
                  <a:schemeClr val="tx2"/>
                </a:solidFill>
              </a:rPr>
              <a:t>思考：采取的措施分别用的是什么方法？</a:t>
            </a:r>
            <a:endParaRPr lang="zh-CN" altLang="en-US" sz="2800">
              <a:solidFill>
                <a:schemeClr val="tx2"/>
              </a:solidFill>
            </a:endParaRPr>
          </a:p>
        </p:txBody>
      </p:sp>
      <p:grpSp>
        <p:nvGrpSpPr>
          <p:cNvPr id="16395" name="Group 54"/>
          <p:cNvGrpSpPr/>
          <p:nvPr/>
        </p:nvGrpSpPr>
        <p:grpSpPr>
          <a:xfrm>
            <a:off x="2279650" y="3789362"/>
            <a:ext cx="1871662" cy="792162"/>
            <a:chOff x="657" y="1661"/>
            <a:chExt cx="1179" cy="499"/>
          </a:xfrm>
        </p:grpSpPr>
        <p:sp>
          <p:nvSpPr>
            <p:cNvPr id="16414" name="Oval 45"/>
            <p:cNvSpPr/>
            <p:nvPr/>
          </p:nvSpPr>
          <p:spPr>
            <a:xfrm>
              <a:off x="657" y="1661"/>
              <a:ext cx="1179" cy="499"/>
            </a:xfrm>
            <a:prstGeom prst="ellipse">
              <a:avLst/>
            </a:prstGeom>
            <a:solidFill>
              <a:srgbClr val="DCEF95"/>
            </a:solidFill>
            <a:ln>
              <a:solidFill>
                <a:schemeClr val="tx1"/>
              </a:solidFill>
              <a:miter lim="800000"/>
            </a:ln>
            <a:effectLst/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>
                <a:solidFill>
                  <a:schemeClr val="tx2"/>
                </a:solidFill>
              </a:endParaRPr>
            </a:p>
          </p:txBody>
        </p:sp>
        <p:sp>
          <p:nvSpPr>
            <p:cNvPr id="16415" name="Rectangle 51"/>
            <p:cNvSpPr/>
            <p:nvPr/>
          </p:nvSpPr>
          <p:spPr>
            <a:xfrm>
              <a:off x="748" y="1797"/>
              <a:ext cx="959" cy="251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000">
                  <a:solidFill>
                    <a:schemeClr val="tx2"/>
                  </a:solidFill>
                </a:rPr>
                <a:t>手握紧音叉</a:t>
              </a:r>
              <a:endParaRPr lang="zh-CN" altLang="en-US" sz="2000">
                <a:solidFill>
                  <a:schemeClr val="tx2"/>
                </a:solidFill>
              </a:endParaRPr>
            </a:p>
          </p:txBody>
        </p:sp>
      </p:grpSp>
      <p:grpSp>
        <p:nvGrpSpPr>
          <p:cNvPr id="16396" name="Group 59"/>
          <p:cNvGrpSpPr/>
          <p:nvPr/>
        </p:nvGrpSpPr>
        <p:grpSpPr>
          <a:xfrm>
            <a:off x="4943475" y="3643312"/>
            <a:ext cx="2519362" cy="1008062"/>
            <a:chOff x="3243" y="1888"/>
            <a:chExt cx="1587" cy="635"/>
          </a:xfrm>
        </p:grpSpPr>
        <p:sp>
          <p:nvSpPr>
            <p:cNvPr id="16412" name="Oval 46"/>
            <p:cNvSpPr/>
            <p:nvPr/>
          </p:nvSpPr>
          <p:spPr>
            <a:xfrm>
              <a:off x="3243" y="1888"/>
              <a:ext cx="1587" cy="635"/>
            </a:xfrm>
            <a:prstGeom prst="ellipse">
              <a:avLst/>
            </a:prstGeom>
            <a:solidFill>
              <a:srgbClr val="DCEF95"/>
            </a:solidFill>
            <a:ln>
              <a:solidFill>
                <a:schemeClr val="tx1"/>
              </a:solidFill>
              <a:miter lim="800000"/>
            </a:ln>
            <a:effectLst/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>
                <a:solidFill>
                  <a:schemeClr val="tx2"/>
                </a:solidFill>
              </a:endParaRPr>
            </a:p>
          </p:txBody>
        </p:sp>
        <p:sp>
          <p:nvSpPr>
            <p:cNvPr id="16413" name="Rectangle 52"/>
            <p:cNvSpPr/>
            <p:nvPr/>
          </p:nvSpPr>
          <p:spPr>
            <a:xfrm>
              <a:off x="3379" y="2024"/>
              <a:ext cx="1291" cy="251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000">
                  <a:solidFill>
                    <a:schemeClr val="tx2"/>
                  </a:solidFill>
                </a:rPr>
                <a:t>用纸盒罩住声源</a:t>
              </a:r>
              <a:endParaRPr lang="zh-CN" altLang="en-US" sz="2000">
                <a:solidFill>
                  <a:schemeClr val="tx2"/>
                </a:solidFill>
              </a:endParaRPr>
            </a:p>
          </p:txBody>
        </p:sp>
      </p:grpSp>
      <p:grpSp>
        <p:nvGrpSpPr>
          <p:cNvPr id="16397" name="Group 56"/>
          <p:cNvGrpSpPr/>
          <p:nvPr/>
        </p:nvGrpSpPr>
        <p:grpSpPr>
          <a:xfrm>
            <a:off x="8112125" y="3714750"/>
            <a:ext cx="2555875" cy="792162"/>
            <a:chOff x="4377" y="1706"/>
            <a:chExt cx="1179" cy="499"/>
          </a:xfrm>
        </p:grpSpPr>
        <p:sp>
          <p:nvSpPr>
            <p:cNvPr id="16410" name="Oval 47"/>
            <p:cNvSpPr/>
            <p:nvPr/>
          </p:nvSpPr>
          <p:spPr>
            <a:xfrm>
              <a:off x="4377" y="1706"/>
              <a:ext cx="1179" cy="499"/>
            </a:xfrm>
            <a:prstGeom prst="ellipse">
              <a:avLst/>
            </a:prstGeom>
            <a:solidFill>
              <a:srgbClr val="DCEF95"/>
            </a:solidFill>
            <a:ln>
              <a:solidFill>
                <a:schemeClr val="tx1"/>
              </a:solidFill>
              <a:miter lim="800000"/>
            </a:ln>
            <a:effectLst/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>
                <a:solidFill>
                  <a:schemeClr val="tx2"/>
                </a:solidFill>
              </a:endParaRPr>
            </a:p>
          </p:txBody>
        </p:sp>
        <p:sp>
          <p:nvSpPr>
            <p:cNvPr id="16411" name="Rectangle 53"/>
            <p:cNvSpPr/>
            <p:nvPr/>
          </p:nvSpPr>
          <p:spPr>
            <a:xfrm>
              <a:off x="4468" y="1842"/>
              <a:ext cx="959" cy="251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000">
                  <a:solidFill>
                    <a:schemeClr val="tx2"/>
                  </a:solidFill>
                </a:rPr>
                <a:t>    堵住耳朵</a:t>
              </a:r>
              <a:endParaRPr lang="zh-CN" altLang="en-US" sz="2000">
                <a:solidFill>
                  <a:schemeClr val="tx2"/>
                </a:solidFill>
              </a:endParaRPr>
            </a:p>
          </p:txBody>
        </p:sp>
      </p:grpSp>
      <p:grpSp>
        <p:nvGrpSpPr>
          <p:cNvPr id="16398" name="Group 60"/>
          <p:cNvGrpSpPr/>
          <p:nvPr/>
        </p:nvGrpSpPr>
        <p:grpSpPr>
          <a:xfrm>
            <a:off x="2135188" y="2492375"/>
            <a:ext cx="1871662" cy="792162"/>
            <a:chOff x="340" y="2341"/>
            <a:chExt cx="1179" cy="499"/>
          </a:xfrm>
        </p:grpSpPr>
        <p:sp>
          <p:nvSpPr>
            <p:cNvPr id="16408" name="Oval 61"/>
            <p:cNvSpPr/>
            <p:nvPr/>
          </p:nvSpPr>
          <p:spPr>
            <a:xfrm>
              <a:off x="340" y="2341"/>
              <a:ext cx="1179" cy="49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  <a:miter lim="800000"/>
            </a:ln>
            <a:effectLst/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>
                <a:solidFill>
                  <a:schemeClr val="tx2"/>
                </a:solidFill>
              </a:endParaRPr>
            </a:p>
          </p:txBody>
        </p:sp>
        <p:sp>
          <p:nvSpPr>
            <p:cNvPr id="16409" name="Rectangle 62"/>
            <p:cNvSpPr/>
            <p:nvPr/>
          </p:nvSpPr>
          <p:spPr>
            <a:xfrm>
              <a:off x="476" y="2523"/>
              <a:ext cx="959" cy="251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000">
                  <a:solidFill>
                    <a:schemeClr val="tx2"/>
                  </a:solidFill>
                </a:rPr>
                <a:t>   声源处</a:t>
              </a:r>
              <a:endParaRPr lang="zh-CN" altLang="en-US" sz="2000">
                <a:solidFill>
                  <a:schemeClr val="tx2"/>
                </a:solidFill>
              </a:endParaRPr>
            </a:p>
          </p:txBody>
        </p:sp>
      </p:grpSp>
      <p:grpSp>
        <p:nvGrpSpPr>
          <p:cNvPr id="16399" name="Group 63"/>
          <p:cNvGrpSpPr/>
          <p:nvPr/>
        </p:nvGrpSpPr>
        <p:grpSpPr>
          <a:xfrm>
            <a:off x="5014912" y="2492375"/>
            <a:ext cx="2251075" cy="720725"/>
            <a:chOff x="2200" y="2341"/>
            <a:chExt cx="1418" cy="454"/>
          </a:xfrm>
        </p:grpSpPr>
        <p:sp>
          <p:nvSpPr>
            <p:cNvPr id="16406" name="Oval 64"/>
            <p:cNvSpPr/>
            <p:nvPr/>
          </p:nvSpPr>
          <p:spPr>
            <a:xfrm>
              <a:off x="2200" y="2341"/>
              <a:ext cx="1270" cy="45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  <a:miter lim="800000"/>
            </a:ln>
            <a:effectLst/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>
                <a:solidFill>
                  <a:schemeClr val="tx2"/>
                </a:solidFill>
              </a:endParaRPr>
            </a:p>
          </p:txBody>
        </p:sp>
        <p:sp>
          <p:nvSpPr>
            <p:cNvPr id="16407" name="Text Box 65"/>
            <p:cNvSpPr/>
            <p:nvPr/>
          </p:nvSpPr>
          <p:spPr>
            <a:xfrm>
              <a:off x="2231" y="2456"/>
              <a:ext cx="1387" cy="251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000">
                  <a:solidFill>
                    <a:schemeClr val="tx2"/>
                  </a:solidFill>
                </a:rPr>
                <a:t>   传播途径中</a:t>
              </a:r>
              <a:endParaRPr lang="zh-CN" altLang="en-US" sz="2000">
                <a:solidFill>
                  <a:schemeClr val="tx2"/>
                </a:solidFill>
              </a:endParaRPr>
            </a:p>
          </p:txBody>
        </p:sp>
      </p:grpSp>
      <p:grpSp>
        <p:nvGrpSpPr>
          <p:cNvPr id="16400" name="Group 66"/>
          <p:cNvGrpSpPr/>
          <p:nvPr/>
        </p:nvGrpSpPr>
        <p:grpSpPr>
          <a:xfrm>
            <a:off x="8183562" y="2419350"/>
            <a:ext cx="2016125" cy="719138"/>
            <a:chOff x="4150" y="2341"/>
            <a:chExt cx="1270" cy="453"/>
          </a:xfrm>
        </p:grpSpPr>
        <p:sp>
          <p:nvSpPr>
            <p:cNvPr id="16404" name="Oval 67"/>
            <p:cNvSpPr/>
            <p:nvPr/>
          </p:nvSpPr>
          <p:spPr>
            <a:xfrm>
              <a:off x="4150" y="2341"/>
              <a:ext cx="1270" cy="453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  <a:miter lim="800000"/>
            </a:ln>
            <a:effectLst/>
          </p:spPr>
          <p:txBody>
            <a:bodyPr wrap="none" anchor="ctr" anchorCtr="0"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>
                <a:solidFill>
                  <a:schemeClr val="tx2"/>
                </a:solidFill>
              </a:endParaRPr>
            </a:p>
          </p:txBody>
        </p:sp>
        <p:sp>
          <p:nvSpPr>
            <p:cNvPr id="16405" name="Text Box 68"/>
            <p:cNvSpPr/>
            <p:nvPr/>
          </p:nvSpPr>
          <p:spPr>
            <a:xfrm>
              <a:off x="4215" y="2498"/>
              <a:ext cx="1130" cy="251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000">
                  <a:solidFill>
                    <a:schemeClr val="tx2"/>
                  </a:solidFill>
                </a:rPr>
                <a:t>      人耳处</a:t>
              </a:r>
              <a:endParaRPr lang="zh-CN" altLang="en-US" sz="2000">
                <a:solidFill>
                  <a:schemeClr val="tx2"/>
                </a:solidFill>
              </a:endParaRPr>
            </a:p>
          </p:txBody>
        </p:sp>
      </p:grpSp>
      <p:cxnSp>
        <p:nvCxnSpPr>
          <p:cNvPr id="16401" name="Line 69"/>
          <p:cNvCxnSpPr/>
          <p:nvPr/>
        </p:nvCxnSpPr>
        <p:spPr>
          <a:xfrm flipH="1">
            <a:off x="3071812" y="3282950"/>
            <a:ext cx="0" cy="504825"/>
          </a:xfrm>
          <a:prstGeom prst="line">
            <a:avLst/>
          </a:prstGeom>
          <a:noFill/>
          <a:ln>
            <a:solidFill>
              <a:schemeClr val="tx1"/>
            </a:solidFill>
            <a:miter lim="800000"/>
            <a:tailEnd type="triangle"/>
          </a:ln>
          <a:effectLst/>
        </p:spPr>
      </p:cxnSp>
      <p:cxnSp>
        <p:nvCxnSpPr>
          <p:cNvPr id="16402" name="Line 70"/>
          <p:cNvCxnSpPr/>
          <p:nvPr/>
        </p:nvCxnSpPr>
        <p:spPr>
          <a:xfrm flipH="1">
            <a:off x="6024562" y="3211512"/>
            <a:ext cx="0" cy="431800"/>
          </a:xfrm>
          <a:prstGeom prst="line">
            <a:avLst/>
          </a:prstGeom>
          <a:noFill/>
          <a:ln>
            <a:solidFill>
              <a:schemeClr val="tx1"/>
            </a:solidFill>
            <a:miter lim="800000"/>
            <a:tailEnd type="triangle"/>
          </a:ln>
          <a:effectLst/>
        </p:spPr>
      </p:cxnSp>
      <p:cxnSp>
        <p:nvCxnSpPr>
          <p:cNvPr id="16403" name="Line 71"/>
          <p:cNvCxnSpPr/>
          <p:nvPr/>
        </p:nvCxnSpPr>
        <p:spPr>
          <a:xfrm flipH="1">
            <a:off x="9264650" y="3138488"/>
            <a:ext cx="0" cy="504825"/>
          </a:xfrm>
          <a:prstGeom prst="line">
            <a:avLst/>
          </a:prstGeom>
          <a:noFill/>
          <a:ln>
            <a:solidFill>
              <a:schemeClr val="tx1"/>
            </a:solidFill>
            <a:miter lim="800000"/>
            <a:tailEnd type="triangle"/>
          </a:ln>
          <a:effectLst/>
        </p:spPr>
      </p:cxn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6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1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4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9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4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4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5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5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5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5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5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5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5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6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64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69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70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71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72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73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74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75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76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0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85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86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87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88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89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90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91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92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 Box 3"/>
          <p:cNvSpPr/>
          <p:nvPr/>
        </p:nvSpPr>
        <p:spPr>
          <a:xfrm>
            <a:off x="1919288" y="2133600"/>
            <a:ext cx="8424862" cy="3784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zh-CN" altLang="zh-CN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声源处减弱噪声</a:t>
            </a:r>
            <a:r>
              <a:rPr lang="zh-CN" altLang="en-US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（防止噪声产生）</a:t>
            </a:r>
            <a:endParaRPr lang="zh-CN" altLang="en-US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endParaRPr lang="en-US" altLang="zh-CN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zh-CN" altLang="zh-CN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传播过程中减弱噪声</a:t>
            </a:r>
            <a:r>
              <a:rPr lang="zh-CN" altLang="en-US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（阻断噪声的传播）</a:t>
            </a:r>
            <a:endParaRPr lang="zh-CN" altLang="en-US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endParaRPr lang="en-US" altLang="zh-CN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zh-CN" altLang="zh-CN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人耳处减弱噪声</a:t>
            </a:r>
            <a:r>
              <a:rPr lang="zh-CN" altLang="en-US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（防止噪声进入人耳）</a:t>
            </a:r>
            <a:endParaRPr lang="zh-CN" altLang="zh-CN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1" name="Text Box 3"/>
          <p:cNvSpPr/>
          <p:nvPr/>
        </p:nvSpPr>
        <p:spPr>
          <a:xfrm>
            <a:off x="1774825" y="765175"/>
            <a:ext cx="5545138" cy="768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五、</a:t>
            </a:r>
            <a:r>
              <a:rPr lang="zh-CN" altLang="en-US" sz="4000" b="1">
                <a:solidFill>
                  <a:srgbClr val="FF0000"/>
                </a:solidFill>
                <a:ea typeface="楷体" panose="02010609060101010101" pitchFamily="49" charset="-122"/>
              </a:rPr>
              <a:t>控制</a:t>
            </a:r>
            <a:r>
              <a:rPr lang="zh-CN" altLang="zh-CN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噪声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的途径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7" dur="1" fill="hold"/>
                                        <p:tgtEl>
                                          <p:spTgt spid="174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12" dur="1" fill="hold"/>
                                        <p:tgtEl>
                                          <p:spTgt spid="174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6" descr="图片12"/>
          <p:cNvPicPr/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8435" name="Text Box 4"/>
          <p:cNvSpPr/>
          <p:nvPr/>
        </p:nvSpPr>
        <p:spPr>
          <a:xfrm>
            <a:off x="1524000" y="1412875"/>
            <a:ext cx="8785225" cy="2938145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buNone/>
            </a:pPr>
            <a:r>
              <a:rPr kumimoji="0" lang="zh-CN" altLang="en-US" sz="4000" b="1">
                <a:solidFill>
                  <a:srgbClr val="0066CC"/>
                </a:solidFill>
              </a:rPr>
              <a:t>举例：</a:t>
            </a:r>
            <a:endParaRPr kumimoji="0" lang="zh-CN" altLang="en-US" sz="4000" b="1">
              <a:solidFill>
                <a:srgbClr val="0066CC"/>
              </a:solidFill>
            </a:endParaRPr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buNone/>
            </a:pPr>
            <a:r>
              <a:rPr kumimoji="0" lang="zh-CN" altLang="en-US" sz="4000" b="1">
                <a:solidFill>
                  <a:srgbClr val="0066CC"/>
                </a:solidFill>
              </a:rPr>
              <a:t>       生活中治理噪声的措施？</a:t>
            </a:r>
            <a:endParaRPr kumimoji="0" lang="zh-CN" altLang="en-US" sz="4000" b="1">
              <a:solidFill>
                <a:srgbClr val="0066CC"/>
              </a:solidFill>
            </a:endParaRPr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buNone/>
            </a:pPr>
            <a:endParaRPr lang="zh-CN" altLang="en-US" sz="4000" b="1">
              <a:solidFill>
                <a:srgbClr val="0066CC"/>
              </a:solidFill>
            </a:endParaRPr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buNone/>
            </a:pPr>
            <a:endParaRPr kumimoji="0" lang="zh-CN" altLang="en-US" sz="2800" b="1">
              <a:solidFill>
                <a:srgbClr val="000000"/>
              </a:solidFill>
            </a:endParaRPr>
          </a:p>
        </p:txBody>
      </p:sp>
      <p:sp>
        <p:nvSpPr>
          <p:cNvPr id="18436" name="Rectangle 5"/>
          <p:cNvSpPr/>
          <p:nvPr/>
        </p:nvSpPr>
        <p:spPr>
          <a:xfrm>
            <a:off x="1774825" y="3141662"/>
            <a:ext cx="8207375" cy="2553335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>
                <a:solidFill>
                  <a:schemeClr val="tx2"/>
                </a:solidFill>
              </a:rPr>
              <a:t>1</a:t>
            </a:r>
            <a:r>
              <a:rPr lang="zh-CN" altLang="en-US">
                <a:solidFill>
                  <a:schemeClr val="tx2"/>
                </a:solidFill>
              </a:rPr>
              <a:t>、防止噪声产生的</a:t>
            </a:r>
            <a:r>
              <a:rPr kumimoji="0" lang="zh-CN" altLang="en-US" sz="2800">
                <a:solidFill>
                  <a:schemeClr val="tx2"/>
                </a:solidFill>
              </a:rPr>
              <a:t>措施</a:t>
            </a:r>
            <a:r>
              <a:rPr lang="zh-CN" altLang="en-US">
                <a:solidFill>
                  <a:schemeClr val="tx2"/>
                </a:solidFill>
              </a:rPr>
              <a:t>：</a:t>
            </a:r>
            <a:endParaRPr lang="zh-CN" altLang="en-US">
              <a:solidFill>
                <a:schemeClr val="tx2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>
              <a:solidFill>
                <a:schemeClr val="tx2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>
                <a:solidFill>
                  <a:schemeClr val="tx2"/>
                </a:solidFill>
              </a:rPr>
              <a:t>2</a:t>
            </a:r>
            <a:r>
              <a:rPr lang="zh-CN" altLang="en-US">
                <a:solidFill>
                  <a:schemeClr val="tx2"/>
                </a:solidFill>
              </a:rPr>
              <a:t>、阻断噪声的传播的措施：</a:t>
            </a:r>
            <a:endParaRPr lang="zh-CN" altLang="en-US">
              <a:solidFill>
                <a:schemeClr val="tx2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>
              <a:solidFill>
                <a:schemeClr val="tx2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>
                <a:solidFill>
                  <a:schemeClr val="tx2"/>
                </a:solidFill>
              </a:rPr>
              <a:t>3</a:t>
            </a:r>
            <a:r>
              <a:rPr lang="zh-CN" altLang="en-US">
                <a:solidFill>
                  <a:schemeClr val="tx2"/>
                </a:solidFill>
              </a:rPr>
              <a:t>、防止噪声进入人耳的措施：</a:t>
            </a:r>
            <a:endParaRPr lang="zh-CN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cover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 Box 2"/>
          <p:cNvSpPr/>
          <p:nvPr/>
        </p:nvSpPr>
        <p:spPr>
          <a:xfrm>
            <a:off x="1774825" y="765175"/>
            <a:ext cx="8353425" cy="7067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40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、防止噪声产生</a:t>
            </a:r>
            <a:r>
              <a:rPr lang="en-US" altLang="zh-CN" sz="40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----</a:t>
            </a:r>
            <a:r>
              <a:rPr lang="zh-CN" altLang="en-US" sz="40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在声源处控制</a:t>
            </a:r>
            <a:endParaRPr lang="zh-CN" altLang="en-US" sz="40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459" name="Picture 3" descr="jt013"/>
          <p:cNvPicPr/>
          <p:nvPr/>
        </p:nvPicPr>
        <p:blipFill>
          <a:blip r:embed="rId1"/>
          <a:stretch>
            <a:fillRect/>
          </a:stretch>
        </p:blipFill>
        <p:spPr>
          <a:xfrm>
            <a:off x="1774825" y="2276475"/>
            <a:ext cx="2520950" cy="23098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9460" name="Picture 4" descr="560x341"/>
          <p:cNvPicPr/>
          <p:nvPr/>
        </p:nvPicPr>
        <p:blipFill>
          <a:blip r:embed="rId2"/>
          <a:stretch>
            <a:fillRect/>
          </a:stretch>
        </p:blipFill>
        <p:spPr>
          <a:xfrm>
            <a:off x="4367212" y="2276475"/>
            <a:ext cx="2735262" cy="2325688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9461" name="Rectangle 5"/>
          <p:cNvSpPr/>
          <p:nvPr/>
        </p:nvSpPr>
        <p:spPr>
          <a:xfrm>
            <a:off x="4440238" y="5298757"/>
            <a:ext cx="2747010" cy="64516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chemeClr val="tx2"/>
                </a:solidFill>
              </a:rPr>
              <a:t>摩托车消声器</a:t>
            </a:r>
            <a:r>
              <a:rPr lang="zh-CN" altLang="en-US" sz="3600">
                <a:solidFill>
                  <a:schemeClr val="tx2"/>
                </a:solidFill>
              </a:rPr>
              <a:t> </a:t>
            </a:r>
            <a:endParaRPr lang="zh-CN" altLang="en-US" sz="3600">
              <a:solidFill>
                <a:schemeClr val="tx2"/>
              </a:solidFill>
            </a:endParaRPr>
          </a:p>
        </p:txBody>
      </p:sp>
      <p:pic>
        <p:nvPicPr>
          <p:cNvPr id="19462" name="Picture 6" descr="消声器是怎么工作的？"/>
          <p:cNvPicPr/>
          <p:nvPr/>
        </p:nvPicPr>
        <p:blipFill>
          <a:blip r:embed="rId3"/>
          <a:stretch>
            <a:fillRect/>
          </a:stretch>
        </p:blipFill>
        <p:spPr>
          <a:xfrm>
            <a:off x="7175500" y="2276475"/>
            <a:ext cx="3244850" cy="23606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9463" name="Rectangle 7"/>
          <p:cNvSpPr/>
          <p:nvPr/>
        </p:nvSpPr>
        <p:spPr>
          <a:xfrm>
            <a:off x="1774825" y="5373688"/>
            <a:ext cx="2632710" cy="5835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chemeClr val="tx2"/>
                </a:solidFill>
              </a:rPr>
              <a:t>禁止鸣笛标志</a:t>
            </a:r>
            <a:endParaRPr lang="zh-CN" altLang="en-US" b="1">
              <a:solidFill>
                <a:schemeClr val="tx2"/>
              </a:solidFill>
            </a:endParaRPr>
          </a:p>
        </p:txBody>
      </p:sp>
      <p:sp>
        <p:nvSpPr>
          <p:cNvPr id="19464" name="Text Box 8"/>
          <p:cNvSpPr/>
          <p:nvPr/>
        </p:nvSpPr>
        <p:spPr>
          <a:xfrm>
            <a:off x="7751762" y="5373688"/>
            <a:ext cx="2224405" cy="5835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chemeClr val="tx2"/>
                </a:solidFill>
              </a:rPr>
              <a:t>枪管消声器</a:t>
            </a:r>
            <a:endParaRPr lang="zh-CN" altLang="en-US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7" dur="1" fill="hold"/>
                                        <p:tgtEl>
                                          <p:spTgt spid="1945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12" dur="1" fill="hold"/>
                                        <p:tgtEl>
                                          <p:spTgt spid="1945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16" dur="1" fill="hold"/>
                                        <p:tgtEl>
                                          <p:spTgt spid="1946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21" dur="1" fill="hold"/>
                                        <p:tgtEl>
                                          <p:spTgt spid="1946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25" dur="1" fill="hold"/>
                                        <p:tgtEl>
                                          <p:spTgt spid="1946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30" dur="1" fill="hold"/>
                                        <p:tgtEl>
                                          <p:spTgt spid="1946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34" dur="1" fill="hold"/>
                                        <p:tgtEl>
                                          <p:spTgt spid="1946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61" grpId="1"/>
      <p:bldP spid="19463" grpId="2"/>
      <p:bldP spid="19464" grpId="3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 Box 2"/>
          <p:cNvSpPr/>
          <p:nvPr/>
        </p:nvSpPr>
        <p:spPr>
          <a:xfrm>
            <a:off x="1703388" y="260350"/>
            <a:ext cx="8964612" cy="5835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、阻断噪声的传播</a:t>
            </a:r>
            <a:r>
              <a:rPr lang="en-US" altLang="zh-CN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----</a:t>
            </a:r>
            <a:r>
              <a:rPr lang="zh-CN" altLang="en-US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zh-CN" altLang="zh-CN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传播过程中减弱噪声</a:t>
            </a:r>
            <a:endParaRPr lang="zh-CN" altLang="en-US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3" name="Text Box 4"/>
          <p:cNvSpPr/>
          <p:nvPr/>
        </p:nvSpPr>
        <p:spPr>
          <a:xfrm>
            <a:off x="5897563" y="1269047"/>
            <a:ext cx="4429125" cy="10763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树木能够吸收噪声</a:t>
            </a:r>
            <a:r>
              <a:rPr lang="en-US" altLang="zh-CN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所以常说”幽静的森林”</a:t>
            </a:r>
            <a:r>
              <a:rPr lang="en-US" altLang="zh-CN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endParaRPr lang="en-US" altLang="zh-CN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484" name="Picture 3" descr="迷失森林品味幽静森林迷失"/>
          <p:cNvPicPr/>
          <p:nvPr/>
        </p:nvPicPr>
        <p:blipFill>
          <a:blip r:embed="rId1"/>
          <a:srcRect b="12230"/>
          <a:stretch>
            <a:fillRect/>
          </a:stretch>
        </p:blipFill>
        <p:spPr>
          <a:xfrm>
            <a:off x="1775460" y="908685"/>
            <a:ext cx="4034155" cy="18319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0485" name="Picture 4" descr="jiaok12"/>
          <p:cNvPicPr/>
          <p:nvPr/>
        </p:nvPicPr>
        <p:blipFill>
          <a:blip r:embed="rId2"/>
          <a:stretch>
            <a:fillRect/>
          </a:stretch>
        </p:blipFill>
        <p:spPr>
          <a:xfrm>
            <a:off x="1847850" y="2882900"/>
            <a:ext cx="4033838" cy="23050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0486" name="Rectangle 2"/>
          <p:cNvSpPr/>
          <p:nvPr/>
        </p:nvSpPr>
        <p:spPr>
          <a:xfrm>
            <a:off x="1775460" y="5325428"/>
            <a:ext cx="4033838" cy="10763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公路隔声板减少公路</a:t>
            </a:r>
            <a:endParaRPr lang="zh-CN" altLang="en-US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噪声对居民的影响</a:t>
            </a:r>
            <a:endParaRPr lang="zh-CN" altLang="en-US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487" name="Picture 8"/>
          <p:cNvPicPr/>
          <p:nvPr/>
        </p:nvPicPr>
        <p:blipFill>
          <a:blip r:embed="rId3"/>
          <a:srcRect b="15967"/>
          <a:stretch>
            <a:fillRect/>
          </a:stretch>
        </p:blipFill>
        <p:spPr>
          <a:xfrm>
            <a:off x="5897880" y="2780665"/>
            <a:ext cx="4537075" cy="25415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0488" name="Text Box 9"/>
          <p:cNvSpPr/>
          <p:nvPr/>
        </p:nvSpPr>
        <p:spPr>
          <a:xfrm>
            <a:off x="6167438" y="5229225"/>
            <a:ext cx="4125912" cy="1383665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r>
              <a:rPr lang="zh-CN" altLang="en-US" b="1">
                <a:solidFill>
                  <a:schemeClr val="tx2"/>
                </a:solidFill>
                <a:ea typeface="楷体" panose="02010609060101010101" pitchFamily="49" charset="-122"/>
              </a:rPr>
              <a:t>剧院、会议厅的四壁和屋顶都做得凹凸不平，或采用蜂窝状的材料</a:t>
            </a:r>
            <a:endParaRPr lang="zh-CN" altLang="en-US" b="1">
              <a:solidFill>
                <a:schemeClr val="tx2"/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7" dur="1" fill="hold"/>
                                        <p:tgtEl>
                                          <p:spTgt spid="2048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12" dur="1" fill="hold"/>
                                        <p:tgtEl>
                                          <p:spTgt spid="2048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16" dur="1" fill="hold"/>
                                        <p:tgtEl>
                                          <p:spTgt spid="2048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21" dur="1" fill="hold"/>
                                        <p:tgtEl>
                                          <p:spTgt spid="2048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25" dur="1" fill="hold"/>
                                        <p:tgtEl>
                                          <p:spTgt spid="2048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0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3" nodeType="afterEffect">
                                  <p:childTnLst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1"/>
      <p:bldP spid="20486" grpId="2"/>
      <p:bldP spid="20488" grpId="3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Text Box 2"/>
          <p:cNvSpPr/>
          <p:nvPr/>
        </p:nvSpPr>
        <p:spPr>
          <a:xfrm>
            <a:off x="1774825" y="260350"/>
            <a:ext cx="8461375" cy="5835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、防止噪声进入耳朵</a:t>
            </a:r>
            <a:r>
              <a:rPr lang="en-US" altLang="zh-CN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----</a:t>
            </a:r>
            <a:r>
              <a:rPr lang="zh-CN" altLang="en-US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在人耳处减弱噪声。</a:t>
            </a:r>
            <a:endParaRPr lang="en-US" altLang="zh-CN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07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6959600" y="981075"/>
            <a:ext cx="2160588" cy="2160588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1508" name="Text Box 4"/>
          <p:cNvSpPr/>
          <p:nvPr/>
        </p:nvSpPr>
        <p:spPr>
          <a:xfrm>
            <a:off x="6888162" y="3213100"/>
            <a:ext cx="2429510" cy="5835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防噪声耳塞 </a:t>
            </a:r>
            <a:endParaRPr lang="zh-CN" altLang="en-US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09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359150" y="1060450"/>
            <a:ext cx="2016125" cy="19367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1510" name="Picture 6" descr="CRW_6478"/>
          <p:cNvPicPr/>
          <p:nvPr/>
        </p:nvPicPr>
        <p:blipFill>
          <a:blip r:embed="rId3"/>
          <a:stretch>
            <a:fillRect/>
          </a:stretch>
        </p:blipFill>
        <p:spPr>
          <a:xfrm>
            <a:off x="6816725" y="3933825"/>
            <a:ext cx="2808288" cy="19161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1511" name="Text Box 7"/>
          <p:cNvSpPr/>
          <p:nvPr/>
        </p:nvSpPr>
        <p:spPr>
          <a:xfrm>
            <a:off x="2279650" y="3213100"/>
            <a:ext cx="3621088" cy="95313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放鞭炮时不由自主地会捂住耳朵</a:t>
            </a:r>
            <a:endParaRPr lang="en-US" altLang="zh-CN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2" name="Text Box 8"/>
          <p:cNvSpPr/>
          <p:nvPr/>
        </p:nvSpPr>
        <p:spPr>
          <a:xfrm>
            <a:off x="6600825" y="6021388"/>
            <a:ext cx="3400425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直升机驾驶员戴耳罩</a:t>
            </a:r>
            <a:endParaRPr lang="en-US" altLang="zh-CN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1513" name="Group 10"/>
          <p:cNvGrpSpPr/>
          <p:nvPr/>
        </p:nvGrpSpPr>
        <p:grpSpPr>
          <a:xfrm>
            <a:off x="2208212" y="4292600"/>
            <a:ext cx="3959225" cy="2205038"/>
            <a:chOff x="2540" y="2024"/>
            <a:chExt cx="3062" cy="2296"/>
          </a:xfrm>
        </p:grpSpPr>
        <p:pic>
          <p:nvPicPr>
            <p:cNvPr id="21514" name="Picture 7" descr="暴风截屏20120424161527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540" y="2024"/>
              <a:ext cx="3062" cy="2296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21515" name="Text Box 8"/>
            <p:cNvSpPr/>
            <p:nvPr/>
          </p:nvSpPr>
          <p:spPr>
            <a:xfrm>
              <a:off x="4150" y="2160"/>
              <a:ext cx="1361" cy="5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3200" b="0" i="0" u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8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lang="zh-CN" altLang="en-US" sz="24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lang="zh-CN" altLang="en-US" sz="2000" b="0" i="0" u="none" baseline="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 lang="zh-CN" altLang="en-US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800" b="1">
                  <a:solidFill>
                    <a:schemeClr val="bg1"/>
                  </a:solidFill>
                </a:rPr>
                <a:t>隔音耳罩</a:t>
              </a:r>
              <a:endParaRPr lang="zh-CN" altLang="en-US" sz="2800" b="1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7" dur="1" fill="hold"/>
                                        <p:tgtEl>
                                          <p:spTgt spid="2150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12" dur="1" fill="hold"/>
                                        <p:tgtEl>
                                          <p:spTgt spid="2150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16" dur="1" fill="hold"/>
                                        <p:tgtEl>
                                          <p:spTgt spid="215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21" dur="1" fill="hold"/>
                                        <p:tgtEl>
                                          <p:spTgt spid="2150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25" dur="1" fill="hold"/>
                                        <p:tgtEl>
                                          <p:spTgt spid="2150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30" dur="1" fill="hold"/>
                                        <p:tgtEl>
                                          <p:spTgt spid="215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35" dur="1" fill="hold"/>
                                        <p:tgtEl>
                                          <p:spTgt spid="215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39" dur="1" fill="hold"/>
                                        <p:tgtEl>
                                          <p:spTgt spid="215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8" grpId="1"/>
      <p:bldP spid="21511" grpId="2"/>
      <p:bldP spid="21512" grpId="3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 Box 22"/>
          <p:cNvSpPr/>
          <p:nvPr/>
        </p:nvSpPr>
        <p:spPr>
          <a:xfrm>
            <a:off x="4727575" y="0"/>
            <a:ext cx="2581275" cy="64516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3600" b="1">
                <a:solidFill>
                  <a:srgbClr val="000000"/>
                </a:solidFill>
                <a:latin typeface="宋体" panose="02010600030101010101" pitchFamily="2" charset="-122"/>
              </a:rPr>
              <a:t>课堂小结</a:t>
            </a:r>
            <a:endParaRPr lang="zh-CN" altLang="en-US" sz="3600" b="1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2531" name="矩形 10"/>
          <p:cNvSpPr/>
          <p:nvPr/>
        </p:nvSpPr>
        <p:spPr>
          <a:xfrm>
            <a:off x="1774825" y="365125"/>
            <a:ext cx="8496300" cy="583628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lnSpc>
                <a:spcPts val="2800"/>
              </a:lnSpc>
              <a:spcBef>
                <a:spcPct val="0"/>
              </a:spcBef>
              <a:buNone/>
            </a:pPr>
            <a:endParaRPr lang="zh-CN" altLang="en-US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 eaLnBrk="1" hangingPunct="1">
              <a:lnSpc>
                <a:spcPts val="2800"/>
              </a:lnSpc>
              <a:spcBef>
                <a:spcPct val="0"/>
              </a:spcBef>
              <a:buNone/>
            </a:pP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一、噪声的来源</a:t>
            </a:r>
            <a:endParaRPr lang="en-US" altLang="zh-CN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 eaLnBrk="1" hangingPunct="1">
              <a:lnSpc>
                <a:spcPts val="2800"/>
              </a:lnSpc>
              <a:spcBef>
                <a:spcPct val="0"/>
              </a:spcBef>
              <a:buNone/>
            </a:pP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交通噪声、工业噪声、施工噪声、生活噪声</a:t>
            </a:r>
            <a:endParaRPr lang="en-US" altLang="zh-CN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 eaLnBrk="1" hangingPunct="1">
              <a:lnSpc>
                <a:spcPts val="2800"/>
              </a:lnSpc>
              <a:spcBef>
                <a:spcPct val="0"/>
              </a:spcBef>
              <a:buNone/>
            </a:pP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二、噪声的定义</a:t>
            </a:r>
            <a:endParaRPr lang="en-US" altLang="zh-CN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lnSpc>
                <a:spcPts val="2800"/>
              </a:lnSpc>
              <a:spcBef>
                <a:spcPct val="0"/>
              </a:spcBef>
              <a:buNone/>
            </a:pP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1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、凡是妨碍人们正常休息、学习和工作的声音，以及对人们要听的声音产生干扰的声音。</a:t>
            </a:r>
            <a:endParaRPr lang="en-US" altLang="zh-CN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lnSpc>
                <a:spcPts val="2800"/>
              </a:lnSpc>
              <a:spcBef>
                <a:spcPct val="0"/>
              </a:spcBef>
              <a:buNone/>
            </a:pP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2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、发声体做无规则振动时发出的声音。</a:t>
            </a:r>
            <a:endParaRPr lang="en-US" altLang="zh-CN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lnSpc>
                <a:spcPts val="2800"/>
              </a:lnSpc>
              <a:spcBef>
                <a:spcPct val="0"/>
              </a:spcBef>
              <a:buNone/>
            </a:pP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三、</a:t>
            </a:r>
            <a:r>
              <a:rPr lang="zh-CN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噪声的等级和危害</a:t>
            </a:r>
            <a:endParaRPr lang="en-US" altLang="zh-CN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lnSpc>
                <a:spcPts val="2800"/>
              </a:lnSpc>
              <a:spcBef>
                <a:spcPct val="0"/>
              </a:spcBef>
              <a:buNone/>
            </a:pP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1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用分贝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dB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为单位来表示声音强弱的等级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lnSpc>
                <a:spcPts val="2800"/>
              </a:lnSpc>
              <a:spcBef>
                <a:spcPct val="0"/>
              </a:spcBef>
              <a:buNone/>
            </a:pP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2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、噪声强弱的三条界线：保护听力噪声不超过</a:t>
            </a: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90dB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，保护工作、学习噪声不超过</a:t>
            </a: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70dB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，保证休息、睡眠噪声不超过</a:t>
            </a: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50dB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，刚引起听觉的声音等级为</a:t>
            </a: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0dB</a:t>
            </a:r>
            <a:endParaRPr lang="zh-CN" altLang="en-US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lnSpc>
                <a:spcPts val="2800"/>
              </a:lnSpc>
              <a:spcBef>
                <a:spcPct val="0"/>
              </a:spcBef>
              <a:buNone/>
            </a:pP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四、</a:t>
            </a:r>
            <a:r>
              <a:rPr lang="zh-CN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噪声的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控制</a:t>
            </a:r>
            <a:endParaRPr lang="en-US" altLang="zh-CN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lnSpc>
                <a:spcPts val="2800"/>
              </a:lnSpc>
              <a:spcBef>
                <a:spcPct val="0"/>
              </a:spcBef>
              <a:buNone/>
            </a:pP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在</a:t>
            </a:r>
            <a:r>
              <a:rPr lang="zh-CN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声源处减弱噪声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（防止噪声产生）</a:t>
            </a:r>
            <a:r>
              <a:rPr lang="zh-CN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endParaRPr lang="en-US" altLang="zh-CN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lnSpc>
                <a:spcPts val="2800"/>
              </a:lnSpc>
              <a:spcBef>
                <a:spcPct val="0"/>
              </a:spcBef>
              <a:buNone/>
            </a:pP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在</a:t>
            </a:r>
            <a:r>
              <a:rPr lang="zh-CN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传播过程中减弱噪声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（阻断噪声的传播）</a:t>
            </a:r>
            <a:r>
              <a:rPr lang="zh-CN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endParaRPr lang="en-US" altLang="zh-CN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lnSpc>
                <a:spcPts val="2800"/>
              </a:lnSpc>
              <a:spcBef>
                <a:spcPct val="0"/>
              </a:spcBef>
              <a:buNone/>
            </a:pP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在</a:t>
            </a:r>
            <a:r>
              <a:rPr lang="zh-CN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人耳处减弱噪声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（防止噪声进入人耳）。</a:t>
            </a:r>
            <a:endParaRPr lang="en-US" altLang="zh-CN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7" dur="1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10" dur="1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13" dur="1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16" dur="1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19" dur="1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22" dur="1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25" dur="1" fill="hold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28" dur="1" fill="hold"/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31" dur="1" fill="hold"/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34" dur="1" fill="hold"/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37" dur="1" fill="hold"/>
                                        <p:tgtEl>
                                          <p:spTgt spid="22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40" dur="1" fill="hold"/>
                                        <p:tgtEl>
                                          <p:spTgt spid="22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2" descr="图片12"/>
          <p:cNvPicPr/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5123" name="Rectangle 3"/>
          <p:cNvSpPr/>
          <p:nvPr>
            <p:ph type="body" idx="4294967295"/>
          </p:nvPr>
        </p:nvSpPr>
        <p:spPr>
          <a:xfrm>
            <a:off x="2063750" y="1457325"/>
            <a:ext cx="8208962" cy="54006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>
              <a:buNone/>
            </a:pPr>
            <a:r>
              <a:rPr lang="zh-CN" altLang="en-US" sz="4000" b="1"/>
              <a:t>温故知新：</a:t>
            </a:r>
            <a:endParaRPr lang="zh-CN" altLang="en-US" sz="4000" b="1"/>
          </a:p>
          <a:p>
            <a:pPr lvl="0">
              <a:buNone/>
            </a:pPr>
            <a:endParaRPr lang="zh-CN" altLang="en-US" sz="2800" b="1"/>
          </a:p>
          <a:p>
            <a:pPr lvl="0">
              <a:buNone/>
            </a:pPr>
            <a:r>
              <a:rPr lang="en-US" altLang="zh-CN" b="1"/>
              <a:t>1.</a:t>
            </a:r>
            <a:r>
              <a:rPr lang="zh-CN" altLang="en-US" b="1"/>
              <a:t>声音是怎么产生的？</a:t>
            </a:r>
            <a:endParaRPr lang="zh-CN" altLang="en-US" b="1"/>
          </a:p>
          <a:p>
            <a:pPr lvl="0">
              <a:buNone/>
            </a:pPr>
            <a:endParaRPr lang="zh-CN" altLang="en-US" b="1"/>
          </a:p>
          <a:p>
            <a:pPr lvl="0">
              <a:buNone/>
            </a:pPr>
            <a:r>
              <a:rPr lang="en-US" altLang="zh-CN" b="1"/>
              <a:t>2.</a:t>
            </a:r>
            <a:r>
              <a:rPr lang="zh-CN" altLang="en-US" b="1"/>
              <a:t>人耳感知声音的基本过程是怎样的？</a:t>
            </a:r>
            <a:endParaRPr lang="zh-CN" altLang="en-US" b="1"/>
          </a:p>
          <a:p>
            <a:pPr lvl="0">
              <a:buNone/>
            </a:pPr>
            <a:endParaRPr lang="en-US" altLang="zh-CN" b="1"/>
          </a:p>
          <a:p>
            <a:pPr lvl="0">
              <a:buNone/>
            </a:pPr>
            <a:endParaRPr lang="en-US" altLang="zh-CN" b="1"/>
          </a:p>
          <a:p>
            <a:pPr lvl="0">
              <a:buNone/>
            </a:pPr>
            <a:endParaRPr lang="zh-CN" altLang="en-US" b="1"/>
          </a:p>
          <a:p>
            <a:pPr lvl="0">
              <a:buNone/>
            </a:pPr>
            <a:endParaRPr lang="zh-CN" altLang="en-US" b="1"/>
          </a:p>
        </p:txBody>
      </p:sp>
      <p:sp>
        <p:nvSpPr>
          <p:cNvPr id="5124" name="Rectangle 4"/>
          <p:cNvSpPr/>
          <p:nvPr/>
        </p:nvSpPr>
        <p:spPr>
          <a:xfrm>
            <a:off x="1919288" y="5084762"/>
            <a:ext cx="2447925" cy="953135"/>
          </a:xfrm>
          <a:prstGeom prst="rect">
            <a:avLst/>
          </a:prstGeom>
          <a:solidFill>
            <a:srgbClr val="FFCC66"/>
          </a:solidFill>
          <a:ln>
            <a:solidFill>
              <a:srgbClr val="3D8F95"/>
            </a:solidFill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chemeClr val="tx2"/>
                </a:solidFill>
              </a:rPr>
              <a:t>声源的振动产生声音</a:t>
            </a:r>
            <a:endParaRPr lang="zh-CN" altLang="en-US" sz="2800" b="1">
              <a:solidFill>
                <a:schemeClr val="tx2"/>
              </a:solidFill>
            </a:endParaRPr>
          </a:p>
        </p:txBody>
      </p:sp>
      <p:sp>
        <p:nvSpPr>
          <p:cNvPr id="5125" name="Rectangle 5"/>
          <p:cNvSpPr/>
          <p:nvPr/>
        </p:nvSpPr>
        <p:spPr>
          <a:xfrm>
            <a:off x="5160962" y="5084762"/>
            <a:ext cx="2519362" cy="953135"/>
          </a:xfrm>
          <a:prstGeom prst="rect">
            <a:avLst/>
          </a:prstGeom>
          <a:solidFill>
            <a:srgbClr val="FFCC66"/>
          </a:solidFill>
          <a:ln>
            <a:solidFill>
              <a:srgbClr val="3D8F95"/>
            </a:solidFill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chemeClr val="tx2"/>
                </a:solidFill>
              </a:rPr>
              <a:t>空气等介质传播声音</a:t>
            </a:r>
            <a:endParaRPr lang="en-US" altLang="zh-CN" sz="2800" b="1">
              <a:solidFill>
                <a:schemeClr val="tx2"/>
              </a:solidFill>
            </a:endParaRPr>
          </a:p>
        </p:txBody>
      </p:sp>
      <p:sp>
        <p:nvSpPr>
          <p:cNvPr id="5126" name="Rectangle 6"/>
          <p:cNvSpPr/>
          <p:nvPr/>
        </p:nvSpPr>
        <p:spPr>
          <a:xfrm>
            <a:off x="8328025" y="5084762"/>
            <a:ext cx="1930400" cy="953135"/>
          </a:xfrm>
          <a:prstGeom prst="rect">
            <a:avLst/>
          </a:prstGeom>
          <a:solidFill>
            <a:srgbClr val="FFCC66"/>
          </a:solidFill>
          <a:ln>
            <a:solidFill>
              <a:srgbClr val="3D8F95"/>
            </a:solidFill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chemeClr val="tx2"/>
                </a:solidFill>
              </a:rPr>
              <a:t>引起鼓膜的振动</a:t>
            </a:r>
            <a:endParaRPr lang="zh-CN" altLang="en-US" sz="2800" b="1">
              <a:solidFill>
                <a:schemeClr val="tx2"/>
              </a:solidFill>
            </a:endParaRPr>
          </a:p>
        </p:txBody>
      </p:sp>
      <p:sp>
        <p:nvSpPr>
          <p:cNvPr id="5127" name="AutoShape 11"/>
          <p:cNvSpPr/>
          <p:nvPr/>
        </p:nvSpPr>
        <p:spPr>
          <a:xfrm>
            <a:off x="4511675" y="5300662"/>
            <a:ext cx="504825" cy="64928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C66"/>
          </a:solidFill>
          <a:ln>
            <a:solidFill>
              <a:srgbClr val="3D8F95"/>
            </a:solidFill>
            <a:miter lim="800000"/>
          </a:ln>
          <a:effectLst/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800" b="1">
              <a:ea typeface="楷体_GB2312" panose="02010609030101010101" pitchFamily="49" charset="-122"/>
            </a:endParaRPr>
          </a:p>
        </p:txBody>
      </p:sp>
      <p:sp>
        <p:nvSpPr>
          <p:cNvPr id="5128" name="AutoShape 12"/>
          <p:cNvSpPr/>
          <p:nvPr/>
        </p:nvSpPr>
        <p:spPr>
          <a:xfrm>
            <a:off x="7751762" y="5300662"/>
            <a:ext cx="504825" cy="64928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C66"/>
          </a:solidFill>
          <a:ln>
            <a:solidFill>
              <a:srgbClr val="3D8F95"/>
            </a:solidFill>
            <a:miter lim="800000"/>
          </a:ln>
          <a:effectLst/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800" b="1"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ldLvl="0" animBg="1"/>
      <p:bldP spid="5125" grpId="1" bldLvl="0" animBg="1"/>
      <p:bldP spid="5126" grpId="2" bldLvl="0" animBg="1"/>
      <p:bldP spid="5127" grpId="3" bldLvl="0" animBg="1"/>
      <p:bldP spid="5128" grpId="4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2"/>
          <p:cNvSpPr/>
          <p:nvPr/>
        </p:nvSpPr>
        <p:spPr>
          <a:xfrm>
            <a:off x="1703388" y="3705226"/>
            <a:ext cx="8964612" cy="2676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为了减小校园外汽车的噪声对教学的干扰，下列措施可行的是</a:t>
            </a: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    )</a:t>
            </a:r>
            <a:endParaRPr lang="en-US" altLang="zh-CN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在校园周围植树             </a:t>
            </a:r>
            <a:endParaRPr lang="zh-CN" altLang="en-US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将教室的窗户打开</a:t>
            </a:r>
            <a:endParaRPr lang="zh-CN" altLang="en-US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C.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在教室内安装噪声监测装置        </a:t>
            </a:r>
            <a:endParaRPr lang="zh-CN" altLang="en-US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D.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每个学生都带一个防噪声耳罩</a:t>
            </a:r>
            <a:endParaRPr lang="zh-CN" altLang="en-US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5" name="Rectangle 4"/>
          <p:cNvSpPr/>
          <p:nvPr/>
        </p:nvSpPr>
        <p:spPr>
          <a:xfrm>
            <a:off x="3503612" y="4149725"/>
            <a:ext cx="514350" cy="64516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solidFill>
                  <a:srgbClr val="FF0000"/>
                </a:solidFill>
              </a:rPr>
              <a:t>A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  <p:sp>
        <p:nvSpPr>
          <p:cNvPr id="23556" name="Text Box 5"/>
          <p:cNvSpPr/>
          <p:nvPr/>
        </p:nvSpPr>
        <p:spPr>
          <a:xfrm>
            <a:off x="4727575" y="188912"/>
            <a:ext cx="2663825" cy="5835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/>
              <a:t>课堂检测</a:t>
            </a:r>
            <a:endParaRPr lang="zh-CN" altLang="en-US" b="1"/>
          </a:p>
        </p:txBody>
      </p:sp>
      <p:sp>
        <p:nvSpPr>
          <p:cNvPr id="23557" name="Text Box 6"/>
          <p:cNvSpPr/>
          <p:nvPr/>
        </p:nvSpPr>
        <p:spPr>
          <a:xfrm>
            <a:off x="1703388" y="1052512"/>
            <a:ext cx="8750935" cy="224536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r>
              <a:rPr lang="en-US" altLang="zh-CN" b="1">
                <a:solidFill>
                  <a:schemeClr val="tx2"/>
                </a:solidFill>
                <a:ea typeface="宋体" panose="02010600030101010101" pitchFamily="2" charset="-122"/>
              </a:rPr>
              <a:t>1</a:t>
            </a:r>
            <a:r>
              <a:rPr lang="zh-CN" altLang="en-US" b="1">
                <a:solidFill>
                  <a:schemeClr val="tx2"/>
                </a:solidFill>
                <a:ea typeface="宋体" panose="02010600030101010101" pitchFamily="2" charset="-122"/>
              </a:rPr>
              <a:t>、下列声音属于噪声的是(　　)</a:t>
            </a:r>
            <a:endParaRPr lang="zh-CN" altLang="en-US" b="1">
              <a:solidFill>
                <a:schemeClr val="tx2"/>
              </a:solidFill>
              <a:ea typeface="宋体" panose="02010600030101010101" pitchFamily="2" charset="-122"/>
            </a:endParaRPr>
          </a:p>
          <a:p>
            <a:pPr marL="0" lvl="0" indent="0"/>
            <a:r>
              <a:rPr lang="en-US" altLang="zh-CN" b="1">
                <a:solidFill>
                  <a:schemeClr val="tx2"/>
                </a:solidFill>
                <a:ea typeface="宋体" panose="02010600030101010101" pitchFamily="2" charset="-122"/>
              </a:rPr>
              <a:t>A.</a:t>
            </a:r>
            <a:r>
              <a:rPr lang="zh-CN" altLang="en-US" b="1">
                <a:solidFill>
                  <a:schemeClr val="tx2"/>
                </a:solidFill>
                <a:ea typeface="宋体" panose="02010600030101010101" pitchFamily="2" charset="-122"/>
              </a:rPr>
              <a:t>足球比赛时球迷震耳欲聋的加油声</a:t>
            </a:r>
            <a:endParaRPr lang="zh-CN" altLang="en-US" b="1">
              <a:solidFill>
                <a:schemeClr val="tx2"/>
              </a:solidFill>
              <a:ea typeface="宋体" panose="02010600030101010101" pitchFamily="2" charset="-122"/>
            </a:endParaRPr>
          </a:p>
          <a:p>
            <a:pPr marL="0" lvl="0" indent="0"/>
            <a:r>
              <a:rPr lang="en-US" altLang="zh-CN" b="1">
                <a:solidFill>
                  <a:schemeClr val="tx2"/>
                </a:solidFill>
                <a:ea typeface="宋体" panose="02010600030101010101" pitchFamily="2" charset="-122"/>
              </a:rPr>
              <a:t>B.</a:t>
            </a:r>
            <a:r>
              <a:rPr lang="zh-CN" altLang="en-US" b="1">
                <a:solidFill>
                  <a:schemeClr val="tx2"/>
                </a:solidFill>
                <a:ea typeface="宋体" panose="02010600030101010101" pitchFamily="2" charset="-122"/>
              </a:rPr>
              <a:t>交响乐团演奏的锣鼓声</a:t>
            </a:r>
            <a:endParaRPr lang="zh-CN" altLang="en-US" b="1">
              <a:solidFill>
                <a:schemeClr val="tx2"/>
              </a:solidFill>
              <a:ea typeface="宋体" panose="02010600030101010101" pitchFamily="2" charset="-122"/>
            </a:endParaRPr>
          </a:p>
          <a:p>
            <a:pPr marL="0" lvl="0" indent="0"/>
            <a:r>
              <a:rPr lang="en-US" altLang="zh-CN" b="1">
                <a:solidFill>
                  <a:schemeClr val="tx2"/>
                </a:solidFill>
                <a:ea typeface="宋体" panose="02010600030101010101" pitchFamily="2" charset="-122"/>
              </a:rPr>
              <a:t>C.</a:t>
            </a:r>
            <a:r>
              <a:rPr lang="zh-CN" altLang="en-US" b="1">
                <a:solidFill>
                  <a:schemeClr val="tx2"/>
                </a:solidFill>
                <a:ea typeface="宋体" panose="02010600030101010101" pitchFamily="2" charset="-122"/>
              </a:rPr>
              <a:t>工人师傅在一台有毛病的机器旁仔细听它发出的声音</a:t>
            </a:r>
            <a:endParaRPr lang="zh-CN" altLang="en-US" b="1">
              <a:solidFill>
                <a:schemeClr val="tx2"/>
              </a:solidFill>
              <a:ea typeface="宋体" panose="02010600030101010101" pitchFamily="2" charset="-122"/>
            </a:endParaRPr>
          </a:p>
          <a:p>
            <a:pPr marL="0" lvl="0" indent="0"/>
            <a:r>
              <a:rPr lang="en-US" altLang="zh-CN" b="1">
                <a:solidFill>
                  <a:schemeClr val="tx2"/>
                </a:solidFill>
                <a:ea typeface="宋体" panose="02010600030101010101" pitchFamily="2" charset="-122"/>
              </a:rPr>
              <a:t>D.</a:t>
            </a:r>
            <a:r>
              <a:rPr lang="zh-CN" altLang="en-US" b="1">
                <a:solidFill>
                  <a:schemeClr val="tx2"/>
                </a:solidFill>
                <a:ea typeface="宋体" panose="02010600030101010101" pitchFamily="2" charset="-122"/>
              </a:rPr>
              <a:t>上课时小林和同桌轻声细语的交谈声</a:t>
            </a:r>
            <a:endParaRPr lang="zh-CN" altLang="en-US" b="1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23558" name="Rectangle 5"/>
          <p:cNvSpPr/>
          <p:nvPr/>
        </p:nvSpPr>
        <p:spPr>
          <a:xfrm>
            <a:off x="6096000" y="981075"/>
            <a:ext cx="514350" cy="64516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solidFill>
                  <a:srgbClr val="FF0000"/>
                </a:solidFill>
              </a:rPr>
              <a:t>D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10" dur="1" fill="hold"/>
                                        <p:tgtEl>
                                          <p:spTgt spid="2355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1"/>
      <p:bldP spid="23557" grpId="2" bldLvl="0" animBg="1"/>
      <p:bldP spid="23558" grpId="3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1703388" y="255111"/>
            <a:ext cx="7993062" cy="1383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30480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如图</a:t>
            </a: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所示，是常见的交通标志牌，其中与声现象有关的是（     ）</a:t>
            </a:r>
            <a:endParaRPr lang="zh-CN" altLang="en-US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304800">
              <a:spcBef>
                <a:spcPct val="0"/>
              </a:spcBef>
              <a:buNone/>
            </a:pPr>
            <a:endParaRPr lang="zh-CN" altLang="en-US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579" name="Picture 3" descr="3eud教育网 http://www.3edu.net  百万教学资源，完全免费，无须注册，天天更新！"/>
          <p:cNvPicPr/>
          <p:nvPr/>
        </p:nvPicPr>
        <p:blipFill>
          <a:blip r:embed="rId1"/>
          <a:stretch>
            <a:fillRect/>
          </a:stretch>
        </p:blipFill>
        <p:spPr>
          <a:xfrm>
            <a:off x="2135188" y="1341438"/>
            <a:ext cx="7559675" cy="14986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4580" name="Rectangle 4"/>
          <p:cNvSpPr/>
          <p:nvPr/>
        </p:nvSpPr>
        <p:spPr>
          <a:xfrm>
            <a:off x="2063750" y="2913063"/>
            <a:ext cx="8280400" cy="2676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、一场大雪过后，人们会感到万籁俱寂。究其原因，你认为正确的是（    ）</a:t>
            </a:r>
            <a:endParaRPr lang="zh-CN" altLang="en-US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可能是大雪后，行驶的车辆减少，噪声减小</a:t>
            </a:r>
            <a:endParaRPr lang="zh-CN" altLang="en-US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可能是大雪蓬松且多孔，对噪声有吸收作用</a:t>
            </a:r>
            <a:endParaRPr lang="zh-CN" altLang="en-US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C.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可能是大雪后大地银装素裹，噪声被反射</a:t>
            </a:r>
            <a:endParaRPr lang="zh-CN" altLang="en-US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D.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可能是大雪后气温较低，噪声传播速度变慢</a:t>
            </a:r>
            <a:endParaRPr lang="zh-CN" altLang="en-US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1" name="Rectangle 5"/>
          <p:cNvSpPr/>
          <p:nvPr/>
        </p:nvSpPr>
        <p:spPr>
          <a:xfrm>
            <a:off x="4583112" y="620712"/>
            <a:ext cx="513080" cy="64516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solidFill>
                  <a:srgbClr val="FF0000"/>
                </a:solidFill>
              </a:rPr>
              <a:t>C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  <p:sp>
        <p:nvSpPr>
          <p:cNvPr id="24582" name="Rectangle 6"/>
          <p:cNvSpPr/>
          <p:nvPr/>
        </p:nvSpPr>
        <p:spPr>
          <a:xfrm flipH="1">
            <a:off x="5096510" y="3356610"/>
            <a:ext cx="516255" cy="64516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solidFill>
                  <a:srgbClr val="FF0000"/>
                </a:solidFill>
              </a:rPr>
              <a:t>B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7" dur="1" fill="hold"/>
                                        <p:tgtEl>
                                          <p:spTgt spid="2457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11" dur="1" fill="hold"/>
                                        <p:tgtEl>
                                          <p:spTgt spid="2457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15" dur="1" fill="hold"/>
                                        <p:tgtEl>
                                          <p:spTgt spid="2458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80" grpId="1"/>
      <p:bldP spid="24581" grpId="2"/>
      <p:bldP spid="24582" grpId="3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Rectangle 6"/>
          <p:cNvSpPr/>
          <p:nvPr/>
        </p:nvSpPr>
        <p:spPr>
          <a:xfrm>
            <a:off x="1919288" y="1628775"/>
            <a:ext cx="5545138" cy="353822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、如图是一款电子噪声监测器，此时的噪声是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62.7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en-US" altLang="zh-CN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这个数字表示的是当时环境声音的____ 　 </a:t>
            </a:r>
            <a:r>
              <a:rPr lang="zh-CN" altLang="en-US" sz="2800" b="1" u="sng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　 </a:t>
            </a:r>
            <a:endParaRPr lang="en-US" altLang="zh-CN" sz="2800" b="1" u="sng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(填“音调”“响度”或“音色”)。当附近有载重汽车驶过时，显示屏上的数字将____ (填“增大”“减小”或“不变”)。</a:t>
            </a:r>
            <a:endParaRPr lang="zh-CN" altLang="en-US" sz="2800" b="1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603" name="Picture 22"/>
          <p:cNvPicPr/>
          <p:nvPr/>
        </p:nvPicPr>
        <p:blipFill>
          <a:blip r:embed="rId1"/>
          <a:stretch>
            <a:fillRect/>
          </a:stretch>
        </p:blipFill>
        <p:spPr>
          <a:xfrm>
            <a:off x="8399462" y="2276475"/>
            <a:ext cx="1512888" cy="39068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5604" name="Rectangle 17"/>
          <p:cNvSpPr/>
          <p:nvPr/>
        </p:nvSpPr>
        <p:spPr>
          <a:xfrm>
            <a:off x="5394325" y="2060575"/>
            <a:ext cx="741680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rgbClr val="FF0000"/>
                </a:solidFill>
              </a:rPr>
              <a:t>dB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25605" name="矩形 1"/>
          <p:cNvSpPr/>
          <p:nvPr/>
        </p:nvSpPr>
        <p:spPr>
          <a:xfrm>
            <a:off x="1919605" y="2864485"/>
            <a:ext cx="1392555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FF0000"/>
                </a:solidFill>
                <a:ea typeface="仿宋_GB2312" panose="02010609030101010101" pitchFamily="49" charset="-122"/>
              </a:rPr>
              <a:t>响度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25606" name="Rectangle 23"/>
          <p:cNvSpPr/>
          <p:nvPr/>
        </p:nvSpPr>
        <p:spPr>
          <a:xfrm>
            <a:off x="4446270" y="4142740"/>
            <a:ext cx="1043940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FF0000"/>
                </a:solidFill>
              </a:rPr>
              <a:t>增大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pic>
        <p:nvPicPr>
          <p:cNvPr id="2560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141200" y="117348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7" dur="1" fill="hold"/>
                                        <p:tgtEl>
                                          <p:spTgt spid="2560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11" dur="1" fill="hold"/>
                                        <p:tgtEl>
                                          <p:spTgt spid="2560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22" dur="1" fill="hold"/>
                                        <p:tgtEl>
                                          <p:spTgt spid="2560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4" grpId="1"/>
      <p:bldP spid="25605" grpId="2"/>
      <p:bldP spid="25606" grpId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6">
            <a:hlinkClick r:id="rId1"/>
          </p:cNvPr>
          <p:cNvSpPr/>
          <p:nvPr/>
        </p:nvSpPr>
        <p:spPr>
          <a:xfrm>
            <a:off x="1703388" y="1989138"/>
            <a:ext cx="5761038" cy="583565"/>
          </a:xfrm>
          <a:prstGeom prst="rect">
            <a:avLst/>
          </a:prstGeom>
          <a:solidFill>
            <a:schemeClr val="accent1"/>
          </a:solidFill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None/>
            </a:pPr>
            <a:r>
              <a:rPr lang="zh-CN" altLang="en-US">
                <a:solidFill>
                  <a:schemeClr val="tx2"/>
                </a:solidFill>
              </a:rPr>
              <a:t>演示实验：乐音、噪声的波形</a:t>
            </a:r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6147" name="Rectangle 26"/>
          <p:cNvSpPr/>
          <p:nvPr/>
        </p:nvSpPr>
        <p:spPr>
          <a:xfrm>
            <a:off x="1703388" y="188912"/>
            <a:ext cx="7127875" cy="1076325"/>
          </a:xfrm>
          <a:prstGeom prst="rect">
            <a:avLst/>
          </a:prstGeom>
          <a:solidFill>
            <a:schemeClr val="accent1"/>
          </a:solidFill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None/>
            </a:pPr>
            <a:r>
              <a:rPr lang="zh-CN" altLang="en-US">
                <a:solidFill>
                  <a:schemeClr val="tx2"/>
                </a:solidFill>
              </a:rPr>
              <a:t>提出问题：为什么有的振动产生的是乐音，有的振动产生的是噪声？</a:t>
            </a:r>
            <a:endParaRPr lang="en-US" altLang="zh-CN">
              <a:solidFill>
                <a:schemeClr val="tx2"/>
              </a:solidFill>
            </a:endParaRPr>
          </a:p>
        </p:txBody>
      </p:sp>
      <p:sp>
        <p:nvSpPr>
          <p:cNvPr id="6148" name="Rectangle 28"/>
          <p:cNvSpPr/>
          <p:nvPr/>
        </p:nvSpPr>
        <p:spPr>
          <a:xfrm>
            <a:off x="1703388" y="1341438"/>
            <a:ext cx="1512888" cy="583565"/>
          </a:xfrm>
          <a:prstGeom prst="rect">
            <a:avLst/>
          </a:prstGeom>
          <a:solidFill>
            <a:schemeClr val="accent1"/>
          </a:solidFill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None/>
            </a:pPr>
            <a:r>
              <a:rPr lang="zh-CN" altLang="en-US">
                <a:solidFill>
                  <a:schemeClr val="tx2"/>
                </a:solidFill>
              </a:rPr>
              <a:t>猜想：</a:t>
            </a:r>
            <a:endParaRPr lang="en-US" altLang="zh-CN">
              <a:solidFill>
                <a:schemeClr val="tx2"/>
              </a:solidFill>
            </a:endParaRPr>
          </a:p>
        </p:txBody>
      </p:sp>
      <p:sp>
        <p:nvSpPr>
          <p:cNvPr id="6149" name="Rectangle 33"/>
          <p:cNvSpPr/>
          <p:nvPr/>
        </p:nvSpPr>
        <p:spPr>
          <a:xfrm>
            <a:off x="1703388" y="2636838"/>
            <a:ext cx="1512888" cy="583565"/>
          </a:xfrm>
          <a:prstGeom prst="rect">
            <a:avLst/>
          </a:prstGeom>
          <a:solidFill>
            <a:schemeClr val="accent1"/>
          </a:solidFill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None/>
            </a:pPr>
            <a:r>
              <a:rPr lang="zh-CN" altLang="en-US">
                <a:solidFill>
                  <a:schemeClr val="tx2"/>
                </a:solidFill>
              </a:rPr>
              <a:t>结论：</a:t>
            </a:r>
            <a:endParaRPr lang="en-US" altLang="zh-CN">
              <a:solidFill>
                <a:schemeClr val="tx2"/>
              </a:solidFill>
            </a:endParaRPr>
          </a:p>
        </p:txBody>
      </p:sp>
      <p:sp>
        <p:nvSpPr>
          <p:cNvPr id="6150" name="Text Box 6"/>
          <p:cNvSpPr/>
          <p:nvPr/>
        </p:nvSpPr>
        <p:spPr>
          <a:xfrm>
            <a:off x="6672262" y="5876925"/>
            <a:ext cx="3260725" cy="645160"/>
          </a:xfrm>
          <a:prstGeom prst="rect">
            <a:avLst/>
          </a:prstGeom>
          <a:solidFill>
            <a:srgbClr val="FFFF00"/>
          </a:solidFill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kumimoji="0" lang="zh-CN" altLang="en-US" sz="3600" b="1">
                <a:solidFill>
                  <a:srgbClr val="FF0000"/>
                </a:solidFill>
                <a:latin typeface="Arial" panose="020B0604020202020204" pitchFamily="34" charset="0"/>
              </a:rPr>
              <a:t>噪音的波形图</a:t>
            </a:r>
            <a:endParaRPr kumimoji="0" lang="zh-CN" altLang="en-US" sz="36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151" name="Text Box 8"/>
          <p:cNvSpPr/>
          <p:nvPr/>
        </p:nvSpPr>
        <p:spPr>
          <a:xfrm>
            <a:off x="2424112" y="5876925"/>
            <a:ext cx="3260725" cy="645160"/>
          </a:xfrm>
          <a:prstGeom prst="rect">
            <a:avLst/>
          </a:prstGeom>
          <a:solidFill>
            <a:srgbClr val="FFFF00"/>
          </a:solidFill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kumimoji="0" lang="zh-CN" altLang="en-US" sz="3600" b="1">
                <a:solidFill>
                  <a:srgbClr val="FF0000"/>
                </a:solidFill>
                <a:latin typeface="Arial" panose="020B0604020202020204" pitchFamily="34" charset="0"/>
              </a:rPr>
              <a:t>乐音的波形图</a:t>
            </a:r>
            <a:endParaRPr kumimoji="0" lang="zh-CN" altLang="en-US" sz="36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6152" name="Picture 8" descr="图片3"/>
          <p:cNvPicPr/>
          <p:nvPr/>
        </p:nvPicPr>
        <p:blipFill>
          <a:blip r:embed="rId2"/>
          <a:stretch>
            <a:fillRect/>
          </a:stretch>
        </p:blipFill>
        <p:spPr>
          <a:xfrm>
            <a:off x="2208212" y="3284538"/>
            <a:ext cx="3887788" cy="24050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6153" name="Picture 9" descr="图片5"/>
          <p:cNvPicPr/>
          <p:nvPr/>
        </p:nvPicPr>
        <p:blipFill>
          <a:blip r:embed="rId3"/>
          <a:stretch>
            <a:fillRect/>
          </a:stretch>
        </p:blipFill>
        <p:spPr>
          <a:xfrm>
            <a:off x="6383338" y="3213100"/>
            <a:ext cx="3967162" cy="25304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23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27" dur="1" fill="hold"/>
                                        <p:tgtEl>
                                          <p:spTgt spid="615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3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4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 additive="base">
                                        <p:cTn id="36" dur="1" fill="hold"/>
                                        <p:tgtEl>
                                          <p:spTgt spid="615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ldLvl="0" animBg="1"/>
      <p:bldP spid="6147" grpId="1" bldLvl="0" animBg="1"/>
      <p:bldP spid="6148" grpId="2" bldLvl="0" animBg="1"/>
      <p:bldP spid="6149" grpId="3" bldLvl="0" animBg="1"/>
      <p:bldP spid="6150" grpId="4" bldLvl="0" animBg="1"/>
      <p:bldP spid="6151" grpId="5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矩形 4"/>
          <p:cNvSpPr/>
          <p:nvPr/>
        </p:nvSpPr>
        <p:spPr>
          <a:xfrm>
            <a:off x="1919288" y="188912"/>
            <a:ext cx="4248150" cy="7067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一、噪声的定义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7171" name="Text Box 3"/>
          <p:cNvSpPr/>
          <p:nvPr/>
        </p:nvSpPr>
        <p:spPr>
          <a:xfrm>
            <a:off x="2135188" y="3789362"/>
            <a:ext cx="8064500" cy="232283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lnSpc>
                <a:spcPct val="125000"/>
              </a:lnSpc>
              <a:spcBef>
                <a:spcPct val="0"/>
              </a:spcBef>
              <a:buNone/>
            </a:pP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、</a:t>
            </a:r>
            <a:r>
              <a:rPr lang="zh-CN" altLang="en-US" sz="2800" b="1">
                <a:solidFill>
                  <a:srgbClr val="FF0000"/>
                </a:solidFill>
              </a:rPr>
              <a:t>乐音是发声体做规则振动时发出的声音，其波形是有规律的；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噪声是发声体做无规则振动时发出的声音，其波形是杂乱无章的。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ct val="125000"/>
              </a:lnSpc>
              <a:spcBef>
                <a:spcPct val="0"/>
              </a:spcBef>
              <a:buNone/>
            </a:pPr>
            <a:r>
              <a:rPr lang="zh-CN" altLang="en-US" sz="2800" b="1">
                <a:solidFill>
                  <a:schemeClr val="tx2"/>
                </a:solidFill>
                <a:latin typeface="宋体" panose="02010600030101010101" pitchFamily="2" charset="-122"/>
              </a:rPr>
              <a:t>（从物理角度）</a:t>
            </a:r>
            <a:endParaRPr lang="zh-CN" altLang="en-US" sz="2800" b="1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7172" name="Text Box 6"/>
          <p:cNvSpPr/>
          <p:nvPr/>
        </p:nvSpPr>
        <p:spPr>
          <a:xfrm>
            <a:off x="2351088" y="1125538"/>
            <a:ext cx="7055485" cy="144526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、乐音是指那些动听的、令人愉悦的声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/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音；噪声是指那些难听的、令人厌烦的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/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声音。</a:t>
            </a:r>
            <a:r>
              <a:rPr lang="zh-CN" altLang="en-US" b="1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（从主观感受角度）</a:t>
            </a:r>
            <a:endParaRPr lang="zh-CN" altLang="en-US" b="1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3" name="Rectangle 7"/>
          <p:cNvSpPr/>
          <p:nvPr/>
        </p:nvSpPr>
        <p:spPr>
          <a:xfrm>
            <a:off x="2279650" y="2708275"/>
            <a:ext cx="7510780" cy="1383665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r>
              <a:rPr lang="zh-CN" altLang="en-US" b="1">
                <a:solidFill>
                  <a:srgbClr val="0D0D0D"/>
                </a:solidFill>
                <a:ea typeface="宋体" panose="02010600030101010101" pitchFamily="2" charset="-122"/>
              </a:rPr>
              <a:t>　　</a:t>
            </a:r>
            <a:r>
              <a:rPr lang="en-US" altLang="zh-CN" b="1">
                <a:solidFill>
                  <a:srgbClr val="FF0000"/>
                </a:solidFill>
                <a:ea typeface="宋体" panose="02010600030101010101" pitchFamily="2" charset="-122"/>
              </a:rPr>
              <a:t>2</a:t>
            </a:r>
            <a:r>
              <a:rPr lang="zh-CN" altLang="en-US" b="1">
                <a:solidFill>
                  <a:srgbClr val="FF0000"/>
                </a:solidFill>
                <a:ea typeface="宋体" panose="02010600030101010101" pitchFamily="2" charset="-122"/>
              </a:rPr>
              <a:t>、一切对人们学习、工作和休息有妨碍的</a:t>
            </a:r>
            <a:endParaRPr lang="zh-CN" altLang="en-US" b="1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0" lvl="0" indent="0"/>
            <a:r>
              <a:rPr lang="zh-CN" altLang="en-US" b="1">
                <a:solidFill>
                  <a:srgbClr val="FF0000"/>
                </a:solidFill>
                <a:ea typeface="宋体" panose="02010600030101010101" pitchFamily="2" charset="-122"/>
              </a:rPr>
              <a:t>声音都属于噪声。</a:t>
            </a:r>
            <a:r>
              <a:rPr lang="zh-CN" altLang="en-US" b="1">
                <a:solidFill>
                  <a:srgbClr val="0D0D0D"/>
                </a:solidFill>
                <a:ea typeface="宋体" panose="02010600030101010101" pitchFamily="2" charset="-122"/>
              </a:rPr>
              <a:t>（从环保角度）</a:t>
            </a:r>
            <a:endParaRPr lang="zh-CN" altLang="en-US" b="1">
              <a:solidFill>
                <a:srgbClr val="0D0D0D"/>
              </a:solidFill>
              <a:ea typeface="宋体" panose="02010600030101010101" pitchFamily="2" charset="-122"/>
            </a:endParaRPr>
          </a:p>
          <a:p>
            <a:pPr marL="0" lvl="0" indent="0"/>
            <a:endParaRPr lang="zh-CN" altLang="en-US" b="1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77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 additive="base">
                                        <p:cTn id="8" dur="770" decel="100000" fill="hold"/>
                                        <p:tgtEl>
                                          <p:spTgt spid="71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base"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base">
                                        <p:cTn id="10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base"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base">
                                        <p:cTn id="12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base"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8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2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1"/>
      <p:bldP spid="7172" grpId="2" bldLvl="0" animBg="1"/>
      <p:bldP spid="7173" grpId="3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4"/>
          <p:cNvSpPr/>
          <p:nvPr>
            <p:ph type="title" idx="4294967295"/>
          </p:nvPr>
        </p:nvSpPr>
        <p:spPr>
          <a:xfrm>
            <a:off x="1703388" y="188912"/>
            <a:ext cx="2014538" cy="8032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4400" b="0" i="0" u="none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b="1"/>
              <a:t>讨论</a:t>
            </a:r>
            <a:endParaRPr lang="zh-CN" altLang="en-US" b="1"/>
          </a:p>
        </p:txBody>
      </p:sp>
      <p:sp>
        <p:nvSpPr>
          <p:cNvPr id="8195" name="Text Box 5"/>
          <p:cNvSpPr/>
          <p:nvPr/>
        </p:nvSpPr>
        <p:spPr>
          <a:xfrm>
            <a:off x="3143250" y="765175"/>
            <a:ext cx="7294880" cy="1383665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r>
              <a:rPr lang="zh-CN" altLang="en-US">
                <a:solidFill>
                  <a:schemeClr val="tx2"/>
                </a:solidFill>
                <a:ea typeface="宋体" panose="02010600030101010101" pitchFamily="2" charset="-122"/>
              </a:rPr>
              <a:t>现在的</a:t>
            </a:r>
            <a:r>
              <a:rPr lang="zh-CN" altLang="en-US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>
                <a:solidFill>
                  <a:schemeClr val="tx2"/>
                </a:solidFill>
                <a:ea typeface="宋体" panose="02010600030101010101" pitchFamily="2" charset="-122"/>
              </a:rPr>
              <a:t>广场舞</a:t>
            </a:r>
            <a:r>
              <a:rPr lang="zh-CN" altLang="en-US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>
                <a:solidFill>
                  <a:schemeClr val="tx2"/>
                </a:solidFill>
                <a:ea typeface="宋体" panose="02010600030101010101" pitchFamily="2" charset="-122"/>
              </a:rPr>
              <a:t>已经成为一种社会问题，一</a:t>
            </a:r>
            <a:endParaRPr lang="zh-CN" altLang="en-US">
              <a:solidFill>
                <a:schemeClr val="tx2"/>
              </a:solidFill>
              <a:ea typeface="宋体" panose="02010600030101010101" pitchFamily="2" charset="-122"/>
            </a:endParaRPr>
          </a:p>
          <a:p>
            <a:pPr marL="0" lvl="0" indent="0"/>
            <a:r>
              <a:rPr lang="zh-CN" altLang="en-US">
                <a:solidFill>
                  <a:schemeClr val="tx2"/>
                </a:solidFill>
                <a:ea typeface="宋体" panose="02010600030101010101" pitchFamily="2" charset="-122"/>
              </a:rPr>
              <a:t>方需要载歌载舞的空间，一方需要安静的生活</a:t>
            </a:r>
            <a:endParaRPr lang="zh-CN" altLang="en-US">
              <a:solidFill>
                <a:schemeClr val="tx2"/>
              </a:solidFill>
              <a:ea typeface="宋体" panose="02010600030101010101" pitchFamily="2" charset="-122"/>
            </a:endParaRPr>
          </a:p>
          <a:p>
            <a:pPr marL="0" lvl="0" indent="0"/>
            <a:r>
              <a:rPr lang="zh-CN" altLang="en-US">
                <a:solidFill>
                  <a:schemeClr val="tx2"/>
                </a:solidFill>
                <a:ea typeface="宋体" panose="02010600030101010101" pitchFamily="2" charset="-122"/>
              </a:rPr>
              <a:t>环境，你认为</a:t>
            </a:r>
            <a:r>
              <a:rPr lang="zh-CN" altLang="en-US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>
                <a:solidFill>
                  <a:schemeClr val="tx2"/>
                </a:solidFill>
                <a:ea typeface="宋体" panose="02010600030101010101" pitchFamily="2" charset="-122"/>
              </a:rPr>
              <a:t>广场舞</a:t>
            </a:r>
            <a:r>
              <a:rPr lang="en-US" altLang="zh-CN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>
                <a:solidFill>
                  <a:schemeClr val="tx2"/>
                </a:solidFill>
                <a:ea typeface="宋体" panose="02010600030101010101" pitchFamily="2" charset="-122"/>
              </a:rPr>
              <a:t>的音乐声是噪声吗？</a:t>
            </a:r>
            <a:endParaRPr lang="zh-CN" altLang="en-US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pic>
        <p:nvPicPr>
          <p:cNvPr id="8196" name="Picture 6"/>
          <p:cNvPicPr/>
          <p:nvPr/>
        </p:nvPicPr>
        <p:blipFill>
          <a:blip r:embed="rId1"/>
          <a:stretch>
            <a:fillRect/>
          </a:stretch>
        </p:blipFill>
        <p:spPr>
          <a:xfrm>
            <a:off x="1774825" y="2178050"/>
            <a:ext cx="8569325" cy="46799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base">
                                        <p:cTn id="11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1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 descr="7f53f3fcbbc7f2d1e75f7893cbcf8ce8"/>
          <p:cNvPicPr/>
          <p:nvPr/>
        </p:nvPicPr>
        <p:blipFill>
          <a:blip r:embed="rId1"/>
          <a:stretch>
            <a:fillRect/>
          </a:stretch>
        </p:blipFill>
        <p:spPr>
          <a:xfrm>
            <a:off x="3719512" y="1557338"/>
            <a:ext cx="2016125" cy="16684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19" name="Picture 4" descr="吹喇叭"/>
          <p:cNvPicPr/>
          <p:nvPr/>
        </p:nvPicPr>
        <p:blipFill>
          <a:blip r:embed="rId2"/>
          <a:stretch>
            <a:fillRect/>
          </a:stretch>
        </p:blipFill>
        <p:spPr>
          <a:xfrm>
            <a:off x="8363585" y="5049838"/>
            <a:ext cx="2305050" cy="18081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20" name="Picture 8" descr="敲打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3357562"/>
            <a:ext cx="2160588" cy="16271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21" name="Picture 14" descr="搅拌机"/>
          <p:cNvPicPr/>
          <p:nvPr/>
        </p:nvPicPr>
        <p:blipFill>
          <a:blip r:embed="rId4"/>
          <a:stretch>
            <a:fillRect/>
          </a:stretch>
        </p:blipFill>
        <p:spPr>
          <a:xfrm>
            <a:off x="5880100" y="1626870"/>
            <a:ext cx="2195512" cy="16557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22" name="Picture 15" descr="KTV"/>
          <p:cNvPicPr/>
          <p:nvPr/>
        </p:nvPicPr>
        <p:blipFill>
          <a:blip r:embed="rId5"/>
          <a:stretch>
            <a:fillRect/>
          </a:stretch>
        </p:blipFill>
        <p:spPr>
          <a:xfrm>
            <a:off x="8325802" y="3246120"/>
            <a:ext cx="2376488" cy="18303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23" name="Picture 17" descr="打桩"/>
          <p:cNvPicPr/>
          <p:nvPr/>
        </p:nvPicPr>
        <p:blipFill>
          <a:blip r:embed="rId6"/>
          <a:srcRect b="12237"/>
          <a:stretch>
            <a:fillRect/>
          </a:stretch>
        </p:blipFill>
        <p:spPr>
          <a:xfrm>
            <a:off x="1509395" y="5085080"/>
            <a:ext cx="2190750" cy="16144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24" name="Picture 18" descr="飞机"/>
          <p:cNvPicPr/>
          <p:nvPr/>
        </p:nvPicPr>
        <p:blipFill>
          <a:blip r:embed="rId7"/>
          <a:srcRect b="4180"/>
          <a:stretch>
            <a:fillRect/>
          </a:stretch>
        </p:blipFill>
        <p:spPr>
          <a:xfrm>
            <a:off x="3762375" y="3321050"/>
            <a:ext cx="1945005" cy="16811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25" name="Picture 19" descr="火车"/>
          <p:cNvPicPr/>
          <p:nvPr/>
        </p:nvPicPr>
        <p:blipFill>
          <a:blip r:embed="rId8"/>
          <a:srcRect b="7833"/>
          <a:stretch>
            <a:fillRect/>
          </a:stretch>
        </p:blipFill>
        <p:spPr>
          <a:xfrm>
            <a:off x="3700145" y="5097780"/>
            <a:ext cx="2179955" cy="155067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26" name="Picture 20" descr="机械"/>
          <p:cNvPicPr/>
          <p:nvPr/>
        </p:nvPicPr>
        <p:blipFill>
          <a:blip r:embed="rId9"/>
          <a:stretch>
            <a:fillRect/>
          </a:stretch>
        </p:blipFill>
        <p:spPr>
          <a:xfrm>
            <a:off x="5951538" y="3288983"/>
            <a:ext cx="2339975" cy="20177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27" name="Picture 22" descr="5d9bf20ff5c7838b96a430c7b38ce9fc"/>
          <p:cNvPicPr/>
          <p:nvPr/>
        </p:nvPicPr>
        <p:blipFill>
          <a:blip r:embed="rId10"/>
          <a:stretch>
            <a:fillRect/>
          </a:stretch>
        </p:blipFill>
        <p:spPr>
          <a:xfrm>
            <a:off x="8380730" y="1626870"/>
            <a:ext cx="1621790" cy="14986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28" name="Picture 23" descr="506778689974401a396979f0c16181ce"/>
          <p:cNvPicPr/>
          <p:nvPr/>
        </p:nvPicPr>
        <p:blipFill>
          <a:blip r:embed="rId11"/>
          <a:stretch>
            <a:fillRect/>
          </a:stretch>
        </p:blipFill>
        <p:spPr>
          <a:xfrm>
            <a:off x="6024562" y="5360988"/>
            <a:ext cx="1944688" cy="14970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9229" name="Text Box 24"/>
          <p:cNvSpPr/>
          <p:nvPr/>
        </p:nvSpPr>
        <p:spPr>
          <a:xfrm>
            <a:off x="3719512" y="908050"/>
            <a:ext cx="1944688" cy="521970"/>
          </a:xfrm>
          <a:prstGeom prst="rect">
            <a:avLst/>
          </a:prstGeom>
          <a:solidFill>
            <a:srgbClr val="A5F9E3"/>
          </a:solidFill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>
                <a:solidFill>
                  <a:schemeClr val="tx2"/>
                </a:solidFill>
              </a:rPr>
              <a:t>  交通运输</a:t>
            </a:r>
            <a:endParaRPr lang="en-US" altLang="zh-CN" sz="2800">
              <a:solidFill>
                <a:schemeClr val="tx2"/>
              </a:solidFill>
            </a:endParaRPr>
          </a:p>
        </p:txBody>
      </p:sp>
      <p:sp>
        <p:nvSpPr>
          <p:cNvPr id="9230" name="Text Box 25"/>
          <p:cNvSpPr/>
          <p:nvPr/>
        </p:nvSpPr>
        <p:spPr>
          <a:xfrm>
            <a:off x="6167438" y="908050"/>
            <a:ext cx="1152525" cy="521970"/>
          </a:xfrm>
          <a:prstGeom prst="rect">
            <a:avLst/>
          </a:prstGeom>
          <a:solidFill>
            <a:srgbClr val="A5F9E3"/>
          </a:solidFill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>
                <a:solidFill>
                  <a:schemeClr val="tx2"/>
                </a:solidFill>
              </a:rPr>
              <a:t>  工业</a:t>
            </a:r>
            <a:endParaRPr lang="en-US" altLang="zh-CN" sz="3600">
              <a:solidFill>
                <a:schemeClr val="tx2"/>
              </a:solidFill>
            </a:endParaRPr>
          </a:p>
        </p:txBody>
      </p:sp>
      <p:sp>
        <p:nvSpPr>
          <p:cNvPr id="9231" name="Text Box 26"/>
          <p:cNvSpPr/>
          <p:nvPr/>
        </p:nvSpPr>
        <p:spPr>
          <a:xfrm>
            <a:off x="8183562" y="836612"/>
            <a:ext cx="2016125" cy="521970"/>
          </a:xfrm>
          <a:prstGeom prst="rect">
            <a:avLst/>
          </a:prstGeom>
          <a:solidFill>
            <a:srgbClr val="A5F9E3"/>
          </a:solidFill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>
                <a:solidFill>
                  <a:schemeClr val="tx2"/>
                </a:solidFill>
              </a:rPr>
              <a:t>  社会生活</a:t>
            </a:r>
            <a:endParaRPr lang="en-US" altLang="zh-CN" sz="3600">
              <a:solidFill>
                <a:schemeClr val="tx2"/>
              </a:solidFill>
            </a:endParaRPr>
          </a:p>
        </p:txBody>
      </p:sp>
      <p:sp>
        <p:nvSpPr>
          <p:cNvPr id="9232" name="Text Box 27"/>
          <p:cNvSpPr/>
          <p:nvPr/>
        </p:nvSpPr>
        <p:spPr>
          <a:xfrm>
            <a:off x="1524000" y="836612"/>
            <a:ext cx="1835150" cy="645160"/>
          </a:xfrm>
          <a:prstGeom prst="rect">
            <a:avLst/>
          </a:prstGeom>
          <a:solidFill>
            <a:srgbClr val="A5F9E3"/>
          </a:solidFill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>
                <a:solidFill>
                  <a:schemeClr val="tx2"/>
                </a:solidFill>
              </a:rPr>
              <a:t> </a:t>
            </a:r>
            <a:r>
              <a:rPr lang="zh-CN" altLang="en-US" sz="3600">
                <a:solidFill>
                  <a:schemeClr val="tx2"/>
                </a:solidFill>
              </a:rPr>
              <a:t> </a:t>
            </a:r>
            <a:r>
              <a:rPr lang="zh-CN" altLang="en-US" sz="2800">
                <a:solidFill>
                  <a:schemeClr val="tx2"/>
                </a:solidFill>
              </a:rPr>
              <a:t>建筑施工</a:t>
            </a:r>
            <a:endParaRPr lang="en-US" altLang="zh-CN" sz="2800">
              <a:solidFill>
                <a:schemeClr val="tx2"/>
              </a:solidFill>
            </a:endParaRPr>
          </a:p>
        </p:txBody>
      </p:sp>
      <p:pic>
        <p:nvPicPr>
          <p:cNvPr id="9233" name="Picture 31" descr="切割机"/>
          <p:cNvPicPr/>
          <p:nvPr/>
        </p:nvPicPr>
        <p:blipFill>
          <a:blip r:embed="rId12"/>
          <a:stretch>
            <a:fillRect/>
          </a:stretch>
        </p:blipFill>
        <p:spPr>
          <a:xfrm>
            <a:off x="1524000" y="1484312"/>
            <a:ext cx="2238375" cy="16811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9234" name="Text Box 24"/>
          <p:cNvSpPr/>
          <p:nvPr/>
        </p:nvSpPr>
        <p:spPr>
          <a:xfrm>
            <a:off x="1703388" y="188912"/>
            <a:ext cx="5516880" cy="52197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r>
              <a:rPr lang="zh-CN" altLang="en-US">
                <a:ea typeface="宋体" panose="02010600030101010101" pitchFamily="2" charset="-122"/>
              </a:rPr>
              <a:t>在你生活周围有哪些噪声的例子？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base">
                                        <p:cTn id="7" dur="2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2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6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3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2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4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" presetClass="entr" presetSubtype="16" fill="hold" nodeType="afterEffect">
                                  <p:childTnLs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41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3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48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4" presetClass="entr" presetSubtype="16" fill="hold" nodeType="afterEffect">
                                  <p:childTnLst>
                                    <p:set>
                                      <p:cBhvr additive="base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5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6"/>
          <p:cNvSpPr/>
          <p:nvPr>
            <p:ph type="title" idx="4294967295"/>
          </p:nvPr>
        </p:nvSpPr>
        <p:spPr>
          <a:xfrm>
            <a:off x="2208212" y="620712"/>
            <a:ext cx="77724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4400" b="0" i="0" u="none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lang="zh-CN" altLang="en-US"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lvl="0" algn="l"/>
            <a:r>
              <a:rPr lang="zh-CN" altLang="en-US" sz="5400">
                <a:solidFill>
                  <a:srgbClr val="FF0000"/>
                </a:solidFill>
              </a:rPr>
              <a:t>三、噪声的来源：</a:t>
            </a:r>
            <a:endParaRPr lang="zh-CN" altLang="en-US" sz="5400">
              <a:solidFill>
                <a:srgbClr val="FF0000"/>
              </a:solidFill>
            </a:endParaRPr>
          </a:p>
        </p:txBody>
      </p:sp>
      <p:sp>
        <p:nvSpPr>
          <p:cNvPr id="10243" name="Rectangle 13"/>
          <p:cNvSpPr/>
          <p:nvPr/>
        </p:nvSpPr>
        <p:spPr>
          <a:xfrm>
            <a:off x="2782888" y="2492375"/>
            <a:ext cx="3600450" cy="706755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/>
              <a:t>建筑施工噪声</a:t>
            </a:r>
            <a:endParaRPr lang="zh-CN" altLang="en-US" sz="4000" b="1"/>
          </a:p>
        </p:txBody>
      </p:sp>
      <p:sp>
        <p:nvSpPr>
          <p:cNvPr id="10244" name="Text Box 7"/>
          <p:cNvSpPr/>
          <p:nvPr/>
        </p:nvSpPr>
        <p:spPr>
          <a:xfrm>
            <a:off x="2782888" y="3500438"/>
            <a:ext cx="2324100" cy="52197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45" name="Rectangle 8"/>
          <p:cNvSpPr/>
          <p:nvPr/>
        </p:nvSpPr>
        <p:spPr>
          <a:xfrm>
            <a:off x="2711450" y="3573462"/>
            <a:ext cx="3600450" cy="706755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r>
              <a:rPr lang="zh-CN" altLang="en-US" sz="4000" b="1">
                <a:ea typeface="宋体" panose="02010600030101010101" pitchFamily="2" charset="-122"/>
              </a:rPr>
              <a:t>交通运输噪声</a:t>
            </a:r>
            <a:endParaRPr lang="zh-CN" altLang="en-US" sz="4000" b="1">
              <a:ea typeface="宋体" panose="02010600030101010101" pitchFamily="2" charset="-122"/>
            </a:endParaRPr>
          </a:p>
        </p:txBody>
      </p:sp>
      <p:sp>
        <p:nvSpPr>
          <p:cNvPr id="10246" name="Text Box 9"/>
          <p:cNvSpPr/>
          <p:nvPr/>
        </p:nvSpPr>
        <p:spPr>
          <a:xfrm>
            <a:off x="2351088" y="4365625"/>
            <a:ext cx="2376488" cy="52197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47" name="Text Box 10"/>
          <p:cNvSpPr/>
          <p:nvPr/>
        </p:nvSpPr>
        <p:spPr>
          <a:xfrm>
            <a:off x="2424112" y="5013325"/>
            <a:ext cx="2252662" cy="52197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48" name="Rectangle 11"/>
          <p:cNvSpPr/>
          <p:nvPr/>
        </p:nvSpPr>
        <p:spPr>
          <a:xfrm>
            <a:off x="2855912" y="4567238"/>
            <a:ext cx="2663825" cy="706755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r>
              <a:rPr lang="zh-CN" altLang="en-US" sz="4000" b="1">
                <a:ea typeface="宋体" panose="02010600030101010101" pitchFamily="2" charset="-122"/>
              </a:rPr>
              <a:t>工业噪声</a:t>
            </a:r>
            <a:endParaRPr lang="zh-CN" altLang="en-US" sz="4000" b="1">
              <a:ea typeface="宋体" panose="02010600030101010101" pitchFamily="2" charset="-122"/>
            </a:endParaRPr>
          </a:p>
        </p:txBody>
      </p:sp>
      <p:sp>
        <p:nvSpPr>
          <p:cNvPr id="10249" name="Rectangle 12"/>
          <p:cNvSpPr/>
          <p:nvPr/>
        </p:nvSpPr>
        <p:spPr>
          <a:xfrm>
            <a:off x="2782888" y="5576888"/>
            <a:ext cx="3457575" cy="706755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r>
              <a:rPr lang="zh-CN" altLang="en-US" sz="4000" b="1">
                <a:ea typeface="宋体" panose="02010600030101010101" pitchFamily="2" charset="-122"/>
              </a:rPr>
              <a:t>社会生活噪声</a:t>
            </a:r>
            <a:endParaRPr lang="zh-CN" altLang="en-US" sz="4000" b="1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Scale>
                                      <p:cBhvr additive="base">
                                        <p:cTn id="8" dur="770" decel="100000" fill="hold"/>
                                        <p:tgtEl>
                                          <p:spTgt spid="102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base"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base">
                                        <p:cTn id="10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base"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base">
                                        <p:cTn id="12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base"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24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additive="base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 additive="base"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 additive="base"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 additive="base"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1" bldLvl="0" animBg="1"/>
      <p:bldP spid="10245" grpId="2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5" descr="图片12"/>
          <p:cNvPicPr/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1267" name="Text Box 2"/>
          <p:cNvSpPr/>
          <p:nvPr/>
        </p:nvSpPr>
        <p:spPr>
          <a:xfrm>
            <a:off x="1524000" y="1412875"/>
            <a:ext cx="8785225" cy="1398905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buNone/>
            </a:pPr>
            <a:r>
              <a:rPr kumimoji="0" lang="zh-CN" altLang="en-US" sz="2800" b="1">
                <a:solidFill>
                  <a:srgbClr val="0066CC"/>
                </a:solidFill>
              </a:rPr>
              <a:t> </a:t>
            </a:r>
            <a:r>
              <a:rPr kumimoji="0" lang="zh-CN" altLang="en-US" sz="4000" b="1">
                <a:solidFill>
                  <a:srgbClr val="0066CC"/>
                </a:solidFill>
              </a:rPr>
              <a:t>设问导读</a:t>
            </a:r>
            <a:r>
              <a:rPr kumimoji="0" lang="en-US" altLang="zh-CN" sz="4000" b="1">
                <a:solidFill>
                  <a:srgbClr val="0066CC"/>
                </a:solidFill>
              </a:rPr>
              <a:t>:</a:t>
            </a:r>
            <a:r>
              <a:rPr kumimoji="0" lang="zh-CN" altLang="en-US" sz="4000" b="1">
                <a:solidFill>
                  <a:srgbClr val="0066CC"/>
                </a:solidFill>
              </a:rPr>
              <a:t>阅读课本</a:t>
            </a:r>
            <a:endParaRPr lang="zh-CN" altLang="en-US" sz="4000" b="1">
              <a:solidFill>
                <a:srgbClr val="0066CC"/>
              </a:solidFill>
            </a:endParaRPr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buNone/>
            </a:pPr>
            <a:endParaRPr kumimoji="0" lang="zh-CN" altLang="en-US" sz="2800" b="1">
              <a:solidFill>
                <a:srgbClr val="000000"/>
              </a:solidFill>
            </a:endParaRPr>
          </a:p>
        </p:txBody>
      </p:sp>
      <p:sp>
        <p:nvSpPr>
          <p:cNvPr id="11268" name="Text Box 4"/>
          <p:cNvSpPr/>
          <p:nvPr/>
        </p:nvSpPr>
        <p:spPr>
          <a:xfrm>
            <a:off x="1881188" y="2420938"/>
            <a:ext cx="8786812" cy="4742815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zh-CN" sz="2800" b="1"/>
              <a:t>1.</a:t>
            </a:r>
            <a:r>
              <a:rPr kumimoji="0" lang="zh-CN" altLang="en-US" sz="2800" b="1"/>
              <a:t>人们以什么来表示声音强弱的等级？其</a:t>
            </a:r>
            <a:r>
              <a:rPr kumimoji="0" lang="zh-CN" altLang="en-US" sz="2800" b="1">
                <a:ea typeface="黑体" panose="02010609060101010101" pitchFamily="49" charset="-122"/>
              </a:rPr>
              <a:t>单位</a:t>
            </a:r>
            <a:r>
              <a:rPr kumimoji="0" lang="zh-CN" altLang="en-US" sz="2800" b="1"/>
              <a:t>？</a:t>
            </a:r>
            <a:endParaRPr kumimoji="0" lang="zh-CN" altLang="en-US" sz="2800" b="1"/>
          </a:p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endParaRPr kumimoji="0" lang="zh-CN" altLang="en-US" sz="2800" b="1"/>
          </a:p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zh-CN" sz="2800" b="1"/>
              <a:t>2.</a:t>
            </a:r>
            <a:r>
              <a:rPr kumimoji="0" lang="zh-CN" altLang="en-US" sz="2800" b="1"/>
              <a:t>为了保护听力、保证工作和学习、保证休息和睡眠、声音强弱不能超过的界限分别是多大？人耳刚刚能听到的声音是多大？</a:t>
            </a:r>
            <a:endParaRPr kumimoji="0" lang="zh-CN" altLang="en-US" sz="2800" b="1"/>
          </a:p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endParaRPr kumimoji="0" lang="zh-CN" altLang="en-US" sz="2800" b="1"/>
          </a:p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zh-CN" sz="2800" b="1"/>
              <a:t>3.</a:t>
            </a:r>
            <a:r>
              <a:rPr kumimoji="0" lang="zh-CN" altLang="en-US" sz="2800" b="1"/>
              <a:t>噪声的危害是什么？</a:t>
            </a:r>
            <a:br>
              <a:rPr kumimoji="0" lang="en-US" altLang="zh-CN" sz="2800" b="1"/>
            </a:br>
            <a:br>
              <a:rPr kumimoji="0" lang="en-US" altLang="zh-CN" sz="2800" b="1"/>
            </a:br>
            <a:endParaRPr kumimoji="0" lang="en-US" altLang="zh-CN" sz="2800" b="1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0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ldLvl="0" animBg="1"/>
      <p:bldP spid="11268" grpId="1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图片12"/>
          <p:cNvPicPr/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2291" name="Text Box 3"/>
          <p:cNvSpPr/>
          <p:nvPr/>
        </p:nvSpPr>
        <p:spPr>
          <a:xfrm>
            <a:off x="1992312" y="1989138"/>
            <a:ext cx="7705725" cy="181483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0D0D0D"/>
                </a:solidFill>
                <a:latin typeface="宋体" panose="02010600030101010101" pitchFamily="2" charset="-122"/>
              </a:rPr>
              <a:t>　</a:t>
            </a:r>
            <a:r>
              <a:rPr lang="en-US" altLang="zh-CN" sz="2800" b="1">
                <a:solidFill>
                  <a:srgbClr val="0D0D0D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2800" b="1">
                <a:solidFill>
                  <a:srgbClr val="0D0D0D"/>
                </a:solidFill>
                <a:latin typeface="宋体" panose="02010600030101010101" pitchFamily="2" charset="-122"/>
              </a:rPr>
              <a:t>．</a:t>
            </a:r>
            <a:r>
              <a:rPr lang="zh-CN" altLang="zh-CN" sz="2800" b="1">
                <a:solidFill>
                  <a:srgbClr val="0D0D0D"/>
                </a:solidFill>
                <a:latin typeface="宋体" panose="02010600030101010101" pitchFamily="2" charset="-122"/>
              </a:rPr>
              <a:t>用</a:t>
            </a:r>
            <a:r>
              <a:rPr lang="zh-CN" altLang="en-US" sz="2800" b="1">
                <a:solidFill>
                  <a:srgbClr val="0D0D0D"/>
                </a:solidFill>
                <a:latin typeface="宋体" panose="02010600030101010101" pitchFamily="2" charset="-122"/>
              </a:rPr>
              <a:t>      </a:t>
            </a:r>
            <a:r>
              <a:rPr lang="zh-CN" altLang="zh-CN" sz="2800" b="1">
                <a:solidFill>
                  <a:srgbClr val="0D0D0D"/>
                </a:solidFill>
                <a:latin typeface="宋体" panose="02010600030101010101" pitchFamily="2" charset="-122"/>
              </a:rPr>
              <a:t>来表示声音强弱的等级</a:t>
            </a:r>
            <a:r>
              <a:rPr lang="zh-CN" altLang="en-US" sz="2800" b="1">
                <a:solidFill>
                  <a:srgbClr val="0D0D0D"/>
                </a:solidFill>
                <a:latin typeface="宋体" panose="02010600030101010101" pitchFamily="2" charset="-122"/>
              </a:rPr>
              <a:t>，其单位为         。</a:t>
            </a:r>
            <a:endParaRPr lang="zh-CN" altLang="zh-CN" sz="2800" b="1">
              <a:solidFill>
                <a:srgbClr val="0D0D0D"/>
              </a:solidFill>
              <a:latin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en-US" altLang="zh-CN" sz="2800" b="1">
                <a:solidFill>
                  <a:srgbClr val="0D0D0D"/>
                </a:solidFill>
                <a:latin typeface="宋体" panose="02010600030101010101" pitchFamily="2" charset="-122"/>
              </a:rPr>
              <a:t> </a:t>
            </a:r>
            <a:endParaRPr lang="zh-CN" altLang="zh-CN" sz="2800" b="1">
              <a:solidFill>
                <a:srgbClr val="0D0D0D"/>
              </a:solidFill>
              <a:latin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0D0D0D"/>
                </a:solidFill>
                <a:latin typeface="宋体" panose="02010600030101010101" pitchFamily="2" charset="-122"/>
              </a:rPr>
              <a:t>　　</a:t>
            </a:r>
            <a:endParaRPr lang="zh-CN" altLang="en-US" sz="2800" b="1">
              <a:solidFill>
                <a:srgbClr val="0D0D0D"/>
              </a:solidFill>
              <a:latin typeface="宋体" panose="02010600030101010101" pitchFamily="2" charset="-122"/>
            </a:endParaRPr>
          </a:p>
        </p:txBody>
      </p:sp>
      <p:sp>
        <p:nvSpPr>
          <p:cNvPr id="12292" name="Text Box 3"/>
          <p:cNvSpPr/>
          <p:nvPr/>
        </p:nvSpPr>
        <p:spPr>
          <a:xfrm>
            <a:off x="2063750" y="1341438"/>
            <a:ext cx="5545138" cy="64516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>
                <a:solidFill>
                  <a:srgbClr val="FF0000"/>
                </a:solidFill>
              </a:rPr>
              <a:t>四、</a:t>
            </a:r>
            <a:r>
              <a:rPr lang="zh-CN" altLang="zh-CN" sz="3600" b="1">
                <a:solidFill>
                  <a:srgbClr val="FF0000"/>
                </a:solidFill>
              </a:rPr>
              <a:t>噪声的等级和危害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12293" name="Rectangle 5"/>
          <p:cNvSpPr/>
          <p:nvPr/>
        </p:nvSpPr>
        <p:spPr>
          <a:xfrm>
            <a:off x="2063750" y="5875496"/>
            <a:ext cx="4248150" cy="52197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800" b="1"/>
              <a:t>心理影响、生理影响 </a:t>
            </a:r>
            <a:endParaRPr lang="zh-CN" altLang="en-US" sz="2800" b="1"/>
          </a:p>
        </p:txBody>
      </p:sp>
      <p:sp>
        <p:nvSpPr>
          <p:cNvPr id="12294" name="Rectangle 6"/>
          <p:cNvSpPr/>
          <p:nvPr/>
        </p:nvSpPr>
        <p:spPr>
          <a:xfrm>
            <a:off x="2855912" y="3500438"/>
            <a:ext cx="6173788" cy="181483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0D0D0D"/>
                </a:solidFill>
              </a:rPr>
              <a:t>为保护听力： 不超过     </a:t>
            </a:r>
            <a:endParaRPr lang="zh-CN" altLang="en-US" sz="2800" b="1">
              <a:solidFill>
                <a:srgbClr val="0D0D0D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0D0D0D"/>
                </a:solidFill>
              </a:rPr>
              <a:t>为保证学习和工作</a:t>
            </a:r>
            <a:r>
              <a:rPr lang="en-US" altLang="zh-CN" sz="2800" b="1">
                <a:solidFill>
                  <a:srgbClr val="0D0D0D"/>
                </a:solidFill>
              </a:rPr>
              <a:t>:   </a:t>
            </a:r>
            <a:r>
              <a:rPr lang="zh-CN" altLang="en-US" sz="2800" b="1">
                <a:solidFill>
                  <a:srgbClr val="0D0D0D"/>
                </a:solidFill>
              </a:rPr>
              <a:t>不超过</a:t>
            </a:r>
            <a:endParaRPr lang="en-US" altLang="zh-CN" sz="2800" b="1">
              <a:solidFill>
                <a:srgbClr val="0D0D0D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0D0D0D"/>
                </a:solidFill>
              </a:rPr>
              <a:t>为保证休息和睡眠</a:t>
            </a:r>
            <a:r>
              <a:rPr lang="en-US" altLang="zh-CN" sz="2800" b="1">
                <a:solidFill>
                  <a:srgbClr val="0D0D0D"/>
                </a:solidFill>
              </a:rPr>
              <a:t>:   </a:t>
            </a:r>
            <a:r>
              <a:rPr lang="zh-CN" altLang="en-US" sz="2800" b="1">
                <a:solidFill>
                  <a:srgbClr val="0D0D0D"/>
                </a:solidFill>
              </a:rPr>
              <a:t>不超过</a:t>
            </a:r>
            <a:endParaRPr lang="en-US" altLang="zh-CN" sz="2800" b="1">
              <a:solidFill>
                <a:srgbClr val="FF0000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0D0D0D"/>
                </a:solidFill>
              </a:rPr>
              <a:t>人耳刚刚能听到声音是　　</a:t>
            </a:r>
            <a:endParaRPr lang="zh-CN" altLang="en-US" sz="2800" b="1">
              <a:solidFill>
                <a:srgbClr val="0D0D0D"/>
              </a:solidFill>
            </a:endParaRPr>
          </a:p>
        </p:txBody>
      </p:sp>
      <p:sp>
        <p:nvSpPr>
          <p:cNvPr id="12295" name="Rectangle 7"/>
          <p:cNvSpPr/>
          <p:nvPr/>
        </p:nvSpPr>
        <p:spPr>
          <a:xfrm>
            <a:off x="3216275" y="1989138"/>
            <a:ext cx="1368425" cy="52197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FF0000"/>
                </a:solidFill>
              </a:rPr>
              <a:t>声强级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2296" name="Rectangle 8"/>
          <p:cNvSpPr/>
          <p:nvPr/>
        </p:nvSpPr>
        <p:spPr>
          <a:xfrm>
            <a:off x="2351088" y="2997200"/>
            <a:ext cx="4967288" cy="52197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rgbClr val="0D0D0D"/>
                </a:solidFill>
              </a:rPr>
              <a:t>2</a:t>
            </a:r>
            <a:r>
              <a:rPr lang="zh-CN" altLang="en-US" sz="2800" b="1">
                <a:solidFill>
                  <a:srgbClr val="0D0D0D"/>
                </a:solidFill>
              </a:rPr>
              <a:t>．噪声强弱的三条界限：</a:t>
            </a:r>
            <a:endParaRPr lang="zh-CN" altLang="en-US" sz="2800" b="1">
              <a:solidFill>
                <a:srgbClr val="0D0D0D"/>
              </a:solidFill>
            </a:endParaRPr>
          </a:p>
        </p:txBody>
      </p:sp>
      <p:sp>
        <p:nvSpPr>
          <p:cNvPr id="12297" name="Rectangle 9"/>
          <p:cNvSpPr/>
          <p:nvPr/>
        </p:nvSpPr>
        <p:spPr>
          <a:xfrm>
            <a:off x="2063750" y="5373688"/>
            <a:ext cx="3455988" cy="52197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32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8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/>
              <a:t>3</a:t>
            </a:r>
            <a:r>
              <a:rPr lang="zh-CN" altLang="en-US" sz="2800" b="1"/>
              <a:t>．噪声的危害</a:t>
            </a:r>
            <a:endParaRPr lang="zh-CN" altLang="en-US" sz="2800" b="1"/>
          </a:p>
        </p:txBody>
      </p:sp>
      <p:sp>
        <p:nvSpPr>
          <p:cNvPr id="12298" name="Text Box 14"/>
          <p:cNvSpPr/>
          <p:nvPr/>
        </p:nvSpPr>
        <p:spPr>
          <a:xfrm>
            <a:off x="2351088" y="2492375"/>
            <a:ext cx="2020570" cy="52197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r>
              <a:rPr lang="zh-CN" altLang="en-US">
                <a:solidFill>
                  <a:srgbClr val="FF0000"/>
                </a:solidFill>
              </a:rPr>
              <a:t>分贝（</a:t>
            </a:r>
            <a:r>
              <a:rPr lang="en-US" altLang="zh-CN">
                <a:solidFill>
                  <a:srgbClr val="FF0000"/>
                </a:solidFill>
              </a:rPr>
              <a:t>dB</a:t>
            </a:r>
            <a:r>
              <a:rPr lang="zh-CN" altLang="en-US">
                <a:solidFill>
                  <a:srgbClr val="FF0000"/>
                </a:solidFill>
              </a:rPr>
              <a:t>）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2299" name="Text Box 15"/>
          <p:cNvSpPr/>
          <p:nvPr/>
        </p:nvSpPr>
        <p:spPr>
          <a:xfrm>
            <a:off x="6240462" y="3500438"/>
            <a:ext cx="1152525" cy="52197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r>
              <a:rPr lang="en-US" altLang="zh-CN" b="1">
                <a:solidFill>
                  <a:srgbClr val="FF0000"/>
                </a:solidFill>
              </a:rPr>
              <a:t>90dB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2300" name="Text Box 17"/>
          <p:cNvSpPr/>
          <p:nvPr/>
        </p:nvSpPr>
        <p:spPr>
          <a:xfrm>
            <a:off x="7319962" y="3933825"/>
            <a:ext cx="973455" cy="52197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r>
              <a:rPr lang="en-US" altLang="zh-CN" b="1">
                <a:solidFill>
                  <a:srgbClr val="FF0000"/>
                </a:solidFill>
              </a:rPr>
              <a:t>70dB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2301" name="Text Box 18"/>
          <p:cNvSpPr/>
          <p:nvPr/>
        </p:nvSpPr>
        <p:spPr>
          <a:xfrm>
            <a:off x="7248525" y="4365625"/>
            <a:ext cx="973455" cy="52197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r>
              <a:rPr lang="en-US" altLang="zh-CN" b="1">
                <a:solidFill>
                  <a:srgbClr val="FF0000"/>
                </a:solidFill>
              </a:rPr>
              <a:t>50dB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2302" name="Text Box 19"/>
          <p:cNvSpPr/>
          <p:nvPr/>
        </p:nvSpPr>
        <p:spPr>
          <a:xfrm>
            <a:off x="6600825" y="4797425"/>
            <a:ext cx="795655" cy="52197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lang="zh-CN" altLang="en-US" sz="2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</a:lstStyle>
          <a:p>
            <a:pPr marL="0" lvl="0" indent="0"/>
            <a:r>
              <a:rPr lang="en-US" altLang="zh-CN" b="1">
                <a:solidFill>
                  <a:srgbClr val="FF0000"/>
                </a:solidFill>
              </a:rPr>
              <a:t>0dB</a:t>
            </a:r>
            <a:endParaRPr lang="zh-CN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7" dur="770" decel="100000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 additive="base">
                                        <p:cTn id="18" dur="770" decel="1000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base"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base">
                                        <p:cTn id="20" dur="77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base"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base">
                                        <p:cTn id="22" dur="77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base"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8" dur="770" decel="100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animScale>
                                      <p:cBhvr additive="base">
                                        <p:cTn id="29" dur="770" decel="100000" fill="hold"/>
                                        <p:tgtEl>
                                          <p:spTgt spid="122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base"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base">
                                        <p:cTn id="31" dur="77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base"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base">
                                        <p:cTn id="33" dur="77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base"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9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44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9" dur="770" decel="100000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 additive="base">
                                        <p:cTn id="50" dur="770" decel="100000" fill="hold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base"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base">
                                        <p:cTn id="52" dur="770" fill="hold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base"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base">
                                        <p:cTn id="54" dur="770" fill="hold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base"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60" dur="770" decel="100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  <p:animScale>
                                      <p:cBhvr additive="base">
                                        <p:cTn id="61" dur="770" decel="100000" fill="hold"/>
                                        <p:tgtEl>
                                          <p:spTgt spid="123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base"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base">
                                        <p:cTn id="63" dur="77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base"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base">
                                        <p:cTn id="65" dur="77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base"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1" dur="770" decel="100000"/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 additive="base">
                                        <p:cTn id="72" dur="770" decel="100000" fill="hold"/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base"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base">
                                        <p:cTn id="74" dur="770" fill="hold"/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base"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base">
                                        <p:cTn id="76" dur="770" fill="hold"/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base"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82" dur="770" decel="100000"/>
                                        <p:tgtEl>
                                          <p:spTgt spid="12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 additive="base">
                                        <p:cTn id="83" dur="770" decel="100000" fill="hold"/>
                                        <p:tgtEl>
                                          <p:spTgt spid="12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base">
                                        <p:cTn id="8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base">
                                        <p:cTn id="85" dur="770" fill="hold"/>
                                        <p:tgtEl>
                                          <p:spTgt spid="12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base"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base">
                                        <p:cTn id="87" dur="770" fill="hold"/>
                                        <p:tgtEl>
                                          <p:spTgt spid="12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base"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93" dur="500"/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1"/>
      <p:bldP spid="12294" grpId="2" bldLvl="0" animBg="1"/>
      <p:bldP spid="12296" grpId="3" bldLvl="0" animBg="1"/>
      <p:bldP spid="12298" grpId="4" bldLvl="0" animBg="1"/>
      <p:bldP spid="12300" grpId="5" bldLvl="0" animBg="1"/>
    </p:bldLst>
  </p:timing>
</p:sld>
</file>

<file path=ppt/tags/tag1.xml><?xml version="1.0" encoding="utf-8"?>
<p:tagLst xmlns:p="http://schemas.openxmlformats.org/presentationml/2006/main">
  <p:tag name="COMMONDATA" val="eyJoZGlkIjoiZTM4ODYzZGU4ZTcwYTAyYmRmMWE5ZTYyZjI3YWYyZGE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2EC2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009900"/>
      </a:accent2>
      <a:accent3>
        <a:srgbClr val="FFFFFF"/>
      </a:accent3>
      <a:accent4>
        <a:srgbClr val="0026A5"/>
      </a:accent4>
      <a:accent5>
        <a:srgbClr val="AAE2CA"/>
      </a:accent5>
      <a:accent6>
        <a:srgbClr val="008A00"/>
      </a:accent6>
      <a:hlink>
        <a:srgbClr val="CC3300"/>
      </a:hlink>
      <a:folHlink>
        <a:srgbClr val="008080"/>
      </a:folHlink>
    </a:clrScheme>
    <a:fontScheme name="默认设计模板">
      <a:majorFont>
        <a:latin typeface="Times New Roman"/>
        <a:ea typeface="宋体"/>
        <a:cs typeface="Arial"/>
      </a:majorFont>
      <a:minorFont>
        <a:latin typeface="Times New Roman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楷体_GB2312" panose="0201060903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楷体_GB2312" panose="02010609030101010101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2057</Words>
  <Application>WPS 演示</Application>
  <PresentationFormat>宽屏</PresentationFormat>
  <Paragraphs>278</Paragraphs>
  <Slides>22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Arial</vt:lpstr>
      <vt:lpstr>宋体</vt:lpstr>
      <vt:lpstr>Wingdings</vt:lpstr>
      <vt:lpstr>Times New Roman</vt:lpstr>
      <vt:lpstr>楷体_GB2312</vt:lpstr>
      <vt:lpstr>黑体</vt:lpstr>
      <vt:lpstr>楷体</vt:lpstr>
      <vt:lpstr>微软雅黑</vt:lpstr>
      <vt:lpstr>Arial Unicode MS</vt:lpstr>
      <vt:lpstr>Calibri</vt:lpstr>
      <vt:lpstr>仿宋_GB2312</vt:lpstr>
      <vt:lpstr>默认设计模板</vt:lpstr>
      <vt:lpstr>PowerPoint 演示文稿</vt:lpstr>
      <vt:lpstr>PowerPoint 演示文稿</vt:lpstr>
      <vt:lpstr>PowerPoint 演示文稿</vt:lpstr>
      <vt:lpstr>PowerPoint 演示文稿</vt:lpstr>
      <vt:lpstr>讨论</vt:lpstr>
      <vt:lpstr>PowerPoint 演示文稿</vt:lpstr>
      <vt:lpstr>三、噪声的来源：</vt:lpstr>
      <vt:lpstr>PowerPoint 演示文稿</vt:lpstr>
      <vt:lpstr>PowerPoint 演示文稿</vt:lpstr>
      <vt:lpstr>实验：请同学们利用提供的实验器材(音叉、纸盒)来验证猜想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174</cp:revision>
  <dcterms:created xsi:type="dcterms:W3CDTF">2019-06-19T02:08:00Z</dcterms:created>
  <dcterms:modified xsi:type="dcterms:W3CDTF">2022-08-06T08:57:39Z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09029A811B934B1EB495CD901E9E6B94</vt:lpwstr>
  </property>
</Properties>
</file>