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0" Type="http://schemas.openxmlformats.org/officeDocument/2006/relationships/tags" Target="tags/tag63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F82A3-FBDD-455A-B4AA-42C58F24F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F82A3-FBDD-455A-B4AA-42C58F24F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F82A3-FBDD-455A-B4AA-42C58F24F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F82A3-FBDD-455A-B4AA-42C58F24F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F82A3-FBDD-455A-B4AA-42C58F24F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F82A3-FBDD-455A-B4AA-42C58F24F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F82A3-FBDD-455A-B4AA-42C58F24F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F82A3-FBDD-455A-B4AA-42C58F24F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F82A3-FBDD-455A-B4AA-42C58F24F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F82A3-FBDD-455A-B4AA-42C58F24F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F82A3-FBDD-455A-B4AA-42C58F24F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F82A3-FBDD-455A-B4AA-42C58F24F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F82A3-FBDD-455A-B4AA-42C58F24F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F82A3-FBDD-455A-B4AA-42C58F24F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F82A3-FBDD-455A-B4AA-42C58F24F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F82A3-FBDD-455A-B4AA-42C58F24F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F82A3-FBDD-455A-B4AA-42C58F24F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F82A3-FBDD-455A-B4AA-42C58F24F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F82A3-FBDD-455A-B4AA-42C58F24F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F82A3-FBDD-455A-B4AA-42C58F24F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F82A3-FBDD-455A-B4AA-42C58F24F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F82A3-FBDD-455A-B4AA-42C58F24F8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5C9A0-7B07-4B12-B515-26F1F60094A4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FEC3-36FE-49D9-A921-5D94D80DE686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42A9-E6B3-486D-AD84-490869C3D3BB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36691-F167-46C1-92DE-D1EE95C1070C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925C6-AFF1-408E-B1B9-ADEF623F720B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3289-A31C-4909-954E-BBAB5DC71951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15A09-3178-45C4-A4F1-E1C1F6F50DB8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9CBCE-7CA7-43D0-B353-9F73124518A2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1507-AC0E-4621-9EB3-4E36E76A6A8D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17A5B-BF8D-4386-B5D0-9EE64982F0A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FE3CA-3266-48B8-BEDC-12399AE3EF05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13450455">
            <a:off x="11038277" y="5341988"/>
            <a:ext cx="661487" cy="1681192"/>
            <a:chOff x="11762339" y="3746221"/>
            <a:chExt cx="406107" cy="1155987"/>
          </a:xfrm>
        </p:grpSpPr>
        <p:sp>
          <p:nvSpPr>
            <p:cNvPr id="3" name="Freeform 16"/>
            <p:cNvSpPr/>
            <p:nvPr userDrawn="1"/>
          </p:nvSpPr>
          <p:spPr bwMode="auto">
            <a:xfrm flipV="1">
              <a:off x="11767353" y="3746221"/>
              <a:ext cx="396080" cy="564858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" name="Freeform 30"/>
            <p:cNvSpPr/>
            <p:nvPr userDrawn="1"/>
          </p:nvSpPr>
          <p:spPr bwMode="auto">
            <a:xfrm rot="15296182">
              <a:off x="11830602" y="4196908"/>
              <a:ext cx="275725" cy="329602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" name="Freeform 12"/>
            <p:cNvSpPr/>
            <p:nvPr userDrawn="1"/>
          </p:nvSpPr>
          <p:spPr bwMode="auto">
            <a:xfrm rot="7160246">
              <a:off x="11692179" y="4425941"/>
              <a:ext cx="546427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 rot="2731254">
            <a:off x="395853" y="38826"/>
            <a:ext cx="754911" cy="1208734"/>
            <a:chOff x="4454660" y="3810474"/>
            <a:chExt cx="406107" cy="1155987"/>
          </a:xfrm>
        </p:grpSpPr>
        <p:sp>
          <p:nvSpPr>
            <p:cNvPr id="7" name="Freeform 16"/>
            <p:cNvSpPr/>
            <p:nvPr userDrawn="1"/>
          </p:nvSpPr>
          <p:spPr bwMode="auto">
            <a:xfrm flipV="1">
              <a:off x="4459674" y="3810474"/>
              <a:ext cx="396080" cy="564858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Freeform 30"/>
            <p:cNvSpPr/>
            <p:nvPr userDrawn="1"/>
          </p:nvSpPr>
          <p:spPr bwMode="auto">
            <a:xfrm rot="15296182">
              <a:off x="4522923" y="4261161"/>
              <a:ext cx="275725" cy="329602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12"/>
            <p:cNvSpPr/>
            <p:nvPr userDrawn="1"/>
          </p:nvSpPr>
          <p:spPr bwMode="auto">
            <a:xfrm rot="7160246">
              <a:off x="4384500" y="4490194"/>
              <a:ext cx="546427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 rot="23880000" flipV="1">
            <a:off x="163789" y="1301"/>
            <a:ext cx="212643" cy="605292"/>
            <a:chOff x="4454660" y="3810474"/>
            <a:chExt cx="406107" cy="1155987"/>
          </a:xfrm>
        </p:grpSpPr>
        <p:sp>
          <p:nvSpPr>
            <p:cNvPr id="11" name="Freeform 16"/>
            <p:cNvSpPr/>
            <p:nvPr userDrawn="1"/>
          </p:nvSpPr>
          <p:spPr bwMode="auto">
            <a:xfrm flipV="1">
              <a:off x="4459674" y="3810474"/>
              <a:ext cx="396080" cy="564858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30"/>
            <p:cNvSpPr/>
            <p:nvPr userDrawn="1"/>
          </p:nvSpPr>
          <p:spPr bwMode="auto">
            <a:xfrm rot="15296182">
              <a:off x="4522923" y="4261161"/>
              <a:ext cx="275725" cy="329602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12"/>
            <p:cNvSpPr/>
            <p:nvPr userDrawn="1"/>
          </p:nvSpPr>
          <p:spPr bwMode="auto">
            <a:xfrm rot="7160246">
              <a:off x="4384500" y="4490194"/>
              <a:ext cx="546427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 rot="23880000" flipV="1">
            <a:off x="11732396" y="6251410"/>
            <a:ext cx="212643" cy="605292"/>
            <a:chOff x="4454660" y="3810474"/>
            <a:chExt cx="406107" cy="1155987"/>
          </a:xfrm>
        </p:grpSpPr>
        <p:sp>
          <p:nvSpPr>
            <p:cNvPr id="15" name="Freeform 16"/>
            <p:cNvSpPr/>
            <p:nvPr userDrawn="1"/>
          </p:nvSpPr>
          <p:spPr bwMode="auto">
            <a:xfrm flipV="1">
              <a:off x="4459674" y="3810474"/>
              <a:ext cx="396080" cy="564858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30"/>
            <p:cNvSpPr/>
            <p:nvPr userDrawn="1"/>
          </p:nvSpPr>
          <p:spPr bwMode="auto">
            <a:xfrm rot="15296182">
              <a:off x="4522923" y="4261161"/>
              <a:ext cx="275725" cy="329602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12"/>
            <p:cNvSpPr/>
            <p:nvPr userDrawn="1"/>
          </p:nvSpPr>
          <p:spPr bwMode="auto">
            <a:xfrm rot="7160246">
              <a:off x="4384500" y="4490194"/>
              <a:ext cx="546427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FE3CA-3266-48B8-BEDC-12399AE3EF05}" type="slidenum">
              <a:rPr lang="en-US" altLang="zh-CN" smtClean="0"/>
            </a:fld>
            <a:endParaRPr lang="en-US" altLang="zh-CN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9219"/>
          <p:cNvSpPr txBox="1">
            <a:spLocks noChangeArrowheads="1"/>
          </p:cNvSpPr>
          <p:nvPr/>
        </p:nvSpPr>
        <p:spPr bwMode="auto">
          <a:xfrm>
            <a:off x="2590800" y="2133600"/>
            <a:ext cx="7288212" cy="2122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zh-CN" altLang="en-US" sz="4400" b="1" dirty="0">
                <a:latin typeface="+mj-ea"/>
                <a:ea typeface="+mj-ea"/>
              </a:rPr>
              <a:t>第四</a:t>
            </a:r>
            <a:r>
              <a:rPr lang="zh-CN" altLang="en-US" sz="4400" b="1" dirty="0" smtClean="0">
                <a:latin typeface="+mj-ea"/>
                <a:ea typeface="+mj-ea"/>
              </a:rPr>
              <a:t>章 光</a:t>
            </a:r>
            <a:r>
              <a:rPr lang="zh-CN" altLang="en-US" sz="4400" b="1" dirty="0">
                <a:latin typeface="+mj-ea"/>
                <a:ea typeface="+mj-ea"/>
              </a:rPr>
              <a:t>的</a:t>
            </a:r>
            <a:r>
              <a:rPr lang="zh-CN" altLang="en-US" sz="4400" b="1" dirty="0" smtClean="0">
                <a:latin typeface="+mj-ea"/>
                <a:ea typeface="+mj-ea"/>
              </a:rPr>
              <a:t>折射 透镜 复习课件</a:t>
            </a:r>
            <a:endParaRPr lang="zh-CN" altLang="en-US" sz="4400" b="1" dirty="0">
              <a:latin typeface="+mj-ea"/>
              <a:ea typeface="+mj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625600" y="922338"/>
            <a:ext cx="8770938" cy="51288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latin typeface="Times New Roman" panose="02020603050405020304" pitchFamily="18" charset="0"/>
              </a:rPr>
              <a:t>（</a:t>
            </a:r>
            <a:r>
              <a:rPr lang="en-US" altLang="zh-CN" sz="2600" b="1" dirty="0">
                <a:latin typeface="Times New Roman" panose="02020603050405020304" pitchFamily="18" charset="0"/>
              </a:rPr>
              <a:t>3</a:t>
            </a:r>
            <a:r>
              <a:rPr lang="zh-CN" altLang="en-US" sz="2600" b="1" dirty="0">
                <a:latin typeface="Times New Roman" panose="02020603050405020304" pitchFamily="18" charset="0"/>
              </a:rPr>
              <a:t>）在上一步实验调整好像的位置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后，小</a:t>
            </a:r>
            <a:r>
              <a:rPr lang="zh-CN" altLang="en-US" sz="2600" b="1" dirty="0">
                <a:latin typeface="Times New Roman" panose="02020603050405020304" pitchFamily="18" charset="0"/>
              </a:rPr>
              <a:t>明取了一副近视镜放在凸透镜和蜡烛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之间，要</a:t>
            </a:r>
            <a:r>
              <a:rPr lang="zh-CN" altLang="en-US" sz="2600" b="1" dirty="0">
                <a:latin typeface="Times New Roman" panose="02020603050405020304" pitchFamily="18" charset="0"/>
              </a:rPr>
              <a:t>使光屏上还能呈清晰的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像，可</a:t>
            </a:r>
            <a:r>
              <a:rPr lang="zh-CN" altLang="en-US" sz="2600" b="1" dirty="0">
                <a:latin typeface="Times New Roman" panose="02020603050405020304" pitchFamily="18" charset="0"/>
              </a:rPr>
              <a:t>将蜡烛适当</a:t>
            </a:r>
            <a:r>
              <a:rPr lang="en-US" altLang="zh-CN" sz="2600" b="1" dirty="0">
                <a:latin typeface="Times New Roman" panose="02020603050405020304" pitchFamily="18" charset="0"/>
              </a:rPr>
              <a:t>_______</a:t>
            </a:r>
            <a:r>
              <a:rPr lang="zh-CN" altLang="en-US" sz="2600" b="1" dirty="0">
                <a:latin typeface="Times New Roman" panose="02020603050405020304" pitchFamily="18" charset="0"/>
              </a:rPr>
              <a:t>（填“左”或“右”）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移。</a:t>
            </a: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     </a:t>
            </a:r>
            <a:r>
              <a:rPr lang="en-US" altLang="zh-CN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    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解析：（</a:t>
            </a: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）将凸透镜正对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太阳光，并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移动光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屏，直到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白纸上的光斑最小、最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亮，这个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光斑所在的位置是凸透镜的焦点所在的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位置，题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图甲中凸透镜的光心到焦点的距离为</a:t>
            </a:r>
            <a:r>
              <a:rPr lang="en-US" altLang="zh-CN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11.0 cm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，则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凸透镜的焦距为</a:t>
            </a:r>
            <a:r>
              <a:rPr lang="en-US" altLang="zh-CN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11.0 cm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。把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蜡烛放在距凸透镜</a:t>
            </a: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15 cm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处，</a:t>
            </a:r>
            <a:r>
              <a:rPr lang="en-US" altLang="zh-CN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600" b="1" i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f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＞</a:t>
            </a:r>
            <a:r>
              <a:rPr lang="en-US" altLang="zh-CN" sz="2600" b="1" i="1" dirty="0">
                <a:solidFill>
                  <a:srgbClr val="FF0066"/>
                </a:solidFill>
                <a:latin typeface="Times New Roman" panose="02020603050405020304" pitchFamily="18" charset="0"/>
              </a:rPr>
              <a:t>u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＞</a:t>
            </a:r>
            <a:r>
              <a:rPr lang="en-US" altLang="zh-CN" sz="2600" b="1" i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f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，成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倒立、放大的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实像，幻灯机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和投影仪就是根据这个原理制成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的。</a:t>
            </a:r>
            <a:endParaRPr lang="en-US" altLang="zh-CN" sz="26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7939" name="Rectangle 3"/>
          <p:cNvSpPr>
            <a:spLocks noChangeArrowheads="1"/>
          </p:cNvSpPr>
          <p:nvPr/>
        </p:nvSpPr>
        <p:spPr bwMode="auto">
          <a:xfrm>
            <a:off x="4077970" y="2116455"/>
            <a:ext cx="514985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18" charset="0"/>
              </a:rPr>
              <a:t>左</a:t>
            </a:r>
            <a:endParaRPr lang="zh-CN" altLang="en-US" sz="26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524000" y="43827"/>
            <a:ext cx="8839200" cy="62490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        当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把蜡烛向远离凸透镜的方向移动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时，物距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在不断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增大，由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凸透镜成像规律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可知，物距增大，像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距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减小，像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变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小，所以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当蜡烛逐渐远离凸透镜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时，要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想在光屏上再次得到清晰的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像，需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将光屏向左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移动，此时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烛焰所成的实像变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小。</a:t>
            </a:r>
            <a:endParaRPr lang="en-US" altLang="zh-CN" sz="2600" b="1" dirty="0" smtClean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）蜡烛在燃烧过程中不断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缩短，烛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焰向下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移动，光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屏上的像向上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移动，要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使像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能呈在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光屏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中央，可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向上移动光屏或向上移动蜡烛或向下移动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凸透镜。</a:t>
            </a:r>
            <a:endParaRPr lang="en-US" altLang="zh-CN" sz="2600" b="1" dirty="0" smtClean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）近视眼镜的镜片是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凹透镜，凹透镜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对光有发散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作用，使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原来会聚的光推迟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会聚，所以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将蜡烛向左远离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凸透镜，才能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在光屏上得到清晰的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像。</a:t>
            </a:r>
            <a:endParaRPr lang="en-US" altLang="zh-CN" sz="26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答案：（</a:t>
            </a: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）</a:t>
            </a:r>
            <a:r>
              <a:rPr lang="en-US" altLang="zh-CN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11.0   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放大   投影仪   左   变小（</a:t>
            </a: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）下 （</a:t>
            </a: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）左</a:t>
            </a:r>
            <a:endParaRPr lang="zh-CN" altLang="en-US" sz="26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700213" y="714375"/>
            <a:ext cx="8712200" cy="56889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专题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三、有关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凸透镜成像性质的问题</a:t>
            </a:r>
            <a:endParaRPr lang="zh-CN" altLang="en-US" sz="26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600" b="1" dirty="0" smtClean="0">
                <a:latin typeface="Times New Roman" panose="02020603050405020304" pitchFamily="18" charset="0"/>
              </a:rPr>
              <a:t>1.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根据</a:t>
            </a:r>
            <a:r>
              <a:rPr lang="zh-CN" altLang="en-US" sz="2600" b="1" dirty="0">
                <a:latin typeface="Times New Roman" panose="02020603050405020304" pitchFamily="18" charset="0"/>
              </a:rPr>
              <a:t>物距与焦距的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关系，利用</a:t>
            </a:r>
            <a:r>
              <a:rPr lang="zh-CN" altLang="en-US" sz="2600" b="1" dirty="0">
                <a:latin typeface="Times New Roman" panose="02020603050405020304" pitchFamily="18" charset="0"/>
              </a:rPr>
              <a:t>凸透镜成像规律进行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判断。</a:t>
            </a: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latin typeface="Times New Roman" panose="02020603050405020304" pitchFamily="18" charset="0"/>
              </a:rPr>
              <a:t>（</a:t>
            </a:r>
            <a:r>
              <a:rPr lang="en-US" altLang="zh-CN" sz="2600" b="1" dirty="0">
                <a:latin typeface="Times New Roman" panose="02020603050405020304" pitchFamily="18" charset="0"/>
              </a:rPr>
              <a:t>1</a:t>
            </a:r>
            <a:r>
              <a:rPr lang="zh-CN" altLang="en-US" sz="2600" b="1" dirty="0">
                <a:latin typeface="Times New Roman" panose="02020603050405020304" pitchFamily="18" charset="0"/>
              </a:rPr>
              <a:t>）</a:t>
            </a:r>
            <a:r>
              <a:rPr lang="en-US" altLang="zh-CN" sz="2600" b="1" i="1" dirty="0">
                <a:latin typeface="Times New Roman" panose="02020603050405020304" pitchFamily="18" charset="0"/>
              </a:rPr>
              <a:t>u</a:t>
            </a:r>
            <a:r>
              <a:rPr lang="zh-CN" altLang="en-US" sz="2600" b="1" dirty="0">
                <a:latin typeface="Times New Roman" panose="02020603050405020304" pitchFamily="18" charset="0"/>
              </a:rPr>
              <a:t>＞</a:t>
            </a:r>
            <a:r>
              <a:rPr lang="en-US" altLang="zh-CN" sz="2600" b="1" dirty="0">
                <a:latin typeface="Times New Roman" panose="02020603050405020304" pitchFamily="18" charset="0"/>
              </a:rPr>
              <a:t>2</a:t>
            </a:r>
            <a:r>
              <a:rPr lang="en-US" altLang="zh-CN" sz="2600" b="1" i="1" dirty="0">
                <a:latin typeface="Times New Roman" panose="02020603050405020304" pitchFamily="18" charset="0"/>
              </a:rPr>
              <a:t>f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时，成倒立</a:t>
            </a:r>
            <a:r>
              <a:rPr lang="zh-CN" altLang="en-US" sz="2600" b="1" dirty="0">
                <a:latin typeface="Times New Roman" panose="02020603050405020304" pitchFamily="18" charset="0"/>
              </a:rPr>
              <a:t>、缩小的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实像。</a:t>
            </a: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latin typeface="Times New Roman" panose="02020603050405020304" pitchFamily="18" charset="0"/>
              </a:rPr>
              <a:t>（</a:t>
            </a:r>
            <a:r>
              <a:rPr lang="en-US" altLang="zh-CN" sz="2600" b="1" dirty="0">
                <a:latin typeface="Times New Roman" panose="02020603050405020304" pitchFamily="18" charset="0"/>
              </a:rPr>
              <a:t>2</a:t>
            </a:r>
            <a:r>
              <a:rPr lang="zh-CN" altLang="en-US" sz="2600" b="1" dirty="0">
                <a:latin typeface="Times New Roman" panose="02020603050405020304" pitchFamily="18" charset="0"/>
              </a:rPr>
              <a:t>）</a:t>
            </a:r>
            <a:r>
              <a:rPr lang="en-US" altLang="zh-CN" sz="2600" b="1" i="1" dirty="0">
                <a:latin typeface="Times New Roman" panose="02020603050405020304" pitchFamily="18" charset="0"/>
              </a:rPr>
              <a:t>f</a:t>
            </a:r>
            <a:r>
              <a:rPr lang="zh-CN" altLang="en-US" sz="2600" b="1" dirty="0">
                <a:latin typeface="Times New Roman" panose="02020603050405020304" pitchFamily="18" charset="0"/>
              </a:rPr>
              <a:t>＜</a:t>
            </a:r>
            <a:r>
              <a:rPr lang="en-US" altLang="zh-CN" sz="2600" b="1" i="1" dirty="0">
                <a:latin typeface="Times New Roman" panose="02020603050405020304" pitchFamily="18" charset="0"/>
              </a:rPr>
              <a:t>u</a:t>
            </a:r>
            <a:r>
              <a:rPr lang="zh-CN" altLang="en-US" sz="2600" b="1" dirty="0">
                <a:latin typeface="Times New Roman" panose="02020603050405020304" pitchFamily="18" charset="0"/>
              </a:rPr>
              <a:t>＜</a:t>
            </a:r>
            <a:r>
              <a:rPr lang="en-US" altLang="zh-CN" sz="2600" b="1" dirty="0">
                <a:latin typeface="Times New Roman" panose="02020603050405020304" pitchFamily="18" charset="0"/>
              </a:rPr>
              <a:t>2</a:t>
            </a:r>
            <a:r>
              <a:rPr lang="en-US" altLang="zh-CN" sz="2600" b="1" i="1" dirty="0">
                <a:latin typeface="Times New Roman" panose="02020603050405020304" pitchFamily="18" charset="0"/>
              </a:rPr>
              <a:t>f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时，成倒立</a:t>
            </a:r>
            <a:r>
              <a:rPr lang="zh-CN" altLang="en-US" sz="2600" b="1" dirty="0">
                <a:latin typeface="Times New Roman" panose="02020603050405020304" pitchFamily="18" charset="0"/>
              </a:rPr>
              <a:t>、放大的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实像。</a:t>
            </a: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latin typeface="Times New Roman" panose="02020603050405020304" pitchFamily="18" charset="0"/>
              </a:rPr>
              <a:t>（</a:t>
            </a:r>
            <a:r>
              <a:rPr lang="en-US" altLang="zh-CN" sz="2600" b="1" dirty="0">
                <a:latin typeface="Times New Roman" panose="02020603050405020304" pitchFamily="18" charset="0"/>
              </a:rPr>
              <a:t>3</a:t>
            </a:r>
            <a:r>
              <a:rPr lang="zh-CN" altLang="en-US" sz="2600" b="1" dirty="0">
                <a:latin typeface="Times New Roman" panose="02020603050405020304" pitchFamily="18" charset="0"/>
              </a:rPr>
              <a:t>）实像一定是倒立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的；虚像</a:t>
            </a:r>
            <a:r>
              <a:rPr lang="zh-CN" altLang="en-US" sz="2600" b="1" dirty="0">
                <a:latin typeface="Times New Roman" panose="02020603050405020304" pitchFamily="18" charset="0"/>
              </a:rPr>
              <a:t>一定是正立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的，且</a:t>
            </a:r>
            <a:r>
              <a:rPr lang="en-US" altLang="zh-CN" sz="2600" b="1" i="1" dirty="0">
                <a:latin typeface="Times New Roman" panose="02020603050405020304" pitchFamily="18" charset="0"/>
              </a:rPr>
              <a:t>u</a:t>
            </a:r>
            <a:r>
              <a:rPr lang="zh-CN" altLang="en-US" sz="2600" b="1" dirty="0">
                <a:latin typeface="Times New Roman" panose="02020603050405020304" pitchFamily="18" charset="0"/>
              </a:rPr>
              <a:t>＜</a:t>
            </a:r>
            <a:r>
              <a:rPr lang="en-US" altLang="zh-CN" sz="2600" b="1" i="1" dirty="0" smtClean="0">
                <a:latin typeface="Times New Roman" panose="02020603050405020304" pitchFamily="18" charset="0"/>
              </a:rPr>
              <a:t>f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。</a:t>
            </a: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latin typeface="Times New Roman" panose="02020603050405020304" pitchFamily="18" charset="0"/>
              </a:rPr>
              <a:t>（</a:t>
            </a:r>
            <a:r>
              <a:rPr lang="en-US" altLang="zh-CN" sz="2600" b="1" dirty="0">
                <a:latin typeface="Times New Roman" panose="02020603050405020304" pitchFamily="18" charset="0"/>
              </a:rPr>
              <a:t>4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）呈实像时，物距减小，像</a:t>
            </a:r>
            <a:r>
              <a:rPr lang="zh-CN" altLang="en-US" sz="2600" b="1" dirty="0">
                <a:latin typeface="Times New Roman" panose="02020603050405020304" pitchFamily="18" charset="0"/>
              </a:rPr>
              <a:t>距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增大，像</a:t>
            </a:r>
            <a:r>
              <a:rPr lang="zh-CN" altLang="en-US" sz="2600" b="1" dirty="0">
                <a:latin typeface="Times New Roman" panose="02020603050405020304" pitchFamily="18" charset="0"/>
              </a:rPr>
              <a:t>变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大。</a:t>
            </a: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600" b="1" dirty="0" smtClean="0">
                <a:latin typeface="Times New Roman" panose="02020603050405020304" pitchFamily="18" charset="0"/>
              </a:rPr>
              <a:t>2.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根据</a:t>
            </a:r>
            <a:r>
              <a:rPr lang="zh-CN" altLang="en-US" sz="2600" b="1" dirty="0">
                <a:latin typeface="Times New Roman" panose="02020603050405020304" pitchFamily="18" charset="0"/>
              </a:rPr>
              <a:t>物距与像距的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关系，也</a:t>
            </a:r>
            <a:r>
              <a:rPr lang="zh-CN" altLang="en-US" sz="2600" b="1" dirty="0">
                <a:latin typeface="Times New Roman" panose="02020603050405020304" pitchFamily="18" charset="0"/>
              </a:rPr>
              <a:t>能判断凸透镜成像的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性质。</a:t>
            </a: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latin typeface="Times New Roman" panose="02020603050405020304" pitchFamily="18" charset="0"/>
              </a:rPr>
              <a:t>（</a:t>
            </a:r>
            <a:r>
              <a:rPr lang="en-US" altLang="zh-CN" sz="2600" b="1" dirty="0">
                <a:latin typeface="Times New Roman" panose="02020603050405020304" pitchFamily="18" charset="0"/>
              </a:rPr>
              <a:t>1</a:t>
            </a:r>
            <a:r>
              <a:rPr lang="zh-CN" altLang="en-US" sz="2600" b="1" dirty="0">
                <a:latin typeface="Times New Roman" panose="02020603050405020304" pitchFamily="18" charset="0"/>
              </a:rPr>
              <a:t>）物距大于像距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时，成</a:t>
            </a:r>
            <a:r>
              <a:rPr lang="zh-CN" altLang="en-US" sz="2600" b="1" dirty="0">
                <a:latin typeface="Times New Roman" panose="02020603050405020304" pitchFamily="18" charset="0"/>
              </a:rPr>
              <a:t>倒立、缩小的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实像。</a:t>
            </a: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latin typeface="Times New Roman" panose="02020603050405020304" pitchFamily="18" charset="0"/>
              </a:rPr>
              <a:t>（</a:t>
            </a:r>
            <a:r>
              <a:rPr lang="en-US" altLang="zh-CN" sz="2600" b="1" dirty="0">
                <a:latin typeface="Times New Roman" panose="02020603050405020304" pitchFamily="18" charset="0"/>
              </a:rPr>
              <a:t>2</a:t>
            </a:r>
            <a:r>
              <a:rPr lang="zh-CN" altLang="en-US" sz="2600" b="1" dirty="0">
                <a:latin typeface="Times New Roman" panose="02020603050405020304" pitchFamily="18" charset="0"/>
              </a:rPr>
              <a:t>）物距等于像距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时，成</a:t>
            </a:r>
            <a:r>
              <a:rPr lang="zh-CN" altLang="en-US" sz="2600" b="1" dirty="0">
                <a:latin typeface="Times New Roman" panose="02020603050405020304" pitchFamily="18" charset="0"/>
              </a:rPr>
              <a:t>倒立、等大的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实像。</a:t>
            </a: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latin typeface="Times New Roman" panose="02020603050405020304" pitchFamily="18" charset="0"/>
              </a:rPr>
              <a:t>（</a:t>
            </a:r>
            <a:r>
              <a:rPr lang="en-US" altLang="zh-CN" sz="2600" b="1" dirty="0">
                <a:latin typeface="Times New Roman" panose="02020603050405020304" pitchFamily="18" charset="0"/>
              </a:rPr>
              <a:t>3</a:t>
            </a:r>
            <a:r>
              <a:rPr lang="zh-CN" altLang="en-US" sz="2600" b="1" dirty="0">
                <a:latin typeface="Times New Roman" panose="02020603050405020304" pitchFamily="18" charset="0"/>
              </a:rPr>
              <a:t>）物距小于像距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时，成</a:t>
            </a:r>
            <a:r>
              <a:rPr lang="zh-CN" altLang="en-US" sz="2600" b="1" dirty="0">
                <a:latin typeface="Times New Roman" panose="02020603050405020304" pitchFamily="18" charset="0"/>
              </a:rPr>
              <a:t>倒立、放大的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实像。</a:t>
            </a:r>
            <a:endParaRPr lang="en-US" altLang="zh-CN" sz="26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703388" y="795338"/>
            <a:ext cx="8813800" cy="45694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zh-CN" altLang="en-US" sz="2600" b="1" dirty="0" smtClean="0">
                <a:latin typeface="Times New Roman" panose="02020603050405020304" pitchFamily="18" charset="0"/>
              </a:rPr>
              <a:t>例</a:t>
            </a:r>
            <a:r>
              <a:rPr lang="en-US" altLang="zh-CN" sz="2600" b="1" dirty="0" smtClean="0">
                <a:latin typeface="Times New Roman" panose="02020603050405020304" pitchFamily="18" charset="0"/>
              </a:rPr>
              <a:t>3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（</a:t>
            </a:r>
            <a:r>
              <a:rPr lang="zh-CN" altLang="en-US" sz="2600" b="1" dirty="0">
                <a:latin typeface="Times New Roman" panose="02020603050405020304" pitchFamily="18" charset="0"/>
              </a:rPr>
              <a:t>湖北武汉模拟）如图</a:t>
            </a:r>
            <a:r>
              <a:rPr lang="en-US" altLang="zh-CN" sz="2600" b="1" dirty="0">
                <a:latin typeface="Times New Roman" panose="02020603050405020304" pitchFamily="18" charset="0"/>
              </a:rPr>
              <a:t>4-4</a:t>
            </a:r>
            <a:r>
              <a:rPr lang="zh-CN" altLang="en-US" sz="2600" b="1" dirty="0">
                <a:latin typeface="Times New Roman" panose="02020603050405020304" pitchFamily="18" charset="0"/>
              </a:rPr>
              <a:t>所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示，烛</a:t>
            </a:r>
            <a:r>
              <a:rPr lang="zh-CN" altLang="en-US" sz="2600" b="1" dirty="0">
                <a:latin typeface="Times New Roman" panose="02020603050405020304" pitchFamily="18" charset="0"/>
              </a:rPr>
              <a:t>焰在光屏上成清晰的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像。下列</a:t>
            </a:r>
            <a:r>
              <a:rPr lang="zh-CN" altLang="en-US" sz="2600" b="1" dirty="0">
                <a:latin typeface="Times New Roman" panose="02020603050405020304" pitchFamily="18" charset="0"/>
              </a:rPr>
              <a:t>哪一项操作不可能使烛焰在光屏上成清晰放大的像（      ）</a:t>
            </a:r>
            <a:endParaRPr lang="zh-CN" altLang="en-US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600" b="1" dirty="0" smtClean="0">
                <a:latin typeface="Times New Roman" panose="02020603050405020304" pitchFamily="18" charset="0"/>
              </a:rPr>
              <a:t>A.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透镜</a:t>
            </a:r>
            <a:r>
              <a:rPr lang="zh-CN" altLang="en-US" sz="2600" b="1" dirty="0">
                <a:latin typeface="Times New Roman" panose="02020603050405020304" pitchFamily="18" charset="0"/>
              </a:rPr>
              <a:t>、光屏不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动，蜡烛</a:t>
            </a:r>
            <a:r>
              <a:rPr lang="zh-CN" altLang="en-US" sz="2600" b="1" dirty="0">
                <a:latin typeface="Times New Roman" panose="02020603050405020304" pitchFamily="18" charset="0"/>
              </a:rPr>
              <a:t>靠近透镜</a:t>
            </a:r>
            <a:endParaRPr lang="zh-CN" altLang="en-US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600" b="1" dirty="0" smtClean="0">
                <a:latin typeface="Times New Roman" panose="02020603050405020304" pitchFamily="18" charset="0"/>
              </a:rPr>
              <a:t>B.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蜡烛</a:t>
            </a:r>
            <a:r>
              <a:rPr lang="zh-CN" altLang="en-US" sz="2600" b="1" dirty="0">
                <a:latin typeface="Times New Roman" panose="02020603050405020304" pitchFamily="18" charset="0"/>
              </a:rPr>
              <a:t>、光屏不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动，透镜</a:t>
            </a:r>
            <a:r>
              <a:rPr lang="zh-CN" altLang="en-US" sz="2600" b="1" dirty="0">
                <a:latin typeface="Times New Roman" panose="02020603050405020304" pitchFamily="18" charset="0"/>
              </a:rPr>
              <a:t>靠近蜡烛</a:t>
            </a:r>
            <a:endParaRPr lang="zh-CN" altLang="en-US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600" b="1" dirty="0" smtClean="0">
                <a:latin typeface="Times New Roman" panose="02020603050405020304" pitchFamily="18" charset="0"/>
              </a:rPr>
              <a:t>C.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透镜</a:t>
            </a:r>
            <a:r>
              <a:rPr lang="zh-CN" altLang="en-US" sz="2600" b="1" dirty="0">
                <a:latin typeface="Times New Roman" panose="02020603050405020304" pitchFamily="18" charset="0"/>
              </a:rPr>
              <a:t>不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动，蜡烛</a:t>
            </a:r>
            <a:r>
              <a:rPr lang="zh-CN" altLang="en-US" sz="2600" b="1" dirty="0">
                <a:latin typeface="Times New Roman" panose="02020603050405020304" pitchFamily="18" charset="0"/>
              </a:rPr>
              <a:t>、光屏交换位置</a:t>
            </a:r>
            <a:endParaRPr lang="zh-CN" altLang="en-US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600" b="1" dirty="0" smtClean="0">
                <a:latin typeface="Times New Roman" panose="02020603050405020304" pitchFamily="18" charset="0"/>
              </a:rPr>
              <a:t>D.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透镜</a:t>
            </a:r>
            <a:r>
              <a:rPr lang="zh-CN" altLang="en-US" sz="2600" b="1" dirty="0">
                <a:latin typeface="Times New Roman" panose="02020603050405020304" pitchFamily="18" charset="0"/>
              </a:rPr>
              <a:t>不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动，在</a:t>
            </a:r>
            <a:r>
              <a:rPr lang="zh-CN" altLang="en-US" sz="2600" b="1" dirty="0">
                <a:latin typeface="Times New Roman" panose="02020603050405020304" pitchFamily="18" charset="0"/>
              </a:rPr>
              <a:t>透镜前放置一个近</a:t>
            </a:r>
            <a:endParaRPr lang="zh-CN" altLang="en-US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latin typeface="Times New Roman" panose="02020603050405020304" pitchFamily="18" charset="0"/>
              </a:rPr>
              <a:t>视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眼镜，光</a:t>
            </a:r>
            <a:r>
              <a:rPr lang="zh-CN" altLang="en-US" sz="2600" b="1" dirty="0">
                <a:latin typeface="Times New Roman" panose="02020603050405020304" pitchFamily="18" charset="0"/>
              </a:rPr>
              <a:t>屏适当远离透镜</a:t>
            </a:r>
            <a:endParaRPr lang="zh-CN" altLang="en-US" sz="2600" b="1" dirty="0">
              <a:latin typeface="Times New Roman" panose="02020603050405020304" pitchFamily="18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8437563" y="4760913"/>
            <a:ext cx="95504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>
                <a:latin typeface="Times New Roman" panose="02020603050405020304" pitchFamily="18" charset="0"/>
              </a:rPr>
              <a:t>图</a:t>
            </a:r>
            <a:r>
              <a:rPr lang="en-US" altLang="zh-CN" sz="2600" b="1">
                <a:latin typeface="Times New Roman" panose="02020603050405020304" pitchFamily="18" charset="0"/>
              </a:rPr>
              <a:t>4-4</a:t>
            </a:r>
            <a:endParaRPr lang="en-US" altLang="zh-CN" sz="2600" b="1">
              <a:latin typeface="Times New Roman" panose="02020603050405020304" pitchFamily="18" charset="0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046913" y="3308350"/>
            <a:ext cx="332105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1013" name="Rectangle 5"/>
          <p:cNvSpPr>
            <a:spLocks noChangeArrowheads="1"/>
          </p:cNvSpPr>
          <p:nvPr/>
        </p:nvSpPr>
        <p:spPr bwMode="auto">
          <a:xfrm>
            <a:off x="2436495" y="1969135"/>
            <a:ext cx="42164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1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1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676400" y="766763"/>
            <a:ext cx="8801100" cy="5536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en-US" altLang="zh-CN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    </a:t>
            </a:r>
            <a:r>
              <a:rPr lang="en-US" altLang="zh-CN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    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解析：光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屏上能再次出现清晰的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像，此时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像是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实像，要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使所成像是放大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的，就要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减小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物距，增大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像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距。若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透镜、光屏不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动，蜡烛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靠近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透镜，即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物距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减小，像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距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不变，则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光屏上无法得到清晰的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像，</a:t>
            </a:r>
            <a:r>
              <a:rPr lang="en-US" altLang="zh-CN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符合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题意；若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蜡烛、光屏不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动，透镜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靠近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蜡烛，即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物距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减小，像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距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增大，则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光屏上能得到清晰放大的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像，</a:t>
            </a:r>
            <a:r>
              <a:rPr lang="en-US" altLang="zh-CN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不符合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题意；因为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光路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可逆，图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中位置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凸透镜成倒立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、缩小的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实像，所以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当蜡烛和光屏位置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不变，凸透镜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向左远离光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屏，使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现在的物距等于原来的像距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时，凸透镜成倒立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、放大的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实像，</a:t>
            </a:r>
            <a:r>
              <a:rPr lang="en-US" altLang="zh-CN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C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不符合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题意；近视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镜的镜片为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凹透镜，对光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起发散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作用，当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透镜不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动，在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透镜前放置一个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近视眼镜，光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屏适当远离透镜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时，光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屏上能得到清晰放大的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像，</a:t>
            </a:r>
            <a:r>
              <a:rPr lang="en-US" altLang="zh-CN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D</a:t>
            </a:r>
            <a:r>
              <a:rPr lang="zh-CN" altLang="en-US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不符合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题意。</a:t>
            </a:r>
            <a:endParaRPr lang="en-US" altLang="zh-CN" sz="23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3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   </a:t>
            </a:r>
            <a:r>
              <a:rPr lang="en-US" altLang="zh-CN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     </a:t>
            </a:r>
            <a:r>
              <a:rPr lang="zh-CN" altLang="en-US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答案：</a:t>
            </a:r>
            <a:r>
              <a:rPr lang="en-US" altLang="zh-CN" sz="23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A</a:t>
            </a:r>
            <a:endParaRPr lang="en-US" altLang="zh-CN" sz="23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/>
          <p:nvPr/>
        </p:nvGrpSpPr>
        <p:grpSpPr bwMode="auto">
          <a:xfrm>
            <a:off x="4376738" y="771525"/>
            <a:ext cx="3413125" cy="715963"/>
            <a:chOff x="1046" y="2914"/>
            <a:chExt cx="2150" cy="451"/>
          </a:xfrm>
        </p:grpSpPr>
        <p:pic>
          <p:nvPicPr>
            <p:cNvPr id="16388" name="Picture 3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1046" y="2914"/>
              <a:ext cx="2150" cy="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89" name="Text Box 4"/>
            <p:cNvSpPr txBox="1">
              <a:spLocks noChangeArrowheads="1"/>
            </p:cNvSpPr>
            <p:nvPr/>
          </p:nvSpPr>
          <p:spPr bwMode="auto">
            <a:xfrm>
              <a:off x="1644" y="2982"/>
              <a:ext cx="1458" cy="3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zh-CN" altLang="en-US" sz="2600" b="1">
                  <a:solidFill>
                    <a:srgbClr val="FF505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方法技巧盘点</a:t>
              </a:r>
              <a:endParaRPr lang="zh-CN" altLang="en-US" sz="2600" b="1">
                <a:solidFill>
                  <a:srgbClr val="FF5050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1633538" y="1557338"/>
            <a:ext cx="8932862" cy="51695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方法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一、实验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法</a:t>
            </a:r>
            <a:endParaRPr lang="zh-CN" altLang="en-US" sz="26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方法解读</a:t>
            </a:r>
            <a:endParaRPr lang="zh-CN" altLang="en-US" sz="26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 smtClean="0">
                <a:latin typeface="Times New Roman" panose="02020603050405020304" pitchFamily="18" charset="0"/>
              </a:rPr>
              <a:t>        在</a:t>
            </a:r>
            <a:r>
              <a:rPr lang="zh-CN" altLang="en-US" sz="2600" b="1" dirty="0">
                <a:latin typeface="Times New Roman" panose="02020603050405020304" pitchFamily="18" charset="0"/>
              </a:rPr>
              <a:t>探究凸透镜成像规律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时，通过</a:t>
            </a:r>
            <a:r>
              <a:rPr lang="zh-CN" altLang="en-US" sz="2600" b="1" dirty="0">
                <a:latin typeface="Times New Roman" panose="02020603050405020304" pitchFamily="18" charset="0"/>
              </a:rPr>
              <a:t>实验学习制订实验计划、选择合适的实验器材、设计合理的实验步骤、观察记录实验现象、排除实验过程中的故障、总结实验结论来体会实验法的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作用。利用</a:t>
            </a:r>
            <a:r>
              <a:rPr lang="zh-CN" altLang="en-US" sz="2600" b="1" dirty="0">
                <a:latin typeface="Times New Roman" panose="02020603050405020304" pitchFamily="18" charset="0"/>
              </a:rPr>
              <a:t>实验法研究物理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问题，注重</a:t>
            </a:r>
            <a:r>
              <a:rPr lang="zh-CN" altLang="en-US" sz="2600" b="1" dirty="0">
                <a:latin typeface="Times New Roman" panose="02020603050405020304" pitchFamily="18" charset="0"/>
              </a:rPr>
              <a:t>知识的形成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过程，有利于</a:t>
            </a:r>
            <a:r>
              <a:rPr lang="zh-CN" altLang="en-US" sz="2600" b="1" dirty="0">
                <a:latin typeface="Times New Roman" panose="02020603050405020304" pitchFamily="18" charset="0"/>
              </a:rPr>
              <a:t>扭转重结论、轻过程的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倾向，有助于</a:t>
            </a:r>
            <a:r>
              <a:rPr lang="zh-CN" altLang="en-US" sz="2600" b="1" dirty="0">
                <a:latin typeface="Times New Roman" panose="02020603050405020304" pitchFamily="18" charset="0"/>
              </a:rPr>
              <a:t>培养同学们的科学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素养，使</a:t>
            </a:r>
            <a:r>
              <a:rPr lang="zh-CN" altLang="en-US" sz="2600" b="1" dirty="0">
                <a:latin typeface="Times New Roman" panose="02020603050405020304" pitchFamily="18" charset="0"/>
              </a:rPr>
              <a:t>同学们学会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学习。</a:t>
            </a: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26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4"/>
          <p:cNvSpPr txBox="1">
            <a:spLocks noChangeArrowheads="1"/>
          </p:cNvSpPr>
          <p:nvPr/>
        </p:nvSpPr>
        <p:spPr bwMode="auto">
          <a:xfrm>
            <a:off x="1682750" y="906463"/>
            <a:ext cx="8805863" cy="56889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zh-CN" altLang="en-US" sz="2600" b="1" dirty="0" smtClean="0">
                <a:latin typeface="Times New Roman" panose="02020603050405020304" pitchFamily="18" charset="0"/>
              </a:rPr>
              <a:t>例</a:t>
            </a:r>
            <a:r>
              <a:rPr lang="en-US" altLang="zh-CN" sz="2600" b="1" dirty="0" smtClean="0">
                <a:latin typeface="Times New Roman" panose="02020603050405020304" pitchFamily="18" charset="0"/>
              </a:rPr>
              <a:t>4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（</a:t>
            </a:r>
            <a:r>
              <a:rPr lang="zh-CN" altLang="en-US" sz="2600" b="1" dirty="0">
                <a:latin typeface="Times New Roman" panose="02020603050405020304" pitchFamily="18" charset="0"/>
              </a:rPr>
              <a:t>北京中考）实验桌上有高度不同的发光物体</a:t>
            </a:r>
            <a:r>
              <a:rPr lang="en-US" altLang="zh-CN" sz="2600" b="1" i="1" dirty="0">
                <a:latin typeface="Times New Roman" panose="02020603050405020304" pitchFamily="18" charset="0"/>
              </a:rPr>
              <a:t>A</a:t>
            </a:r>
            <a:r>
              <a:rPr lang="zh-CN" altLang="en-US" sz="2600" b="1" dirty="0">
                <a:latin typeface="Times New Roman" panose="02020603050405020304" pitchFamily="18" charset="0"/>
              </a:rPr>
              <a:t>和</a:t>
            </a:r>
            <a:r>
              <a:rPr lang="en-US" altLang="zh-CN" sz="2600" b="1" i="1" dirty="0" smtClean="0">
                <a:latin typeface="Times New Roman" panose="02020603050405020304" pitchFamily="18" charset="0"/>
              </a:rPr>
              <a:t>B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，焦距</a:t>
            </a:r>
            <a:r>
              <a:rPr lang="zh-CN" altLang="en-US" sz="2600" b="1" dirty="0">
                <a:latin typeface="Times New Roman" panose="02020603050405020304" pitchFamily="18" charset="0"/>
              </a:rPr>
              <a:t>分别为</a:t>
            </a:r>
            <a:r>
              <a:rPr lang="en-US" altLang="zh-CN" sz="2600" b="1" dirty="0">
                <a:latin typeface="Times New Roman" panose="02020603050405020304" pitchFamily="18" charset="0"/>
              </a:rPr>
              <a:t>5 cm</a:t>
            </a:r>
            <a:r>
              <a:rPr lang="zh-CN" altLang="en-US" sz="2600" b="1" dirty="0">
                <a:latin typeface="Times New Roman" panose="02020603050405020304" pitchFamily="18" charset="0"/>
              </a:rPr>
              <a:t>、</a:t>
            </a:r>
            <a:r>
              <a:rPr lang="en-US" altLang="zh-CN" sz="2600" b="1" dirty="0">
                <a:latin typeface="Times New Roman" panose="02020603050405020304" pitchFamily="18" charset="0"/>
              </a:rPr>
              <a:t>10 cm</a:t>
            </a:r>
            <a:r>
              <a:rPr lang="zh-CN" altLang="en-US" sz="2600" b="1" dirty="0">
                <a:latin typeface="Times New Roman" panose="02020603050405020304" pitchFamily="18" charset="0"/>
              </a:rPr>
              <a:t>的凸透镜两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个，刻度尺</a:t>
            </a:r>
            <a:r>
              <a:rPr lang="zh-CN" altLang="en-US" sz="2600" b="1" dirty="0">
                <a:latin typeface="Times New Roman" panose="02020603050405020304" pitchFamily="18" charset="0"/>
              </a:rPr>
              <a:t>、光具座和光屏各一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个。小华</a:t>
            </a:r>
            <a:r>
              <a:rPr lang="zh-CN" altLang="en-US" sz="2600" b="1" dirty="0">
                <a:latin typeface="Times New Roman" panose="02020603050405020304" pitchFamily="18" charset="0"/>
              </a:rPr>
              <a:t>选用这些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器材，探究</a:t>
            </a:r>
            <a:r>
              <a:rPr lang="zh-CN" altLang="en-US" sz="2600" b="1" dirty="0">
                <a:latin typeface="Times New Roman" panose="02020603050405020304" pitchFamily="18" charset="0"/>
              </a:rPr>
              <a:t>“凸透镜成实像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时，像</a:t>
            </a:r>
            <a:r>
              <a:rPr lang="zh-CN" altLang="en-US" sz="2600" b="1" dirty="0">
                <a:latin typeface="Times New Roman" panose="02020603050405020304" pitchFamily="18" charset="0"/>
              </a:rPr>
              <a:t>的高度与物体的高度是否有关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”。小华</a:t>
            </a:r>
            <a:r>
              <a:rPr lang="zh-CN" altLang="en-US" sz="2600" b="1" dirty="0">
                <a:latin typeface="Times New Roman" panose="02020603050405020304" pitchFamily="18" charset="0"/>
              </a:rPr>
              <a:t>的主要实验步骤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如下：</a:t>
            </a:r>
            <a:endParaRPr lang="zh-CN" altLang="en-US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latin typeface="Times New Roman" panose="02020603050405020304" pitchFamily="18" charset="0"/>
              </a:rPr>
              <a:t>①将焦距为</a:t>
            </a:r>
            <a:r>
              <a:rPr lang="en-US" altLang="zh-CN" sz="2600" b="1" dirty="0">
                <a:latin typeface="Times New Roman" panose="02020603050405020304" pitchFamily="18" charset="0"/>
              </a:rPr>
              <a:t>10 cm</a:t>
            </a:r>
            <a:r>
              <a:rPr lang="zh-CN" altLang="en-US" sz="2600" b="1" dirty="0">
                <a:latin typeface="Times New Roman" panose="02020603050405020304" pitchFamily="18" charset="0"/>
              </a:rPr>
              <a:t>的凸透镜固定在光具座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中央，将</a:t>
            </a:r>
            <a:r>
              <a:rPr lang="zh-CN" altLang="en-US" sz="2600" b="1" dirty="0">
                <a:latin typeface="Times New Roman" panose="02020603050405020304" pitchFamily="18" charset="0"/>
              </a:rPr>
              <a:t>发光物体</a:t>
            </a:r>
            <a:r>
              <a:rPr lang="en-US" altLang="zh-CN" sz="2600" b="1" i="1" dirty="0">
                <a:latin typeface="Times New Roman" panose="02020603050405020304" pitchFamily="18" charset="0"/>
              </a:rPr>
              <a:t>A</a:t>
            </a:r>
            <a:r>
              <a:rPr lang="zh-CN" altLang="en-US" sz="2600" b="1" dirty="0">
                <a:latin typeface="Times New Roman" panose="02020603050405020304" pitchFamily="18" charset="0"/>
              </a:rPr>
              <a:t>、光屏分别放在凸透镜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两侧，调节</a:t>
            </a:r>
            <a:r>
              <a:rPr lang="zh-CN" altLang="en-US" sz="2600" b="1" dirty="0">
                <a:latin typeface="Times New Roman" panose="02020603050405020304" pitchFamily="18" charset="0"/>
              </a:rPr>
              <a:t>发光物体</a:t>
            </a:r>
            <a:r>
              <a:rPr lang="en-US" altLang="zh-CN" sz="2600" b="1" i="1" dirty="0">
                <a:latin typeface="Times New Roman" panose="02020603050405020304" pitchFamily="18" charset="0"/>
              </a:rPr>
              <a:t>A</a:t>
            </a:r>
            <a:r>
              <a:rPr lang="zh-CN" altLang="en-US" sz="2600" b="1" dirty="0">
                <a:latin typeface="Times New Roman" panose="02020603050405020304" pitchFamily="18" charset="0"/>
              </a:rPr>
              <a:t>、凸透镜和光屏的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高度，使</a:t>
            </a:r>
            <a:r>
              <a:rPr lang="zh-CN" altLang="en-US" sz="2600" b="1" dirty="0">
                <a:latin typeface="Times New Roman" panose="02020603050405020304" pitchFamily="18" charset="0"/>
              </a:rPr>
              <a:t>它们的中心在同一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高度。</a:t>
            </a: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600" b="1" dirty="0">
                <a:latin typeface="Times New Roman" panose="02020603050405020304" pitchFamily="18" charset="0"/>
              </a:rPr>
              <a:t>②</a:t>
            </a:r>
            <a:r>
              <a:rPr lang="zh-CN" altLang="en-US" sz="2600" b="1" dirty="0">
                <a:latin typeface="Times New Roman" panose="02020603050405020304" pitchFamily="18" charset="0"/>
              </a:rPr>
              <a:t>用刻度尺测出发光物体</a:t>
            </a:r>
            <a:r>
              <a:rPr lang="en-US" altLang="zh-CN" sz="2600" b="1" i="1" dirty="0">
                <a:latin typeface="Times New Roman" panose="02020603050405020304" pitchFamily="18" charset="0"/>
              </a:rPr>
              <a:t>A</a:t>
            </a:r>
            <a:r>
              <a:rPr lang="zh-CN" altLang="en-US" sz="2600" b="1" dirty="0">
                <a:latin typeface="Times New Roman" panose="02020603050405020304" pitchFamily="18" charset="0"/>
              </a:rPr>
              <a:t>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高度，并</a:t>
            </a:r>
            <a:r>
              <a:rPr lang="zh-CN" altLang="en-US" sz="2600" b="1" dirty="0">
                <a:latin typeface="Times New Roman" panose="02020603050405020304" pitchFamily="18" charset="0"/>
              </a:rPr>
              <a:t>记录在表格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中。</a:t>
            </a: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endParaRPr lang="en-US" altLang="zh-CN" sz="26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673225" y="827088"/>
            <a:ext cx="8543925" cy="51288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en-US" altLang="zh-CN" sz="2600" b="1" dirty="0">
                <a:latin typeface="Times New Roman" panose="02020603050405020304" pitchFamily="18" charset="0"/>
              </a:rPr>
              <a:t>③</a:t>
            </a:r>
            <a:r>
              <a:rPr lang="zh-CN" altLang="en-US" sz="2600" b="1" dirty="0">
                <a:latin typeface="Times New Roman" panose="02020603050405020304" pitchFamily="18" charset="0"/>
              </a:rPr>
              <a:t>将发光物体</a:t>
            </a:r>
            <a:r>
              <a:rPr lang="en-US" altLang="zh-CN" sz="2600" b="1" i="1" dirty="0">
                <a:latin typeface="Times New Roman" panose="02020603050405020304" pitchFamily="18" charset="0"/>
              </a:rPr>
              <a:t>A</a:t>
            </a:r>
            <a:r>
              <a:rPr lang="zh-CN" altLang="en-US" sz="2600" b="1" dirty="0">
                <a:latin typeface="Times New Roman" panose="02020603050405020304" pitchFamily="18" charset="0"/>
              </a:rPr>
              <a:t>放在光具座上距凸透镜</a:t>
            </a:r>
            <a:r>
              <a:rPr lang="en-US" altLang="zh-CN" sz="2600" b="1" dirty="0">
                <a:latin typeface="Times New Roman" panose="02020603050405020304" pitchFamily="18" charset="0"/>
              </a:rPr>
              <a:t>30 cm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处，移动</a:t>
            </a:r>
            <a:r>
              <a:rPr lang="zh-CN" altLang="en-US" sz="2600" b="1" dirty="0">
                <a:latin typeface="Times New Roman" panose="02020603050405020304" pitchFamily="18" charset="0"/>
              </a:rPr>
              <a:t>光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屏，在</a:t>
            </a:r>
            <a:r>
              <a:rPr lang="zh-CN" altLang="en-US" sz="2600" b="1" dirty="0">
                <a:latin typeface="Times New Roman" panose="02020603050405020304" pitchFamily="18" charset="0"/>
              </a:rPr>
              <a:t>光屏上得到发光物体</a:t>
            </a:r>
            <a:r>
              <a:rPr lang="en-US" altLang="zh-CN" sz="2600" b="1" i="1" dirty="0">
                <a:latin typeface="Times New Roman" panose="02020603050405020304" pitchFamily="18" charset="0"/>
              </a:rPr>
              <a:t>A</a:t>
            </a:r>
            <a:r>
              <a:rPr lang="zh-CN" altLang="en-US" sz="2600" b="1" dirty="0">
                <a:latin typeface="Times New Roman" panose="02020603050405020304" pitchFamily="18" charset="0"/>
              </a:rPr>
              <a:t>清晰的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像，用</a:t>
            </a:r>
            <a:r>
              <a:rPr lang="zh-CN" altLang="en-US" sz="2600" b="1" dirty="0">
                <a:latin typeface="Times New Roman" panose="02020603050405020304" pitchFamily="18" charset="0"/>
              </a:rPr>
              <a:t>刻度尺测量像的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高度，并</a:t>
            </a:r>
            <a:r>
              <a:rPr lang="zh-CN" altLang="en-US" sz="2600" b="1" dirty="0">
                <a:latin typeface="Times New Roman" panose="02020603050405020304" pitchFamily="18" charset="0"/>
              </a:rPr>
              <a:t>记录在表格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中。</a:t>
            </a:r>
            <a:r>
              <a:rPr lang="en-US" altLang="zh-CN" sz="2600" b="1" dirty="0" smtClean="0">
                <a:latin typeface="Times New Roman" panose="02020603050405020304" pitchFamily="18" charset="0"/>
              </a:rPr>
              <a:t> </a:t>
            </a: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600" b="1" dirty="0">
                <a:latin typeface="Times New Roman" panose="02020603050405020304" pitchFamily="18" charset="0"/>
              </a:rPr>
              <a:t>④</a:t>
            </a:r>
            <a:r>
              <a:rPr lang="zh-CN" altLang="en-US" sz="2600" b="1" dirty="0">
                <a:latin typeface="Times New Roman" panose="02020603050405020304" pitchFamily="18" charset="0"/>
              </a:rPr>
              <a:t>将发光物体</a:t>
            </a:r>
            <a:r>
              <a:rPr lang="en-US" altLang="zh-CN" sz="2600" b="1" i="1" dirty="0">
                <a:latin typeface="Times New Roman" panose="02020603050405020304" pitchFamily="18" charset="0"/>
              </a:rPr>
              <a:t>A</a:t>
            </a:r>
            <a:r>
              <a:rPr lang="zh-CN" altLang="en-US" sz="2600" b="1" dirty="0">
                <a:latin typeface="Times New Roman" panose="02020603050405020304" pitchFamily="18" charset="0"/>
              </a:rPr>
              <a:t>放在光具座上距凸透镜</a:t>
            </a:r>
            <a:r>
              <a:rPr lang="en-US" altLang="zh-CN" sz="2600" b="1" dirty="0">
                <a:latin typeface="Times New Roman" panose="02020603050405020304" pitchFamily="18" charset="0"/>
              </a:rPr>
              <a:t>20 cm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处，移动</a:t>
            </a:r>
            <a:r>
              <a:rPr lang="zh-CN" altLang="en-US" sz="2600" b="1" dirty="0">
                <a:latin typeface="Times New Roman" panose="02020603050405020304" pitchFamily="18" charset="0"/>
              </a:rPr>
              <a:t>光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屏，在</a:t>
            </a:r>
            <a:r>
              <a:rPr lang="zh-CN" altLang="en-US" sz="2600" b="1" dirty="0">
                <a:latin typeface="Times New Roman" panose="02020603050405020304" pitchFamily="18" charset="0"/>
              </a:rPr>
              <a:t>光屏上得到发光物体</a:t>
            </a:r>
            <a:r>
              <a:rPr lang="en-US" altLang="zh-CN" sz="2600" b="1" i="1" dirty="0">
                <a:latin typeface="Times New Roman" panose="02020603050405020304" pitchFamily="18" charset="0"/>
              </a:rPr>
              <a:t>A</a:t>
            </a:r>
            <a:r>
              <a:rPr lang="zh-CN" altLang="en-US" sz="2600" b="1" dirty="0">
                <a:latin typeface="Times New Roman" panose="02020603050405020304" pitchFamily="18" charset="0"/>
              </a:rPr>
              <a:t>清晰的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像，用</a:t>
            </a:r>
            <a:r>
              <a:rPr lang="zh-CN" altLang="en-US" sz="2600" b="1" dirty="0">
                <a:latin typeface="Times New Roman" panose="02020603050405020304" pitchFamily="18" charset="0"/>
              </a:rPr>
              <a:t>刻度尺测量像的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高度，并</a:t>
            </a:r>
            <a:r>
              <a:rPr lang="zh-CN" altLang="en-US" sz="2600" b="1" dirty="0">
                <a:latin typeface="Times New Roman" panose="02020603050405020304" pitchFamily="18" charset="0"/>
              </a:rPr>
              <a:t>记录在表格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中。</a:t>
            </a: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 smtClean="0">
                <a:latin typeface="Times New Roman" panose="02020603050405020304" pitchFamily="18" charset="0"/>
              </a:rPr>
              <a:t>根据</a:t>
            </a:r>
            <a:r>
              <a:rPr lang="zh-CN" altLang="en-US" sz="2600" b="1" dirty="0">
                <a:latin typeface="Times New Roman" panose="02020603050405020304" pitchFamily="18" charset="0"/>
              </a:rPr>
              <a:t>以上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叙述，回答</a:t>
            </a:r>
            <a:r>
              <a:rPr lang="zh-CN" altLang="en-US" sz="2600" b="1" dirty="0">
                <a:latin typeface="Times New Roman" panose="02020603050405020304" pitchFamily="18" charset="0"/>
              </a:rPr>
              <a:t>下列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问题。</a:t>
            </a: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latin typeface="Times New Roman" panose="02020603050405020304" pitchFamily="18" charset="0"/>
              </a:rPr>
              <a:t>（</a:t>
            </a:r>
            <a:r>
              <a:rPr lang="en-US" altLang="zh-CN" sz="2600" b="1" dirty="0">
                <a:latin typeface="Times New Roman" panose="02020603050405020304" pitchFamily="18" charset="0"/>
              </a:rPr>
              <a:t>1</a:t>
            </a:r>
            <a:r>
              <a:rPr lang="zh-CN" altLang="en-US" sz="2600" b="1" dirty="0">
                <a:latin typeface="Times New Roman" panose="02020603050405020304" pitchFamily="18" charset="0"/>
              </a:rPr>
              <a:t>）小华的探究过程中存在的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问题：</a:t>
            </a:r>
            <a:r>
              <a:rPr lang="en-US" altLang="zh-CN" sz="2600" b="1" dirty="0" smtClean="0">
                <a:latin typeface="Times New Roman" panose="02020603050405020304" pitchFamily="18" charset="0"/>
              </a:rPr>
              <a:t>_________________________________________________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。</a:t>
            </a:r>
            <a:endParaRPr lang="en-US" altLang="zh-CN" sz="2600" b="1" dirty="0">
              <a:latin typeface="Times New Roman" panose="02020603050405020304" pitchFamily="18" charset="0"/>
            </a:endParaRPr>
          </a:p>
        </p:txBody>
      </p:sp>
      <p:sp>
        <p:nvSpPr>
          <p:cNvPr id="181251" name="Rectangle 3"/>
          <p:cNvSpPr>
            <a:spLocks noChangeArrowheads="1"/>
          </p:cNvSpPr>
          <p:nvPr/>
        </p:nvSpPr>
        <p:spPr bwMode="auto">
          <a:xfrm>
            <a:off x="2387600" y="5275263"/>
            <a:ext cx="682498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没有控制物距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不变，并且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没有改变物体的高度</a:t>
            </a:r>
            <a:endParaRPr lang="zh-CN" altLang="en-US" sz="2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681163" y="869950"/>
            <a:ext cx="8813800" cy="233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latin typeface="Times New Roman" panose="02020603050405020304" pitchFamily="18" charset="0"/>
              </a:rPr>
              <a:t>（</a:t>
            </a:r>
            <a:r>
              <a:rPr lang="en-US" altLang="zh-CN" sz="2600" b="1" dirty="0">
                <a:latin typeface="Times New Roman" panose="02020603050405020304" pitchFamily="18" charset="0"/>
              </a:rPr>
              <a:t>2</a:t>
            </a:r>
            <a:r>
              <a:rPr lang="zh-CN" altLang="en-US" sz="2600" b="1" dirty="0">
                <a:latin typeface="Times New Roman" panose="02020603050405020304" pitchFamily="18" charset="0"/>
              </a:rPr>
              <a:t>）请你针对小华探究过程中存在的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问题，写出</a:t>
            </a:r>
            <a:r>
              <a:rPr lang="zh-CN" altLang="en-US" sz="2600" b="1" dirty="0">
                <a:latin typeface="Times New Roman" panose="02020603050405020304" pitchFamily="18" charset="0"/>
              </a:rPr>
              <a:t>改正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措施：</a:t>
            </a:r>
            <a:r>
              <a:rPr lang="en-US" altLang="zh-CN" sz="2600" b="1" dirty="0" smtClean="0">
                <a:latin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。</a:t>
            </a:r>
            <a:endParaRPr lang="en-US" altLang="zh-CN" sz="2600" b="1" dirty="0">
              <a:latin typeface="Times New Roman" panose="02020603050405020304" pitchFamily="18" charset="0"/>
            </a:endParaRPr>
          </a:p>
        </p:txBody>
      </p:sp>
      <p:sp>
        <p:nvSpPr>
          <p:cNvPr id="182275" name="Rectangle 3"/>
          <p:cNvSpPr>
            <a:spLocks noChangeArrowheads="1"/>
          </p:cNvSpPr>
          <p:nvPr/>
        </p:nvSpPr>
        <p:spPr bwMode="auto">
          <a:xfrm>
            <a:off x="1735138" y="1432560"/>
            <a:ext cx="8505825" cy="1641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      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在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第④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步中，应当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将发光物体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放在光具座上距凸透镜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30 cm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处，移动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光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屏，在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光屏上得到发光物体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清晰的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像，用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刻度尺分别测量发光物体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及其像的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高度，并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记录在表格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中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735138" y="3524250"/>
            <a:ext cx="8788400" cy="28898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spcBef>
                <a:spcPct val="50000"/>
              </a:spcBef>
            </a:pP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     </a:t>
            </a:r>
            <a:r>
              <a:rPr lang="en-US" altLang="zh-CN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   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解析：（</a:t>
            </a: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）探究“凸透镜成实像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时，像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的高度与物体的高度是否有关”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时，应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控制物距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不变，且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要改变物体的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高度，多次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实验后分析像的高度与物体的高度是否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有关，而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小华的探究过程中却没有改变自变量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“物体的高度”，反而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改变了应控制的变量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“物距”，故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不能达到探究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目的。</a:t>
            </a:r>
            <a:endParaRPr lang="en-US" altLang="zh-CN" sz="26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727200" y="796925"/>
            <a:ext cx="8704263" cy="56889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        （</a:t>
            </a: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）根据控制变量的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思想，应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保持物距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不变，改变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发光物体的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高度，具体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的改正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措施：在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第④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步中，应当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将发光物体</a:t>
            </a:r>
            <a:r>
              <a:rPr lang="en-US" altLang="zh-CN" sz="2600" b="1" i="1" dirty="0">
                <a:solidFill>
                  <a:srgbClr val="FF0066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放在光具座上距凸透镜</a:t>
            </a: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30 cm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处，移动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光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屏，在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光屏上得到发光物体</a:t>
            </a: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清晰的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像，用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刻度尺分别测量发光物体</a:t>
            </a:r>
            <a:r>
              <a:rPr lang="en-US" altLang="zh-CN" sz="2600" b="1" i="1" dirty="0">
                <a:solidFill>
                  <a:srgbClr val="FF0066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及其像的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高度，并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记录在表格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中。</a:t>
            </a:r>
            <a:endParaRPr lang="en-US" altLang="zh-CN" sz="26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    </a:t>
            </a:r>
            <a:r>
              <a:rPr lang="en-US" altLang="zh-CN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    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答案：（</a:t>
            </a: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）没有控制物距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不变，并且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没有改变物体的高度（</a:t>
            </a: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）在第④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步中，应当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将发光物体</a:t>
            </a: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放在光具座上距凸透镜</a:t>
            </a: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30 cm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处，移动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光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屏，在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光屏上得到发光物体</a:t>
            </a: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清晰的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像，用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刻度尺分别测量发光物体</a:t>
            </a: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及其像的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高度，并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记录在表格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中。</a:t>
            </a:r>
            <a:endParaRPr lang="zh-CN" altLang="en-US" sz="26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60"/>
          <p:cNvGrpSpPr/>
          <p:nvPr/>
        </p:nvGrpSpPr>
        <p:grpSpPr bwMode="auto">
          <a:xfrm>
            <a:off x="3657600" y="95250"/>
            <a:ext cx="3413125" cy="715963"/>
            <a:chOff x="1610" y="508"/>
            <a:chExt cx="2150" cy="451"/>
          </a:xfrm>
        </p:grpSpPr>
        <p:pic>
          <p:nvPicPr>
            <p:cNvPr id="3076" name="Picture 54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1610" y="508"/>
              <a:ext cx="2150" cy="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7" name="Text Box 55"/>
            <p:cNvSpPr txBox="1">
              <a:spLocks noChangeArrowheads="1"/>
            </p:cNvSpPr>
            <p:nvPr/>
          </p:nvSpPr>
          <p:spPr bwMode="auto">
            <a:xfrm>
              <a:off x="2208" y="576"/>
              <a:ext cx="1458" cy="3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zh-CN" altLang="en-US" sz="2600" b="1">
                  <a:solidFill>
                    <a:srgbClr val="FF505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本章知识梳理</a:t>
              </a:r>
              <a:endParaRPr lang="zh-CN" altLang="en-US" sz="2600" b="1">
                <a:solidFill>
                  <a:srgbClr val="FF5050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pic>
        <p:nvPicPr>
          <p:cNvPr id="3075" name="Picture 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8475" y="746125"/>
            <a:ext cx="5689600" cy="611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685925" y="723900"/>
            <a:ext cx="8855075" cy="58623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5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方法</a:t>
            </a:r>
            <a:r>
              <a:rPr lang="zh-CN" altLang="en-US" sz="25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二</a:t>
            </a:r>
            <a:r>
              <a:rPr lang="zh-CN" altLang="en-US" sz="25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、</a:t>
            </a:r>
            <a:r>
              <a:rPr lang="zh-CN" altLang="en-US" sz="25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比较法</a:t>
            </a:r>
            <a:endParaRPr lang="zh-CN" altLang="en-US" sz="25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25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方法解读</a:t>
            </a:r>
            <a:endParaRPr lang="zh-CN" altLang="en-US" sz="25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2500" b="1" dirty="0">
                <a:latin typeface="Times New Roman" panose="02020603050405020304" pitchFamily="18" charset="0"/>
              </a:rPr>
              <a:t>    </a:t>
            </a:r>
            <a:r>
              <a:rPr lang="zh-CN" altLang="en-US" sz="2500" b="1" dirty="0" smtClean="0">
                <a:latin typeface="Times New Roman" panose="02020603050405020304" pitchFamily="18" charset="0"/>
              </a:rPr>
              <a:t>    各种</a:t>
            </a:r>
            <a:r>
              <a:rPr lang="zh-CN" altLang="en-US" sz="2500" b="1" dirty="0">
                <a:latin typeface="Times New Roman" panose="02020603050405020304" pitchFamily="18" charset="0"/>
              </a:rPr>
              <a:t>物理现象和过程都可以通过比较确定差异点和共同点来获取</a:t>
            </a:r>
            <a:r>
              <a:rPr lang="zh-CN" altLang="en-US" sz="2500" b="1" dirty="0" smtClean="0">
                <a:latin typeface="Times New Roman" panose="02020603050405020304" pitchFamily="18" charset="0"/>
              </a:rPr>
              <a:t>规律。比较</a:t>
            </a:r>
            <a:r>
              <a:rPr lang="zh-CN" altLang="en-US" sz="2500" b="1" dirty="0">
                <a:latin typeface="Times New Roman" panose="02020603050405020304" pitchFamily="18" charset="0"/>
              </a:rPr>
              <a:t>是抽象与概括的</a:t>
            </a:r>
            <a:r>
              <a:rPr lang="zh-CN" altLang="en-US" sz="2500" b="1" dirty="0" smtClean="0">
                <a:latin typeface="Times New Roman" panose="02020603050405020304" pitchFamily="18" charset="0"/>
              </a:rPr>
              <a:t>前提，通过</a:t>
            </a:r>
            <a:r>
              <a:rPr lang="zh-CN" altLang="en-US" sz="2500" b="1" dirty="0">
                <a:latin typeface="Times New Roman" panose="02020603050405020304" pitchFamily="18" charset="0"/>
              </a:rPr>
              <a:t>比较可以建立物理概念、总结物理</a:t>
            </a:r>
            <a:r>
              <a:rPr lang="zh-CN" altLang="en-US" sz="2500" b="1" dirty="0" smtClean="0">
                <a:latin typeface="Times New Roman" panose="02020603050405020304" pitchFamily="18" charset="0"/>
              </a:rPr>
              <a:t>规律。比较法</a:t>
            </a:r>
            <a:r>
              <a:rPr lang="zh-CN" altLang="en-US" sz="2500" b="1" dirty="0">
                <a:latin typeface="Times New Roman" panose="02020603050405020304" pitchFamily="18" charset="0"/>
              </a:rPr>
              <a:t>有三种</a:t>
            </a:r>
            <a:r>
              <a:rPr lang="zh-CN" altLang="en-US" sz="2500" b="1" dirty="0" smtClean="0">
                <a:latin typeface="Times New Roman" panose="02020603050405020304" pitchFamily="18" charset="0"/>
              </a:rPr>
              <a:t>类型：</a:t>
            </a:r>
            <a:endParaRPr lang="zh-CN" altLang="en-US" sz="25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2500" b="1" dirty="0">
                <a:latin typeface="Times New Roman" panose="02020603050405020304" pitchFamily="18" charset="0"/>
              </a:rPr>
              <a:t>（</a:t>
            </a:r>
            <a:r>
              <a:rPr lang="en-US" altLang="zh-CN" sz="2500" b="1" dirty="0">
                <a:latin typeface="Times New Roman" panose="02020603050405020304" pitchFamily="18" charset="0"/>
              </a:rPr>
              <a:t>1</a:t>
            </a:r>
            <a:r>
              <a:rPr lang="zh-CN" altLang="en-US" sz="2500" b="1" dirty="0">
                <a:latin typeface="Times New Roman" panose="02020603050405020304" pitchFamily="18" charset="0"/>
              </a:rPr>
              <a:t>）异中求同的</a:t>
            </a:r>
            <a:r>
              <a:rPr lang="zh-CN" altLang="en-US" sz="2500" b="1" dirty="0" smtClean="0">
                <a:latin typeface="Times New Roman" panose="02020603050405020304" pitchFamily="18" charset="0"/>
              </a:rPr>
              <a:t>比较，即</a:t>
            </a:r>
            <a:r>
              <a:rPr lang="zh-CN" altLang="en-US" sz="2500" b="1" dirty="0">
                <a:latin typeface="Times New Roman" panose="02020603050405020304" pitchFamily="18" charset="0"/>
              </a:rPr>
              <a:t>比较两个或两个以上的对象找出其相同</a:t>
            </a:r>
            <a:r>
              <a:rPr lang="zh-CN" altLang="en-US" sz="2500" b="1" dirty="0" smtClean="0">
                <a:latin typeface="Times New Roman" panose="02020603050405020304" pitchFamily="18" charset="0"/>
              </a:rPr>
              <a:t>点。</a:t>
            </a:r>
            <a:endParaRPr lang="en-US" altLang="zh-CN" sz="25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2500" b="1" dirty="0">
                <a:latin typeface="Times New Roman" panose="02020603050405020304" pitchFamily="18" charset="0"/>
              </a:rPr>
              <a:t>（</a:t>
            </a:r>
            <a:r>
              <a:rPr lang="en-US" altLang="zh-CN" sz="2500" b="1" dirty="0">
                <a:latin typeface="Times New Roman" panose="02020603050405020304" pitchFamily="18" charset="0"/>
              </a:rPr>
              <a:t>2</a:t>
            </a:r>
            <a:r>
              <a:rPr lang="zh-CN" altLang="en-US" sz="2500" b="1" dirty="0">
                <a:latin typeface="Times New Roman" panose="02020603050405020304" pitchFamily="18" charset="0"/>
              </a:rPr>
              <a:t>）同中求异的</a:t>
            </a:r>
            <a:r>
              <a:rPr lang="zh-CN" altLang="en-US" sz="2500" b="1" dirty="0" smtClean="0">
                <a:latin typeface="Times New Roman" panose="02020603050405020304" pitchFamily="18" charset="0"/>
              </a:rPr>
              <a:t>比较，即</a:t>
            </a:r>
            <a:r>
              <a:rPr lang="zh-CN" altLang="en-US" sz="2500" b="1" dirty="0">
                <a:latin typeface="Times New Roman" panose="02020603050405020304" pitchFamily="18" charset="0"/>
              </a:rPr>
              <a:t>比较两个或两个以上的对象找出其</a:t>
            </a:r>
            <a:r>
              <a:rPr lang="zh-CN" altLang="en-US" sz="2500" b="1" dirty="0" smtClean="0">
                <a:latin typeface="Times New Roman" panose="02020603050405020304" pitchFamily="18" charset="0"/>
              </a:rPr>
              <a:t>不同点。</a:t>
            </a:r>
            <a:endParaRPr lang="en-US" altLang="zh-CN" sz="25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2500" b="1" dirty="0">
                <a:latin typeface="Times New Roman" panose="02020603050405020304" pitchFamily="18" charset="0"/>
              </a:rPr>
              <a:t>（</a:t>
            </a:r>
            <a:r>
              <a:rPr lang="en-US" altLang="zh-CN" sz="2500" b="1" dirty="0">
                <a:latin typeface="Times New Roman" panose="02020603050405020304" pitchFamily="18" charset="0"/>
              </a:rPr>
              <a:t>3</a:t>
            </a:r>
            <a:r>
              <a:rPr lang="zh-CN" altLang="en-US" sz="2500" b="1" dirty="0">
                <a:latin typeface="Times New Roman" panose="02020603050405020304" pitchFamily="18" charset="0"/>
              </a:rPr>
              <a:t>）异同综合</a:t>
            </a:r>
            <a:r>
              <a:rPr lang="zh-CN" altLang="en-US" sz="2500" b="1" dirty="0" smtClean="0">
                <a:latin typeface="Times New Roman" panose="02020603050405020304" pitchFamily="18" charset="0"/>
              </a:rPr>
              <a:t>比较，即</a:t>
            </a:r>
            <a:r>
              <a:rPr lang="zh-CN" altLang="en-US" sz="2500" b="1" dirty="0">
                <a:latin typeface="Times New Roman" panose="02020603050405020304" pitchFamily="18" charset="0"/>
              </a:rPr>
              <a:t>比较两个或两个以上的对象的相同点和</a:t>
            </a:r>
            <a:r>
              <a:rPr lang="zh-CN" altLang="en-US" sz="2500" b="1" dirty="0" smtClean="0">
                <a:latin typeface="Times New Roman" panose="02020603050405020304" pitchFamily="18" charset="0"/>
              </a:rPr>
              <a:t>不同点。</a:t>
            </a:r>
            <a:endParaRPr lang="en-US" altLang="zh-CN" sz="25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en-US" altLang="zh-CN" sz="2500" b="1" dirty="0">
                <a:latin typeface="Times New Roman" panose="02020603050405020304" pitchFamily="18" charset="0"/>
              </a:rPr>
              <a:t>    </a:t>
            </a:r>
            <a:r>
              <a:rPr lang="en-US" altLang="zh-CN" sz="2500" b="1" dirty="0" smtClean="0">
                <a:latin typeface="Times New Roman" panose="02020603050405020304" pitchFamily="18" charset="0"/>
              </a:rPr>
              <a:t>     </a:t>
            </a:r>
            <a:r>
              <a:rPr lang="zh-CN" altLang="en-US" sz="2500" b="1" dirty="0" smtClean="0">
                <a:latin typeface="Times New Roman" panose="02020603050405020304" pitchFamily="18" charset="0"/>
              </a:rPr>
              <a:t>本章</a:t>
            </a:r>
            <a:r>
              <a:rPr lang="zh-CN" altLang="en-US" sz="2500" b="1" dirty="0">
                <a:latin typeface="Times New Roman" panose="02020603050405020304" pitchFamily="18" charset="0"/>
              </a:rPr>
              <a:t>应用比较法的</a:t>
            </a:r>
            <a:r>
              <a:rPr lang="zh-CN" altLang="en-US" sz="2500" b="1" dirty="0" smtClean="0">
                <a:latin typeface="Times New Roman" panose="02020603050405020304" pitchFamily="18" charset="0"/>
              </a:rPr>
              <a:t>是：凸透镜</a:t>
            </a:r>
            <a:r>
              <a:rPr lang="zh-CN" altLang="en-US" sz="2500" b="1" dirty="0">
                <a:latin typeface="Times New Roman" panose="02020603050405020304" pitchFamily="18" charset="0"/>
              </a:rPr>
              <a:t>和凹透镜特点的比较、光学作图的比较、凸透镜成像规律和应用的比较、近视眼和远视眼的成因及矫正的比较</a:t>
            </a:r>
            <a:r>
              <a:rPr lang="zh-CN" altLang="en-US" sz="2500" b="1" dirty="0" smtClean="0">
                <a:latin typeface="Times New Roman" panose="02020603050405020304" pitchFamily="18" charset="0"/>
              </a:rPr>
              <a:t>等，通过</a:t>
            </a:r>
            <a:r>
              <a:rPr lang="zh-CN" altLang="en-US" sz="2500" b="1" dirty="0">
                <a:latin typeface="Times New Roman" panose="02020603050405020304" pitchFamily="18" charset="0"/>
              </a:rPr>
              <a:t>比较能加深对知识间联系的</a:t>
            </a:r>
            <a:r>
              <a:rPr lang="zh-CN" altLang="en-US" sz="2500" b="1" dirty="0" smtClean="0">
                <a:latin typeface="Times New Roman" panose="02020603050405020304" pitchFamily="18" charset="0"/>
              </a:rPr>
              <a:t>认识，使</a:t>
            </a:r>
            <a:r>
              <a:rPr lang="zh-CN" altLang="en-US" sz="2500" b="1" dirty="0">
                <a:latin typeface="Times New Roman" panose="02020603050405020304" pitchFamily="18" charset="0"/>
              </a:rPr>
              <a:t>知识条</a:t>
            </a:r>
            <a:r>
              <a:rPr lang="zh-CN" altLang="en-US" sz="2500" b="1" dirty="0" smtClean="0">
                <a:latin typeface="Times New Roman" panose="02020603050405020304" pitchFamily="18" charset="0"/>
              </a:rPr>
              <a:t>理化。</a:t>
            </a:r>
            <a:endParaRPr lang="en-US" altLang="zh-CN" sz="25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676400" y="642938"/>
            <a:ext cx="8712200" cy="56889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latin typeface="Times New Roman" panose="02020603050405020304" pitchFamily="18" charset="0"/>
              </a:rPr>
              <a:t>例</a:t>
            </a:r>
            <a:r>
              <a:rPr lang="en-US" altLang="zh-CN" sz="2600" b="1" dirty="0" smtClean="0">
                <a:latin typeface="Times New Roman" panose="02020603050405020304" pitchFamily="18" charset="0"/>
              </a:rPr>
              <a:t>5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（</a:t>
            </a:r>
            <a:r>
              <a:rPr lang="zh-CN" altLang="en-US" sz="2600" b="1" dirty="0">
                <a:latin typeface="Times New Roman" panose="02020603050405020304" pitchFamily="18" charset="0"/>
              </a:rPr>
              <a:t>安徽蚌埠期末）有一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次，小</a:t>
            </a:r>
            <a:r>
              <a:rPr lang="zh-CN" altLang="en-US" sz="2600" b="1" dirty="0">
                <a:latin typeface="Times New Roman" panose="02020603050405020304" pitchFamily="18" charset="0"/>
              </a:rPr>
              <a:t>明上学前取自己的眼镜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时，发现</a:t>
            </a:r>
            <a:r>
              <a:rPr lang="zh-CN" altLang="en-US" sz="2600" b="1" dirty="0">
                <a:latin typeface="Times New Roman" panose="02020603050405020304" pitchFamily="18" charset="0"/>
              </a:rPr>
              <a:t>自己的近视镜和爷爷的老花镜混在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一起，外形</a:t>
            </a:r>
            <a:r>
              <a:rPr lang="zh-CN" altLang="en-US" sz="2600" b="1" dirty="0">
                <a:latin typeface="Times New Roman" panose="02020603050405020304" pitchFamily="18" charset="0"/>
              </a:rPr>
              <a:t>完全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一样，如</a:t>
            </a:r>
            <a:r>
              <a:rPr lang="zh-CN" altLang="en-US" sz="2600" b="1" dirty="0">
                <a:latin typeface="Times New Roman" panose="02020603050405020304" pitchFamily="18" charset="0"/>
              </a:rPr>
              <a:t>图</a:t>
            </a:r>
            <a:r>
              <a:rPr lang="en-US" altLang="zh-CN" sz="2600" b="1" dirty="0">
                <a:latin typeface="Times New Roman" panose="02020603050405020304" pitchFamily="18" charset="0"/>
              </a:rPr>
              <a:t>4-5</a:t>
            </a:r>
            <a:r>
              <a:rPr lang="zh-CN" altLang="en-US" sz="2600" b="1" dirty="0">
                <a:latin typeface="Times New Roman" panose="02020603050405020304" pitchFamily="18" charset="0"/>
              </a:rPr>
              <a:t>所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示。小</a:t>
            </a:r>
            <a:r>
              <a:rPr lang="zh-CN" altLang="en-US" sz="2600" b="1" dirty="0">
                <a:latin typeface="Times New Roman" panose="02020603050405020304" pitchFamily="18" charset="0"/>
              </a:rPr>
              <a:t>明要想找出自己的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眼镜，下列</a:t>
            </a:r>
            <a:r>
              <a:rPr lang="zh-CN" altLang="en-US" sz="2600" b="1" dirty="0">
                <a:latin typeface="Times New Roman" panose="02020603050405020304" pitchFamily="18" charset="0"/>
              </a:rPr>
              <a:t>做法正确的是（        ）</a:t>
            </a:r>
            <a:endParaRPr lang="zh-CN" altLang="en-US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600" b="1" dirty="0" smtClean="0">
                <a:latin typeface="Times New Roman" panose="02020603050405020304" pitchFamily="18" charset="0"/>
              </a:rPr>
              <a:t>A.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用</a:t>
            </a:r>
            <a:r>
              <a:rPr lang="zh-CN" altLang="en-US" sz="2600" b="1" dirty="0">
                <a:latin typeface="Times New Roman" panose="02020603050405020304" pitchFamily="18" charset="0"/>
              </a:rPr>
              <a:t>手摸镜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时，中间</a:t>
            </a:r>
            <a:r>
              <a:rPr lang="zh-CN" altLang="en-US" sz="2600" b="1" dirty="0">
                <a:latin typeface="Times New Roman" panose="02020603050405020304" pitchFamily="18" charset="0"/>
              </a:rPr>
              <a:t>厚边缘薄的是近视镜</a:t>
            </a:r>
            <a:endParaRPr lang="zh-CN" altLang="en-US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600" b="1" dirty="0" smtClean="0">
                <a:latin typeface="Times New Roman" panose="02020603050405020304" pitchFamily="18" charset="0"/>
              </a:rPr>
              <a:t>B.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让</a:t>
            </a:r>
            <a:r>
              <a:rPr lang="zh-CN" altLang="en-US" sz="2600" b="1" dirty="0">
                <a:latin typeface="Times New Roman" panose="02020603050405020304" pitchFamily="18" charset="0"/>
              </a:rPr>
              <a:t>镜片正对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太阳光，太阳光通过</a:t>
            </a:r>
            <a:r>
              <a:rPr lang="zh-CN" altLang="en-US" sz="2600" b="1" dirty="0">
                <a:latin typeface="Times New Roman" panose="02020603050405020304" pitchFamily="18" charset="0"/>
              </a:rPr>
              <a:t>镜片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后</a:t>
            </a:r>
            <a:endParaRPr lang="en-US" altLang="zh-CN" sz="2600" b="1" dirty="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 smtClean="0">
                <a:latin typeface="Times New Roman" panose="02020603050405020304" pitchFamily="18" charset="0"/>
              </a:rPr>
              <a:t>能</a:t>
            </a:r>
            <a:r>
              <a:rPr lang="zh-CN" altLang="en-US" sz="2600" b="1" dirty="0">
                <a:latin typeface="Times New Roman" panose="02020603050405020304" pitchFamily="18" charset="0"/>
              </a:rPr>
              <a:t>会聚的是近视镜</a:t>
            </a:r>
            <a:endParaRPr lang="zh-CN" altLang="en-US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600" b="1" dirty="0" smtClean="0">
                <a:latin typeface="Times New Roman" panose="02020603050405020304" pitchFamily="18" charset="0"/>
              </a:rPr>
              <a:t>C.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让</a:t>
            </a:r>
            <a:r>
              <a:rPr lang="zh-CN" altLang="en-US" sz="2600" b="1" dirty="0">
                <a:latin typeface="Times New Roman" panose="02020603050405020304" pitchFamily="18" charset="0"/>
              </a:rPr>
              <a:t>镜片正对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太阳光，太阳光</a:t>
            </a:r>
            <a:r>
              <a:rPr lang="zh-CN" altLang="en-US" sz="2600" b="1" dirty="0">
                <a:latin typeface="Times New Roman" panose="02020603050405020304" pitchFamily="18" charset="0"/>
              </a:rPr>
              <a:t>通                                                           过镜片后能发散的是近视镜</a:t>
            </a:r>
            <a:endParaRPr lang="zh-CN" altLang="en-US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600" b="1" dirty="0" smtClean="0">
                <a:latin typeface="Times New Roman" panose="02020603050405020304" pitchFamily="18" charset="0"/>
              </a:rPr>
              <a:t>D.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拿</a:t>
            </a:r>
            <a:r>
              <a:rPr lang="zh-CN" altLang="en-US" sz="2600" b="1" dirty="0">
                <a:latin typeface="Times New Roman" panose="02020603050405020304" pitchFamily="18" charset="0"/>
              </a:rPr>
              <a:t>着镜片看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字，能</a:t>
            </a:r>
            <a:r>
              <a:rPr lang="zh-CN" altLang="en-US" sz="2600" b="1" dirty="0">
                <a:latin typeface="Times New Roman" panose="02020603050405020304" pitchFamily="18" charset="0"/>
              </a:rPr>
              <a:t>把字放大的是近视镜</a:t>
            </a:r>
            <a:endParaRPr lang="zh-CN" altLang="en-US" sz="2600" b="1" dirty="0">
              <a:latin typeface="Times New Roman" panose="02020603050405020304" pitchFamily="18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8786813" y="5740400"/>
            <a:ext cx="95504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>
                <a:latin typeface="Times New Roman" panose="02020603050405020304" pitchFamily="18" charset="0"/>
              </a:rPr>
              <a:t>图</a:t>
            </a:r>
            <a:r>
              <a:rPr lang="en-US" altLang="zh-CN" sz="2600" b="1">
                <a:latin typeface="Times New Roman" panose="02020603050405020304" pitchFamily="18" charset="0"/>
              </a:rPr>
              <a:t>4-5</a:t>
            </a:r>
            <a:endParaRPr lang="en-US" altLang="zh-CN" sz="2600" b="1">
              <a:latin typeface="Times New Roman" panose="02020603050405020304" pitchFamily="18" charset="0"/>
            </a:endParaRP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824788" y="3517900"/>
            <a:ext cx="2543175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7397" name="Rectangle 5"/>
          <p:cNvSpPr>
            <a:spLocks noChangeArrowheads="1"/>
          </p:cNvSpPr>
          <p:nvPr/>
        </p:nvSpPr>
        <p:spPr bwMode="auto">
          <a:xfrm>
            <a:off x="3200400" y="2362200"/>
            <a:ext cx="42164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7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7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666875" y="1244600"/>
            <a:ext cx="8618538" cy="45694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en-US" altLang="zh-CN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         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解析：用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手摸镜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时，中间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厚边缘薄的是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凸透镜，用于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矫正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远视眼，</a:t>
            </a:r>
            <a:r>
              <a:rPr lang="en-US" altLang="zh-CN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错误；让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镜片正对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太阳光，太阳光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通过镜片能呈现一个明亮小光斑的是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凸透镜，即老花镜，</a:t>
            </a:r>
            <a:r>
              <a:rPr lang="en-US" altLang="zh-CN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错误；让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镜片正对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太阳光，太阳光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通过镜片后能呈现一个大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光斑，即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能使光发散的是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凹透镜，即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是近视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镜，</a:t>
            </a:r>
            <a:r>
              <a:rPr lang="en-US" altLang="zh-CN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C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正确；拿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着镜片看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字，能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把字放大的是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放大镜，即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是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凸透镜，是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远视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镜，</a:t>
            </a:r>
            <a:r>
              <a:rPr lang="en-US" altLang="zh-CN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D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错误。</a:t>
            </a:r>
            <a:endParaRPr lang="en-US" altLang="zh-CN" sz="26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    </a:t>
            </a:r>
            <a:r>
              <a:rPr lang="en-US" altLang="zh-CN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   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答案：</a:t>
            </a:r>
            <a:r>
              <a:rPr lang="en-US" altLang="zh-CN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C</a:t>
            </a:r>
            <a:endParaRPr lang="en-US" altLang="zh-CN" sz="26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6"/>
          <p:cNvGrpSpPr/>
          <p:nvPr/>
        </p:nvGrpSpPr>
        <p:grpSpPr bwMode="auto">
          <a:xfrm>
            <a:off x="4267200" y="533400"/>
            <a:ext cx="3413125" cy="715963"/>
            <a:chOff x="893" y="1779"/>
            <a:chExt cx="2150" cy="451"/>
          </a:xfrm>
        </p:grpSpPr>
        <p:pic>
          <p:nvPicPr>
            <p:cNvPr id="4101" name="Picture 7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893" y="1779"/>
              <a:ext cx="2150" cy="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2" name="Text Box 8"/>
            <p:cNvSpPr txBox="1">
              <a:spLocks noChangeArrowheads="1"/>
            </p:cNvSpPr>
            <p:nvPr/>
          </p:nvSpPr>
          <p:spPr bwMode="auto">
            <a:xfrm>
              <a:off x="1491" y="1847"/>
              <a:ext cx="1458" cy="3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zh-CN" altLang="en-US" sz="2600" b="1" dirty="0">
                  <a:solidFill>
                    <a:srgbClr val="FF505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重难专题探究</a:t>
              </a:r>
              <a:endParaRPr lang="zh-CN" altLang="en-US" sz="2600" b="1" dirty="0">
                <a:solidFill>
                  <a:srgbClr val="FF5050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sp>
        <p:nvSpPr>
          <p:cNvPr id="4099" name="Text Box 9"/>
          <p:cNvSpPr txBox="1">
            <a:spLocks noChangeArrowheads="1"/>
          </p:cNvSpPr>
          <p:nvPr/>
        </p:nvSpPr>
        <p:spPr bwMode="auto">
          <a:xfrm>
            <a:off x="5638800" y="2971800"/>
            <a:ext cx="2532063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zh-CN" altLang="zh-CN" sz="2600" b="1">
              <a:latin typeface="Times New Roman" panose="02020603050405020304" pitchFamily="18" charset="0"/>
            </a:endParaRPr>
          </a:p>
        </p:txBody>
      </p:sp>
      <p:sp>
        <p:nvSpPr>
          <p:cNvPr id="4100" name="Text Box 10"/>
          <p:cNvSpPr txBox="1">
            <a:spLocks noChangeArrowheads="1"/>
          </p:cNvSpPr>
          <p:nvPr/>
        </p:nvSpPr>
        <p:spPr bwMode="auto">
          <a:xfrm>
            <a:off x="1625600" y="1254125"/>
            <a:ext cx="8940800" cy="55295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spcBef>
                <a:spcPct val="50000"/>
              </a:spcBef>
            </a:pP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专题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一、有关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透镜的光学作图</a:t>
            </a:r>
            <a:endParaRPr lang="zh-CN" altLang="en-US" sz="26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  <a:spcBef>
                <a:spcPct val="50000"/>
              </a:spcBef>
            </a:pP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专题解读</a:t>
            </a:r>
            <a:endParaRPr lang="zh-CN" altLang="en-US" sz="26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  <a:spcBef>
                <a:spcPct val="50000"/>
              </a:spcBef>
            </a:pPr>
            <a:r>
              <a:rPr lang="zh-CN" altLang="en-US" sz="2600" b="1" dirty="0" smtClean="0">
                <a:latin typeface="Times New Roman" panose="02020603050405020304" pitchFamily="18" charset="0"/>
              </a:rPr>
              <a:t>        本章</a:t>
            </a:r>
            <a:r>
              <a:rPr lang="zh-CN" altLang="en-US" sz="2600" b="1" dirty="0">
                <a:latin typeface="Times New Roman" panose="02020603050405020304" pitchFamily="18" charset="0"/>
              </a:rPr>
              <a:t>光学作图主要包括四大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类：第</a:t>
            </a:r>
            <a:r>
              <a:rPr lang="zh-CN" altLang="en-US" sz="2600" b="1" dirty="0">
                <a:latin typeface="Times New Roman" panose="02020603050405020304" pitchFamily="18" charset="0"/>
              </a:rPr>
              <a:t>一类是凸透镜光路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图；第二</a:t>
            </a:r>
            <a:r>
              <a:rPr lang="zh-CN" altLang="en-US" sz="2600" b="1" dirty="0">
                <a:latin typeface="Times New Roman" panose="02020603050405020304" pitchFamily="18" charset="0"/>
              </a:rPr>
              <a:t>类是凹透镜光路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图；第三</a:t>
            </a:r>
            <a:r>
              <a:rPr lang="zh-CN" altLang="en-US" sz="2600" b="1" dirty="0">
                <a:latin typeface="Times New Roman" panose="02020603050405020304" pitchFamily="18" charset="0"/>
              </a:rPr>
              <a:t>类是透镜和平面镜等光学元件的综合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作图；第四</a:t>
            </a:r>
            <a:r>
              <a:rPr lang="zh-CN" altLang="en-US" sz="2600" b="1" dirty="0">
                <a:latin typeface="Times New Roman" panose="02020603050405020304" pitchFamily="18" charset="0"/>
              </a:rPr>
              <a:t>类是黑盒子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问题，选</a:t>
            </a:r>
            <a:r>
              <a:rPr lang="zh-CN" altLang="en-US" sz="2600" b="1" dirty="0">
                <a:latin typeface="Times New Roman" panose="02020603050405020304" pitchFamily="18" charset="0"/>
              </a:rPr>
              <a:t>填透镜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类型。</a:t>
            </a: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600" b="1" dirty="0" smtClean="0">
                <a:latin typeface="Times New Roman" panose="02020603050405020304" pitchFamily="18" charset="0"/>
              </a:rPr>
              <a:t>         (</a:t>
            </a:r>
            <a:r>
              <a:rPr lang="en-US" altLang="zh-CN" sz="2600" b="1" dirty="0">
                <a:latin typeface="Times New Roman" panose="02020603050405020304" pitchFamily="18" charset="0"/>
              </a:rPr>
              <a:t>1)</a:t>
            </a:r>
            <a:r>
              <a:rPr lang="zh-CN" altLang="en-US" sz="2600" b="1" dirty="0">
                <a:latin typeface="Times New Roman" panose="02020603050405020304" pitchFamily="18" charset="0"/>
              </a:rPr>
              <a:t>凸透镜光路图有三条特殊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光线：①</a:t>
            </a:r>
            <a:r>
              <a:rPr lang="zh-CN" altLang="en-US" sz="2600" b="1" dirty="0">
                <a:latin typeface="Times New Roman" panose="02020603050405020304" pitchFamily="18" charset="0"/>
              </a:rPr>
              <a:t>平行于主光轴的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光线，经过</a:t>
            </a:r>
            <a:r>
              <a:rPr lang="zh-CN" altLang="en-US" sz="2600" b="1" dirty="0">
                <a:latin typeface="Times New Roman" panose="02020603050405020304" pitchFamily="18" charset="0"/>
              </a:rPr>
              <a:t>凸透镜折射后过异侧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焦点；②</a:t>
            </a:r>
            <a:r>
              <a:rPr lang="zh-CN" altLang="en-US" sz="2600" b="1" dirty="0">
                <a:latin typeface="Times New Roman" panose="02020603050405020304" pitchFamily="18" charset="0"/>
              </a:rPr>
              <a:t>过光心的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光线，传播</a:t>
            </a:r>
            <a:r>
              <a:rPr lang="zh-CN" altLang="en-US" sz="2600" b="1" dirty="0">
                <a:latin typeface="Times New Roman" panose="02020603050405020304" pitchFamily="18" charset="0"/>
              </a:rPr>
              <a:t>方向不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改变；③</a:t>
            </a:r>
            <a:r>
              <a:rPr lang="zh-CN" altLang="en-US" sz="2600" b="1" dirty="0">
                <a:latin typeface="Times New Roman" panose="02020603050405020304" pitchFamily="18" charset="0"/>
              </a:rPr>
              <a:t>过焦点的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光线，经过</a:t>
            </a:r>
            <a:r>
              <a:rPr lang="zh-CN" altLang="en-US" sz="2600" b="1" dirty="0">
                <a:latin typeface="Times New Roman" panose="02020603050405020304" pitchFamily="18" charset="0"/>
              </a:rPr>
              <a:t>凸透镜折射后与主光轴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平行。</a:t>
            </a:r>
            <a:endParaRPr lang="en-US" altLang="zh-CN" sz="26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1676400" y="1397000"/>
            <a:ext cx="8712200" cy="501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en-US" altLang="zh-CN" sz="2600" b="1" dirty="0" smtClean="0">
                <a:latin typeface="Times New Roman" panose="02020603050405020304" pitchFamily="18" charset="0"/>
              </a:rPr>
              <a:t>        (</a:t>
            </a:r>
            <a:r>
              <a:rPr lang="en-US" altLang="zh-CN" sz="2600" b="1" dirty="0">
                <a:latin typeface="Times New Roman" panose="02020603050405020304" pitchFamily="18" charset="0"/>
              </a:rPr>
              <a:t>2)</a:t>
            </a:r>
            <a:r>
              <a:rPr lang="zh-CN" altLang="en-US" sz="2600" b="1" dirty="0">
                <a:latin typeface="Times New Roman" panose="02020603050405020304" pitchFamily="18" charset="0"/>
              </a:rPr>
              <a:t>凹透镜光路图有三条特殊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光线：①</a:t>
            </a:r>
            <a:r>
              <a:rPr lang="zh-CN" altLang="en-US" sz="2600" b="1" dirty="0">
                <a:latin typeface="Times New Roman" panose="02020603050405020304" pitchFamily="18" charset="0"/>
              </a:rPr>
              <a:t>平行于主光轴的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光线，经过</a:t>
            </a:r>
            <a:r>
              <a:rPr lang="zh-CN" altLang="en-US" sz="2600" b="1" dirty="0">
                <a:latin typeface="Times New Roman" panose="02020603050405020304" pitchFamily="18" charset="0"/>
              </a:rPr>
              <a:t>凹透镜折射后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发散，发散</a:t>
            </a:r>
            <a:r>
              <a:rPr lang="zh-CN" altLang="en-US" sz="2600" b="1" dirty="0">
                <a:latin typeface="Times New Roman" panose="02020603050405020304" pitchFamily="18" charset="0"/>
              </a:rPr>
              <a:t>光线的反向延长线过同侧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焦点；②</a:t>
            </a:r>
            <a:r>
              <a:rPr lang="zh-CN" altLang="en-US" sz="2600" b="1" dirty="0">
                <a:latin typeface="Times New Roman" panose="02020603050405020304" pitchFamily="18" charset="0"/>
              </a:rPr>
              <a:t>过光心的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光线，传播</a:t>
            </a:r>
            <a:r>
              <a:rPr lang="zh-CN" altLang="en-US" sz="2600" b="1" dirty="0">
                <a:latin typeface="Times New Roman" panose="02020603050405020304" pitchFamily="18" charset="0"/>
              </a:rPr>
              <a:t>方向不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改变；③</a:t>
            </a:r>
            <a:r>
              <a:rPr lang="zh-CN" altLang="en-US" sz="2600" b="1" dirty="0">
                <a:latin typeface="Times New Roman" panose="02020603050405020304" pitchFamily="18" charset="0"/>
              </a:rPr>
              <a:t>延长后过异侧焦点的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光线，经过</a:t>
            </a:r>
            <a:r>
              <a:rPr lang="zh-CN" altLang="en-US" sz="2600" b="1" dirty="0">
                <a:latin typeface="Times New Roman" panose="02020603050405020304" pitchFamily="18" charset="0"/>
              </a:rPr>
              <a:t>凹透镜折射后与主光轴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平行。</a:t>
            </a: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600" b="1" dirty="0" smtClean="0">
                <a:latin typeface="Times New Roman" panose="02020603050405020304" pitchFamily="18" charset="0"/>
              </a:rPr>
              <a:t>         (</a:t>
            </a:r>
            <a:r>
              <a:rPr lang="en-US" altLang="zh-CN" sz="2600" b="1" dirty="0">
                <a:latin typeface="Times New Roman" panose="02020603050405020304" pitchFamily="18" charset="0"/>
              </a:rPr>
              <a:t>3)</a:t>
            </a:r>
            <a:r>
              <a:rPr lang="zh-CN" altLang="en-US" sz="2600" b="1" dirty="0">
                <a:latin typeface="Times New Roman" panose="02020603050405020304" pitchFamily="18" charset="0"/>
              </a:rPr>
              <a:t>解决黑盒子问题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时，通过</a:t>
            </a:r>
            <a:r>
              <a:rPr lang="zh-CN" altLang="en-US" sz="2600" b="1" dirty="0">
                <a:latin typeface="Times New Roman" panose="02020603050405020304" pitchFamily="18" charset="0"/>
              </a:rPr>
              <a:t>比较经过透镜后的折射光线和入射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光线，看</a:t>
            </a:r>
            <a:r>
              <a:rPr lang="zh-CN" altLang="en-US" sz="2600" b="1" dirty="0">
                <a:latin typeface="Times New Roman" panose="02020603050405020304" pitchFamily="18" charset="0"/>
              </a:rPr>
              <a:t>折射光线相对于入射光线是会聚了还是发散了确定透镜的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种类。</a:t>
            </a: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/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26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5"/>
          <p:cNvSpPr txBox="1">
            <a:spLocks noChangeArrowheads="1"/>
          </p:cNvSpPr>
          <p:nvPr/>
        </p:nvSpPr>
        <p:spPr bwMode="auto">
          <a:xfrm>
            <a:off x="1649413" y="898525"/>
            <a:ext cx="8729662" cy="56889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zh-CN" altLang="en-US" sz="2600" b="1" dirty="0" smtClean="0">
                <a:latin typeface="Times New Roman" panose="02020603050405020304" pitchFamily="18" charset="0"/>
              </a:rPr>
              <a:t>例</a:t>
            </a:r>
            <a:r>
              <a:rPr lang="en-US" altLang="zh-CN" sz="2600" b="1" dirty="0" smtClean="0">
                <a:latin typeface="Times New Roman" panose="02020603050405020304" pitchFamily="18" charset="0"/>
              </a:rPr>
              <a:t>1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（</a:t>
            </a:r>
            <a:r>
              <a:rPr lang="zh-CN" altLang="en-US" sz="2600" b="1" dirty="0">
                <a:latin typeface="Times New Roman" panose="02020603050405020304" pitchFamily="18" charset="0"/>
              </a:rPr>
              <a:t>辽宁葫芦岛中考）如图</a:t>
            </a:r>
            <a:r>
              <a:rPr lang="en-US" altLang="zh-CN" sz="2600" b="1" dirty="0">
                <a:latin typeface="Times New Roman" panose="02020603050405020304" pitchFamily="18" charset="0"/>
              </a:rPr>
              <a:t>4-1</a:t>
            </a:r>
            <a:r>
              <a:rPr lang="zh-CN" altLang="en-US" sz="2600" b="1" dirty="0">
                <a:latin typeface="Times New Roman" panose="02020603050405020304" pitchFamily="18" charset="0"/>
              </a:rPr>
              <a:t>所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示，</a:t>
            </a:r>
            <a:r>
              <a:rPr lang="en-US" altLang="zh-CN" sz="2600" b="1" i="1" dirty="0" err="1" smtClean="0">
                <a:latin typeface="Times New Roman" panose="02020603050405020304" pitchFamily="18" charset="0"/>
              </a:rPr>
              <a:t>ab</a:t>
            </a:r>
            <a:r>
              <a:rPr lang="zh-CN" altLang="en-US" sz="2600" b="1" dirty="0">
                <a:latin typeface="Times New Roman" panose="02020603050405020304" pitchFamily="18" charset="0"/>
              </a:rPr>
              <a:t>是光源</a:t>
            </a:r>
            <a:r>
              <a:rPr lang="en-US" altLang="zh-CN" sz="2600" b="1" i="1" dirty="0">
                <a:latin typeface="Times New Roman" panose="02020603050405020304" pitchFamily="18" charset="0"/>
              </a:rPr>
              <a:t>S</a:t>
            </a:r>
            <a:r>
              <a:rPr lang="zh-CN" altLang="en-US" sz="2600" b="1" dirty="0">
                <a:latin typeface="Times New Roman" panose="02020603050405020304" pitchFamily="18" charset="0"/>
              </a:rPr>
              <a:t>射向平面镜后的一条反射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光线，并</a:t>
            </a:r>
            <a:r>
              <a:rPr lang="zh-CN" altLang="en-US" sz="2600" b="1" dirty="0">
                <a:latin typeface="Times New Roman" panose="02020603050405020304" pitchFamily="18" charset="0"/>
              </a:rPr>
              <a:t>射向凹透镜的焦点</a:t>
            </a:r>
            <a:r>
              <a:rPr lang="en-US" altLang="zh-CN" sz="2600" b="1" i="1" dirty="0" smtClean="0">
                <a:latin typeface="Times New Roman" panose="02020603050405020304" pitchFamily="18" charset="0"/>
              </a:rPr>
              <a:t>F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。</a:t>
            </a:r>
            <a:r>
              <a:rPr lang="en-US" altLang="zh-CN" sz="2600" b="1" i="1" dirty="0" smtClean="0">
                <a:latin typeface="Times New Roman" panose="02020603050405020304" pitchFamily="18" charset="0"/>
              </a:rPr>
              <a:t>S</a:t>
            </a:r>
            <a:r>
              <a:rPr lang="en-US" altLang="zh-CN" sz="2600" b="1" dirty="0">
                <a:latin typeface="Times New Roman" panose="02020603050405020304" pitchFamily="18" charset="0"/>
              </a:rPr>
              <a:t>′</a:t>
            </a:r>
            <a:r>
              <a:rPr lang="zh-CN" altLang="en-US" sz="2600" b="1" dirty="0">
                <a:latin typeface="Times New Roman" panose="02020603050405020304" pitchFamily="18" charset="0"/>
              </a:rPr>
              <a:t>是光源</a:t>
            </a:r>
            <a:r>
              <a:rPr lang="en-US" altLang="zh-CN" sz="2600" b="1" i="1" dirty="0">
                <a:latin typeface="Times New Roman" panose="02020603050405020304" pitchFamily="18" charset="0"/>
              </a:rPr>
              <a:t>S</a:t>
            </a:r>
            <a:r>
              <a:rPr lang="zh-CN" altLang="en-US" sz="2600" b="1" dirty="0">
                <a:latin typeface="Times New Roman" panose="02020603050405020304" pitchFamily="18" charset="0"/>
              </a:rPr>
              <a:t>在平面镜中的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像。</a:t>
            </a: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 smtClean="0">
                <a:latin typeface="Times New Roman" panose="02020603050405020304" pitchFamily="18" charset="0"/>
              </a:rPr>
              <a:t>请</a:t>
            </a:r>
            <a:r>
              <a:rPr lang="zh-CN" altLang="en-US" sz="2600" b="1" dirty="0">
                <a:latin typeface="Times New Roman" panose="02020603050405020304" pitchFamily="18" charset="0"/>
              </a:rPr>
              <a:t>画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出：（</a:t>
            </a:r>
            <a:r>
              <a:rPr lang="en-US" altLang="zh-CN" sz="2600" b="1" dirty="0">
                <a:latin typeface="Times New Roman" panose="02020603050405020304" pitchFamily="18" charset="0"/>
              </a:rPr>
              <a:t>1</a:t>
            </a:r>
            <a:r>
              <a:rPr lang="zh-CN" altLang="en-US" sz="2600" b="1" dirty="0">
                <a:latin typeface="Times New Roman" panose="02020603050405020304" pitchFamily="18" charset="0"/>
              </a:rPr>
              <a:t>）光源</a:t>
            </a:r>
            <a:r>
              <a:rPr lang="en-US" altLang="zh-CN" sz="2600" b="1" i="1" dirty="0">
                <a:latin typeface="Times New Roman" panose="02020603050405020304" pitchFamily="18" charset="0"/>
              </a:rPr>
              <a:t>S</a:t>
            </a:r>
            <a:r>
              <a:rPr lang="zh-CN" altLang="en-US" sz="2600" b="1" dirty="0">
                <a:latin typeface="Times New Roman" panose="02020603050405020304" pitchFamily="18" charset="0"/>
              </a:rPr>
              <a:t>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位置；（</a:t>
            </a:r>
            <a:r>
              <a:rPr lang="en-US" altLang="zh-CN" sz="2600" b="1" dirty="0">
                <a:latin typeface="Times New Roman" panose="02020603050405020304" pitchFamily="18" charset="0"/>
              </a:rPr>
              <a:t>2</a:t>
            </a:r>
            <a:r>
              <a:rPr lang="zh-CN" altLang="en-US" sz="2600" b="1" dirty="0">
                <a:latin typeface="Times New Roman" panose="02020603050405020304" pitchFamily="18" charset="0"/>
              </a:rPr>
              <a:t>）</a:t>
            </a:r>
            <a:r>
              <a:rPr lang="en-US" altLang="zh-CN" sz="2600" b="1" i="1" dirty="0" err="1">
                <a:latin typeface="Times New Roman" panose="02020603050405020304" pitchFamily="18" charset="0"/>
              </a:rPr>
              <a:t>ab</a:t>
            </a:r>
            <a:r>
              <a:rPr lang="zh-CN" altLang="en-US" sz="2600" b="1" dirty="0">
                <a:latin typeface="Times New Roman" panose="02020603050405020304" pitchFamily="18" charset="0"/>
              </a:rPr>
              <a:t>的入射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光线；（</a:t>
            </a:r>
            <a:r>
              <a:rPr lang="en-US" altLang="zh-CN" sz="2600" b="1" dirty="0">
                <a:latin typeface="Times New Roman" panose="02020603050405020304" pitchFamily="18" charset="0"/>
              </a:rPr>
              <a:t>3</a:t>
            </a:r>
            <a:r>
              <a:rPr lang="zh-CN" altLang="en-US" sz="2600" b="1" dirty="0">
                <a:latin typeface="Times New Roman" panose="02020603050405020304" pitchFamily="18" charset="0"/>
              </a:rPr>
              <a:t>）</a:t>
            </a:r>
            <a:r>
              <a:rPr lang="en-US" altLang="zh-CN" sz="2600" b="1" i="1" dirty="0" err="1">
                <a:latin typeface="Times New Roman" panose="02020603050405020304" pitchFamily="18" charset="0"/>
              </a:rPr>
              <a:t>ab</a:t>
            </a:r>
            <a:r>
              <a:rPr lang="zh-CN" altLang="en-US" sz="2600" b="1" dirty="0">
                <a:latin typeface="Times New Roman" panose="02020603050405020304" pitchFamily="18" charset="0"/>
              </a:rPr>
              <a:t>经凹透镜的折射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光线。</a:t>
            </a:r>
            <a:endParaRPr lang="en-US" altLang="zh-CN" sz="2600" b="1" dirty="0">
              <a:latin typeface="Times New Roman" panose="02020603050405020304" pitchFamily="18" charset="0"/>
            </a:endParaRPr>
          </a:p>
        </p:txBody>
      </p:sp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5845175" y="4530725"/>
            <a:ext cx="95504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>
                <a:latin typeface="Times New Roman" panose="02020603050405020304" pitchFamily="18" charset="0"/>
              </a:rPr>
              <a:t>图</a:t>
            </a:r>
            <a:r>
              <a:rPr lang="en-US" altLang="zh-CN" sz="2600" b="1">
                <a:latin typeface="Times New Roman" panose="02020603050405020304" pitchFamily="18" charset="0"/>
              </a:rPr>
              <a:t>4-1</a:t>
            </a:r>
            <a:endParaRPr lang="en-US" altLang="zh-CN" sz="2600" b="1">
              <a:latin typeface="Times New Roman" panose="02020603050405020304" pitchFamily="18" charset="0"/>
            </a:endParaRPr>
          </a:p>
        </p:txBody>
      </p:sp>
      <p:pic>
        <p:nvPicPr>
          <p:cNvPr id="6148" name="Picture 7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525963" y="2555875"/>
            <a:ext cx="2973387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660525" y="1076325"/>
            <a:ext cx="8678863" cy="32899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    </a:t>
            </a:r>
            <a:r>
              <a:rPr lang="en-US" altLang="zh-CN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    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解析：画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出像</a:t>
            </a:r>
            <a:r>
              <a:rPr lang="en-US" altLang="zh-CN" sz="2600" b="1" i="1" dirty="0">
                <a:solidFill>
                  <a:srgbClr val="FF0066"/>
                </a:solidFill>
                <a:latin typeface="Times New Roman" panose="02020603050405020304" pitchFamily="18" charset="0"/>
              </a:rPr>
              <a:t>S</a:t>
            </a: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′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关于平面镜的对称点</a:t>
            </a:r>
            <a:r>
              <a:rPr lang="en-US" altLang="zh-CN" sz="2600" b="1" i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S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，可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得光源</a:t>
            </a:r>
            <a:r>
              <a:rPr lang="en-US" altLang="zh-CN" sz="2600" b="1" i="1" dirty="0">
                <a:solidFill>
                  <a:srgbClr val="FF0066"/>
                </a:solidFill>
                <a:latin typeface="Times New Roman" panose="02020603050405020304" pitchFamily="18" charset="0"/>
              </a:rPr>
              <a:t>S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的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位置。连接</a:t>
            </a:r>
            <a:r>
              <a:rPr lang="en-US" altLang="zh-CN" sz="2600" b="1" i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Sa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，可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得</a:t>
            </a:r>
            <a:r>
              <a:rPr lang="en-US" altLang="zh-CN" sz="2600" b="1" i="1" dirty="0" err="1">
                <a:solidFill>
                  <a:srgbClr val="FF0066"/>
                </a:solidFill>
                <a:latin typeface="Times New Roman" panose="02020603050405020304" pitchFamily="18" charset="0"/>
              </a:rPr>
              <a:t>ab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的入射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光线。</a:t>
            </a:r>
            <a:r>
              <a:rPr lang="en-US" altLang="zh-CN" sz="2600" b="1" i="1" dirty="0" err="1" smtClean="0">
                <a:solidFill>
                  <a:srgbClr val="FF0066"/>
                </a:solidFill>
                <a:latin typeface="Times New Roman" panose="02020603050405020304" pitchFamily="18" charset="0"/>
              </a:rPr>
              <a:t>ab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的延长线过凹透镜的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焦点，则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其折射光线平行于凹透镜的主光轴射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出，如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图</a:t>
            </a: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4-2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所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示。</a:t>
            </a:r>
            <a:endParaRPr lang="en-US" altLang="zh-CN" sz="26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    </a:t>
            </a:r>
            <a:r>
              <a:rPr lang="en-US" altLang="zh-CN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    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答案：如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图</a:t>
            </a:r>
            <a:r>
              <a:rPr lang="en-US" altLang="zh-CN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4-2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所示</a:t>
            </a:r>
            <a:endParaRPr lang="zh-CN" altLang="en-US" sz="26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/>
            <a:endParaRPr lang="en-US" altLang="zh-CN" sz="26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5911850" y="5654675"/>
            <a:ext cx="95504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>
                <a:latin typeface="Times New Roman" panose="02020603050405020304" pitchFamily="18" charset="0"/>
              </a:rPr>
              <a:t>图</a:t>
            </a:r>
            <a:r>
              <a:rPr lang="en-US" altLang="zh-CN" sz="2600" b="1">
                <a:latin typeface="Times New Roman" panose="02020603050405020304" pitchFamily="18" charset="0"/>
              </a:rPr>
              <a:t>4-2</a:t>
            </a:r>
            <a:endParaRPr lang="en-US" altLang="zh-CN" sz="2600" b="1">
              <a:latin typeface="Times New Roman" panose="02020603050405020304" pitchFamily="18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840288" y="3902075"/>
            <a:ext cx="259715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693863" y="795338"/>
            <a:ext cx="8763000" cy="56889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专题</a:t>
            </a:r>
            <a:r>
              <a:rPr lang="zh-CN" altLang="en-US" sz="2600" b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二、探究</a:t>
            </a: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凸透镜成像规律实验中的问题</a:t>
            </a:r>
            <a:endParaRPr lang="zh-CN" altLang="en-US" sz="26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专题解读</a:t>
            </a:r>
            <a:endParaRPr lang="zh-CN" altLang="en-US" sz="26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latin typeface="Times New Roman" panose="02020603050405020304" pitchFamily="18" charset="0"/>
              </a:rPr>
              <a:t>    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    在</a:t>
            </a:r>
            <a:r>
              <a:rPr lang="zh-CN" altLang="en-US" sz="2600" b="1" dirty="0">
                <a:latin typeface="Times New Roman" panose="02020603050405020304" pitchFamily="18" charset="0"/>
              </a:rPr>
              <a:t>探究凸透镜成像规律的实验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中，由于</a:t>
            </a:r>
            <a:r>
              <a:rPr lang="zh-CN" altLang="en-US" sz="2600" b="1" dirty="0">
                <a:latin typeface="Times New Roman" panose="02020603050405020304" pitchFamily="18" charset="0"/>
              </a:rPr>
              <a:t>器材选择、组装、实验方法等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原因，导致</a:t>
            </a:r>
            <a:r>
              <a:rPr lang="zh-CN" altLang="en-US" sz="2600" b="1" dirty="0">
                <a:latin typeface="Times New Roman" panose="02020603050405020304" pitchFamily="18" charset="0"/>
              </a:rPr>
              <a:t>实验过程中出现一些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问题，具体有：换</a:t>
            </a:r>
            <a:r>
              <a:rPr lang="zh-CN" altLang="en-US" sz="2600" b="1" dirty="0">
                <a:latin typeface="Times New Roman" panose="02020603050405020304" pitchFamily="18" charset="0"/>
              </a:rPr>
              <a:t>用不同焦距的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凸透镜，如何</a:t>
            </a:r>
            <a:r>
              <a:rPr lang="zh-CN" altLang="en-US" sz="2600" b="1" dirty="0">
                <a:latin typeface="Times New Roman" panose="02020603050405020304" pitchFamily="18" charset="0"/>
              </a:rPr>
              <a:t>调整蜡烛和光屏的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位置；在</a:t>
            </a:r>
            <a:r>
              <a:rPr lang="zh-CN" altLang="en-US" sz="2600" b="1" dirty="0">
                <a:latin typeface="Times New Roman" panose="02020603050405020304" pitchFamily="18" charset="0"/>
              </a:rPr>
              <a:t>透镜前或后加入近视眼镜或远视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眼镜，如何</a:t>
            </a:r>
            <a:r>
              <a:rPr lang="zh-CN" altLang="en-US" sz="2600" b="1" dirty="0">
                <a:latin typeface="Times New Roman" panose="02020603050405020304" pitchFamily="18" charset="0"/>
              </a:rPr>
              <a:t>调整蜡烛和光屏的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位置；实验</a:t>
            </a:r>
            <a:r>
              <a:rPr lang="zh-CN" altLang="en-US" sz="2600" b="1" dirty="0">
                <a:latin typeface="Times New Roman" panose="02020603050405020304" pitchFamily="18" charset="0"/>
              </a:rPr>
              <a:t>过程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中，像</a:t>
            </a:r>
            <a:r>
              <a:rPr lang="zh-CN" altLang="en-US" sz="2600" b="1" dirty="0">
                <a:latin typeface="Times New Roman" panose="02020603050405020304" pitchFamily="18" charset="0"/>
              </a:rPr>
              <a:t>不在光屏的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中央，如何</a:t>
            </a:r>
            <a:r>
              <a:rPr lang="zh-CN" altLang="en-US" sz="2600" b="1" dirty="0">
                <a:latin typeface="Times New Roman" panose="02020603050405020304" pitchFamily="18" charset="0"/>
              </a:rPr>
              <a:t>调整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仪器；无论如何</a:t>
            </a:r>
            <a:r>
              <a:rPr lang="zh-CN" altLang="en-US" sz="2600" b="1" dirty="0">
                <a:latin typeface="Times New Roman" panose="02020603050405020304" pitchFamily="18" charset="0"/>
              </a:rPr>
              <a:t>调整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仪器，光</a:t>
            </a:r>
            <a:r>
              <a:rPr lang="zh-CN" altLang="en-US" sz="2600" b="1" dirty="0">
                <a:latin typeface="Times New Roman" panose="02020603050405020304" pitchFamily="18" charset="0"/>
              </a:rPr>
              <a:t>屏上始终不出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现像，该</a:t>
            </a:r>
            <a:r>
              <a:rPr lang="zh-CN" altLang="en-US" sz="2600" b="1" dirty="0">
                <a:latin typeface="Times New Roman" panose="02020603050405020304" pitchFamily="18" charset="0"/>
              </a:rPr>
              <a:t>如何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解决；蜡烛</a:t>
            </a:r>
            <a:r>
              <a:rPr lang="zh-CN" altLang="en-US" sz="2600" b="1" dirty="0">
                <a:latin typeface="Times New Roman" panose="02020603050405020304" pitchFamily="18" charset="0"/>
              </a:rPr>
              <a:t>和光屏的位置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互换，如何</a:t>
            </a:r>
            <a:r>
              <a:rPr lang="zh-CN" altLang="en-US" sz="2600" b="1" dirty="0">
                <a:latin typeface="Times New Roman" panose="02020603050405020304" pitchFamily="18" charset="0"/>
              </a:rPr>
              <a:t>移动蜡烛和光屏才能成清晰的像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等。</a:t>
            </a:r>
            <a:endParaRPr lang="en-US" altLang="zh-CN" sz="26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897063" y="1073150"/>
            <a:ext cx="8264525" cy="28917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2600" b="1" dirty="0" smtClean="0">
                <a:latin typeface="Times New Roman" panose="02020603050405020304" pitchFamily="18" charset="0"/>
              </a:rPr>
              <a:t>例</a:t>
            </a:r>
            <a:r>
              <a:rPr lang="en-US" altLang="zh-CN" sz="2600" b="1" dirty="0" smtClean="0">
                <a:latin typeface="Times New Roman" panose="02020603050405020304" pitchFamily="18" charset="0"/>
              </a:rPr>
              <a:t>2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（</a:t>
            </a:r>
            <a:r>
              <a:rPr lang="zh-CN" altLang="en-US" sz="2600" b="1" dirty="0">
                <a:latin typeface="Times New Roman" panose="02020603050405020304" pitchFamily="18" charset="0"/>
              </a:rPr>
              <a:t>辽宁营口中考）在“探究凸透镜成像规律的实验”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中：</a:t>
            </a:r>
            <a:endParaRPr lang="zh-CN" altLang="en-US" sz="2600" b="1" dirty="0">
              <a:latin typeface="Times New Roman" panose="02020603050405020304" pitchFamily="18" charset="0"/>
            </a:endParaRPr>
          </a:p>
          <a:p>
            <a:pPr eaLnBrk="1" hangingPunct="1"/>
            <a:endParaRPr lang="zh-CN" altLang="en-US" sz="2600" b="1" dirty="0">
              <a:latin typeface="Times New Roman" panose="02020603050405020304" pitchFamily="18" charset="0"/>
            </a:endParaRPr>
          </a:p>
          <a:p>
            <a:pPr eaLnBrk="1" hangingPunct="1"/>
            <a:endParaRPr lang="zh-CN" altLang="en-US" sz="2600" b="1" dirty="0">
              <a:latin typeface="Times New Roman" panose="02020603050405020304" pitchFamily="18" charset="0"/>
            </a:endParaRPr>
          </a:p>
          <a:p>
            <a:pPr eaLnBrk="1" hangingPunct="1"/>
            <a:endParaRPr lang="zh-CN" altLang="en-US" sz="2600" b="1" dirty="0">
              <a:latin typeface="Times New Roman" panose="02020603050405020304" pitchFamily="18" charset="0"/>
            </a:endParaRPr>
          </a:p>
          <a:p>
            <a:pPr eaLnBrk="1" hangingPunct="1"/>
            <a:endParaRPr lang="en-US" altLang="zh-CN" sz="2600" b="1" dirty="0">
              <a:latin typeface="Times New Roman" panose="02020603050405020304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198813" y="5132388"/>
            <a:ext cx="514985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>
                <a:latin typeface="Times New Roman" panose="02020603050405020304" pitchFamily="18" charset="0"/>
              </a:rPr>
              <a:t>甲</a:t>
            </a:r>
            <a:endParaRPr lang="zh-CN" altLang="en-US" sz="2600" b="1">
              <a:latin typeface="Times New Roman" panose="02020603050405020304" pitchFamily="18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7997825" y="5064125"/>
            <a:ext cx="514985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>
                <a:latin typeface="Times New Roman" panose="02020603050405020304" pitchFamily="18" charset="0"/>
              </a:rPr>
              <a:t>乙</a:t>
            </a:r>
            <a:endParaRPr lang="zh-CN" altLang="en-US" sz="2600" b="1">
              <a:latin typeface="Times New Roman" panose="02020603050405020304" pitchFamily="18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5432425" y="5724525"/>
            <a:ext cx="95504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>
                <a:latin typeface="Times New Roman" panose="02020603050405020304" pitchFamily="18" charset="0"/>
              </a:rPr>
              <a:t>图</a:t>
            </a:r>
            <a:r>
              <a:rPr lang="en-US" altLang="zh-CN" sz="2600" b="1">
                <a:latin typeface="Times New Roman" panose="02020603050405020304" pitchFamily="18" charset="0"/>
              </a:rPr>
              <a:t>4-3</a:t>
            </a:r>
            <a:endParaRPr lang="en-US" altLang="zh-CN" sz="2600" b="1">
              <a:latin typeface="Times New Roman" panose="02020603050405020304" pitchFamily="18" charset="0"/>
            </a:endParaRP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758950" y="2551113"/>
            <a:ext cx="3763963" cy="229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51550" y="3368675"/>
            <a:ext cx="3763963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719263" y="820738"/>
            <a:ext cx="8737600" cy="56889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latin typeface="Times New Roman" panose="02020603050405020304" pitchFamily="18" charset="0"/>
              </a:rPr>
              <a:t>（</a:t>
            </a:r>
            <a:r>
              <a:rPr lang="en-US" altLang="zh-CN" sz="2600" b="1" dirty="0">
                <a:latin typeface="Times New Roman" panose="02020603050405020304" pitchFamily="18" charset="0"/>
              </a:rPr>
              <a:t>1</a:t>
            </a:r>
            <a:r>
              <a:rPr lang="zh-CN" altLang="en-US" sz="2600" b="1" dirty="0">
                <a:latin typeface="Times New Roman" panose="02020603050405020304" pitchFamily="18" charset="0"/>
              </a:rPr>
              <a:t>）如图</a:t>
            </a:r>
            <a:r>
              <a:rPr lang="en-US" altLang="zh-CN" sz="2600" b="1" dirty="0">
                <a:latin typeface="Times New Roman" panose="02020603050405020304" pitchFamily="18" charset="0"/>
              </a:rPr>
              <a:t>4-3</a:t>
            </a:r>
            <a:r>
              <a:rPr lang="zh-CN" altLang="en-US" sz="2600" b="1" dirty="0">
                <a:latin typeface="Times New Roman" panose="02020603050405020304" pitchFamily="18" charset="0"/>
              </a:rPr>
              <a:t>甲所示是小明确定凸透镜焦距时所做的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实验，则</a:t>
            </a:r>
            <a:r>
              <a:rPr lang="zh-CN" altLang="en-US" sz="2600" b="1" dirty="0">
                <a:latin typeface="Times New Roman" panose="02020603050405020304" pitchFamily="18" charset="0"/>
              </a:rPr>
              <a:t>该凸透镜的焦距为 </a:t>
            </a:r>
            <a:r>
              <a:rPr lang="en-US" altLang="zh-CN" sz="2600" b="1" dirty="0">
                <a:latin typeface="Times New Roman" panose="02020603050405020304" pitchFamily="18" charset="0"/>
              </a:rPr>
              <a:t>____</a:t>
            </a:r>
            <a:r>
              <a:rPr lang="en-US" altLang="zh-CN" sz="2600" b="1" dirty="0" smtClean="0">
                <a:latin typeface="Times New Roman" panose="02020603050405020304" pitchFamily="18" charset="0"/>
              </a:rPr>
              <a:t>cm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。当</a:t>
            </a:r>
            <a:r>
              <a:rPr lang="zh-CN" altLang="en-US" sz="2600" b="1" dirty="0">
                <a:latin typeface="Times New Roman" panose="02020603050405020304" pitchFamily="18" charset="0"/>
              </a:rPr>
              <a:t>烛焰距凸透镜</a:t>
            </a:r>
            <a:r>
              <a:rPr lang="en-US" altLang="zh-CN" sz="2600" b="1" dirty="0">
                <a:latin typeface="Times New Roman" panose="02020603050405020304" pitchFamily="18" charset="0"/>
              </a:rPr>
              <a:t>15 cm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时，能</a:t>
            </a:r>
            <a:r>
              <a:rPr lang="zh-CN" altLang="en-US" sz="2600" b="1" dirty="0">
                <a:latin typeface="Times New Roman" panose="02020603050405020304" pitchFamily="18" charset="0"/>
              </a:rPr>
              <a:t>成倒立、</a:t>
            </a:r>
            <a:r>
              <a:rPr lang="en-US" altLang="zh-CN" sz="2600" b="1" dirty="0">
                <a:latin typeface="Times New Roman" panose="02020603050405020304" pitchFamily="18" charset="0"/>
              </a:rPr>
              <a:t>______</a:t>
            </a:r>
            <a:r>
              <a:rPr lang="zh-CN" altLang="en-US" sz="2600" b="1" dirty="0">
                <a:latin typeface="Times New Roman" panose="02020603050405020304" pitchFamily="18" charset="0"/>
              </a:rPr>
              <a:t>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实像，生活</a:t>
            </a:r>
            <a:r>
              <a:rPr lang="zh-CN" altLang="en-US" sz="2600" b="1" dirty="0">
                <a:latin typeface="Times New Roman" panose="02020603050405020304" pitchFamily="18" charset="0"/>
              </a:rPr>
              <a:t>中</a:t>
            </a:r>
            <a:r>
              <a:rPr lang="en-US" altLang="zh-CN" sz="2600" b="1" dirty="0">
                <a:latin typeface="Times New Roman" panose="02020603050405020304" pitchFamily="18" charset="0"/>
              </a:rPr>
              <a:t>_______</a:t>
            </a:r>
            <a:r>
              <a:rPr lang="zh-CN" altLang="en-US" sz="2600" b="1" dirty="0">
                <a:latin typeface="Times New Roman" panose="02020603050405020304" pitchFamily="18" charset="0"/>
              </a:rPr>
              <a:t>的就是利用这个原理制成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的。当</a:t>
            </a:r>
            <a:r>
              <a:rPr lang="zh-CN" altLang="en-US" sz="2600" b="1" dirty="0">
                <a:latin typeface="Times New Roman" panose="02020603050405020304" pitchFamily="18" charset="0"/>
              </a:rPr>
              <a:t>烛焰向左（远离透镜）移动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后，要</a:t>
            </a:r>
            <a:r>
              <a:rPr lang="zh-CN" altLang="en-US" sz="2600" b="1" dirty="0">
                <a:latin typeface="Times New Roman" panose="02020603050405020304" pitchFamily="18" charset="0"/>
              </a:rPr>
              <a:t>在光屏上再次成清晰的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像，需</a:t>
            </a:r>
            <a:r>
              <a:rPr lang="zh-CN" altLang="en-US" sz="2600" b="1" dirty="0">
                <a:latin typeface="Times New Roman" panose="02020603050405020304" pitchFamily="18" charset="0"/>
              </a:rPr>
              <a:t>将光屏向</a:t>
            </a:r>
            <a:r>
              <a:rPr lang="en-US" altLang="zh-CN" sz="2600" b="1" dirty="0">
                <a:latin typeface="Times New Roman" panose="02020603050405020304" pitchFamily="18" charset="0"/>
              </a:rPr>
              <a:t>_____</a:t>
            </a:r>
            <a:r>
              <a:rPr lang="zh-CN" altLang="en-US" sz="2600" b="1" dirty="0">
                <a:latin typeface="Times New Roman" panose="02020603050405020304" pitchFamily="18" charset="0"/>
              </a:rPr>
              <a:t>（填“左”或“右”）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移，此时</a:t>
            </a:r>
            <a:r>
              <a:rPr lang="zh-CN" altLang="en-US" sz="2600" b="1" dirty="0">
                <a:latin typeface="Times New Roman" panose="02020603050405020304" pitchFamily="18" charset="0"/>
              </a:rPr>
              <a:t>所成像将</a:t>
            </a:r>
            <a:r>
              <a:rPr lang="en-US" altLang="zh-CN" sz="2600" b="1" dirty="0">
                <a:latin typeface="Times New Roman" panose="02020603050405020304" pitchFamily="18" charset="0"/>
              </a:rPr>
              <a:t>______</a:t>
            </a:r>
            <a:r>
              <a:rPr lang="zh-CN" altLang="en-US" sz="2600" b="1" dirty="0">
                <a:latin typeface="Times New Roman" panose="02020603050405020304" pitchFamily="18" charset="0"/>
              </a:rPr>
              <a:t>（填“变大”“变小”或“不变”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）。</a:t>
            </a: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2600" b="1" dirty="0">
                <a:latin typeface="Times New Roman" panose="02020603050405020304" pitchFamily="18" charset="0"/>
              </a:rPr>
              <a:t>（</a:t>
            </a:r>
            <a:r>
              <a:rPr lang="en-US" altLang="zh-CN" sz="2600" b="1" dirty="0">
                <a:latin typeface="Times New Roman" panose="02020603050405020304" pitchFamily="18" charset="0"/>
              </a:rPr>
              <a:t>2</a:t>
            </a:r>
            <a:r>
              <a:rPr lang="zh-CN" altLang="en-US" sz="2600" b="1" dirty="0">
                <a:latin typeface="Times New Roman" panose="02020603050405020304" pitchFamily="18" charset="0"/>
              </a:rPr>
              <a:t>）实验一段时间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后，蜡烛</a:t>
            </a:r>
            <a:r>
              <a:rPr lang="zh-CN" altLang="en-US" sz="2600" b="1" dirty="0">
                <a:latin typeface="Times New Roman" panose="02020603050405020304" pitchFamily="18" charset="0"/>
              </a:rPr>
              <a:t>因燃烧变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短，所</a:t>
            </a:r>
            <a:r>
              <a:rPr lang="zh-CN" altLang="en-US" sz="2600" b="1" dirty="0">
                <a:latin typeface="Times New Roman" panose="02020603050405020304" pitchFamily="18" charset="0"/>
              </a:rPr>
              <a:t>成像如图</a:t>
            </a:r>
            <a:r>
              <a:rPr lang="en-US" altLang="zh-CN" sz="2600" b="1" dirty="0">
                <a:latin typeface="Times New Roman" panose="02020603050405020304" pitchFamily="18" charset="0"/>
              </a:rPr>
              <a:t>4-3</a:t>
            </a:r>
            <a:r>
              <a:rPr lang="zh-CN" altLang="en-US" sz="2600" b="1" dirty="0">
                <a:latin typeface="Times New Roman" panose="02020603050405020304" pitchFamily="18" charset="0"/>
              </a:rPr>
              <a:t>乙所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示，要</a:t>
            </a:r>
            <a:r>
              <a:rPr lang="zh-CN" altLang="en-US" sz="2600" b="1" dirty="0">
                <a:latin typeface="Times New Roman" panose="02020603050405020304" pitchFamily="18" charset="0"/>
              </a:rPr>
              <a:t>使像能够在光屏的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中央，应</a:t>
            </a:r>
            <a:r>
              <a:rPr lang="zh-CN" altLang="en-US" sz="2600" b="1" dirty="0">
                <a:latin typeface="Times New Roman" panose="02020603050405020304" pitchFamily="18" charset="0"/>
              </a:rPr>
              <a:t>将凸透镜向</a:t>
            </a:r>
            <a:r>
              <a:rPr lang="en-US" altLang="zh-CN" sz="2600" b="1" dirty="0">
                <a:latin typeface="Times New Roman" panose="02020603050405020304" pitchFamily="18" charset="0"/>
              </a:rPr>
              <a:t>_____</a:t>
            </a:r>
            <a:r>
              <a:rPr lang="zh-CN" altLang="en-US" sz="2600" b="1" dirty="0">
                <a:latin typeface="Times New Roman" panose="02020603050405020304" pitchFamily="18" charset="0"/>
              </a:rPr>
              <a:t>（填“上”或“下”）</a:t>
            </a:r>
            <a:r>
              <a:rPr lang="zh-CN" altLang="en-US" sz="2600" b="1" dirty="0" smtClean="0">
                <a:latin typeface="Times New Roman" panose="02020603050405020304" pitchFamily="18" charset="0"/>
              </a:rPr>
              <a:t>调整。</a:t>
            </a:r>
            <a:endParaRPr lang="en-US" altLang="zh-CN" sz="2600" b="1" dirty="0">
              <a:latin typeface="Times New Roman" panose="02020603050405020304" pitchFamily="18" charset="0"/>
            </a:endParaRPr>
          </a:p>
        </p:txBody>
      </p:sp>
      <p:sp>
        <p:nvSpPr>
          <p:cNvPr id="164867" name="Rectangle 3"/>
          <p:cNvSpPr>
            <a:spLocks noChangeArrowheads="1"/>
          </p:cNvSpPr>
          <p:nvPr/>
        </p:nvSpPr>
        <p:spPr bwMode="auto">
          <a:xfrm>
            <a:off x="4800600" y="1457325"/>
            <a:ext cx="742315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11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868" name="Rectangle 4"/>
          <p:cNvSpPr>
            <a:spLocks noChangeArrowheads="1"/>
          </p:cNvSpPr>
          <p:nvPr/>
        </p:nvSpPr>
        <p:spPr bwMode="auto">
          <a:xfrm>
            <a:off x="3657600" y="1981200"/>
            <a:ext cx="84709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18" charset="0"/>
              </a:rPr>
              <a:t>放大</a:t>
            </a:r>
            <a:endParaRPr lang="zh-CN" altLang="en-US" sz="26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869" name="Rectangle 5"/>
          <p:cNvSpPr>
            <a:spLocks noChangeArrowheads="1"/>
          </p:cNvSpPr>
          <p:nvPr/>
        </p:nvSpPr>
        <p:spPr bwMode="auto">
          <a:xfrm>
            <a:off x="6705600" y="1981200"/>
            <a:ext cx="1179195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投影仪</a:t>
            </a:r>
            <a:endParaRPr lang="zh-CN" altLang="en-US" sz="2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870" name="Rectangle 6"/>
          <p:cNvSpPr>
            <a:spLocks noChangeArrowheads="1"/>
          </p:cNvSpPr>
          <p:nvPr/>
        </p:nvSpPr>
        <p:spPr bwMode="auto">
          <a:xfrm>
            <a:off x="6553200" y="3124200"/>
            <a:ext cx="514985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左</a:t>
            </a:r>
            <a:endParaRPr lang="zh-CN" altLang="en-US" sz="2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871" name="Rectangle 7"/>
          <p:cNvSpPr>
            <a:spLocks noChangeArrowheads="1"/>
          </p:cNvSpPr>
          <p:nvPr/>
        </p:nvSpPr>
        <p:spPr bwMode="auto">
          <a:xfrm>
            <a:off x="4504690" y="3710940"/>
            <a:ext cx="84709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变小</a:t>
            </a:r>
            <a:endParaRPr lang="zh-CN" altLang="en-US" sz="2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872" name="Rectangle 8"/>
          <p:cNvSpPr>
            <a:spLocks noChangeArrowheads="1"/>
          </p:cNvSpPr>
          <p:nvPr/>
        </p:nvSpPr>
        <p:spPr bwMode="auto">
          <a:xfrm>
            <a:off x="9229725" y="5329555"/>
            <a:ext cx="514985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下</a:t>
            </a:r>
            <a:endParaRPr lang="zh-CN" altLang="en-US" sz="2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4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4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4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4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7" grpId="0"/>
      <p:bldP spid="164868" grpId="0"/>
      <p:bldP spid="164869" grpId="0"/>
      <p:bldP spid="164870" grpId="0"/>
      <p:bldP spid="164871" grpId="0"/>
      <p:bldP spid="164872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主题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4">
      <a:majorFont>
        <a:latin typeface="Times New Roman"/>
        <a:ea typeface="楷体"/>
        <a:cs typeface=""/>
      </a:majorFont>
      <a:minorFont>
        <a:latin typeface="Times New Roman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4258</Words>
  <Application>WPS 演示</Application>
  <PresentationFormat>宽屏</PresentationFormat>
  <Paragraphs>148</Paragraphs>
  <Slides>22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Arial</vt:lpstr>
      <vt:lpstr>宋体</vt:lpstr>
      <vt:lpstr>Wingdings</vt:lpstr>
      <vt:lpstr>Wingdings</vt:lpstr>
      <vt:lpstr>Times New Roman</vt:lpstr>
      <vt:lpstr>黑体</vt:lpstr>
      <vt:lpstr>楷体</vt:lpstr>
      <vt:lpstr>微软雅黑</vt:lpstr>
      <vt:lpstr>Calibri</vt:lpstr>
      <vt:lpstr>Arial Unicode MS</vt:lpstr>
      <vt:lpstr>Office 主题​​</vt:lpstr>
      <vt:lpstr>主题1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2022-07-27T01:58:50Z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2052-11.1.0.11875</vt:lpwstr>
  </property>
  <property fmtid="{D5CDD505-2E9C-101B-9397-08002B2CF9AE}" pid="3" name="ICV">
    <vt:lpwstr>806C23EFFDB546F9A3382530FEC2228E</vt:lpwstr>
  </property>
</Properties>
</file>