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63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b="0" dirty="0">
                <a:ea typeface="宋体" panose="02010600030101010101" pitchFamily="2" charset="-122"/>
              </a:rPr>
            </a:fld>
            <a:endParaRPr lang="en-US" altLang="zh-CN" sz="1200" b="0" dirty="0">
              <a:ea typeface="宋体" panose="02010600030101010101" pitchFamily="2" charset="-122"/>
            </a:endParaRPr>
          </a:p>
        </p:txBody>
      </p:sp>
      <p:sp>
        <p:nvSpPr>
          <p:cNvPr id="28675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lvl="0" eaLnBrk="1" hangingPunct="1"/>
            <a:fld id="{9A0DB2DC-4C9A-4742-B13C-FB6460FD3503}" type="slidenum">
              <a:rPr lang="en-US" altLang="zh-CN" smtClean="0">
                <a:latin typeface="Times New Roman" panose="02020603050405020304" pitchFamily="18" charset="0"/>
              </a:rPr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Times New Roman" panose="02020603050405020304" pitchFamily="18" charset="0"/>
              </a:rPr>
            </a:fld>
            <a:endParaRPr lang="en-US" altLang="zh-CN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checker dir="vert"/>
  </p:transition>
  <p:hf sldNum="0"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1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1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1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11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10.png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464435" y="2190115"/>
            <a:ext cx="4784725" cy="1287780"/>
          </a:xfrm>
        </p:spPr>
        <p:txBody>
          <a:bodyPr/>
          <a:lstStyle/>
          <a:p>
            <a:r>
              <a:rPr lang="zh-CN" altLang="en-US"/>
              <a:t>二、透镜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Grp="1"/>
          </p:cNvSpPr>
          <p:nvPr>
            <p:ph type="title" idx="4294967295"/>
          </p:nvPr>
        </p:nvSpPr>
        <p:spPr>
          <a:xfrm>
            <a:off x="1524000" y="41275"/>
            <a:ext cx="7772400" cy="1143000"/>
          </a:xfrm>
        </p:spPr>
        <p:txBody>
          <a:bodyPr vert="horz" wrap="square" anchor="b"/>
          <a:lstStyle/>
          <a:p>
            <a:pPr algn="l"/>
            <a:r>
              <a:rPr kumimoji="0" lang="zh-CN" altLang="en-US" sz="3600" b="1" kern="12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  <a:cs typeface="+mn-cs"/>
              </a:rPr>
              <a:t>二、探究透镜对光的作用</a:t>
            </a:r>
            <a:endParaRPr lang="zh-CN" altLang="en-US" sz="5400" b="1">
              <a:solidFill>
                <a:srgbClr val="CC6600"/>
              </a:solidFill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524000" y="1844675"/>
            <a:ext cx="3810000" cy="4114800"/>
          </a:xfrm>
        </p:spPr>
        <p:txBody>
          <a:bodyPr vert="horz" wrap="square"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>
              <a:lnSpc>
                <a:spcPct val="80000"/>
              </a:lnSpc>
              <a:buNone/>
            </a:pP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猜想</a:t>
            </a:r>
            <a:r>
              <a:rPr lang="en-US" altLang="zh-CN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endParaRPr lang="en-US" altLang="zh-CN" sz="4000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lvl="0">
              <a:lnSpc>
                <a:spcPct val="80000"/>
              </a:lnSpc>
              <a:buNone/>
            </a:pP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   </a:t>
            </a: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让一束平行光正对着凸透镜</a:t>
            </a:r>
            <a:r>
              <a:rPr lang="en-US" altLang="zh-CN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猜想发生的现象？</a:t>
            </a:r>
            <a:endParaRPr lang="en-US" altLang="zh-CN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80000"/>
              </a:lnSpc>
              <a:buNone/>
            </a:pPr>
            <a:endParaRPr lang="en-US" altLang="zh-CN" sz="5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80000"/>
              </a:lnSpc>
              <a:buNone/>
            </a:pPr>
            <a:r>
              <a:rPr lang="en-US" altLang="zh-CN" sz="3200" dirty="0">
                <a:latin typeface="Times New Roman" panose="02020603050405020304" pitchFamily="2" charset="-122"/>
                <a:ea typeface="楷体" panose="02010609060101010101" pitchFamily="49" charset="-122"/>
              </a:rPr>
              <a:t>     </a:t>
            </a:r>
            <a:endParaRPr lang="en-US" altLang="zh-CN" sz="3200" dirty="0">
              <a:solidFill>
                <a:srgbClr val="FF0000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  <a:p>
            <a:pPr lvl="0">
              <a:lnSpc>
                <a:spcPct val="80000"/>
              </a:lnSpc>
              <a:buNone/>
            </a:pPr>
            <a:endParaRPr lang="en-US" altLang="zh-CN" sz="2000" dirty="0"/>
          </a:p>
          <a:p>
            <a:pPr lvl="0">
              <a:lnSpc>
                <a:spcPct val="80000"/>
              </a:lnSpc>
              <a:buNone/>
            </a:pPr>
            <a:endParaRPr lang="en-US" altLang="zh-CN" sz="2000" dirty="0"/>
          </a:p>
        </p:txBody>
      </p:sp>
      <p:sp>
        <p:nvSpPr>
          <p:cNvPr id="26628" name="Rectangle 15" descr="复件 透镜照片 003"/>
          <p:cNvSpPr>
            <a:spLocks noGrp="1" noChangeAspect="1"/>
          </p:cNvSpPr>
          <p:nvPr/>
        </p:nvSpPr>
        <p:spPr>
          <a:xfrm>
            <a:off x="6167438" y="2492375"/>
            <a:ext cx="3960812" cy="297180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4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524000" y="182563"/>
            <a:ext cx="7772400" cy="1143000"/>
          </a:xfrm>
        </p:spPr>
        <p:txBody>
          <a:bodyPr/>
          <a:lstStyle/>
          <a:p>
            <a:pPr algn="l" defTabSz="914400" eaLnBrk="1" hangingPunct="1"/>
            <a:r>
              <a:rPr kumimoji="0" lang="zh-CN" altLang="en-US" sz="3600" b="1" kern="12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  <a:cs typeface="+mn-cs"/>
                <a:sym typeface="+mn-ea"/>
              </a:rPr>
              <a:t>二、探究透镜对光的作用</a:t>
            </a:r>
            <a:endParaRPr kumimoji="0" lang="zh-CN" altLang="en-US" sz="3600" b="1" kern="1200" dirty="0">
              <a:solidFill>
                <a:srgbClr val="0066CC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524000" y="1412875"/>
            <a:ext cx="7772400" cy="4387850"/>
          </a:xfrm>
        </p:spPr>
        <p:txBody>
          <a:bodyPr/>
          <a:lstStyle/>
          <a:p>
            <a:pPr algn="l">
              <a:lnSpc>
                <a:spcPct val="80000"/>
              </a:lnSpc>
              <a:buNone/>
            </a:pP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实验探究：</a:t>
            </a:r>
            <a:endParaRPr lang="zh-CN" altLang="en-US" sz="4000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l">
              <a:lnSpc>
                <a:spcPct val="80000"/>
              </a:lnSpc>
              <a:buNone/>
            </a:pP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   将透镜正对着灯光，再把一张纸放到它的另一侧，调整放大镜和纸的距离，观察纸面上会有什么现象发生？</a:t>
            </a:r>
            <a:endParaRPr lang="zh-CN" altLang="en-US" sz="4000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Line 32"/>
          <p:cNvSpPr/>
          <p:nvPr/>
        </p:nvSpPr>
        <p:spPr>
          <a:xfrm>
            <a:off x="3276600" y="3276600"/>
            <a:ext cx="5791200" cy="0"/>
          </a:xfrm>
          <a:prstGeom prst="line">
            <a:avLst/>
          </a:prstGeom>
          <a:ln w="25400" cap="flat" cmpd="sng">
            <a:solidFill>
              <a:srgbClr val="00FF00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1749" name="Rectangle 21"/>
          <p:cNvSpPr>
            <a:spLocks noGrp="1"/>
          </p:cNvSpPr>
          <p:nvPr>
            <p:ph type="title" idx="4294967295"/>
          </p:nvPr>
        </p:nvSpPr>
        <p:spPr>
          <a:xfrm>
            <a:off x="1524000" y="80963"/>
            <a:ext cx="5919788" cy="1143000"/>
          </a:xfrm>
        </p:spPr>
        <p:txBody>
          <a:bodyPr vert="horz" wrap="square" lIns="100801" tIns="50400" rIns="100801" bIns="50400" anchor="ctr"/>
          <a:lstStyle/>
          <a:p>
            <a:r>
              <a:rPr lang="zh-CN" altLang="en-US" sz="4800" b="1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凸透镜对光线的作用</a:t>
            </a:r>
            <a:endParaRPr lang="zh-CN" altLang="en-US" sz="4800" b="1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1750" name="Text Box 30"/>
          <p:cNvSpPr txBox="1"/>
          <p:nvPr/>
        </p:nvSpPr>
        <p:spPr>
          <a:xfrm>
            <a:off x="2590800" y="4986338"/>
            <a:ext cx="7391400" cy="10763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C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凸透镜对光线起</a:t>
            </a:r>
            <a:r>
              <a:rPr lang="zh-CN" altLang="en-US" sz="3200" b="1" dirty="0">
                <a:solidFill>
                  <a:srgbClr val="33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会聚</a:t>
            </a:r>
            <a:r>
              <a:rPr lang="zh-CN" altLang="en-US" sz="3200" b="1" dirty="0">
                <a:solidFill>
                  <a:srgbClr val="CC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作用，故凸透镜也叫</a:t>
            </a:r>
            <a:r>
              <a:rPr lang="zh-CN" altLang="en-US" sz="3200" b="1" dirty="0">
                <a:solidFill>
                  <a:srgbClr val="33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会聚</a:t>
            </a:r>
            <a:r>
              <a:rPr lang="zh-CN" altLang="en-US" sz="3200" b="1" dirty="0">
                <a:solidFill>
                  <a:srgbClr val="CC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透镜。</a:t>
            </a:r>
            <a:endParaRPr lang="zh-CN" altLang="en-US" sz="3200" b="1" dirty="0">
              <a:solidFill>
                <a:srgbClr val="CC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1751" name="Oval 33"/>
          <p:cNvSpPr/>
          <p:nvPr/>
        </p:nvSpPr>
        <p:spPr>
          <a:xfrm>
            <a:off x="5943600" y="2057400"/>
            <a:ext cx="304800" cy="2438400"/>
          </a:xfrm>
          <a:prstGeom prst="ellipse">
            <a:avLst/>
          </a:prstGeom>
          <a:gradFill rotWithShape="0">
            <a:gsLst>
              <a:gs pos="0">
                <a:srgbClr val="00FFFF"/>
              </a:gs>
              <a:gs pos="100000">
                <a:srgbClr val="00AAAA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00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31754" name="Oval 48"/>
          <p:cNvSpPr/>
          <p:nvPr/>
        </p:nvSpPr>
        <p:spPr>
          <a:xfrm>
            <a:off x="6035675" y="3200400"/>
            <a:ext cx="107950" cy="107950"/>
          </a:xfrm>
          <a:prstGeom prst="ellipse">
            <a:avLst/>
          </a:prstGeom>
          <a:gradFill rotWithShape="0">
            <a:gsLst>
              <a:gs pos="0">
                <a:srgbClr val="CCFFCC"/>
              </a:gs>
              <a:gs pos="100000">
                <a:srgbClr val="5E765E"/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CCFFCC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31755" name="Oval 50"/>
          <p:cNvSpPr/>
          <p:nvPr/>
        </p:nvSpPr>
        <p:spPr>
          <a:xfrm>
            <a:off x="7588250" y="3209925"/>
            <a:ext cx="107950" cy="107950"/>
          </a:xfrm>
          <a:prstGeom prst="ellipse">
            <a:avLst/>
          </a:prstGeom>
          <a:gradFill rotWithShape="0">
            <a:gsLst>
              <a:gs pos="0">
                <a:srgbClr val="CCFFCC"/>
              </a:gs>
              <a:gs pos="100000">
                <a:srgbClr val="5E765E"/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CCFFCC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31756" name="Oval 51"/>
          <p:cNvSpPr/>
          <p:nvPr/>
        </p:nvSpPr>
        <p:spPr>
          <a:xfrm>
            <a:off x="4495800" y="3209925"/>
            <a:ext cx="107950" cy="107950"/>
          </a:xfrm>
          <a:prstGeom prst="ellipse">
            <a:avLst/>
          </a:prstGeom>
          <a:gradFill rotWithShape="0">
            <a:gsLst>
              <a:gs pos="0">
                <a:srgbClr val="CCFFCC"/>
              </a:gs>
              <a:gs pos="100000">
                <a:srgbClr val="5E765E"/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CCFFCC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3200" dirty="0">
              <a:latin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672840" y="2325370"/>
            <a:ext cx="2341880" cy="1912620"/>
            <a:chOff x="3384" y="3662"/>
            <a:chExt cx="3688" cy="301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84" y="5086"/>
              <a:ext cx="3600" cy="18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72" y="3662"/>
              <a:ext cx="3600" cy="18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48" y="6494"/>
              <a:ext cx="3600" cy="180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6218555" y="2360930"/>
            <a:ext cx="2487295" cy="1839595"/>
            <a:chOff x="7296" y="3773"/>
            <a:chExt cx="3917" cy="289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92" y="5062"/>
              <a:ext cx="3600" cy="180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296" y="3773"/>
              <a:ext cx="3917" cy="2897"/>
              <a:chOff x="7681" y="6070"/>
              <a:chExt cx="3917" cy="2897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81" y="6070"/>
                <a:ext cx="3870" cy="2310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28" y="6537"/>
                <a:ext cx="3870" cy="243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直接连接符 34818"/>
          <p:cNvSpPr/>
          <p:nvPr/>
        </p:nvSpPr>
        <p:spPr>
          <a:xfrm>
            <a:off x="1976438" y="2301875"/>
            <a:ext cx="8229600" cy="0"/>
          </a:xfrm>
          <a:prstGeom prst="line">
            <a:avLst/>
          </a:prstGeom>
          <a:ln w="28575" cap="flat" cmpd="sng">
            <a:solidFill>
              <a:srgbClr val="66CCFF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4820" name="直接连接符 34819"/>
          <p:cNvSpPr/>
          <p:nvPr/>
        </p:nvSpPr>
        <p:spPr>
          <a:xfrm>
            <a:off x="6167438" y="2301875"/>
            <a:ext cx="2286000" cy="0"/>
          </a:xfrm>
          <a:prstGeom prst="line">
            <a:avLst/>
          </a:prstGeom>
          <a:ln w="38100" cap="flat" cmpd="sng">
            <a:solidFill>
              <a:srgbClr val="99FF33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34821" name="直接连接符 34820"/>
          <p:cNvSpPr/>
          <p:nvPr/>
        </p:nvSpPr>
        <p:spPr>
          <a:xfrm>
            <a:off x="3633788" y="2301875"/>
            <a:ext cx="2362200" cy="0"/>
          </a:xfrm>
          <a:prstGeom prst="line">
            <a:avLst/>
          </a:prstGeom>
          <a:ln w="38100" cap="flat" cmpd="sng">
            <a:solidFill>
              <a:srgbClr val="99FF33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grpSp>
        <p:nvGrpSpPr>
          <p:cNvPr id="34822" name="组合 34821"/>
          <p:cNvGrpSpPr/>
          <p:nvPr/>
        </p:nvGrpSpPr>
        <p:grpSpPr>
          <a:xfrm>
            <a:off x="3216275" y="2133600"/>
            <a:ext cx="3017838" cy="342900"/>
            <a:chOff x="0" y="0"/>
            <a:chExt cx="1901" cy="216"/>
          </a:xfrm>
        </p:grpSpPr>
        <p:sp>
          <p:nvSpPr>
            <p:cNvPr id="34823" name="直接连接符 34822"/>
            <p:cNvSpPr/>
            <p:nvPr/>
          </p:nvSpPr>
          <p:spPr>
            <a:xfrm flipH="1">
              <a:off x="0" y="119"/>
              <a:ext cx="1824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34824" name="直接连接符 34823"/>
            <p:cNvSpPr/>
            <p:nvPr/>
          </p:nvSpPr>
          <p:spPr>
            <a:xfrm rot="-19760508" flipH="1">
              <a:off x="54" y="215"/>
              <a:ext cx="1824" cy="1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34825" name="直接连接符 34824"/>
            <p:cNvSpPr/>
            <p:nvPr/>
          </p:nvSpPr>
          <p:spPr>
            <a:xfrm rot="-1890774" flipH="1">
              <a:off x="77" y="0"/>
              <a:ext cx="1824" cy="1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</p:grpSp>
      <p:sp>
        <p:nvSpPr>
          <p:cNvPr id="34826" name="直接连接符 34825"/>
          <p:cNvSpPr/>
          <p:nvPr/>
        </p:nvSpPr>
        <p:spPr>
          <a:xfrm rot="21569542">
            <a:off x="6015038" y="1292225"/>
            <a:ext cx="2438400" cy="1447800"/>
          </a:xfrm>
          <a:prstGeom prst="line">
            <a:avLst/>
          </a:prstGeom>
          <a:ln w="38100" cap="flat" cmpd="sng">
            <a:solidFill>
              <a:srgbClr val="99FF33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34827" name="直接连接符 34826"/>
          <p:cNvSpPr/>
          <p:nvPr/>
        </p:nvSpPr>
        <p:spPr>
          <a:xfrm rot="-21571381" flipV="1">
            <a:off x="6015038" y="1824038"/>
            <a:ext cx="2438400" cy="1524000"/>
          </a:xfrm>
          <a:prstGeom prst="line">
            <a:avLst/>
          </a:prstGeom>
          <a:ln w="38100" cap="flat" cmpd="sng">
            <a:solidFill>
              <a:srgbClr val="99FF33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34828" name="标题 34827"/>
          <p:cNvSpPr>
            <a:spLocks noGrp="1"/>
          </p:cNvSpPr>
          <p:nvPr>
            <p:ph type="title" idx="4294967295"/>
          </p:nvPr>
        </p:nvSpPr>
        <p:spPr>
          <a:xfrm>
            <a:off x="1524000" y="80963"/>
            <a:ext cx="8429625" cy="928687"/>
          </a:xfrm>
        </p:spPr>
        <p:txBody>
          <a:bodyPr lIns="100801" tIns="50400" rIns="100801" bIns="50400" anchor="ctr"/>
          <a:lstStyle/>
          <a:p>
            <a:r>
              <a:rPr kumimoji="0" lang="zh-CN" altLang="en-US" sz="3200" b="1" kern="1200" dirty="0">
                <a:solidFill>
                  <a:srgbClr val="CC66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1、平行于凸透镜主光轴的光线如何传播？</a:t>
            </a:r>
            <a:endParaRPr lang="zh-CN" altLang="en-US" sz="4200">
              <a:solidFill>
                <a:srgbClr val="CC6600"/>
              </a:solidFill>
              <a:effectLst>
                <a:outerShdw blurRad="38100" dist="38100" dir="2700000">
                  <a:srgbClr val="000000"/>
                </a:outerShdw>
              </a:effectLst>
              <a:ea typeface="华文行楷" panose="02010800040101010101" pitchFamily="2" charset="-122"/>
            </a:endParaRPr>
          </a:p>
        </p:txBody>
      </p:sp>
      <p:sp>
        <p:nvSpPr>
          <p:cNvPr id="34829" name="椭圆 34828"/>
          <p:cNvSpPr/>
          <p:nvPr/>
        </p:nvSpPr>
        <p:spPr>
          <a:xfrm>
            <a:off x="5938838" y="1082675"/>
            <a:ext cx="304800" cy="2438400"/>
          </a:xfrm>
          <a:prstGeom prst="ellipse">
            <a:avLst/>
          </a:prstGeom>
          <a:gradFill rotWithShape="0">
            <a:gsLst>
              <a:gs pos="0">
                <a:srgbClr val="00FFFF"/>
              </a:gs>
              <a:gs pos="100000">
                <a:srgbClr val="00FFFF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33CCCC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30" name="直接连接符 34829"/>
          <p:cNvSpPr/>
          <p:nvPr/>
        </p:nvSpPr>
        <p:spPr>
          <a:xfrm>
            <a:off x="3729038" y="1311275"/>
            <a:ext cx="2286000" cy="0"/>
          </a:xfrm>
          <a:prstGeom prst="line">
            <a:avLst/>
          </a:prstGeom>
          <a:ln w="38100" cap="flat" cmpd="sng">
            <a:solidFill>
              <a:srgbClr val="99FF33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34831" name="直接连接符 34830"/>
          <p:cNvSpPr/>
          <p:nvPr/>
        </p:nvSpPr>
        <p:spPr>
          <a:xfrm>
            <a:off x="3805238" y="3292475"/>
            <a:ext cx="2209800" cy="0"/>
          </a:xfrm>
          <a:prstGeom prst="line">
            <a:avLst/>
          </a:prstGeom>
          <a:ln w="38100" cap="flat" cmpd="sng">
            <a:solidFill>
              <a:srgbClr val="99FF33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34832" name="文本框 34831"/>
          <p:cNvSpPr txBox="1"/>
          <p:nvPr/>
        </p:nvSpPr>
        <p:spPr>
          <a:xfrm>
            <a:off x="6167438" y="1844675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99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O</a:t>
            </a:r>
            <a:endParaRPr lang="en-US" altLang="zh-CN" sz="2400" dirty="0">
              <a:solidFill>
                <a:srgbClr val="FF99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33" name="文本框 34832"/>
          <p:cNvSpPr txBox="1"/>
          <p:nvPr/>
        </p:nvSpPr>
        <p:spPr>
          <a:xfrm>
            <a:off x="7615238" y="2378075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99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b="1" dirty="0">
              <a:solidFill>
                <a:srgbClr val="FF99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34834" name="组合 34833"/>
          <p:cNvGrpSpPr/>
          <p:nvPr/>
        </p:nvGrpSpPr>
        <p:grpSpPr>
          <a:xfrm>
            <a:off x="6167438" y="1303338"/>
            <a:ext cx="2954337" cy="1981200"/>
            <a:chOff x="0" y="0"/>
            <a:chExt cx="1861" cy="1248"/>
          </a:xfrm>
        </p:grpSpPr>
        <p:sp>
          <p:nvSpPr>
            <p:cNvPr id="34835" name="直接连接符 34834"/>
            <p:cNvSpPr/>
            <p:nvPr/>
          </p:nvSpPr>
          <p:spPr>
            <a:xfrm flipH="1">
              <a:off x="37" y="624"/>
              <a:ext cx="1824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34836" name="直接连接符 34835"/>
            <p:cNvSpPr/>
            <p:nvPr/>
          </p:nvSpPr>
          <p:spPr>
            <a:xfrm flipH="1">
              <a:off x="0" y="0"/>
              <a:ext cx="1824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34837" name="直接连接符 34836"/>
            <p:cNvSpPr/>
            <p:nvPr/>
          </p:nvSpPr>
          <p:spPr>
            <a:xfrm flipH="1">
              <a:off x="0" y="1248"/>
              <a:ext cx="1824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stealth" w="lg" len="lg"/>
            </a:ln>
          </p:spPr>
        </p:sp>
      </p:grpSp>
      <p:sp>
        <p:nvSpPr>
          <p:cNvPr id="34838" name="矩形 34837"/>
          <p:cNvSpPr/>
          <p:nvPr/>
        </p:nvSpPr>
        <p:spPr>
          <a:xfrm>
            <a:off x="4338638" y="2378075"/>
            <a:ext cx="3689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FF99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b="1" dirty="0">
              <a:solidFill>
                <a:srgbClr val="FF99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39" name="矩形 34838"/>
          <p:cNvSpPr/>
          <p:nvPr/>
        </p:nvSpPr>
        <p:spPr>
          <a:xfrm>
            <a:off x="2282508" y="5591175"/>
            <a:ext cx="43672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、凸透镜有</a:t>
            </a:r>
            <a:r>
              <a:rPr lang="en-US" altLang="zh-CN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实焦点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40" name="椭圆 34839"/>
          <p:cNvSpPr/>
          <p:nvPr/>
        </p:nvSpPr>
        <p:spPr>
          <a:xfrm>
            <a:off x="4440238" y="2276475"/>
            <a:ext cx="107950" cy="107950"/>
          </a:xfrm>
          <a:prstGeom prst="ellipse">
            <a:avLst/>
          </a:prstGeom>
          <a:gradFill rotWithShape="0">
            <a:gsLst>
              <a:gs pos="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66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41" name="椭圆 34840"/>
          <p:cNvSpPr/>
          <p:nvPr/>
        </p:nvSpPr>
        <p:spPr>
          <a:xfrm>
            <a:off x="6038850" y="2227263"/>
            <a:ext cx="107950" cy="107950"/>
          </a:xfrm>
          <a:prstGeom prst="ellipse">
            <a:avLst/>
          </a:prstGeom>
          <a:gradFill rotWithShape="0">
            <a:gsLst>
              <a:gs pos="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66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42" name="椭圆 34841"/>
          <p:cNvSpPr/>
          <p:nvPr/>
        </p:nvSpPr>
        <p:spPr>
          <a:xfrm>
            <a:off x="7659688" y="2230438"/>
            <a:ext cx="107950" cy="107950"/>
          </a:xfrm>
          <a:prstGeom prst="ellipse">
            <a:avLst/>
          </a:prstGeom>
          <a:gradFill rotWithShape="0">
            <a:gsLst>
              <a:gs pos="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66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43" name="文本框 34842"/>
          <p:cNvSpPr txBox="1"/>
          <p:nvPr/>
        </p:nvSpPr>
        <p:spPr>
          <a:xfrm>
            <a:off x="2135188" y="4792980"/>
            <a:ext cx="82089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99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、焦点到凸透镜光心的距离叫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焦距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）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44" name="文本框 34843"/>
          <p:cNvSpPr txBox="1"/>
          <p:nvPr/>
        </p:nvSpPr>
        <p:spPr>
          <a:xfrm>
            <a:off x="6721475" y="2607945"/>
            <a:ext cx="3454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 rot="16200000">
            <a:off x="6675120" y="1774825"/>
            <a:ext cx="413385" cy="1539240"/>
          </a:xfrm>
          <a:prstGeom prst="leftBrac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84388" y="3675380"/>
            <a:ext cx="8208962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99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平行于主光轴的光线通过凸透镜后会聚于主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光轴上的一点，这个点叫做凸透镜的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焦点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）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3" grpId="0"/>
      <p:bldP spid="34838" grpId="0"/>
      <p:bldP spid="34839" grpId="0"/>
      <p:bldP spid="34843" grpId="0"/>
      <p:bldP spid="34844" grpId="0"/>
      <p:bldP spid="4" grpId="0" bldLvl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8"/>
          <p:cNvSpPr/>
          <p:nvPr/>
        </p:nvSpPr>
        <p:spPr>
          <a:xfrm>
            <a:off x="1615440" y="182880"/>
            <a:ext cx="569214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凹透镜对光线的作用</a:t>
            </a:r>
            <a:endParaRPr lang="zh-CN" altLang="en-US" sz="4800" b="1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32771" name="组合 32770"/>
          <p:cNvGrpSpPr/>
          <p:nvPr/>
        </p:nvGrpSpPr>
        <p:grpSpPr>
          <a:xfrm>
            <a:off x="2424113" y="2057400"/>
            <a:ext cx="7010400" cy="2667000"/>
            <a:chOff x="0" y="0"/>
            <a:chExt cx="4416" cy="1680"/>
          </a:xfrm>
        </p:grpSpPr>
        <p:graphicFrame>
          <p:nvGraphicFramePr>
            <p:cNvPr id="32772" name="Object 39"/>
            <p:cNvGraphicFramePr>
              <a:graphicFrameLocks noChangeAspect="1"/>
            </p:cNvGraphicFramePr>
            <p:nvPr/>
          </p:nvGraphicFramePr>
          <p:xfrm>
            <a:off x="1737" y="0"/>
            <a:ext cx="759" cy="1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9" name="" r:id="rId1" imgW="657225" imgH="1276350" progId="Paint.Picture">
                    <p:embed/>
                  </p:oleObj>
                </mc:Choice>
                <mc:Fallback>
                  <p:oleObj name="" r:id="rId1" imgW="657225" imgH="1276350" progId="Paint.Picture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737" y="0"/>
                          <a:ext cx="759" cy="16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73" name="Line 40"/>
            <p:cNvSpPr/>
            <p:nvPr/>
          </p:nvSpPr>
          <p:spPr>
            <a:xfrm>
              <a:off x="0" y="816"/>
              <a:ext cx="4416" cy="0"/>
            </a:xfrm>
            <a:prstGeom prst="line">
              <a:avLst/>
            </a:prstGeom>
            <a:ln w="12700" cap="flat" cmpd="sng">
              <a:solidFill>
                <a:srgbClr val="99FF33"/>
              </a:solidFill>
              <a:prstDash val="lgDashDot"/>
              <a:headEnd type="none" w="med" len="med"/>
              <a:tailEnd type="none" w="med" len="med"/>
            </a:ln>
          </p:spPr>
        </p:sp>
      </p:grpSp>
      <p:sp>
        <p:nvSpPr>
          <p:cNvPr id="32786" name="Text Box 55"/>
          <p:cNvSpPr txBox="1"/>
          <p:nvPr/>
        </p:nvSpPr>
        <p:spPr>
          <a:xfrm>
            <a:off x="2279650" y="5445125"/>
            <a:ext cx="72390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C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凹透镜对光线起</a:t>
            </a:r>
            <a:r>
              <a:rPr lang="zh-CN" altLang="en-US" sz="3200" b="1" dirty="0">
                <a:solidFill>
                  <a:srgbClr val="33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发散</a:t>
            </a:r>
            <a:r>
              <a:rPr lang="zh-CN" altLang="en-US" sz="3200" b="1" dirty="0">
                <a:solidFill>
                  <a:srgbClr val="CC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作用，因此凹透镜也叫</a:t>
            </a:r>
            <a:r>
              <a:rPr lang="zh-CN" altLang="en-US" sz="3200" b="1" dirty="0">
                <a:solidFill>
                  <a:srgbClr val="33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发散</a:t>
            </a:r>
            <a:r>
              <a:rPr lang="zh-CN" altLang="en-US" sz="3200" b="1" dirty="0">
                <a:solidFill>
                  <a:srgbClr val="CC66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透镜。</a:t>
            </a:r>
            <a:endParaRPr lang="zh-CN" altLang="en-US" sz="3200" b="1" dirty="0">
              <a:solidFill>
                <a:srgbClr val="CC66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09520" y="2458720"/>
            <a:ext cx="3103880" cy="1600200"/>
            <a:chOff x="1530" y="3960"/>
            <a:chExt cx="4888" cy="2520"/>
          </a:xfrm>
        </p:grpSpPr>
        <p:grpSp>
          <p:nvGrpSpPr>
            <p:cNvPr id="32774" name="组合 32773"/>
            <p:cNvGrpSpPr/>
            <p:nvPr/>
          </p:nvGrpSpPr>
          <p:grpSpPr>
            <a:xfrm>
              <a:off x="1530" y="3960"/>
              <a:ext cx="4800" cy="0"/>
              <a:chOff x="0" y="0"/>
              <a:chExt cx="1920" cy="0"/>
            </a:xfrm>
          </p:grpSpPr>
          <p:sp>
            <p:nvSpPr>
              <p:cNvPr id="32775" name="Line 43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2776" name="Line 44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2777" name="组合 32776"/>
            <p:cNvGrpSpPr/>
            <p:nvPr/>
          </p:nvGrpSpPr>
          <p:grpSpPr>
            <a:xfrm>
              <a:off x="1603" y="6480"/>
              <a:ext cx="4800" cy="0"/>
              <a:chOff x="0" y="0"/>
              <a:chExt cx="1920" cy="0"/>
            </a:xfrm>
          </p:grpSpPr>
          <p:sp>
            <p:nvSpPr>
              <p:cNvPr id="32778" name="Line 46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2779" name="Line 47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2" name="组合 1"/>
            <p:cNvGrpSpPr/>
            <p:nvPr/>
          </p:nvGrpSpPr>
          <p:grpSpPr>
            <a:xfrm>
              <a:off x="1618" y="5280"/>
              <a:ext cx="4800" cy="0"/>
              <a:chOff x="0" y="0"/>
              <a:chExt cx="1920" cy="0"/>
            </a:xfrm>
          </p:grpSpPr>
          <p:sp>
            <p:nvSpPr>
              <p:cNvPr id="3" name="Line 43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4" name="Line 44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9" name="组合 8"/>
          <p:cNvGrpSpPr/>
          <p:nvPr/>
        </p:nvGrpSpPr>
        <p:grpSpPr>
          <a:xfrm>
            <a:off x="5858510" y="1905000"/>
            <a:ext cx="3133090" cy="2895600"/>
            <a:chOff x="6826" y="3000"/>
            <a:chExt cx="4934" cy="4560"/>
          </a:xfrm>
        </p:grpSpPr>
        <p:grpSp>
          <p:nvGrpSpPr>
            <p:cNvPr id="32780" name="组合 32779"/>
            <p:cNvGrpSpPr/>
            <p:nvPr/>
          </p:nvGrpSpPr>
          <p:grpSpPr>
            <a:xfrm rot="-1279237">
              <a:off x="6960" y="3000"/>
              <a:ext cx="4800" cy="3"/>
              <a:chOff x="0" y="0"/>
              <a:chExt cx="1920" cy="0"/>
            </a:xfrm>
          </p:grpSpPr>
          <p:sp>
            <p:nvSpPr>
              <p:cNvPr id="32781" name="Line 50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2782" name="Line 51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2783" name="组合 32782"/>
            <p:cNvGrpSpPr/>
            <p:nvPr/>
          </p:nvGrpSpPr>
          <p:grpSpPr>
            <a:xfrm rot="1292108">
              <a:off x="6960" y="7558"/>
              <a:ext cx="4800" cy="2"/>
              <a:chOff x="0" y="0"/>
              <a:chExt cx="1920" cy="0"/>
            </a:xfrm>
          </p:grpSpPr>
          <p:sp>
            <p:nvSpPr>
              <p:cNvPr id="32784" name="Line 53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2785" name="Line 54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5" name="组合 4"/>
            <p:cNvGrpSpPr/>
            <p:nvPr/>
          </p:nvGrpSpPr>
          <p:grpSpPr>
            <a:xfrm>
              <a:off x="6826" y="5280"/>
              <a:ext cx="4800" cy="0"/>
              <a:chOff x="0" y="0"/>
              <a:chExt cx="1920" cy="0"/>
            </a:xfrm>
          </p:grpSpPr>
          <p:sp>
            <p:nvSpPr>
              <p:cNvPr id="6" name="Line 43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7" name="Line 44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对象 35841"/>
          <p:cNvGraphicFramePr>
            <a:graphicFrameLocks noChangeAspect="1"/>
          </p:cNvGraphicFramePr>
          <p:nvPr/>
        </p:nvGraphicFramePr>
        <p:xfrm>
          <a:off x="5221288" y="1377950"/>
          <a:ext cx="1204912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" r:id="rId1" imgW="657225" imgH="1276350" progId="Paint.Picture">
                  <p:embed/>
                </p:oleObj>
              </mc:Choice>
              <mc:Fallback>
                <p:oleObj name="" r:id="rId1" imgW="657225" imgH="1276350" progId="Paint.Picture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21288" y="1377950"/>
                        <a:ext cx="1204912" cy="2667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3" name="直接连接符 35842"/>
          <p:cNvSpPr/>
          <p:nvPr/>
        </p:nvSpPr>
        <p:spPr>
          <a:xfrm>
            <a:off x="2463800" y="2673350"/>
            <a:ext cx="7010400" cy="0"/>
          </a:xfrm>
          <a:prstGeom prst="line">
            <a:avLst/>
          </a:prstGeom>
          <a:ln w="12700" cap="flat" cmpd="sng">
            <a:solidFill>
              <a:srgbClr val="99FFCC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844" name="矩形 35843"/>
          <p:cNvSpPr/>
          <p:nvPr/>
        </p:nvSpPr>
        <p:spPr>
          <a:xfrm>
            <a:off x="1499870" y="0"/>
            <a:ext cx="77771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CC66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solidFill>
                  <a:srgbClr val="CC66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、平行于凹透镜主光轴的光线如何传播？</a:t>
            </a:r>
            <a:endParaRPr lang="zh-CN" altLang="en-US" sz="3200" dirty="0">
              <a:solidFill>
                <a:srgbClr val="CC66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5845" name="椭圆 35844"/>
          <p:cNvSpPr/>
          <p:nvPr/>
        </p:nvSpPr>
        <p:spPr>
          <a:xfrm>
            <a:off x="5784850" y="2630488"/>
            <a:ext cx="107950" cy="107950"/>
          </a:xfrm>
          <a:prstGeom prst="ellipse">
            <a:avLst/>
          </a:prstGeom>
          <a:gradFill rotWithShape="0">
            <a:gsLst>
              <a:gs pos="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66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6" name="直接连接符 35845"/>
          <p:cNvSpPr/>
          <p:nvPr/>
        </p:nvSpPr>
        <p:spPr>
          <a:xfrm rot="-1260000" flipV="1">
            <a:off x="3697288" y="2212975"/>
            <a:ext cx="2517775" cy="1588"/>
          </a:xfrm>
          <a:prstGeom prst="line">
            <a:avLst/>
          </a:prstGeom>
          <a:ln w="31750" cap="flat" cmpd="sng">
            <a:solidFill>
              <a:srgbClr val="99CC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847" name="直接连接符 35846"/>
          <p:cNvSpPr/>
          <p:nvPr/>
        </p:nvSpPr>
        <p:spPr>
          <a:xfrm rot="1298440">
            <a:off x="3697288" y="3149600"/>
            <a:ext cx="2519362" cy="1588"/>
          </a:xfrm>
          <a:prstGeom prst="line">
            <a:avLst/>
          </a:prstGeom>
          <a:ln w="31750" cap="flat" cmpd="sng">
            <a:solidFill>
              <a:srgbClr val="99CC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848" name="文本框 35847"/>
          <p:cNvSpPr txBox="1"/>
          <p:nvPr/>
        </p:nvSpPr>
        <p:spPr>
          <a:xfrm>
            <a:off x="1729105" y="4586605"/>
            <a:ext cx="877570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/>
                <a:ea typeface="楷体" panose="02010609060101010101" pitchFamily="49" charset="-122"/>
              </a:rPr>
              <a:t>平行于主光轴的光线通过凹透镜后发散，发散光线的反向延长线相交于主光轴上，它不是实际光线的会聚点，叫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虚焦点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/>
                <a:ea typeface="楷体" panose="02010609060101010101" pitchFamily="49" charset="-122"/>
              </a:rPr>
              <a:t>(F)。</a:t>
            </a:r>
            <a:endParaRPr lang="zh-CN" altLang="en-US" sz="2800" b="1" dirty="0">
              <a:solidFill>
                <a:srgbClr val="FF99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849" name="矩形 35848"/>
          <p:cNvSpPr/>
          <p:nvPr/>
        </p:nvSpPr>
        <p:spPr>
          <a:xfrm>
            <a:off x="3544888" y="2779713"/>
            <a:ext cx="40894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dirty="0">
                <a:solidFill>
                  <a:srgbClr val="FF99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3200" dirty="0">
              <a:solidFill>
                <a:srgbClr val="FF99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5850" name="椭圆 35849"/>
          <p:cNvSpPr/>
          <p:nvPr/>
        </p:nvSpPr>
        <p:spPr>
          <a:xfrm>
            <a:off x="7856538" y="2630488"/>
            <a:ext cx="107950" cy="107950"/>
          </a:xfrm>
          <a:prstGeom prst="ellipse">
            <a:avLst/>
          </a:prstGeom>
          <a:gradFill rotWithShape="0">
            <a:gsLst>
              <a:gs pos="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66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51" name="矩形 35850"/>
          <p:cNvSpPr/>
          <p:nvPr/>
        </p:nvSpPr>
        <p:spPr>
          <a:xfrm>
            <a:off x="7631113" y="2825750"/>
            <a:ext cx="40894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dirty="0">
                <a:solidFill>
                  <a:srgbClr val="FF99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3200" dirty="0">
              <a:solidFill>
                <a:srgbClr val="FF99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35852" name="组合 35851"/>
          <p:cNvGrpSpPr/>
          <p:nvPr/>
        </p:nvGrpSpPr>
        <p:grpSpPr>
          <a:xfrm>
            <a:off x="2401888" y="1911350"/>
            <a:ext cx="3352800" cy="1524000"/>
            <a:chOff x="0" y="0"/>
            <a:chExt cx="2112" cy="960"/>
          </a:xfrm>
        </p:grpSpPr>
        <p:grpSp>
          <p:nvGrpSpPr>
            <p:cNvPr id="35853" name="组合 35852"/>
            <p:cNvGrpSpPr/>
            <p:nvPr/>
          </p:nvGrpSpPr>
          <p:grpSpPr>
            <a:xfrm>
              <a:off x="84" y="0"/>
              <a:ext cx="1920" cy="0"/>
              <a:chOff x="0" y="0"/>
              <a:chExt cx="1920" cy="0"/>
            </a:xfrm>
          </p:grpSpPr>
          <p:sp>
            <p:nvSpPr>
              <p:cNvPr id="35854" name="直接连接符 35853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55" name="直接连接符 35854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5856" name="组合 35855"/>
            <p:cNvGrpSpPr/>
            <p:nvPr/>
          </p:nvGrpSpPr>
          <p:grpSpPr>
            <a:xfrm>
              <a:off x="113" y="960"/>
              <a:ext cx="1920" cy="0"/>
              <a:chOff x="0" y="0"/>
              <a:chExt cx="1920" cy="0"/>
            </a:xfrm>
          </p:grpSpPr>
          <p:sp>
            <p:nvSpPr>
              <p:cNvPr id="35857" name="直接连接符 35856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58" name="直接连接符 35857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5859" name="组合 35858"/>
            <p:cNvGrpSpPr/>
            <p:nvPr/>
          </p:nvGrpSpPr>
          <p:grpSpPr>
            <a:xfrm>
              <a:off x="0" y="480"/>
              <a:ext cx="2112" cy="1"/>
              <a:chOff x="0" y="0"/>
              <a:chExt cx="2112" cy="0"/>
            </a:xfrm>
          </p:grpSpPr>
          <p:sp>
            <p:nvSpPr>
              <p:cNvPr id="35860" name="直接连接符 35859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61" name="直接连接符 35860"/>
              <p:cNvSpPr/>
              <p:nvPr/>
            </p:nvSpPr>
            <p:spPr>
              <a:xfrm>
                <a:off x="1008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35862" name="椭圆 35861"/>
          <p:cNvSpPr/>
          <p:nvPr/>
        </p:nvSpPr>
        <p:spPr>
          <a:xfrm>
            <a:off x="3697288" y="2630488"/>
            <a:ext cx="107950" cy="107950"/>
          </a:xfrm>
          <a:prstGeom prst="ellipse">
            <a:avLst/>
          </a:prstGeom>
          <a:gradFill rotWithShape="0">
            <a:gsLst>
              <a:gs pos="0">
                <a:srgbClr val="66FF33"/>
              </a:gs>
              <a:gs pos="100000">
                <a:srgbClr val="66FF3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66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5863" name="组合 35862"/>
          <p:cNvGrpSpPr/>
          <p:nvPr/>
        </p:nvGrpSpPr>
        <p:grpSpPr>
          <a:xfrm>
            <a:off x="5948363" y="1208088"/>
            <a:ext cx="3352800" cy="2940050"/>
            <a:chOff x="0" y="0"/>
            <a:chExt cx="2112" cy="1852"/>
          </a:xfrm>
        </p:grpSpPr>
        <p:grpSp>
          <p:nvGrpSpPr>
            <p:cNvPr id="35864" name="组合 35863"/>
            <p:cNvGrpSpPr/>
            <p:nvPr/>
          </p:nvGrpSpPr>
          <p:grpSpPr>
            <a:xfrm rot="-1279237">
              <a:off x="44" y="0"/>
              <a:ext cx="1920" cy="1"/>
              <a:chOff x="0" y="0"/>
              <a:chExt cx="1920" cy="0"/>
            </a:xfrm>
          </p:grpSpPr>
          <p:sp>
            <p:nvSpPr>
              <p:cNvPr id="35865" name="直接连接符 35864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66" name="直接连接符 35865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5867" name="组合 35866"/>
            <p:cNvGrpSpPr/>
            <p:nvPr/>
          </p:nvGrpSpPr>
          <p:grpSpPr>
            <a:xfrm rot="1292108">
              <a:off x="44" y="1851"/>
              <a:ext cx="1920" cy="1"/>
              <a:chOff x="0" y="0"/>
              <a:chExt cx="1920" cy="0"/>
            </a:xfrm>
          </p:grpSpPr>
          <p:sp>
            <p:nvSpPr>
              <p:cNvPr id="35868" name="直接连接符 35867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69" name="直接连接符 35868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5870" name="组合 35869"/>
            <p:cNvGrpSpPr/>
            <p:nvPr/>
          </p:nvGrpSpPr>
          <p:grpSpPr>
            <a:xfrm>
              <a:off x="0" y="912"/>
              <a:ext cx="2112" cy="0"/>
              <a:chOff x="0" y="0"/>
              <a:chExt cx="2112" cy="0"/>
            </a:xfrm>
          </p:grpSpPr>
          <p:sp>
            <p:nvSpPr>
              <p:cNvPr id="35871" name="直接连接符 35870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72" name="直接连接符 35871"/>
              <p:cNvSpPr/>
              <p:nvPr/>
            </p:nvSpPr>
            <p:spPr>
              <a:xfrm>
                <a:off x="1008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35873" name="组合 35872"/>
          <p:cNvGrpSpPr/>
          <p:nvPr/>
        </p:nvGrpSpPr>
        <p:grpSpPr>
          <a:xfrm>
            <a:off x="5951538" y="1901825"/>
            <a:ext cx="3352800" cy="1524000"/>
            <a:chOff x="0" y="0"/>
            <a:chExt cx="2112" cy="960"/>
          </a:xfrm>
        </p:grpSpPr>
        <p:grpSp>
          <p:nvGrpSpPr>
            <p:cNvPr id="35874" name="组合 35873"/>
            <p:cNvGrpSpPr/>
            <p:nvPr/>
          </p:nvGrpSpPr>
          <p:grpSpPr>
            <a:xfrm>
              <a:off x="84" y="0"/>
              <a:ext cx="1920" cy="0"/>
              <a:chOff x="0" y="0"/>
              <a:chExt cx="1920" cy="0"/>
            </a:xfrm>
          </p:grpSpPr>
          <p:sp>
            <p:nvSpPr>
              <p:cNvPr id="35875" name="直接连接符 35874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5876" name="直接连接符 35875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stealth" w="lg" len="lg"/>
                <a:tailEnd type="none" w="med" len="med"/>
              </a:ln>
            </p:spPr>
          </p:sp>
        </p:grpSp>
        <p:grpSp>
          <p:nvGrpSpPr>
            <p:cNvPr id="35877" name="组合 35876"/>
            <p:cNvGrpSpPr/>
            <p:nvPr/>
          </p:nvGrpSpPr>
          <p:grpSpPr>
            <a:xfrm>
              <a:off x="71" y="960"/>
              <a:ext cx="1920" cy="0"/>
              <a:chOff x="0" y="0"/>
              <a:chExt cx="1920" cy="0"/>
            </a:xfrm>
          </p:grpSpPr>
          <p:sp>
            <p:nvSpPr>
              <p:cNvPr id="35878" name="直接连接符 35877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5879" name="直接连接符 35878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stealth" w="lg" len="lg"/>
                <a:tailEnd type="none" w="med" len="med"/>
              </a:ln>
            </p:spPr>
          </p:sp>
        </p:grpSp>
        <p:grpSp>
          <p:nvGrpSpPr>
            <p:cNvPr id="35880" name="组合 35879"/>
            <p:cNvGrpSpPr/>
            <p:nvPr/>
          </p:nvGrpSpPr>
          <p:grpSpPr>
            <a:xfrm>
              <a:off x="0" y="480"/>
              <a:ext cx="2112" cy="1"/>
              <a:chOff x="0" y="0"/>
              <a:chExt cx="2112" cy="0"/>
            </a:xfrm>
          </p:grpSpPr>
          <p:sp>
            <p:nvSpPr>
              <p:cNvPr id="35881" name="直接连接符 35880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5882" name="直接连接符 35881"/>
              <p:cNvSpPr/>
              <p:nvPr/>
            </p:nvSpPr>
            <p:spPr>
              <a:xfrm>
                <a:off x="1008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stealth" w="lg" len="lg"/>
                <a:tailEnd type="none" w="med" len="med"/>
              </a:ln>
            </p:spPr>
          </p:sp>
        </p:grpSp>
      </p:grpSp>
      <p:grpSp>
        <p:nvGrpSpPr>
          <p:cNvPr id="35883" name="组合 35882"/>
          <p:cNvGrpSpPr/>
          <p:nvPr/>
        </p:nvGrpSpPr>
        <p:grpSpPr>
          <a:xfrm>
            <a:off x="2317750" y="1135063"/>
            <a:ext cx="3386138" cy="2955925"/>
            <a:chOff x="0" y="0"/>
            <a:chExt cx="2133" cy="1862"/>
          </a:xfrm>
        </p:grpSpPr>
        <p:grpSp>
          <p:nvGrpSpPr>
            <p:cNvPr id="35884" name="组合 35883"/>
            <p:cNvGrpSpPr/>
            <p:nvPr/>
          </p:nvGrpSpPr>
          <p:grpSpPr>
            <a:xfrm rot="9520763">
              <a:off x="213" y="1861"/>
              <a:ext cx="1920" cy="1"/>
              <a:chOff x="0" y="0"/>
              <a:chExt cx="1920" cy="0"/>
            </a:xfrm>
          </p:grpSpPr>
          <p:sp>
            <p:nvSpPr>
              <p:cNvPr id="35885" name="直接连接符 35884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86" name="直接连接符 35885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5887" name="组合 35886"/>
            <p:cNvGrpSpPr/>
            <p:nvPr/>
          </p:nvGrpSpPr>
          <p:grpSpPr>
            <a:xfrm rot="12092108">
              <a:off x="148" y="0"/>
              <a:ext cx="1920" cy="1"/>
              <a:chOff x="0" y="0"/>
              <a:chExt cx="1920" cy="0"/>
            </a:xfrm>
          </p:grpSpPr>
          <p:sp>
            <p:nvSpPr>
              <p:cNvPr id="35888" name="直接连接符 35887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89" name="直接连接符 35888"/>
              <p:cNvSpPr/>
              <p:nvPr/>
            </p:nvSpPr>
            <p:spPr>
              <a:xfrm>
                <a:off x="1008" y="0"/>
                <a:ext cx="912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5890" name="组合 35889"/>
            <p:cNvGrpSpPr/>
            <p:nvPr/>
          </p:nvGrpSpPr>
          <p:grpSpPr>
            <a:xfrm rot="10800000">
              <a:off x="0" y="941"/>
              <a:ext cx="2112" cy="0"/>
              <a:chOff x="0" y="0"/>
              <a:chExt cx="2112" cy="0"/>
            </a:xfrm>
          </p:grpSpPr>
          <p:sp>
            <p:nvSpPr>
              <p:cNvPr id="35891" name="直接连接符 35890"/>
              <p:cNvSpPr/>
              <p:nvPr/>
            </p:nvSpPr>
            <p:spPr>
              <a:xfrm>
                <a:off x="0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stealth" w="lg" len="lg"/>
              </a:ln>
            </p:spPr>
          </p:sp>
          <p:sp>
            <p:nvSpPr>
              <p:cNvPr id="35892" name="直接连接符 35891"/>
              <p:cNvSpPr/>
              <p:nvPr/>
            </p:nvSpPr>
            <p:spPr>
              <a:xfrm>
                <a:off x="1008" y="0"/>
                <a:ext cx="1104" cy="0"/>
              </a:xfrm>
              <a:prstGeom prst="line">
                <a:avLst/>
              </a:prstGeom>
              <a:ln w="3175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35893" name="直接连接符 35892"/>
          <p:cNvSpPr/>
          <p:nvPr/>
        </p:nvSpPr>
        <p:spPr>
          <a:xfrm rot="-11678634" flipV="1">
            <a:off x="5564188" y="2974975"/>
            <a:ext cx="2416175" cy="209550"/>
          </a:xfrm>
          <a:prstGeom prst="line">
            <a:avLst/>
          </a:prstGeom>
          <a:ln w="31750" cap="flat" cmpd="sng">
            <a:solidFill>
              <a:srgbClr val="99CC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894" name="直接连接符 35893"/>
          <p:cNvSpPr/>
          <p:nvPr/>
        </p:nvSpPr>
        <p:spPr>
          <a:xfrm rot="-9120194" flipV="1">
            <a:off x="5354638" y="2058988"/>
            <a:ext cx="2643187" cy="284162"/>
          </a:xfrm>
          <a:prstGeom prst="line">
            <a:avLst/>
          </a:prstGeom>
          <a:ln w="31750" cap="flat" cmpd="sng">
            <a:solidFill>
              <a:srgbClr val="99CC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895" name="文本框 35894"/>
          <p:cNvSpPr txBox="1"/>
          <p:nvPr/>
        </p:nvSpPr>
        <p:spPr>
          <a:xfrm>
            <a:off x="1524000" y="3573463"/>
            <a:ext cx="414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5897" name="矩形 35896"/>
          <p:cNvSpPr/>
          <p:nvPr/>
        </p:nvSpPr>
        <p:spPr>
          <a:xfrm>
            <a:off x="1786255" y="6148705"/>
            <a:ext cx="81057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/>
                <a:ea typeface="楷体" panose="02010609060101010101" pitchFamily="49" charset="-122"/>
              </a:rPr>
              <a:t>3、 凹透镜有2个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虚焦点</a:t>
            </a:r>
            <a:endParaRPr lang="zh-CN" altLang="en-US" sz="2800" b="1" dirty="0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 rot="16200000">
            <a:off x="4660900" y="1818640"/>
            <a:ext cx="290195" cy="1967865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34844" name="文本框 34843"/>
          <p:cNvSpPr txBox="1"/>
          <p:nvPr/>
        </p:nvSpPr>
        <p:spPr>
          <a:xfrm>
            <a:off x="4694555" y="2821305"/>
            <a:ext cx="3454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43" name="文本框 34842"/>
          <p:cNvSpPr txBox="1"/>
          <p:nvPr/>
        </p:nvSpPr>
        <p:spPr>
          <a:xfrm>
            <a:off x="1779588" y="5539740"/>
            <a:ext cx="82089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、焦点到凹透镜光心的距离叫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焦距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）</a:t>
            </a:r>
            <a:endParaRPr lang="zh-CN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35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5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5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35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/>
      <p:bldP spid="35849" grpId="0"/>
      <p:bldP spid="35851" grpId="0"/>
      <p:bldP spid="35895" grpId="0"/>
      <p:bldP spid="35897" grpId="0"/>
      <p:bldP spid="4" grpId="0" bldLvl="0" animBg="1"/>
      <p:bldP spid="4" grpId="1" bldLvl="0" animBg="1"/>
      <p:bldP spid="34844" grpId="0"/>
      <p:bldP spid="348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36865"/>
          <p:cNvSpPr txBox="1"/>
          <p:nvPr/>
        </p:nvSpPr>
        <p:spPr>
          <a:xfrm>
            <a:off x="2133600" y="297180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6867" name="文本框 36866"/>
          <p:cNvSpPr txBox="1"/>
          <p:nvPr/>
        </p:nvSpPr>
        <p:spPr>
          <a:xfrm>
            <a:off x="1524000" y="0"/>
            <a:ext cx="9144000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想一想？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）经过焦点入射的光线通过凸透镜后是什么样的？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）对着凹透镜异侧虚焦点入射的光线通过凹透镜后怎样的？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8" name="椭圆 36867"/>
          <p:cNvSpPr/>
          <p:nvPr/>
        </p:nvSpPr>
        <p:spPr>
          <a:xfrm>
            <a:off x="3124200" y="1981200"/>
            <a:ext cx="304800" cy="1981200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shade val="73333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0099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69" name="直接连接符 36868"/>
          <p:cNvSpPr/>
          <p:nvPr/>
        </p:nvSpPr>
        <p:spPr>
          <a:xfrm>
            <a:off x="1600200" y="2971800"/>
            <a:ext cx="411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870" name="直接连接符 36869"/>
          <p:cNvSpPr/>
          <p:nvPr/>
        </p:nvSpPr>
        <p:spPr>
          <a:xfrm rot="-269637" flipV="1">
            <a:off x="1658938" y="2430463"/>
            <a:ext cx="1597025" cy="914400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6871" name="直接连接符 36870"/>
          <p:cNvSpPr/>
          <p:nvPr/>
        </p:nvSpPr>
        <p:spPr>
          <a:xfrm>
            <a:off x="3371850" y="2305050"/>
            <a:ext cx="1828800" cy="0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6872" name="椭圆 36871"/>
          <p:cNvSpPr/>
          <p:nvPr/>
        </p:nvSpPr>
        <p:spPr>
          <a:xfrm>
            <a:off x="3224213" y="2916238"/>
            <a:ext cx="90487" cy="90487"/>
          </a:xfrm>
          <a:prstGeom prst="ellipse">
            <a:avLst/>
          </a:prstGeom>
          <a:gradFill rotWithShape="0">
            <a:gsLst>
              <a:gs pos="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3" name="椭圆 36872"/>
          <p:cNvSpPr/>
          <p:nvPr/>
        </p:nvSpPr>
        <p:spPr>
          <a:xfrm>
            <a:off x="4159250" y="2916238"/>
            <a:ext cx="90488" cy="90487"/>
          </a:xfrm>
          <a:prstGeom prst="ellipse">
            <a:avLst/>
          </a:prstGeom>
          <a:gradFill rotWithShape="0">
            <a:gsLst>
              <a:gs pos="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4" name="椭圆 36873"/>
          <p:cNvSpPr/>
          <p:nvPr/>
        </p:nvSpPr>
        <p:spPr>
          <a:xfrm>
            <a:off x="2286000" y="2916238"/>
            <a:ext cx="90488" cy="90487"/>
          </a:xfrm>
          <a:prstGeom prst="ellipse">
            <a:avLst/>
          </a:prstGeom>
          <a:gradFill rotWithShape="0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5" name="文本框 36874"/>
          <p:cNvSpPr txBox="1"/>
          <p:nvPr/>
        </p:nvSpPr>
        <p:spPr>
          <a:xfrm>
            <a:off x="4008438" y="2997200"/>
            <a:ext cx="6111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6876" name="图片 368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4788" y="2060575"/>
            <a:ext cx="657225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7" name="文本框 36876"/>
          <p:cNvSpPr txBox="1"/>
          <p:nvPr/>
        </p:nvSpPr>
        <p:spPr>
          <a:xfrm>
            <a:off x="7010400" y="2971800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6878" name="直接连接符 36877"/>
          <p:cNvSpPr/>
          <p:nvPr/>
        </p:nvSpPr>
        <p:spPr>
          <a:xfrm>
            <a:off x="6400800" y="2971800"/>
            <a:ext cx="38862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879" name="直接连接符 36878"/>
          <p:cNvSpPr/>
          <p:nvPr/>
        </p:nvSpPr>
        <p:spPr>
          <a:xfrm>
            <a:off x="6400800" y="1524000"/>
            <a:ext cx="1676400" cy="914400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6880" name="直接连接符 36879"/>
          <p:cNvSpPr/>
          <p:nvPr/>
        </p:nvSpPr>
        <p:spPr>
          <a:xfrm rot="21288305">
            <a:off x="8077200" y="2362200"/>
            <a:ext cx="990600" cy="609600"/>
          </a:xfrm>
          <a:prstGeom prst="line">
            <a:avLst/>
          </a:prstGeom>
          <a:ln w="28575" cap="flat" cmpd="sng">
            <a:solidFill>
              <a:srgbClr val="CC33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881" name="直接连接符 36880"/>
          <p:cNvSpPr/>
          <p:nvPr/>
        </p:nvSpPr>
        <p:spPr>
          <a:xfrm>
            <a:off x="8305800" y="2419350"/>
            <a:ext cx="1828800" cy="0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6882" name="椭圆 36881"/>
          <p:cNvSpPr/>
          <p:nvPr/>
        </p:nvSpPr>
        <p:spPr>
          <a:xfrm>
            <a:off x="8145463" y="2933700"/>
            <a:ext cx="71437" cy="71438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shade val="50196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3" name="椭圆 36882"/>
          <p:cNvSpPr/>
          <p:nvPr/>
        </p:nvSpPr>
        <p:spPr>
          <a:xfrm>
            <a:off x="9148763" y="2933700"/>
            <a:ext cx="71437" cy="71438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shade val="50196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4" name="椭圆 36883"/>
          <p:cNvSpPr/>
          <p:nvPr/>
        </p:nvSpPr>
        <p:spPr>
          <a:xfrm>
            <a:off x="7086600" y="2933700"/>
            <a:ext cx="71438" cy="71438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shade val="50196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5" name="文本框 36884"/>
          <p:cNvSpPr txBox="1"/>
          <p:nvPr/>
        </p:nvSpPr>
        <p:spPr>
          <a:xfrm>
            <a:off x="9067800" y="297180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6886" name="文本框 36885"/>
          <p:cNvSpPr txBox="1"/>
          <p:nvPr/>
        </p:nvSpPr>
        <p:spPr>
          <a:xfrm>
            <a:off x="1676400" y="4135438"/>
            <a:ext cx="89916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结论：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endParaRPr lang="zh-CN" altLang="en-US" sz="28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）经过凸透镜焦点的光线被折射后平行主光轴射出。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   因而利用凸透镜能得到平行光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!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6887" name="文本框 36886"/>
          <p:cNvSpPr txBox="1"/>
          <p:nvPr/>
        </p:nvSpPr>
        <p:spPr>
          <a:xfrm>
            <a:off x="1676400" y="5500688"/>
            <a:ext cx="8740775" cy="10239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）对着凹透镜异侧虚焦点入射的光线被折射后平  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   行于主光轴射出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! 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endParaRPr lang="zh-CN" altLang="en-US" sz="3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6" grpId="0"/>
      <p:bldP spid="368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椭圆 37889"/>
          <p:cNvSpPr/>
          <p:nvPr/>
        </p:nvSpPr>
        <p:spPr>
          <a:xfrm>
            <a:off x="3276600" y="1295400"/>
            <a:ext cx="304800" cy="19812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76471"/>
                  <a:invGamma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3399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37891" name="对象 37890"/>
          <p:cNvGraphicFramePr>
            <a:graphicFrameLocks noChangeAspect="1"/>
          </p:cNvGraphicFramePr>
          <p:nvPr/>
        </p:nvGraphicFramePr>
        <p:xfrm>
          <a:off x="7848600" y="1371600"/>
          <a:ext cx="65722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" r:id="rId1" imgW="657225" imgH="1276350" progId="Paint.Picture">
                  <p:embed/>
                </p:oleObj>
              </mc:Choice>
              <mc:Fallback>
                <p:oleObj name="" r:id="rId1" imgW="657225" imgH="1276350" progId="Paint.Picture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48600" y="1371600"/>
                        <a:ext cx="657225" cy="182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直接连接符 37891"/>
          <p:cNvSpPr/>
          <p:nvPr/>
        </p:nvSpPr>
        <p:spPr>
          <a:xfrm>
            <a:off x="1752600" y="2286000"/>
            <a:ext cx="411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7893" name="组合 37892"/>
          <p:cNvGrpSpPr/>
          <p:nvPr/>
        </p:nvGrpSpPr>
        <p:grpSpPr>
          <a:xfrm>
            <a:off x="6705600" y="1403350"/>
            <a:ext cx="2743200" cy="1600200"/>
            <a:chOff x="0" y="0"/>
            <a:chExt cx="1728" cy="1008"/>
          </a:xfrm>
        </p:grpSpPr>
        <p:sp>
          <p:nvSpPr>
            <p:cNvPr id="37894" name="直接连接符 37893"/>
            <p:cNvSpPr/>
            <p:nvPr/>
          </p:nvSpPr>
          <p:spPr>
            <a:xfrm>
              <a:off x="0" y="0"/>
              <a:ext cx="912" cy="528"/>
            </a:xfrm>
            <a:prstGeom prst="line">
              <a:avLst/>
            </a:prstGeom>
            <a:ln w="28575" cap="flat" cmpd="sng">
              <a:solidFill>
                <a:srgbClr val="FF33CC"/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37895" name="直接连接符 37894"/>
            <p:cNvSpPr/>
            <p:nvPr/>
          </p:nvSpPr>
          <p:spPr>
            <a:xfrm>
              <a:off x="816" y="480"/>
              <a:ext cx="912" cy="528"/>
            </a:xfrm>
            <a:prstGeom prst="line">
              <a:avLst/>
            </a:prstGeom>
            <a:ln w="28575" cap="flat" cmpd="sng">
              <a:solidFill>
                <a:srgbClr val="FF33CC"/>
              </a:solidFill>
              <a:prstDash val="solid"/>
              <a:headEnd type="none" w="med" len="med"/>
              <a:tailEnd type="stealth" w="lg" len="lg"/>
            </a:ln>
          </p:spPr>
        </p:sp>
      </p:grpSp>
      <p:grpSp>
        <p:nvGrpSpPr>
          <p:cNvPr id="37896" name="组合 37895"/>
          <p:cNvGrpSpPr/>
          <p:nvPr/>
        </p:nvGrpSpPr>
        <p:grpSpPr>
          <a:xfrm>
            <a:off x="1882775" y="1366838"/>
            <a:ext cx="2743200" cy="1600200"/>
            <a:chOff x="0" y="0"/>
            <a:chExt cx="1728" cy="1008"/>
          </a:xfrm>
        </p:grpSpPr>
        <p:sp>
          <p:nvSpPr>
            <p:cNvPr id="37897" name="直接连接符 37896"/>
            <p:cNvSpPr/>
            <p:nvPr/>
          </p:nvSpPr>
          <p:spPr>
            <a:xfrm>
              <a:off x="0" y="0"/>
              <a:ext cx="912" cy="528"/>
            </a:xfrm>
            <a:prstGeom prst="line">
              <a:avLst/>
            </a:prstGeom>
            <a:ln w="28575" cap="flat" cmpd="sng">
              <a:solidFill>
                <a:srgbClr val="FF33CC"/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37898" name="直接连接符 37897"/>
            <p:cNvSpPr/>
            <p:nvPr/>
          </p:nvSpPr>
          <p:spPr>
            <a:xfrm>
              <a:off x="816" y="480"/>
              <a:ext cx="912" cy="528"/>
            </a:xfrm>
            <a:prstGeom prst="line">
              <a:avLst/>
            </a:prstGeom>
            <a:ln w="28575" cap="flat" cmpd="sng">
              <a:solidFill>
                <a:srgbClr val="FF33CC"/>
              </a:solidFill>
              <a:prstDash val="solid"/>
              <a:headEnd type="none" w="med" len="med"/>
              <a:tailEnd type="stealth" w="lg" len="lg"/>
            </a:ln>
          </p:spPr>
        </p:sp>
      </p:grpSp>
      <p:sp>
        <p:nvSpPr>
          <p:cNvPr id="37899" name="文本框 37898"/>
          <p:cNvSpPr txBox="1"/>
          <p:nvPr/>
        </p:nvSpPr>
        <p:spPr>
          <a:xfrm>
            <a:off x="4191000" y="2363788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00" name="文本框 37899"/>
          <p:cNvSpPr txBox="1"/>
          <p:nvPr/>
        </p:nvSpPr>
        <p:spPr>
          <a:xfrm>
            <a:off x="7086600" y="2286000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01" name="文本框 37900"/>
          <p:cNvSpPr txBox="1"/>
          <p:nvPr/>
        </p:nvSpPr>
        <p:spPr>
          <a:xfrm>
            <a:off x="8915400" y="2286000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02" name="文本框 37901"/>
          <p:cNvSpPr txBox="1"/>
          <p:nvPr/>
        </p:nvSpPr>
        <p:spPr>
          <a:xfrm>
            <a:off x="2286000" y="2363788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03" name="文本框 37902"/>
          <p:cNvSpPr txBox="1"/>
          <p:nvPr/>
        </p:nvSpPr>
        <p:spPr>
          <a:xfrm>
            <a:off x="2971800" y="4191000"/>
            <a:ext cx="4800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37904" name="文本框 37903"/>
          <p:cNvSpPr txBox="1"/>
          <p:nvPr/>
        </p:nvSpPr>
        <p:spPr>
          <a:xfrm>
            <a:off x="2351088" y="3716338"/>
            <a:ext cx="6553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1、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FF33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通过光心的光线传播方向不改变。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7905" name="直接连接符 37904"/>
          <p:cNvSpPr/>
          <p:nvPr/>
        </p:nvSpPr>
        <p:spPr>
          <a:xfrm>
            <a:off x="1524000" y="2819400"/>
            <a:ext cx="1828800" cy="0"/>
          </a:xfrm>
          <a:prstGeom prst="line">
            <a:avLst/>
          </a:prstGeom>
          <a:ln w="28575" cap="flat" cmpd="sng">
            <a:solidFill>
              <a:srgbClr val="FF66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06" name="直接连接符 37905"/>
          <p:cNvSpPr/>
          <p:nvPr/>
        </p:nvSpPr>
        <p:spPr>
          <a:xfrm>
            <a:off x="6311900" y="2781300"/>
            <a:ext cx="1828800" cy="0"/>
          </a:xfrm>
          <a:prstGeom prst="line">
            <a:avLst/>
          </a:prstGeom>
          <a:ln w="28575" cap="flat" cmpd="sng">
            <a:solidFill>
              <a:srgbClr val="FF66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07" name="直接连接符 37906"/>
          <p:cNvSpPr/>
          <p:nvPr/>
        </p:nvSpPr>
        <p:spPr>
          <a:xfrm rot="-269637" flipV="1">
            <a:off x="3399790" y="1847215"/>
            <a:ext cx="1741805" cy="908050"/>
          </a:xfrm>
          <a:prstGeom prst="line">
            <a:avLst/>
          </a:prstGeom>
          <a:ln w="28575" cap="flat" cmpd="sng">
            <a:solidFill>
              <a:srgbClr val="FF66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08" name="直接连接符 37907"/>
          <p:cNvSpPr/>
          <p:nvPr/>
        </p:nvSpPr>
        <p:spPr>
          <a:xfrm>
            <a:off x="8112125" y="2781300"/>
            <a:ext cx="1676400" cy="914400"/>
          </a:xfrm>
          <a:prstGeom prst="line">
            <a:avLst/>
          </a:prstGeom>
          <a:ln w="28575" cap="flat" cmpd="sng">
            <a:solidFill>
              <a:srgbClr val="FF6600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09" name="直接连接符 37908"/>
          <p:cNvSpPr/>
          <p:nvPr/>
        </p:nvSpPr>
        <p:spPr>
          <a:xfrm rot="21288305">
            <a:off x="7162800" y="2238375"/>
            <a:ext cx="990600" cy="609600"/>
          </a:xfrm>
          <a:prstGeom prst="line">
            <a:avLst/>
          </a:prstGeom>
          <a:ln w="25400" cap="flat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0" name="文本框 37909"/>
          <p:cNvSpPr txBox="1"/>
          <p:nvPr/>
        </p:nvSpPr>
        <p:spPr>
          <a:xfrm>
            <a:off x="2362200" y="4268788"/>
            <a:ext cx="740568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FF33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平行于主光轴的光线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经凸透镜折射后通过焦点，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经凹透镜折射后发散，发散光线的反向延长线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通过虚焦点。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11" name="直接连接符 37910"/>
          <p:cNvSpPr/>
          <p:nvPr/>
        </p:nvSpPr>
        <p:spPr>
          <a:xfrm rot="-269637" flipV="1">
            <a:off x="1811338" y="1744663"/>
            <a:ext cx="1597025" cy="91440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12" name="直接连接符 37911"/>
          <p:cNvSpPr/>
          <p:nvPr/>
        </p:nvSpPr>
        <p:spPr>
          <a:xfrm>
            <a:off x="3359150" y="1700213"/>
            <a:ext cx="1828800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13" name="文本框 37912"/>
          <p:cNvSpPr txBox="1"/>
          <p:nvPr/>
        </p:nvSpPr>
        <p:spPr>
          <a:xfrm>
            <a:off x="2362200" y="5384800"/>
            <a:ext cx="7910513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FF33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经过凸透镜焦点的光线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折射后平行于主光轴射出。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zh-CN" altLang="en-US" sz="2400" b="1" dirty="0">
                <a:solidFill>
                  <a:srgbClr val="FF33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对着凹透镜异侧虚焦点入射的光线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折射后平行于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主光轴射出 。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14" name="标题 37913"/>
          <p:cNvSpPr>
            <a:spLocks noGrp="1"/>
          </p:cNvSpPr>
          <p:nvPr>
            <p:ph type="title" idx="4294967295"/>
          </p:nvPr>
        </p:nvSpPr>
        <p:spPr>
          <a:xfrm>
            <a:off x="1524000" y="38100"/>
            <a:ext cx="5486400" cy="1143000"/>
          </a:xfrm>
        </p:spPr>
        <p:txBody>
          <a:bodyPr lIns="100801" tIns="50400" rIns="100801" bIns="50400" anchor="ctr"/>
          <a:lstStyle/>
          <a:p>
            <a:r>
              <a:rPr lang="zh-CN" altLang="en-US" sz="530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三条特殊光线</a:t>
            </a:r>
            <a:endParaRPr lang="zh-CN" altLang="en-US" sz="530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7915" name="直接连接符 37914"/>
          <p:cNvSpPr/>
          <p:nvPr/>
        </p:nvSpPr>
        <p:spPr>
          <a:xfrm>
            <a:off x="6400800" y="2286000"/>
            <a:ext cx="38862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6" name="直接连接符 37915"/>
          <p:cNvSpPr/>
          <p:nvPr/>
        </p:nvSpPr>
        <p:spPr>
          <a:xfrm>
            <a:off x="6383338" y="836613"/>
            <a:ext cx="1676400" cy="91440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17" name="直接连接符 37916"/>
          <p:cNvSpPr/>
          <p:nvPr/>
        </p:nvSpPr>
        <p:spPr>
          <a:xfrm rot="21288305">
            <a:off x="8077200" y="1676400"/>
            <a:ext cx="990600" cy="609600"/>
          </a:xfrm>
          <a:prstGeom prst="line">
            <a:avLst/>
          </a:prstGeom>
          <a:ln w="25400" cap="flat" cmpd="sng">
            <a:solidFill>
              <a:srgbClr val="3366FF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8" name="直接连接符 37917"/>
          <p:cNvSpPr/>
          <p:nvPr/>
        </p:nvSpPr>
        <p:spPr>
          <a:xfrm>
            <a:off x="8040688" y="1700213"/>
            <a:ext cx="1828800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stealth" w="lg" len="lg"/>
          </a:ln>
        </p:spPr>
        <p:txBody>
          <a:bodyPr/>
          <a:lstStyle/>
          <a:p/>
        </p:txBody>
      </p:sp>
      <p:sp>
        <p:nvSpPr>
          <p:cNvPr id="37919" name="椭圆 37918"/>
          <p:cNvSpPr/>
          <p:nvPr/>
        </p:nvSpPr>
        <p:spPr>
          <a:xfrm>
            <a:off x="3376613" y="2230438"/>
            <a:ext cx="90487" cy="90487"/>
          </a:xfrm>
          <a:prstGeom prst="ellipse">
            <a:avLst/>
          </a:prstGeom>
          <a:gradFill rotWithShape="0">
            <a:gsLst>
              <a:gs pos="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0" name="椭圆 37919"/>
          <p:cNvSpPr/>
          <p:nvPr/>
        </p:nvSpPr>
        <p:spPr>
          <a:xfrm>
            <a:off x="4311650" y="2230438"/>
            <a:ext cx="90488" cy="90487"/>
          </a:xfrm>
          <a:prstGeom prst="ellipse">
            <a:avLst/>
          </a:prstGeom>
          <a:gradFill rotWithShape="0">
            <a:gsLst>
              <a:gs pos="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1" name="椭圆 37920"/>
          <p:cNvSpPr/>
          <p:nvPr/>
        </p:nvSpPr>
        <p:spPr>
          <a:xfrm>
            <a:off x="2438400" y="2230438"/>
            <a:ext cx="90488" cy="90487"/>
          </a:xfrm>
          <a:prstGeom prst="ellipse">
            <a:avLst/>
          </a:prstGeom>
          <a:gradFill rotWithShape="0">
            <a:gsLst>
              <a:gs pos="0">
                <a:srgbClr val="800000"/>
              </a:gs>
              <a:gs pos="100000">
                <a:srgbClr val="80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2" name="椭圆 37921"/>
          <p:cNvSpPr/>
          <p:nvPr/>
        </p:nvSpPr>
        <p:spPr>
          <a:xfrm>
            <a:off x="8145463" y="2247900"/>
            <a:ext cx="71437" cy="71438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shade val="50196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3" name="椭圆 37922"/>
          <p:cNvSpPr/>
          <p:nvPr/>
        </p:nvSpPr>
        <p:spPr>
          <a:xfrm>
            <a:off x="9148763" y="2247900"/>
            <a:ext cx="71437" cy="71438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shade val="50196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4" name="椭圆 37923"/>
          <p:cNvSpPr/>
          <p:nvPr/>
        </p:nvSpPr>
        <p:spPr>
          <a:xfrm>
            <a:off x="7086600" y="2247900"/>
            <a:ext cx="71438" cy="71438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shade val="50196"/>
                  <a:invGamma/>
                </a:srgbClr>
              </a:gs>
            </a:gsLst>
            <a:path path="shape">
              <a:fillToRect l="50000" t="50000" r="50000" b="50000"/>
            </a:path>
            <a:tileRect/>
          </a:gradFill>
          <a:ln w="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4" grpId="0"/>
      <p:bldP spid="37910" grpId="0"/>
      <p:bldP spid="379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941513" y="1116013"/>
            <a:ext cx="8726487" cy="4475162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0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</a:t>
            </a:r>
            <a:r>
              <a:rPr lang="zh-CN" altLang="en-US" sz="40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太阳离我们非常远，射到地面的阳光可以看做平行光。想一想，怎样利用太阳光测量凸透镜的焦距？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buNone/>
            </a:pPr>
            <a:r>
              <a:rPr lang="zh-CN" altLang="en-US" sz="4000" dirty="0">
                <a:latin typeface="Times New Roman" panose="02020603050405020304" pitchFamily="2" charset="-122"/>
                <a:ea typeface="楷体" panose="02010609060101010101" pitchFamily="49" charset="-122"/>
              </a:rPr>
              <a:t>  将凸透镜正对着灯光，并将凸透镜另一侧的白纸来回移动，直到白纸上出现最亮最细的光斑，用尺子测出光斑到透镜的距离即为凸透镜的焦距。</a:t>
            </a:r>
            <a:endParaRPr lang="zh-CN" altLang="en-US" sz="4000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1746250" y="271780"/>
            <a:ext cx="2427605" cy="645160"/>
          </a:xfrm>
          <a:prstGeom prst="rect">
            <a:avLst/>
          </a:prstGeom>
          <a:solidFill>
            <a:srgbClr val="BBE0E3">
              <a:alpha val="62000"/>
            </a:srgbClr>
          </a:solidFill>
          <a:ln w="9525" cap="flat" cmpd="sng">
            <a:solidFill>
              <a:srgbClr val="3D8F95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想想做做</a:t>
            </a:r>
            <a:endParaRPr lang="zh-CN" altLang="en-US" sz="3600" dirty="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/>
          <p:nvPr/>
        </p:nvGrpSpPr>
        <p:grpSpPr bwMode="auto">
          <a:xfrm>
            <a:off x="6096001" y="2114550"/>
            <a:ext cx="2632472" cy="1525191"/>
            <a:chOff x="0" y="0"/>
            <a:chExt cx="2211" cy="1281"/>
          </a:xfrm>
        </p:grpSpPr>
        <p:grpSp>
          <p:nvGrpSpPr>
            <p:cNvPr id="38915" name="Group 3"/>
            <p:cNvGrpSpPr/>
            <p:nvPr/>
          </p:nvGrpSpPr>
          <p:grpSpPr bwMode="auto">
            <a:xfrm>
              <a:off x="652" y="0"/>
              <a:ext cx="1106" cy="1281"/>
              <a:chOff x="0" y="0"/>
              <a:chExt cx="1106" cy="1281"/>
            </a:xfrm>
          </p:grpSpPr>
          <p:grpSp>
            <p:nvGrpSpPr>
              <p:cNvPr id="38916" name="Group 4"/>
              <p:cNvGrpSpPr/>
              <p:nvPr/>
            </p:nvGrpSpPr>
            <p:grpSpPr bwMode="auto">
              <a:xfrm>
                <a:off x="0" y="0"/>
                <a:ext cx="1106" cy="1281"/>
                <a:chOff x="0" y="0"/>
                <a:chExt cx="1106" cy="1048"/>
              </a:xfrm>
            </p:grpSpPr>
            <p:grpSp>
              <p:nvGrpSpPr>
                <p:cNvPr id="38917" name="Group 5"/>
                <p:cNvGrpSpPr/>
                <p:nvPr/>
              </p:nvGrpSpPr>
              <p:grpSpPr bwMode="auto">
                <a:xfrm rot="10800000">
                  <a:off x="567" y="0"/>
                  <a:ext cx="539" cy="1020"/>
                  <a:chOff x="0" y="0"/>
                  <a:chExt cx="539" cy="1020"/>
                </a:xfrm>
              </p:grpSpPr>
              <p:sp>
                <p:nvSpPr>
                  <p:cNvPr id="38918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114" y="28"/>
                    <a:ext cx="425" cy="9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fontAlgn="base" hangingPunct="1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891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454" cy="10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fontAlgn="base" hangingPunct="1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38920" name="Group 8"/>
                <p:cNvGrpSpPr/>
                <p:nvPr/>
              </p:nvGrpSpPr>
              <p:grpSpPr bwMode="auto">
                <a:xfrm>
                  <a:off x="0" y="28"/>
                  <a:ext cx="539" cy="1020"/>
                  <a:chOff x="0" y="0"/>
                  <a:chExt cx="539" cy="1020"/>
                </a:xfrm>
              </p:grpSpPr>
              <p:sp>
                <p:nvSpPr>
                  <p:cNvPr id="38921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114" y="28"/>
                    <a:ext cx="425" cy="9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fontAlgn="base" hangingPunct="1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892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454" cy="10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fontAlgn="base" hangingPunct="1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sp>
            <p:nvSpPr>
              <p:cNvPr id="38923" name="Line 11"/>
              <p:cNvSpPr>
                <a:spLocks noChangeShapeType="1"/>
              </p:cNvSpPr>
              <p:nvPr/>
            </p:nvSpPr>
            <p:spPr bwMode="auto">
              <a:xfrm>
                <a:off x="454" y="189"/>
                <a:ext cx="1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24" name="Line 12"/>
              <p:cNvSpPr>
                <a:spLocks noChangeShapeType="1"/>
              </p:cNvSpPr>
              <p:nvPr/>
            </p:nvSpPr>
            <p:spPr bwMode="auto">
              <a:xfrm>
                <a:off x="454" y="1105"/>
                <a:ext cx="1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8925" name="Group 13"/>
            <p:cNvGrpSpPr/>
            <p:nvPr/>
          </p:nvGrpSpPr>
          <p:grpSpPr bwMode="auto">
            <a:xfrm>
              <a:off x="453" y="312"/>
              <a:ext cx="737" cy="1"/>
              <a:chOff x="0" y="0"/>
              <a:chExt cx="737" cy="1"/>
            </a:xfrm>
          </p:grpSpPr>
          <p:sp>
            <p:nvSpPr>
              <p:cNvPr id="38926" name="Line 14"/>
              <p:cNvSpPr>
                <a:spLocks noChangeShapeType="1"/>
              </p:cNvSpPr>
              <p:nvPr/>
            </p:nvSpPr>
            <p:spPr bwMode="auto">
              <a:xfrm>
                <a:off x="0" y="0"/>
                <a:ext cx="73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27" name="Line 15"/>
              <p:cNvSpPr>
                <a:spLocks noChangeShapeType="1"/>
              </p:cNvSpPr>
              <p:nvPr/>
            </p:nvSpPr>
            <p:spPr bwMode="auto">
              <a:xfrm>
                <a:off x="284" y="1"/>
                <a:ext cx="170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38928" name="Line 16"/>
            <p:cNvSpPr>
              <a:spLocks noChangeShapeType="1"/>
            </p:cNvSpPr>
            <p:nvPr/>
          </p:nvSpPr>
          <p:spPr bwMode="auto">
            <a:xfrm>
              <a:off x="0" y="631"/>
              <a:ext cx="221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29" name="Text Box 17"/>
            <p:cNvSpPr txBox="1">
              <a:spLocks noChangeArrowheads="1"/>
            </p:cNvSpPr>
            <p:nvPr/>
          </p:nvSpPr>
          <p:spPr bwMode="auto">
            <a:xfrm>
              <a:off x="340" y="648"/>
              <a:ext cx="198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3300"/>
                  </a:solidFill>
                  <a:latin typeface="Arial" panose="020B0604020202020204" pitchFamily="34" charset="0"/>
                </a:rPr>
                <a:t>Ｆ</a:t>
              </a:r>
              <a:endParaRPr lang="zh-CN" altLang="en-US" sz="1800" b="1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8930" name="Oval 18"/>
          <p:cNvSpPr>
            <a:spLocks noChangeArrowheads="1"/>
          </p:cNvSpPr>
          <p:nvPr/>
        </p:nvSpPr>
        <p:spPr bwMode="auto">
          <a:xfrm>
            <a:off x="4273154" y="2247900"/>
            <a:ext cx="135731" cy="11811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2855596" y="2843769"/>
            <a:ext cx="297061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8932" name="Group 20"/>
          <p:cNvGrpSpPr/>
          <p:nvPr/>
        </p:nvGrpSpPr>
        <p:grpSpPr bwMode="auto">
          <a:xfrm>
            <a:off x="3452813" y="3246836"/>
            <a:ext cx="877491" cy="1190"/>
            <a:chOff x="0" y="0"/>
            <a:chExt cx="737" cy="1"/>
          </a:xfrm>
        </p:grpSpPr>
        <p:sp>
          <p:nvSpPr>
            <p:cNvPr id="38933" name="Line 21"/>
            <p:cNvSpPr>
              <a:spLocks noChangeShapeType="1"/>
            </p:cNvSpPr>
            <p:nvPr/>
          </p:nvSpPr>
          <p:spPr bwMode="auto">
            <a:xfrm>
              <a:off x="0" y="0"/>
              <a:ext cx="7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34" name="Line 22"/>
            <p:cNvSpPr>
              <a:spLocks noChangeShapeType="1"/>
            </p:cNvSpPr>
            <p:nvPr/>
          </p:nvSpPr>
          <p:spPr bwMode="auto">
            <a:xfrm>
              <a:off x="284" y="1"/>
              <a:ext cx="17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8935" name="Group 23"/>
          <p:cNvGrpSpPr/>
          <p:nvPr/>
        </p:nvGrpSpPr>
        <p:grpSpPr bwMode="auto">
          <a:xfrm>
            <a:off x="4330304" y="2438400"/>
            <a:ext cx="1147763" cy="809625"/>
            <a:chOff x="0" y="0"/>
            <a:chExt cx="964" cy="680"/>
          </a:xfrm>
        </p:grpSpPr>
        <p:sp>
          <p:nvSpPr>
            <p:cNvPr id="38936" name="Line 24"/>
            <p:cNvSpPr>
              <a:spLocks noChangeShapeType="1"/>
            </p:cNvSpPr>
            <p:nvPr/>
          </p:nvSpPr>
          <p:spPr bwMode="auto">
            <a:xfrm flipV="1">
              <a:off x="0" y="0"/>
              <a:ext cx="964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37" name="Line 25"/>
            <p:cNvSpPr>
              <a:spLocks noChangeShapeType="1"/>
            </p:cNvSpPr>
            <p:nvPr/>
          </p:nvSpPr>
          <p:spPr bwMode="auto">
            <a:xfrm flipV="1">
              <a:off x="567" y="198"/>
              <a:ext cx="114" cy="8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4677967" y="2871788"/>
            <a:ext cx="23574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Ｆ</a:t>
            </a:r>
            <a:endParaRPr lang="zh-CN" altLang="en-US" sz="1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939" name="Text Box 27"/>
          <p:cNvSpPr txBox="1">
            <a:spLocks noChangeArrowheads="1"/>
          </p:cNvSpPr>
          <p:nvPr/>
        </p:nvSpPr>
        <p:spPr bwMode="auto">
          <a:xfrm>
            <a:off x="2411730" y="1445023"/>
            <a:ext cx="35099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完成下列光路图</a:t>
            </a:r>
            <a:endParaRPr lang="zh-CN" altLang="en-US" sz="2800" b="1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 flipH="1">
            <a:off x="6399610" y="2486025"/>
            <a:ext cx="1046559" cy="506016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8941" name="Group 29"/>
          <p:cNvGrpSpPr/>
          <p:nvPr/>
        </p:nvGrpSpPr>
        <p:grpSpPr bwMode="auto">
          <a:xfrm>
            <a:off x="7459267" y="1865710"/>
            <a:ext cx="1215628" cy="617934"/>
            <a:chOff x="0" y="0"/>
            <a:chExt cx="1021" cy="519"/>
          </a:xfrm>
        </p:grpSpPr>
        <p:sp>
          <p:nvSpPr>
            <p:cNvPr id="38942" name="Line 30"/>
            <p:cNvSpPr>
              <a:spLocks noChangeShapeType="1"/>
            </p:cNvSpPr>
            <p:nvPr/>
          </p:nvSpPr>
          <p:spPr bwMode="auto">
            <a:xfrm flipV="1">
              <a:off x="0" y="0"/>
              <a:ext cx="1021" cy="5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43" name="Line 31"/>
            <p:cNvSpPr>
              <a:spLocks noChangeShapeType="1"/>
            </p:cNvSpPr>
            <p:nvPr/>
          </p:nvSpPr>
          <p:spPr bwMode="auto">
            <a:xfrm flipV="1">
              <a:off x="385" y="237"/>
              <a:ext cx="171" cy="8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8944" name="Oval 32"/>
          <p:cNvSpPr>
            <a:spLocks noChangeArrowheads="1"/>
          </p:cNvSpPr>
          <p:nvPr/>
        </p:nvSpPr>
        <p:spPr bwMode="auto">
          <a:xfrm>
            <a:off x="4845844" y="2843213"/>
            <a:ext cx="34529" cy="33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3300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45" name="Oval 33"/>
          <p:cNvSpPr>
            <a:spLocks noChangeArrowheads="1"/>
          </p:cNvSpPr>
          <p:nvPr/>
        </p:nvSpPr>
        <p:spPr bwMode="auto">
          <a:xfrm>
            <a:off x="3752850" y="2842022"/>
            <a:ext cx="34529" cy="33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3300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46" name="Oval 34"/>
          <p:cNvSpPr>
            <a:spLocks noChangeArrowheads="1"/>
          </p:cNvSpPr>
          <p:nvPr/>
        </p:nvSpPr>
        <p:spPr bwMode="auto">
          <a:xfrm>
            <a:off x="6642498" y="2853929"/>
            <a:ext cx="34528" cy="33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3300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3651727" y="2775188"/>
            <a:ext cx="23574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Ｆ</a:t>
            </a:r>
            <a:endParaRPr lang="zh-CN" altLang="en-US" sz="1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948" name="Oval 36"/>
          <p:cNvSpPr>
            <a:spLocks noChangeArrowheads="1"/>
          </p:cNvSpPr>
          <p:nvPr/>
        </p:nvSpPr>
        <p:spPr bwMode="auto">
          <a:xfrm>
            <a:off x="4324351" y="4286250"/>
            <a:ext cx="135731" cy="11811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49" name="Line 37"/>
          <p:cNvSpPr>
            <a:spLocks noChangeShapeType="1"/>
          </p:cNvSpPr>
          <p:nvPr/>
        </p:nvSpPr>
        <p:spPr bwMode="auto">
          <a:xfrm>
            <a:off x="2946797" y="4901804"/>
            <a:ext cx="2970609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8950" name="Group 38"/>
          <p:cNvGrpSpPr/>
          <p:nvPr/>
        </p:nvGrpSpPr>
        <p:grpSpPr bwMode="auto">
          <a:xfrm>
            <a:off x="3504011" y="5285186"/>
            <a:ext cx="877490" cy="1190"/>
            <a:chOff x="0" y="0"/>
            <a:chExt cx="737" cy="1"/>
          </a:xfrm>
        </p:grpSpPr>
        <p:sp>
          <p:nvSpPr>
            <p:cNvPr id="38951" name="Line 39"/>
            <p:cNvSpPr>
              <a:spLocks noChangeShapeType="1"/>
            </p:cNvSpPr>
            <p:nvPr/>
          </p:nvSpPr>
          <p:spPr bwMode="auto">
            <a:xfrm>
              <a:off x="0" y="0"/>
              <a:ext cx="7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52" name="Line 40"/>
            <p:cNvSpPr>
              <a:spLocks noChangeShapeType="1"/>
            </p:cNvSpPr>
            <p:nvPr/>
          </p:nvSpPr>
          <p:spPr bwMode="auto">
            <a:xfrm>
              <a:off x="284" y="1"/>
              <a:ext cx="17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8953" name="Group 41"/>
          <p:cNvGrpSpPr/>
          <p:nvPr/>
        </p:nvGrpSpPr>
        <p:grpSpPr bwMode="auto">
          <a:xfrm>
            <a:off x="4381500" y="4476750"/>
            <a:ext cx="1147763" cy="809625"/>
            <a:chOff x="0" y="0"/>
            <a:chExt cx="964" cy="680"/>
          </a:xfrm>
        </p:grpSpPr>
        <p:sp>
          <p:nvSpPr>
            <p:cNvPr id="38954" name="Line 42"/>
            <p:cNvSpPr>
              <a:spLocks noChangeShapeType="1"/>
            </p:cNvSpPr>
            <p:nvPr/>
          </p:nvSpPr>
          <p:spPr bwMode="auto">
            <a:xfrm flipV="1">
              <a:off x="0" y="0"/>
              <a:ext cx="964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55" name="Line 43"/>
            <p:cNvSpPr>
              <a:spLocks noChangeShapeType="1"/>
            </p:cNvSpPr>
            <p:nvPr/>
          </p:nvSpPr>
          <p:spPr bwMode="auto">
            <a:xfrm flipV="1">
              <a:off x="567" y="198"/>
              <a:ext cx="114" cy="8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4729163" y="4910138"/>
            <a:ext cx="23574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Ｆ</a:t>
            </a:r>
            <a:endParaRPr lang="zh-CN" altLang="en-US" sz="1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957" name="Oval 45"/>
          <p:cNvSpPr>
            <a:spLocks noChangeArrowheads="1"/>
          </p:cNvSpPr>
          <p:nvPr/>
        </p:nvSpPr>
        <p:spPr bwMode="auto">
          <a:xfrm>
            <a:off x="4897042" y="4881563"/>
            <a:ext cx="34528" cy="33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3300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58" name="Oval 46"/>
          <p:cNvSpPr>
            <a:spLocks noChangeArrowheads="1"/>
          </p:cNvSpPr>
          <p:nvPr/>
        </p:nvSpPr>
        <p:spPr bwMode="auto">
          <a:xfrm>
            <a:off x="3804048" y="4880372"/>
            <a:ext cx="34528" cy="33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3300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59" name="Text Box 47"/>
          <p:cNvSpPr txBox="1">
            <a:spLocks noChangeArrowheads="1"/>
          </p:cNvSpPr>
          <p:nvPr/>
        </p:nvSpPr>
        <p:spPr bwMode="auto">
          <a:xfrm>
            <a:off x="3711179" y="4844654"/>
            <a:ext cx="23574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Ｆ</a:t>
            </a:r>
            <a:endParaRPr lang="zh-CN" altLang="en-US" sz="1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38960" name="Group 48"/>
          <p:cNvGrpSpPr/>
          <p:nvPr/>
        </p:nvGrpSpPr>
        <p:grpSpPr bwMode="auto">
          <a:xfrm>
            <a:off x="6983017" y="4163617"/>
            <a:ext cx="1316831" cy="1525190"/>
            <a:chOff x="0" y="0"/>
            <a:chExt cx="1106" cy="1281"/>
          </a:xfrm>
        </p:grpSpPr>
        <p:grpSp>
          <p:nvGrpSpPr>
            <p:cNvPr id="38961" name="Group 49"/>
            <p:cNvGrpSpPr/>
            <p:nvPr/>
          </p:nvGrpSpPr>
          <p:grpSpPr bwMode="auto">
            <a:xfrm>
              <a:off x="0" y="0"/>
              <a:ext cx="1106" cy="1281"/>
              <a:chOff x="0" y="0"/>
              <a:chExt cx="1106" cy="1048"/>
            </a:xfrm>
          </p:grpSpPr>
          <p:grpSp>
            <p:nvGrpSpPr>
              <p:cNvPr id="38962" name="Group 50"/>
              <p:cNvGrpSpPr/>
              <p:nvPr/>
            </p:nvGrpSpPr>
            <p:grpSpPr bwMode="auto">
              <a:xfrm rot="10800000">
                <a:off x="567" y="0"/>
                <a:ext cx="539" cy="1020"/>
                <a:chOff x="0" y="0"/>
                <a:chExt cx="539" cy="1020"/>
              </a:xfrm>
            </p:grpSpPr>
            <p:sp>
              <p:nvSpPr>
                <p:cNvPr id="38963" name="Oval 51"/>
                <p:cNvSpPr>
                  <a:spLocks noChangeArrowheads="1"/>
                </p:cNvSpPr>
                <p:nvPr/>
              </p:nvSpPr>
              <p:spPr bwMode="auto">
                <a:xfrm>
                  <a:off x="114" y="28"/>
                  <a:ext cx="425" cy="93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964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54" cy="1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8965" name="Group 53"/>
              <p:cNvGrpSpPr/>
              <p:nvPr/>
            </p:nvGrpSpPr>
            <p:grpSpPr bwMode="auto">
              <a:xfrm>
                <a:off x="0" y="28"/>
                <a:ext cx="539" cy="1020"/>
                <a:chOff x="0" y="0"/>
                <a:chExt cx="539" cy="1020"/>
              </a:xfrm>
            </p:grpSpPr>
            <p:sp>
              <p:nvSpPr>
                <p:cNvPr id="38966" name="Oval 54"/>
                <p:cNvSpPr>
                  <a:spLocks noChangeArrowheads="1"/>
                </p:cNvSpPr>
                <p:nvPr/>
              </p:nvSpPr>
              <p:spPr bwMode="auto">
                <a:xfrm>
                  <a:off x="114" y="28"/>
                  <a:ext cx="425" cy="93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967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54" cy="1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38968" name="Line 56"/>
            <p:cNvSpPr>
              <a:spLocks noChangeShapeType="1"/>
            </p:cNvSpPr>
            <p:nvPr/>
          </p:nvSpPr>
          <p:spPr bwMode="auto">
            <a:xfrm>
              <a:off x="454" y="189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69" name="Line 57"/>
            <p:cNvSpPr>
              <a:spLocks noChangeShapeType="1"/>
            </p:cNvSpPr>
            <p:nvPr/>
          </p:nvSpPr>
          <p:spPr bwMode="auto">
            <a:xfrm>
              <a:off x="454" y="1105"/>
              <a:ext cx="19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8970" name="Group 58"/>
          <p:cNvGrpSpPr/>
          <p:nvPr/>
        </p:nvGrpSpPr>
        <p:grpSpPr bwMode="auto">
          <a:xfrm>
            <a:off x="6746081" y="4535092"/>
            <a:ext cx="877491" cy="1190"/>
            <a:chOff x="0" y="0"/>
            <a:chExt cx="737" cy="1"/>
          </a:xfrm>
        </p:grpSpPr>
        <p:sp>
          <p:nvSpPr>
            <p:cNvPr id="38971" name="Line 59"/>
            <p:cNvSpPr>
              <a:spLocks noChangeShapeType="1"/>
            </p:cNvSpPr>
            <p:nvPr/>
          </p:nvSpPr>
          <p:spPr bwMode="auto">
            <a:xfrm>
              <a:off x="0" y="0"/>
              <a:ext cx="7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2" name="Line 60"/>
            <p:cNvSpPr>
              <a:spLocks noChangeShapeType="1"/>
            </p:cNvSpPr>
            <p:nvPr/>
          </p:nvSpPr>
          <p:spPr bwMode="auto">
            <a:xfrm>
              <a:off x="284" y="1"/>
              <a:ext cx="17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8973" name="Line 61"/>
          <p:cNvSpPr>
            <a:spLocks noChangeShapeType="1"/>
          </p:cNvSpPr>
          <p:nvPr/>
        </p:nvSpPr>
        <p:spPr bwMode="auto">
          <a:xfrm>
            <a:off x="6206729" y="4914900"/>
            <a:ext cx="263247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74" name="Text Box 62"/>
          <p:cNvSpPr txBox="1">
            <a:spLocks noChangeArrowheads="1"/>
          </p:cNvSpPr>
          <p:nvPr/>
        </p:nvSpPr>
        <p:spPr bwMode="auto">
          <a:xfrm>
            <a:off x="6611542" y="4935141"/>
            <a:ext cx="23574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Ｆ</a:t>
            </a:r>
            <a:endParaRPr lang="zh-CN" altLang="en-US" sz="1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975" name="Line 63"/>
          <p:cNvSpPr>
            <a:spLocks noChangeShapeType="1"/>
          </p:cNvSpPr>
          <p:nvPr/>
        </p:nvSpPr>
        <p:spPr bwMode="auto">
          <a:xfrm flipH="1">
            <a:off x="6510338" y="4535092"/>
            <a:ext cx="1046560" cy="50601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8976" name="Group 64"/>
          <p:cNvGrpSpPr/>
          <p:nvPr/>
        </p:nvGrpSpPr>
        <p:grpSpPr bwMode="auto">
          <a:xfrm>
            <a:off x="7547769" y="3917316"/>
            <a:ext cx="1215629" cy="617935"/>
            <a:chOff x="0" y="0"/>
            <a:chExt cx="1021" cy="519"/>
          </a:xfrm>
        </p:grpSpPr>
        <p:sp>
          <p:nvSpPr>
            <p:cNvPr id="38977" name="Line 65"/>
            <p:cNvSpPr>
              <a:spLocks noChangeShapeType="1"/>
            </p:cNvSpPr>
            <p:nvPr/>
          </p:nvSpPr>
          <p:spPr bwMode="auto">
            <a:xfrm flipV="1">
              <a:off x="0" y="0"/>
              <a:ext cx="1021" cy="5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8" name="Line 66"/>
            <p:cNvSpPr>
              <a:spLocks noChangeShapeType="1"/>
            </p:cNvSpPr>
            <p:nvPr/>
          </p:nvSpPr>
          <p:spPr bwMode="auto">
            <a:xfrm flipV="1">
              <a:off x="385" y="237"/>
              <a:ext cx="171" cy="8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8979" name="Oval 67"/>
          <p:cNvSpPr>
            <a:spLocks noChangeArrowheads="1"/>
          </p:cNvSpPr>
          <p:nvPr/>
        </p:nvSpPr>
        <p:spPr bwMode="auto">
          <a:xfrm>
            <a:off x="6753225" y="4902994"/>
            <a:ext cx="34529" cy="33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3300"/>
            </a:solidFill>
            <a:rou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8980" name="Rectangle 68"/>
          <p:cNvSpPr>
            <a:spLocks noChangeArrowheads="1"/>
          </p:cNvSpPr>
          <p:nvPr/>
        </p:nvSpPr>
        <p:spPr bwMode="auto">
          <a:xfrm>
            <a:off x="1849120" y="466090"/>
            <a:ext cx="1885950" cy="628650"/>
          </a:xfrm>
          <a:prstGeom prst="rect">
            <a:avLst/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试一试</a:t>
            </a:r>
            <a:endParaRPr lang="zh-CN" altLang="en-US" sz="33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1265" descr="200921693241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905"/>
            <a:ext cx="9144000" cy="685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11266"/>
          <p:cNvSpPr txBox="1"/>
          <p:nvPr/>
        </p:nvSpPr>
        <p:spPr>
          <a:xfrm>
            <a:off x="2017395" y="1024255"/>
            <a:ext cx="807275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第五章    透镜及其应用</a:t>
            </a:r>
            <a:endParaRPr lang="zh-CN" altLang="en-US" sz="48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3860483" y="2587625"/>
            <a:ext cx="4792980" cy="1106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66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第1节  透  镜</a:t>
            </a:r>
            <a:endParaRPr lang="zh-CN" altLang="en-US" sz="6600" dirty="0">
              <a:solidFill>
                <a:srgbClr val="FFFF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99935" y="4798695"/>
            <a:ext cx="3505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授课教师：黄晓慧</a:t>
            </a:r>
            <a:endParaRPr lang="zh-CN" altLang="en-US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/>
              <a:ea typeface="楷体" panose="02010609060101010101" pitchFamily="49" charset="-122"/>
              <a:cs typeface="+mn-ea"/>
            </a:endParaRPr>
          </a:p>
          <a:p>
            <a:r>
              <a:rPr lang="en-US" altLang="zh-CN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   2018.12.12</a:t>
            </a:r>
            <a:endParaRPr lang="en-US" altLang="zh-CN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63750" y="1665288"/>
            <a:ext cx="7956550" cy="309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两种透镜：凸透镜和凹透镜；</a:t>
            </a:r>
            <a:endParaRPr lang="en-US" altLang="zh-CN" sz="280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几个基本概念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 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光心、主光轴、焦点、焦距；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透镜对光线的作用：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endParaRPr lang="en-US" altLang="zh-CN" sz="280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　凸透镜对光线有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会聚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作用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又叫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会聚透镜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　凹透镜对光线有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发散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作用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又叫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发散透镜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19461" name="图片 19460" descr="凹透镜发散作用实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7800" y="4581525"/>
            <a:ext cx="3205163" cy="194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图片 19462" descr="凸透镜会聚作用实验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3" y="4656138"/>
            <a:ext cx="3168650" cy="194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4" name="矩形 19463"/>
          <p:cNvSpPr/>
          <p:nvPr/>
        </p:nvSpPr>
        <p:spPr>
          <a:xfrm>
            <a:off x="2159000" y="441325"/>
            <a:ext cx="1554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>
                <a:schemeClr val="bg1"/>
              </a:buClr>
            </a:pPr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小结：</a:t>
            </a:r>
            <a:endParaRPr lang="zh-CN" altLang="en-US" sz="3600" dirty="0">
              <a:solidFill>
                <a:srgbClr val="0066CC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9465" name="Picture 9" descr="E:\李燃\教师教学用书\2012人教教师用书项目\ppt\物理\图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875" y="142875"/>
            <a:ext cx="88265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3313"/>
          <p:cNvSpPr>
            <a:spLocks noGrp="1"/>
          </p:cNvSpPr>
          <p:nvPr>
            <p:ph type="title" idx="4294967295"/>
          </p:nvPr>
        </p:nvSpPr>
        <p:spPr>
          <a:xfrm>
            <a:off x="1524000" y="2951163"/>
            <a:ext cx="3651250" cy="428625"/>
          </a:xfrm>
        </p:spPr>
        <p:txBody>
          <a:bodyPr lIns="100801" tIns="50400" rIns="100801" bIns="50400" anchor="ctr"/>
          <a:lstStyle/>
          <a:p>
            <a:r>
              <a:rPr lang="zh-CN" altLang="en-US" sz="2800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近视眼镜和远视眼镜</a:t>
            </a:r>
            <a:r>
              <a:rPr lang="zh-CN" altLang="en-US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          </a:t>
            </a:r>
            <a:endParaRPr lang="zh-CN" altLang="en-US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3315" name="图片 13314" descr="sf11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4650" y="1195070"/>
            <a:ext cx="2729865" cy="169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13315" descr="sf12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115" y="1154430"/>
            <a:ext cx="2860040" cy="1779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矩形 14337"/>
          <p:cNvSpPr/>
          <p:nvPr/>
        </p:nvSpPr>
        <p:spPr>
          <a:xfrm>
            <a:off x="1644333" y="257810"/>
            <a:ext cx="61833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透镜在日常生活中的应用</a:t>
            </a:r>
            <a:endParaRPr lang="zh-CN" altLang="en-US" sz="4000" b="1" dirty="0">
              <a:solidFill>
                <a:schemeClr val="accent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09790" y="4132580"/>
            <a:ext cx="31584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sym typeface="+mn-ea"/>
              </a:rPr>
              <a:t>数码摄像机上的透镜</a:t>
            </a:r>
            <a:endParaRPr lang="zh-CN" altLang="en-US"/>
          </a:p>
        </p:txBody>
      </p:sp>
      <p:pic>
        <p:nvPicPr>
          <p:cNvPr id="14339" name="图片 14338" descr="camera-front-angl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600" y="1619250"/>
            <a:ext cx="2876550" cy="24809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15362" descr="image1373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6900" y="3362960"/>
            <a:ext cx="2687955" cy="2573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15365" descr="20038181903963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4555" y="3884295"/>
            <a:ext cx="2117090" cy="1844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866900" y="5553075"/>
            <a:ext cx="22345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rgbClr val="CC6600"/>
                </a:solidFill>
                <a:latin typeface="Times New Roman" panose="02020603050405020304" pitchFamily="18" charset="0"/>
                <a:sym typeface="+mn-ea"/>
              </a:rPr>
              <a:t>实物展台上的透镜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575810" y="5835015"/>
            <a:ext cx="1783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sym typeface="+mn-ea"/>
              </a:rPr>
              <a:t>投影机上的透镜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90750" y="476250"/>
            <a:ext cx="3400425" cy="684213"/>
          </a:xfrm>
          <a:prstGeom prst="rect">
            <a:avLst/>
          </a:prstGeom>
        </p:spPr>
        <p:txBody>
          <a:bodyPr/>
          <a:lstStyle/>
          <a:p>
            <a:pPr eaLnBrk="0" hangingPunct="0"/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观察与交流</a:t>
            </a:r>
            <a:endParaRPr lang="zh-CN" altLang="en-US" sz="3600" dirty="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71700" y="1587500"/>
            <a:ext cx="7993063" cy="1331913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你桌上的两个透镜有什么区别？请说出它们的不同之处。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79650" y="3027363"/>
            <a:ext cx="7920038" cy="1706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方法一</a:t>
            </a:r>
            <a:r>
              <a:rPr lang="en-US" altLang="zh-CN" sz="280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:“</a:t>
            </a: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摸”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首先是摸到透镜的凹凸表面，再摸摸厚度有什么特点？  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90750" y="4823460"/>
            <a:ext cx="7848600" cy="1168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方法二</a:t>
            </a:r>
            <a:r>
              <a:rPr lang="en-US" altLang="zh-CN" sz="280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:“</a:t>
            </a: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看”</a:t>
            </a:r>
            <a:endParaRPr lang="zh-CN" altLang="en-US" sz="2800" dirty="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通过透镜去观察近处物体。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8201" name="Picture 9" descr="E:\李燃\教师教学用书\2012人教教师用书项目\ppt\物理\图标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67875" y="142875"/>
            <a:ext cx="88265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602038" y="2276475"/>
            <a:ext cx="2098675" cy="52197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凸透镜</a:t>
            </a:r>
            <a:r>
              <a:rPr lang="en-US" altLang="zh-CN" sz="280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endParaRPr lang="en-US" altLang="zh-CN" sz="280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41713" y="4364038"/>
            <a:ext cx="2159000" cy="52197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凹透镜</a:t>
            </a:r>
            <a:r>
              <a:rPr lang="en-US" altLang="zh-CN" sz="280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endParaRPr lang="en-US" altLang="zh-CN" sz="280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graphicFrame>
        <p:nvGraphicFramePr>
          <p:cNvPr id="1026" name="Object 4"/>
          <p:cNvGraphicFramePr/>
          <p:nvPr/>
        </p:nvGraphicFramePr>
        <p:xfrm>
          <a:off x="7967663" y="1196975"/>
          <a:ext cx="757237" cy="230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438150" imgH="1866900" progId="Paint.Picture">
                  <p:embed/>
                </p:oleObj>
              </mc:Choice>
              <mc:Fallback>
                <p:oleObj name="" r:id="rId1" imgW="438150" imgH="18669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67663" y="1196975"/>
                        <a:ext cx="757237" cy="23082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rgbClr val="99CCFF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  <a:tileRect/>
                      </a:gra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/>
          <p:nvPr/>
        </p:nvGraphicFramePr>
        <p:xfrm>
          <a:off x="7967663" y="3716338"/>
          <a:ext cx="935037" cy="203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571500" imgH="1857375" progId="Paint.Picture">
                  <p:embed/>
                </p:oleObj>
              </mc:Choice>
              <mc:Fallback>
                <p:oleObj name="" r:id="rId3" imgW="571500" imgH="1857375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67663" y="3716338"/>
                        <a:ext cx="935037" cy="203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8"/>
          <p:cNvSpPr/>
          <p:nvPr/>
        </p:nvSpPr>
        <p:spPr bwMode="auto">
          <a:xfrm>
            <a:off x="3168333" y="2393633"/>
            <a:ext cx="433388" cy="2378075"/>
          </a:xfrm>
          <a:prstGeom prst="leftBrace">
            <a:avLst>
              <a:gd name="adj1" fmla="val 45727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endParaRPr lang="zh-CN" altLang="zh-CN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989138" y="3322638"/>
            <a:ext cx="10795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透镜</a:t>
            </a:r>
            <a:endParaRPr lang="zh-CN" altLang="en-US" sz="2800" dirty="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5159375" y="2051050"/>
            <a:ext cx="2808288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中间厚</a:t>
            </a:r>
            <a:endParaRPr lang="zh-CN" altLang="en-US" sz="2800" dirty="0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边缘薄</a:t>
            </a:r>
            <a:endParaRPr lang="zh-CN" altLang="en-US" sz="2800" dirty="0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159375" y="4138613"/>
            <a:ext cx="2432050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中间薄</a:t>
            </a:r>
            <a:endParaRPr lang="zh-CN" altLang="en-US" sz="2800" dirty="0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边缘厚</a:t>
            </a:r>
            <a:endParaRPr lang="zh-CN" altLang="en-US" sz="2800" dirty="0">
              <a:solidFill>
                <a:schemeClr val="tx2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104063" y="5984875"/>
            <a:ext cx="2592388" cy="52197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透镜的纵剖面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endParaRPr lang="en-US" altLang="zh-CN" sz="280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041" name="TextBox 11"/>
          <p:cNvSpPr txBox="1"/>
          <p:nvPr/>
        </p:nvSpPr>
        <p:spPr>
          <a:xfrm>
            <a:off x="2166938" y="476250"/>
            <a:ext cx="515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一、凸透镜和凹透镜</a:t>
            </a:r>
            <a:endParaRPr lang="en-US" altLang="zh-CN" sz="3600">
              <a:solidFill>
                <a:srgbClr val="0066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42" name="Picture 9" descr="E:\李燃\教师教学用书\2012人教教师用书项目\ppt\物理\图标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7875" y="142875"/>
            <a:ext cx="88265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/>
          <p:nvPr/>
        </p:nvSpPr>
        <p:spPr>
          <a:xfrm>
            <a:off x="2209800" y="228600"/>
            <a:ext cx="6553200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800" dirty="0"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316163" y="1682750"/>
            <a:ext cx="3276600" cy="52197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给透镜分类</a:t>
            </a:r>
            <a:endParaRPr lang="en-US" altLang="zh-CN" sz="2800">
              <a:solidFill>
                <a:srgbClr val="0066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95600" y="5135563"/>
            <a:ext cx="80010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属于凸透镜的是（ </a:t>
            </a:r>
            <a:r>
              <a:rPr lang="en-US" altLang="zh-CN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      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   ）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7174" name="Rectangle 6"/>
          <p:cNvSpPr/>
          <p:nvPr/>
        </p:nvSpPr>
        <p:spPr>
          <a:xfrm>
            <a:off x="2927350" y="5927725"/>
            <a:ext cx="6553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属于凹透镜的是（</a:t>
            </a:r>
            <a:r>
              <a:rPr lang="en-US" altLang="zh-CN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      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    ）            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51538" y="5105400"/>
            <a:ext cx="2268538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  C  D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006148" y="5936615"/>
            <a:ext cx="21590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  E  F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179" name="TextBox 11"/>
          <p:cNvSpPr txBox="1"/>
          <p:nvPr/>
        </p:nvSpPr>
        <p:spPr>
          <a:xfrm>
            <a:off x="2166938" y="476250"/>
            <a:ext cx="515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一、凸透镜和凹透镜</a:t>
            </a:r>
            <a:endParaRPr lang="en-US" altLang="zh-CN" sz="3600">
              <a:solidFill>
                <a:srgbClr val="0066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186" name="组合 7185"/>
          <p:cNvGrpSpPr/>
          <p:nvPr/>
        </p:nvGrpSpPr>
        <p:grpSpPr>
          <a:xfrm>
            <a:off x="2603500" y="2330450"/>
            <a:ext cx="6805613" cy="2370138"/>
            <a:chOff x="680" y="1117"/>
            <a:chExt cx="4287" cy="1493"/>
          </a:xfrm>
        </p:grpSpPr>
        <p:pic>
          <p:nvPicPr>
            <p:cNvPr id="7177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71" y="1117"/>
              <a:ext cx="4196" cy="14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0" name="文本框 7179"/>
            <p:cNvSpPr txBox="1"/>
            <p:nvPr/>
          </p:nvSpPr>
          <p:spPr>
            <a:xfrm>
              <a:off x="680" y="2296"/>
              <a:ext cx="318" cy="23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181" name="文本框 7180"/>
            <p:cNvSpPr txBox="1"/>
            <p:nvPr/>
          </p:nvSpPr>
          <p:spPr>
            <a:xfrm>
              <a:off x="1542" y="2319"/>
              <a:ext cx="318" cy="23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182" name="文本框 7181"/>
            <p:cNvSpPr txBox="1"/>
            <p:nvPr/>
          </p:nvSpPr>
          <p:spPr>
            <a:xfrm>
              <a:off x="2336" y="2319"/>
              <a:ext cx="318" cy="23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183" name="文本框 7182"/>
            <p:cNvSpPr txBox="1"/>
            <p:nvPr/>
          </p:nvSpPr>
          <p:spPr>
            <a:xfrm>
              <a:off x="2993" y="2319"/>
              <a:ext cx="318" cy="23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184" name="文本框 7183"/>
            <p:cNvSpPr txBox="1"/>
            <p:nvPr/>
          </p:nvSpPr>
          <p:spPr>
            <a:xfrm>
              <a:off x="3696" y="2319"/>
              <a:ext cx="318" cy="23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endPara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185" name="文本框 7184"/>
            <p:cNvSpPr txBox="1"/>
            <p:nvPr/>
          </p:nvSpPr>
          <p:spPr>
            <a:xfrm>
              <a:off x="4445" y="2341"/>
              <a:ext cx="318" cy="23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endPara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187" name="Picture 9" descr="E:\李燃\教师教学用书\2012人教教师用书项目\ppt\物理\图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875" y="142875"/>
            <a:ext cx="88265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2"/>
          <p:cNvSpPr txBox="1"/>
          <p:nvPr/>
        </p:nvSpPr>
        <p:spPr>
          <a:xfrm>
            <a:off x="1882775" y="1363980"/>
            <a:ext cx="76692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主光轴：通过两个球面球心的直线。 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102" name="Text Box 3"/>
          <p:cNvSpPr txBox="1"/>
          <p:nvPr/>
        </p:nvSpPr>
        <p:spPr>
          <a:xfrm>
            <a:off x="2064068" y="1833563"/>
            <a:ext cx="7740650" cy="116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光心：光心是主光轴上的一点，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通过这点的光线穿过透镜时不改变方向。 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115" name="TextBox 1"/>
          <p:cNvSpPr txBox="1"/>
          <p:nvPr/>
        </p:nvSpPr>
        <p:spPr>
          <a:xfrm>
            <a:off x="1709420" y="554355"/>
            <a:ext cx="7345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透镜的主光轴和光心</a:t>
            </a:r>
            <a:endParaRPr lang="zh-CN" altLang="en-US" sz="3600" dirty="0">
              <a:solidFill>
                <a:srgbClr val="0066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116" name="Arc 7"/>
          <p:cNvSpPr/>
          <p:nvPr/>
        </p:nvSpPr>
        <p:spPr>
          <a:xfrm>
            <a:off x="6564313" y="4248150"/>
            <a:ext cx="2374900" cy="504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74900" y="504825"/>
              </a:cxn>
              <a:cxn ang="0">
                <a:pos x="0" y="504825"/>
              </a:cxn>
            </a:cxnLst>
            <a:rect l="0" t="0" r="0" b="0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7" name="AutoShape 125"/>
          <p:cNvSpPr/>
          <p:nvPr/>
        </p:nvSpPr>
        <p:spPr>
          <a:xfrm>
            <a:off x="8148638" y="3571875"/>
            <a:ext cx="1619250" cy="649288"/>
          </a:xfrm>
          <a:prstGeom prst="wedgeRoundRectCallout">
            <a:avLst>
              <a:gd name="adj1" fmla="val -29218"/>
              <a:gd name="adj2" fmla="val 214792"/>
              <a:gd name="adj3" fmla="val 16667"/>
            </a:avLst>
          </a:prstGeom>
          <a:noFill/>
          <a:ln w="28575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rIns="0" anchor="ctr"/>
          <a:lstStyle/>
          <a:p>
            <a:pPr algn="ctr"/>
            <a:r>
              <a:rPr lang="zh-CN" altLang="zh-CN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主光轴</a:t>
            </a:r>
            <a:endParaRPr lang="zh-CN" altLang="en-US" sz="2800" dirty="0">
              <a:solidFill>
                <a:schemeClr val="tx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18" name="Oval 38"/>
          <p:cNvSpPr/>
          <p:nvPr/>
        </p:nvSpPr>
        <p:spPr>
          <a:xfrm>
            <a:off x="3540125" y="4151313"/>
            <a:ext cx="2444750" cy="2444750"/>
          </a:xfrm>
          <a:prstGeom prst="ellipse">
            <a:avLst/>
          </a:prstGeom>
          <a:gradFill rotWithShape="1">
            <a:gsLst>
              <a:gs pos="0">
                <a:schemeClr val="bg1">
                  <a:alpha val="49001"/>
                </a:schemeClr>
              </a:gs>
              <a:gs pos="100000">
                <a:srgbClr val="C5FFFF">
                  <a:alpha val="49001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00F8F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19" name="Oval 39"/>
          <p:cNvSpPr/>
          <p:nvPr/>
        </p:nvSpPr>
        <p:spPr>
          <a:xfrm>
            <a:off x="5772150" y="4151313"/>
            <a:ext cx="2444750" cy="2444750"/>
          </a:xfrm>
          <a:prstGeom prst="ellipse">
            <a:avLst/>
          </a:prstGeom>
          <a:gradFill rotWithShape="1">
            <a:gsLst>
              <a:gs pos="0">
                <a:schemeClr val="bg1">
                  <a:alpha val="42999"/>
                </a:schemeClr>
              </a:gs>
              <a:gs pos="100000">
                <a:srgbClr val="C5FFFF">
                  <a:alpha val="44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00F8F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4120" name="组合 4119"/>
          <p:cNvGrpSpPr/>
          <p:nvPr/>
        </p:nvGrpSpPr>
        <p:grpSpPr>
          <a:xfrm>
            <a:off x="6780213" y="5337175"/>
            <a:ext cx="576262" cy="538163"/>
            <a:chOff x="3152" y="1343"/>
            <a:chExt cx="363" cy="339"/>
          </a:xfrm>
        </p:grpSpPr>
        <p:sp>
          <p:nvSpPr>
            <p:cNvPr id="4121" name="Oval 36"/>
            <p:cNvSpPr/>
            <p:nvPr/>
          </p:nvSpPr>
          <p:spPr>
            <a:xfrm>
              <a:off x="3288" y="1343"/>
              <a:ext cx="46" cy="45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2800" dirty="0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4122" name="Text Box 43"/>
            <p:cNvSpPr txBox="1"/>
            <p:nvPr/>
          </p:nvSpPr>
          <p:spPr>
            <a:xfrm>
              <a:off x="3152" y="1411"/>
              <a:ext cx="363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aseline="-250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800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123" name="组合 4122"/>
          <p:cNvGrpSpPr/>
          <p:nvPr/>
        </p:nvGrpSpPr>
        <p:grpSpPr>
          <a:xfrm>
            <a:off x="4511675" y="5337175"/>
            <a:ext cx="647700" cy="574675"/>
            <a:chOff x="1723" y="1343"/>
            <a:chExt cx="408" cy="362"/>
          </a:xfrm>
        </p:grpSpPr>
        <p:sp>
          <p:nvSpPr>
            <p:cNvPr id="4124" name="Text Box 13"/>
            <p:cNvSpPr txBox="1"/>
            <p:nvPr/>
          </p:nvSpPr>
          <p:spPr>
            <a:xfrm>
              <a:off x="1723" y="1434"/>
              <a:ext cx="408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aseline="-250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800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125" name="Oval 42"/>
            <p:cNvSpPr/>
            <p:nvPr/>
          </p:nvSpPr>
          <p:spPr>
            <a:xfrm>
              <a:off x="1859" y="1343"/>
              <a:ext cx="46" cy="45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2800" dirty="0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4126" name="Text Box 124"/>
          <p:cNvSpPr txBox="1"/>
          <p:nvPr/>
        </p:nvSpPr>
        <p:spPr>
          <a:xfrm>
            <a:off x="6019800" y="4981575"/>
            <a:ext cx="256540" cy="43053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2800" i="1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O</a:t>
            </a:r>
            <a:endParaRPr lang="en-US" altLang="zh-CN" sz="2800" i="1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27" name="xjhgx2"/>
          <p:cNvSpPr/>
          <p:nvPr/>
        </p:nvSpPr>
        <p:spPr>
          <a:xfrm>
            <a:off x="5772150" y="4870450"/>
            <a:ext cx="215900" cy="1008063"/>
          </a:xfrm>
          <a:custGeom>
            <a:avLst/>
            <a:gdLst/>
            <a:ahLst/>
            <a:cxnLst/>
            <a:rect l="0" t="0" r="0" b="0"/>
            <a:pathLst>
              <a:path w="620" h="4408">
                <a:moveTo>
                  <a:pt x="310" y="0"/>
                </a:moveTo>
                <a:lnTo>
                  <a:pt x="237" y="270"/>
                </a:lnTo>
                <a:lnTo>
                  <a:pt x="175" y="542"/>
                </a:lnTo>
                <a:lnTo>
                  <a:pt x="121" y="816"/>
                </a:lnTo>
                <a:lnTo>
                  <a:pt x="78" y="1091"/>
                </a:lnTo>
                <a:lnTo>
                  <a:pt x="44" y="1368"/>
                </a:lnTo>
                <a:lnTo>
                  <a:pt x="19" y="1646"/>
                </a:lnTo>
                <a:lnTo>
                  <a:pt x="5" y="1925"/>
                </a:lnTo>
                <a:lnTo>
                  <a:pt x="0" y="2204"/>
                </a:lnTo>
                <a:lnTo>
                  <a:pt x="5" y="2483"/>
                </a:lnTo>
                <a:lnTo>
                  <a:pt x="19" y="2762"/>
                </a:lnTo>
                <a:lnTo>
                  <a:pt x="44" y="3040"/>
                </a:lnTo>
                <a:lnTo>
                  <a:pt x="78" y="3317"/>
                </a:lnTo>
                <a:lnTo>
                  <a:pt x="121" y="3592"/>
                </a:lnTo>
                <a:lnTo>
                  <a:pt x="175" y="3866"/>
                </a:lnTo>
                <a:lnTo>
                  <a:pt x="237" y="4138"/>
                </a:lnTo>
                <a:lnTo>
                  <a:pt x="310" y="4408"/>
                </a:lnTo>
                <a:lnTo>
                  <a:pt x="310" y="4408"/>
                </a:lnTo>
                <a:lnTo>
                  <a:pt x="383" y="4138"/>
                </a:lnTo>
                <a:lnTo>
                  <a:pt x="445" y="3866"/>
                </a:lnTo>
                <a:lnTo>
                  <a:pt x="499" y="3592"/>
                </a:lnTo>
                <a:lnTo>
                  <a:pt x="542" y="3317"/>
                </a:lnTo>
                <a:lnTo>
                  <a:pt x="576" y="3040"/>
                </a:lnTo>
                <a:lnTo>
                  <a:pt x="601" y="2762"/>
                </a:lnTo>
                <a:lnTo>
                  <a:pt x="615" y="2483"/>
                </a:lnTo>
                <a:lnTo>
                  <a:pt x="620" y="2204"/>
                </a:lnTo>
                <a:lnTo>
                  <a:pt x="615" y="1925"/>
                </a:lnTo>
                <a:lnTo>
                  <a:pt x="601" y="1646"/>
                </a:lnTo>
                <a:lnTo>
                  <a:pt x="576" y="1368"/>
                </a:lnTo>
                <a:lnTo>
                  <a:pt x="542" y="1091"/>
                </a:lnTo>
                <a:lnTo>
                  <a:pt x="499" y="816"/>
                </a:lnTo>
                <a:lnTo>
                  <a:pt x="445" y="542"/>
                </a:lnTo>
                <a:lnTo>
                  <a:pt x="383" y="270"/>
                </a:lnTo>
                <a:lnTo>
                  <a:pt x="310" y="0"/>
                </a:lnTo>
                <a:close/>
              </a:path>
            </a:pathLst>
          </a:custGeom>
          <a:solidFill>
            <a:srgbClr val="C5FFFF"/>
          </a:solidFill>
          <a:ln w="28575" cap="flat" cmpd="sng">
            <a:solidFill>
              <a:srgbClr val="2D5F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8" name="Line 16"/>
          <p:cNvSpPr/>
          <p:nvPr/>
        </p:nvSpPr>
        <p:spPr>
          <a:xfrm flipV="1">
            <a:off x="2603500" y="5372100"/>
            <a:ext cx="6805613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130" name="AutoShape 123"/>
          <p:cNvSpPr/>
          <p:nvPr/>
        </p:nvSpPr>
        <p:spPr>
          <a:xfrm>
            <a:off x="4440238" y="3465513"/>
            <a:ext cx="1403350" cy="576262"/>
          </a:xfrm>
          <a:prstGeom prst="wedgeRoundRectCallout">
            <a:avLst>
              <a:gd name="adj1" fmla="val 47287"/>
              <a:gd name="adj2" fmla="val 248347"/>
              <a:gd name="adj3" fmla="val 16667"/>
            </a:avLst>
          </a:prstGeom>
          <a:noFill/>
          <a:ln w="28575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rIns="0" anchor="ctr"/>
          <a:lstStyle/>
          <a:p>
            <a:pPr algn="ctr"/>
            <a:r>
              <a:rPr lang="zh-CN" altLang="zh-CN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光心</a:t>
            </a:r>
            <a:endParaRPr lang="zh-CN" altLang="en-US" sz="2800" dirty="0">
              <a:solidFill>
                <a:schemeClr val="tx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4145" name="组合 4144"/>
          <p:cNvGrpSpPr/>
          <p:nvPr/>
        </p:nvGrpSpPr>
        <p:grpSpPr>
          <a:xfrm rot="735886">
            <a:off x="2748915" y="5300028"/>
            <a:ext cx="5832475" cy="73025"/>
            <a:chOff x="567" y="3884"/>
            <a:chExt cx="4218" cy="0"/>
          </a:xfrm>
        </p:grpSpPr>
        <p:sp>
          <p:nvSpPr>
            <p:cNvPr id="4146" name="直接连接符 4145"/>
            <p:cNvSpPr/>
            <p:nvPr/>
          </p:nvSpPr>
          <p:spPr>
            <a:xfrm>
              <a:off x="567" y="3884"/>
              <a:ext cx="4218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7" name="直接连接符 4146"/>
            <p:cNvSpPr/>
            <p:nvPr/>
          </p:nvSpPr>
          <p:spPr>
            <a:xfrm>
              <a:off x="1315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4148" name="直接连接符 4147"/>
            <p:cNvSpPr/>
            <p:nvPr/>
          </p:nvSpPr>
          <p:spPr>
            <a:xfrm>
              <a:off x="3356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</p:grpSp>
      <p:grpSp>
        <p:nvGrpSpPr>
          <p:cNvPr id="4149" name="组合 4148"/>
          <p:cNvGrpSpPr/>
          <p:nvPr/>
        </p:nvGrpSpPr>
        <p:grpSpPr>
          <a:xfrm rot="-735886" flipV="1">
            <a:off x="2571433" y="5407025"/>
            <a:ext cx="5832475" cy="73025"/>
            <a:chOff x="567" y="3884"/>
            <a:chExt cx="4218" cy="0"/>
          </a:xfrm>
        </p:grpSpPr>
        <p:sp>
          <p:nvSpPr>
            <p:cNvPr id="4150" name="直接连接符 4149"/>
            <p:cNvSpPr/>
            <p:nvPr/>
          </p:nvSpPr>
          <p:spPr>
            <a:xfrm>
              <a:off x="567" y="3884"/>
              <a:ext cx="4218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51" name="直接连接符 4150"/>
            <p:cNvSpPr/>
            <p:nvPr/>
          </p:nvSpPr>
          <p:spPr>
            <a:xfrm>
              <a:off x="1315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4152" name="直接连接符 4151"/>
            <p:cNvSpPr/>
            <p:nvPr/>
          </p:nvSpPr>
          <p:spPr>
            <a:xfrm>
              <a:off x="3356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</p:grpSp>
      <p:grpSp>
        <p:nvGrpSpPr>
          <p:cNvPr id="4144" name="组合 4143"/>
          <p:cNvGrpSpPr/>
          <p:nvPr/>
        </p:nvGrpSpPr>
        <p:grpSpPr>
          <a:xfrm>
            <a:off x="2892425" y="5372100"/>
            <a:ext cx="5832475" cy="73025"/>
            <a:chOff x="567" y="3884"/>
            <a:chExt cx="4218" cy="0"/>
          </a:xfrm>
        </p:grpSpPr>
        <p:sp>
          <p:nvSpPr>
            <p:cNvPr id="4141" name="直接连接符 4140"/>
            <p:cNvSpPr/>
            <p:nvPr/>
          </p:nvSpPr>
          <p:spPr>
            <a:xfrm>
              <a:off x="567" y="3884"/>
              <a:ext cx="4218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2" name="直接连接符 4141"/>
            <p:cNvSpPr/>
            <p:nvPr/>
          </p:nvSpPr>
          <p:spPr>
            <a:xfrm>
              <a:off x="1315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4143" name="直接连接符 4142"/>
            <p:cNvSpPr/>
            <p:nvPr/>
          </p:nvSpPr>
          <p:spPr>
            <a:xfrm>
              <a:off x="3356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</p:grpSp>
      <p:sp>
        <p:nvSpPr>
          <p:cNvPr id="4128" name="Oval 122"/>
          <p:cNvSpPr/>
          <p:nvPr/>
        </p:nvSpPr>
        <p:spPr>
          <a:xfrm>
            <a:off x="5845175" y="5338763"/>
            <a:ext cx="71438" cy="71437"/>
          </a:xfrm>
          <a:prstGeom prst="ellipse">
            <a:avLst/>
          </a:prstGeom>
          <a:solidFill>
            <a:srgbClr val="CC0000"/>
          </a:solidFill>
          <a:ln w="9525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4153" name="Picture 9" descr="E:\李燃\教师教学用书\2012人教教师用书项目\ppt\物理\图标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67875" y="142875"/>
            <a:ext cx="88265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17" grpId="0" bldLvl="0" animBg="1"/>
      <p:bldP spid="4118" grpId="0" bldLvl="0" animBg="1"/>
      <p:bldP spid="4119" grpId="0" bldLvl="0" animBg="1"/>
      <p:bldP spid="4126" grpId="0"/>
      <p:bldP spid="4130" grpId="0" bldLvl="0" animBg="1"/>
      <p:bldP spid="412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Arc 7"/>
          <p:cNvSpPr/>
          <p:nvPr/>
        </p:nvSpPr>
        <p:spPr>
          <a:xfrm>
            <a:off x="6564313" y="4321175"/>
            <a:ext cx="2374900" cy="504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74900" y="504825"/>
              </a:cxn>
              <a:cxn ang="0">
                <a:pos x="0" y="504825"/>
              </a:cxn>
            </a:cxnLst>
            <a:rect l="0" t="0" r="0" b="0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80" name="Oval 38"/>
          <p:cNvSpPr/>
          <p:nvPr/>
        </p:nvSpPr>
        <p:spPr>
          <a:xfrm>
            <a:off x="3540125" y="4224338"/>
            <a:ext cx="2444750" cy="2444750"/>
          </a:xfrm>
          <a:prstGeom prst="ellipse">
            <a:avLst/>
          </a:prstGeom>
          <a:gradFill rotWithShape="1">
            <a:gsLst>
              <a:gs pos="0">
                <a:schemeClr val="bg1">
                  <a:alpha val="49001"/>
                </a:schemeClr>
              </a:gs>
              <a:gs pos="100000">
                <a:srgbClr val="C5FFFF">
                  <a:alpha val="49001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00F8F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981" name="Oval 39"/>
          <p:cNvSpPr/>
          <p:nvPr/>
        </p:nvSpPr>
        <p:spPr>
          <a:xfrm>
            <a:off x="6096000" y="4224338"/>
            <a:ext cx="2444750" cy="2444750"/>
          </a:xfrm>
          <a:prstGeom prst="ellipse">
            <a:avLst/>
          </a:prstGeom>
          <a:gradFill rotWithShape="1">
            <a:gsLst>
              <a:gs pos="0">
                <a:schemeClr val="bg1">
                  <a:alpha val="42999"/>
                </a:schemeClr>
              </a:gs>
              <a:gs pos="100000">
                <a:srgbClr val="C5FFFF">
                  <a:alpha val="44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>
            <a:solidFill>
              <a:srgbClr val="00F8F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40982" name="组合 40981"/>
          <p:cNvGrpSpPr/>
          <p:nvPr/>
        </p:nvGrpSpPr>
        <p:grpSpPr>
          <a:xfrm>
            <a:off x="7104063" y="5410200"/>
            <a:ext cx="576262" cy="538163"/>
            <a:chOff x="3152" y="1343"/>
            <a:chExt cx="363" cy="339"/>
          </a:xfrm>
        </p:grpSpPr>
        <p:sp>
          <p:nvSpPr>
            <p:cNvPr id="40983" name="Oval 36"/>
            <p:cNvSpPr/>
            <p:nvPr/>
          </p:nvSpPr>
          <p:spPr>
            <a:xfrm>
              <a:off x="3288" y="1343"/>
              <a:ext cx="46" cy="45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2800" dirty="0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40984" name="Text Box 43"/>
            <p:cNvSpPr txBox="1"/>
            <p:nvPr/>
          </p:nvSpPr>
          <p:spPr>
            <a:xfrm>
              <a:off x="3152" y="1411"/>
              <a:ext cx="363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i="1" dirty="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aseline="-250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800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0985" name="组合 40984"/>
          <p:cNvGrpSpPr/>
          <p:nvPr/>
        </p:nvGrpSpPr>
        <p:grpSpPr>
          <a:xfrm>
            <a:off x="4511675" y="5410200"/>
            <a:ext cx="647700" cy="574675"/>
            <a:chOff x="1723" y="1343"/>
            <a:chExt cx="408" cy="362"/>
          </a:xfrm>
        </p:grpSpPr>
        <p:sp>
          <p:nvSpPr>
            <p:cNvPr id="40986" name="Text Box 13"/>
            <p:cNvSpPr txBox="1"/>
            <p:nvPr/>
          </p:nvSpPr>
          <p:spPr>
            <a:xfrm>
              <a:off x="1723" y="1434"/>
              <a:ext cx="408" cy="27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i="1" dirty="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 i="1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aseline="-2500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800" baseline="-2500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0987" name="Oval 42"/>
            <p:cNvSpPr/>
            <p:nvPr/>
          </p:nvSpPr>
          <p:spPr>
            <a:xfrm>
              <a:off x="1859" y="1343"/>
              <a:ext cx="46" cy="45"/>
            </a:xfrm>
            <a:prstGeom prst="ellipse">
              <a:avLst/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2800" dirty="0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41005" name="xjhgx3"/>
          <p:cNvSpPr/>
          <p:nvPr/>
        </p:nvSpPr>
        <p:spPr>
          <a:xfrm>
            <a:off x="5880100" y="4903788"/>
            <a:ext cx="323850" cy="1081087"/>
          </a:xfrm>
          <a:custGeom>
            <a:avLst/>
            <a:gdLst/>
            <a:ahLst/>
            <a:cxnLst/>
            <a:rect l="0" t="0" r="0" b="0"/>
            <a:pathLst>
              <a:path w="980" h="4408">
                <a:moveTo>
                  <a:pt x="980" y="0"/>
                </a:moveTo>
                <a:lnTo>
                  <a:pt x="907" y="270"/>
                </a:lnTo>
                <a:lnTo>
                  <a:pt x="845" y="542"/>
                </a:lnTo>
                <a:lnTo>
                  <a:pt x="791" y="816"/>
                </a:lnTo>
                <a:lnTo>
                  <a:pt x="748" y="1091"/>
                </a:lnTo>
                <a:lnTo>
                  <a:pt x="714" y="1368"/>
                </a:lnTo>
                <a:lnTo>
                  <a:pt x="689" y="1646"/>
                </a:lnTo>
                <a:lnTo>
                  <a:pt x="675" y="1925"/>
                </a:lnTo>
                <a:lnTo>
                  <a:pt x="670" y="2204"/>
                </a:lnTo>
                <a:lnTo>
                  <a:pt x="675" y="2483"/>
                </a:lnTo>
                <a:lnTo>
                  <a:pt x="689" y="2762"/>
                </a:lnTo>
                <a:lnTo>
                  <a:pt x="714" y="3040"/>
                </a:lnTo>
                <a:lnTo>
                  <a:pt x="748" y="3317"/>
                </a:lnTo>
                <a:lnTo>
                  <a:pt x="791" y="3592"/>
                </a:lnTo>
                <a:lnTo>
                  <a:pt x="845" y="3866"/>
                </a:lnTo>
                <a:lnTo>
                  <a:pt x="907" y="4138"/>
                </a:lnTo>
                <a:lnTo>
                  <a:pt x="980" y="4408"/>
                </a:lnTo>
                <a:lnTo>
                  <a:pt x="0" y="4408"/>
                </a:lnTo>
                <a:lnTo>
                  <a:pt x="73" y="4138"/>
                </a:lnTo>
                <a:lnTo>
                  <a:pt x="135" y="3866"/>
                </a:lnTo>
                <a:lnTo>
                  <a:pt x="189" y="3592"/>
                </a:lnTo>
                <a:lnTo>
                  <a:pt x="232" y="3317"/>
                </a:lnTo>
                <a:lnTo>
                  <a:pt x="266" y="3040"/>
                </a:lnTo>
                <a:lnTo>
                  <a:pt x="291" y="2762"/>
                </a:lnTo>
                <a:lnTo>
                  <a:pt x="305" y="2483"/>
                </a:lnTo>
                <a:lnTo>
                  <a:pt x="310" y="2204"/>
                </a:lnTo>
                <a:lnTo>
                  <a:pt x="305" y="1925"/>
                </a:lnTo>
                <a:lnTo>
                  <a:pt x="291" y="1646"/>
                </a:lnTo>
                <a:lnTo>
                  <a:pt x="266" y="1368"/>
                </a:lnTo>
                <a:lnTo>
                  <a:pt x="232" y="1091"/>
                </a:lnTo>
                <a:lnTo>
                  <a:pt x="189" y="816"/>
                </a:lnTo>
                <a:lnTo>
                  <a:pt x="135" y="542"/>
                </a:lnTo>
                <a:lnTo>
                  <a:pt x="73" y="270"/>
                </a:lnTo>
                <a:lnTo>
                  <a:pt x="0" y="0"/>
                </a:lnTo>
                <a:lnTo>
                  <a:pt x="980" y="0"/>
                </a:lnTo>
                <a:close/>
              </a:path>
            </a:pathLst>
          </a:custGeom>
          <a:solidFill>
            <a:srgbClr val="C5FFFF"/>
          </a:solidFill>
          <a:ln w="28575" cap="flat" cmpd="sng">
            <a:solidFill>
              <a:srgbClr val="00F8F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8" name="Line 16"/>
          <p:cNvSpPr/>
          <p:nvPr/>
        </p:nvSpPr>
        <p:spPr>
          <a:xfrm flipV="1">
            <a:off x="2603500" y="5445125"/>
            <a:ext cx="6805613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lgDash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0988" name="Text Box 124"/>
          <p:cNvSpPr txBox="1"/>
          <p:nvPr/>
        </p:nvSpPr>
        <p:spPr>
          <a:xfrm>
            <a:off x="6203950" y="4941888"/>
            <a:ext cx="256540" cy="43053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2800" i="1">
                <a:solidFill>
                  <a:srgbClr val="000099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O</a:t>
            </a:r>
            <a:endParaRPr lang="en-US" altLang="zh-CN" sz="2800" i="1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006" name="Oval 149"/>
          <p:cNvSpPr/>
          <p:nvPr/>
        </p:nvSpPr>
        <p:spPr>
          <a:xfrm>
            <a:off x="5988050" y="5410200"/>
            <a:ext cx="71438" cy="71438"/>
          </a:xfrm>
          <a:prstGeom prst="ellipse">
            <a:avLst/>
          </a:prstGeom>
          <a:solidFill>
            <a:srgbClr val="CC0000"/>
          </a:solidFill>
          <a:ln w="9525">
            <a:noFill/>
          </a:ln>
        </p:spPr>
        <p:txBody>
          <a:bodyPr wrap="none" anchor="ctr"/>
          <a:lstStyle/>
          <a:p>
            <a:endParaRPr lang="zh-CN" altLang="en-US" sz="2800" dirty="0">
              <a:solidFill>
                <a:srgbClr val="000099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979" name="AutoShape 125"/>
          <p:cNvSpPr/>
          <p:nvPr/>
        </p:nvSpPr>
        <p:spPr>
          <a:xfrm>
            <a:off x="8509000" y="3681413"/>
            <a:ext cx="1619250" cy="612775"/>
          </a:xfrm>
          <a:prstGeom prst="wedgeRoundRectCallout">
            <a:avLst>
              <a:gd name="adj1" fmla="val -51472"/>
              <a:gd name="adj2" fmla="val 224611"/>
              <a:gd name="adj3" fmla="val 16667"/>
            </a:avLst>
          </a:prstGeom>
          <a:noFill/>
          <a:ln w="28575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rIns="0" anchor="ctr"/>
          <a:lstStyle/>
          <a:p>
            <a:pPr algn="ctr"/>
            <a:r>
              <a:rPr lang="zh-CN" altLang="zh-CN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主光轴</a:t>
            </a:r>
            <a:endParaRPr lang="zh-CN" altLang="en-US" sz="2800" dirty="0">
              <a:solidFill>
                <a:schemeClr val="tx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40992" name="组合 40991"/>
          <p:cNvGrpSpPr/>
          <p:nvPr/>
        </p:nvGrpSpPr>
        <p:grpSpPr>
          <a:xfrm rot="735886">
            <a:off x="2892425" y="5408613"/>
            <a:ext cx="5832475" cy="73025"/>
            <a:chOff x="567" y="3884"/>
            <a:chExt cx="4218" cy="0"/>
          </a:xfrm>
        </p:grpSpPr>
        <p:sp>
          <p:nvSpPr>
            <p:cNvPr id="40993" name="直接连接符 40992"/>
            <p:cNvSpPr/>
            <p:nvPr/>
          </p:nvSpPr>
          <p:spPr>
            <a:xfrm>
              <a:off x="567" y="3884"/>
              <a:ext cx="4218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0994" name="直接连接符 40993"/>
            <p:cNvSpPr/>
            <p:nvPr/>
          </p:nvSpPr>
          <p:spPr>
            <a:xfrm>
              <a:off x="1315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40995" name="直接连接符 40994"/>
            <p:cNvSpPr/>
            <p:nvPr/>
          </p:nvSpPr>
          <p:spPr>
            <a:xfrm>
              <a:off x="3356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</p:grpSp>
      <p:grpSp>
        <p:nvGrpSpPr>
          <p:cNvPr id="40996" name="组合 40995"/>
          <p:cNvGrpSpPr/>
          <p:nvPr/>
        </p:nvGrpSpPr>
        <p:grpSpPr>
          <a:xfrm rot="-735886" flipV="1">
            <a:off x="2963863" y="5408930"/>
            <a:ext cx="5832475" cy="73025"/>
            <a:chOff x="567" y="3884"/>
            <a:chExt cx="4218" cy="0"/>
          </a:xfrm>
        </p:grpSpPr>
        <p:sp>
          <p:nvSpPr>
            <p:cNvPr id="40997" name="直接连接符 40996"/>
            <p:cNvSpPr/>
            <p:nvPr/>
          </p:nvSpPr>
          <p:spPr>
            <a:xfrm>
              <a:off x="567" y="3884"/>
              <a:ext cx="4218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0998" name="直接连接符 40997"/>
            <p:cNvSpPr/>
            <p:nvPr/>
          </p:nvSpPr>
          <p:spPr>
            <a:xfrm>
              <a:off x="1315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40999" name="直接连接符 40998"/>
            <p:cNvSpPr/>
            <p:nvPr/>
          </p:nvSpPr>
          <p:spPr>
            <a:xfrm>
              <a:off x="3356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</p:grpSp>
      <p:grpSp>
        <p:nvGrpSpPr>
          <p:cNvPr id="41000" name="组合 40999"/>
          <p:cNvGrpSpPr/>
          <p:nvPr/>
        </p:nvGrpSpPr>
        <p:grpSpPr>
          <a:xfrm>
            <a:off x="3000375" y="5445125"/>
            <a:ext cx="5832475" cy="73025"/>
            <a:chOff x="567" y="3884"/>
            <a:chExt cx="4218" cy="0"/>
          </a:xfrm>
        </p:grpSpPr>
        <p:sp>
          <p:nvSpPr>
            <p:cNvPr id="41001" name="直接连接符 41000"/>
            <p:cNvSpPr/>
            <p:nvPr/>
          </p:nvSpPr>
          <p:spPr>
            <a:xfrm>
              <a:off x="567" y="3884"/>
              <a:ext cx="4218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002" name="直接连接符 41001"/>
            <p:cNvSpPr/>
            <p:nvPr/>
          </p:nvSpPr>
          <p:spPr>
            <a:xfrm>
              <a:off x="1315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41003" name="直接连接符 41002"/>
            <p:cNvSpPr/>
            <p:nvPr/>
          </p:nvSpPr>
          <p:spPr>
            <a:xfrm>
              <a:off x="3356" y="3884"/>
              <a:ext cx="159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</p:sp>
      </p:grpSp>
      <p:sp>
        <p:nvSpPr>
          <p:cNvPr id="40991" name="AutoShape 123"/>
          <p:cNvSpPr/>
          <p:nvPr/>
        </p:nvSpPr>
        <p:spPr>
          <a:xfrm>
            <a:off x="4440238" y="3573463"/>
            <a:ext cx="1331912" cy="647700"/>
          </a:xfrm>
          <a:prstGeom prst="wedgeRoundRectCallout">
            <a:avLst>
              <a:gd name="adj1" fmla="val 65972"/>
              <a:gd name="adj2" fmla="val 226472"/>
              <a:gd name="adj3" fmla="val 16667"/>
            </a:avLst>
          </a:prstGeom>
          <a:noFill/>
          <a:ln w="28575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rIns="0" anchor="ctr"/>
          <a:lstStyle/>
          <a:p>
            <a:pPr algn="ctr"/>
            <a:r>
              <a:rPr lang="zh-CN" altLang="zh-CN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光心</a:t>
            </a:r>
            <a:endParaRPr lang="zh-CN" altLang="en-US" sz="2800" dirty="0">
              <a:solidFill>
                <a:schemeClr val="tx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11" name="Text Box 2"/>
          <p:cNvSpPr txBox="1"/>
          <p:nvPr/>
        </p:nvSpPr>
        <p:spPr>
          <a:xfrm>
            <a:off x="1779270" y="1443673"/>
            <a:ext cx="8532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主光轴：通过两个球面球心的直线。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(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主轴</a:t>
            </a: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)</a:t>
            </a:r>
            <a:endParaRPr lang="zh-CN" altLang="en-US" sz="28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012" name="Text Box 3"/>
          <p:cNvSpPr txBox="1"/>
          <p:nvPr/>
        </p:nvSpPr>
        <p:spPr>
          <a:xfrm>
            <a:off x="1778953" y="1877695"/>
            <a:ext cx="7740650" cy="116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</a:t>
            </a: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光心：光心是主光轴上的一点，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通过这点的光线穿过透镜时不改变方向。 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1013" name="TextBox 1"/>
          <p:cNvSpPr txBox="1"/>
          <p:nvPr/>
        </p:nvSpPr>
        <p:spPr>
          <a:xfrm>
            <a:off x="1638300" y="412115"/>
            <a:ext cx="7345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00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透镜的主光轴和光心</a:t>
            </a:r>
            <a:endParaRPr lang="zh-CN" altLang="en-US" sz="2800" dirty="0">
              <a:solidFill>
                <a:srgbClr val="0066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1014" name="Picture 9" descr="E:\李燃\教师教学用书\2012人教教师用书项目\ppt\物理\图标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67875" y="142875"/>
            <a:ext cx="882650" cy="731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0" grpId="0" bldLvl="0" animBg="1"/>
      <p:bldP spid="40981" grpId="0" bldLvl="0" animBg="1"/>
      <p:bldP spid="40988" grpId="0"/>
      <p:bldP spid="41006" grpId="0" bldLvl="0" animBg="1"/>
      <p:bldP spid="40979" grpId="0" bldLvl="0" animBg="1"/>
      <p:bldP spid="4099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56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5731" y="248920"/>
            <a:ext cx="6840538" cy="2963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椭圆 25602"/>
          <p:cNvSpPr/>
          <p:nvPr/>
        </p:nvSpPr>
        <p:spPr>
          <a:xfrm>
            <a:off x="3719513" y="3284538"/>
            <a:ext cx="360362" cy="3313112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5604" name="图片 256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625" y="3213100"/>
            <a:ext cx="1368425" cy="3384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605" name="组合 25604"/>
          <p:cNvGrpSpPr/>
          <p:nvPr/>
        </p:nvGrpSpPr>
        <p:grpSpPr>
          <a:xfrm>
            <a:off x="4079875" y="4005580"/>
            <a:ext cx="1728788" cy="1800225"/>
            <a:chOff x="0" y="0"/>
            <a:chExt cx="1089" cy="1134"/>
          </a:xfrm>
        </p:grpSpPr>
        <p:grpSp>
          <p:nvGrpSpPr>
            <p:cNvPr id="25606" name="组合 25605"/>
            <p:cNvGrpSpPr/>
            <p:nvPr/>
          </p:nvGrpSpPr>
          <p:grpSpPr>
            <a:xfrm>
              <a:off x="0" y="0"/>
              <a:ext cx="1089" cy="0"/>
              <a:chOff x="0" y="0"/>
              <a:chExt cx="1089" cy="0"/>
            </a:xfrm>
          </p:grpSpPr>
          <p:sp>
            <p:nvSpPr>
              <p:cNvPr id="25607" name="直接连接符 25606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08" name="直接连接符 25607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09" name="组合 25608"/>
            <p:cNvGrpSpPr/>
            <p:nvPr/>
          </p:nvGrpSpPr>
          <p:grpSpPr>
            <a:xfrm>
              <a:off x="0" y="272"/>
              <a:ext cx="1089" cy="0"/>
              <a:chOff x="0" y="0"/>
              <a:chExt cx="1089" cy="0"/>
            </a:xfrm>
          </p:grpSpPr>
          <p:sp>
            <p:nvSpPr>
              <p:cNvPr id="25610" name="直接连接符 25609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11" name="直接连接符 25610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12" name="组合 25611"/>
            <p:cNvGrpSpPr/>
            <p:nvPr/>
          </p:nvGrpSpPr>
          <p:grpSpPr>
            <a:xfrm>
              <a:off x="0" y="817"/>
              <a:ext cx="1089" cy="0"/>
              <a:chOff x="0" y="0"/>
              <a:chExt cx="1089" cy="0"/>
            </a:xfrm>
          </p:grpSpPr>
          <p:sp>
            <p:nvSpPr>
              <p:cNvPr id="25613" name="直接连接符 25612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14" name="直接连接符 25613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15" name="组合 25614"/>
            <p:cNvGrpSpPr/>
            <p:nvPr/>
          </p:nvGrpSpPr>
          <p:grpSpPr>
            <a:xfrm>
              <a:off x="0" y="1134"/>
              <a:ext cx="1089" cy="0"/>
              <a:chOff x="0" y="0"/>
              <a:chExt cx="1089" cy="0"/>
            </a:xfrm>
          </p:grpSpPr>
          <p:sp>
            <p:nvSpPr>
              <p:cNvPr id="25616" name="直接连接符 25615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17" name="直接连接符 25616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18" name="组合 25617"/>
            <p:cNvGrpSpPr/>
            <p:nvPr/>
          </p:nvGrpSpPr>
          <p:grpSpPr>
            <a:xfrm>
              <a:off x="0" y="545"/>
              <a:ext cx="1089" cy="0"/>
              <a:chOff x="0" y="0"/>
              <a:chExt cx="1089" cy="0"/>
            </a:xfrm>
          </p:grpSpPr>
          <p:sp>
            <p:nvSpPr>
              <p:cNvPr id="25619" name="直接连接符 25618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20" name="直接连接符 25619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</p:grpSp>
      <p:grpSp>
        <p:nvGrpSpPr>
          <p:cNvPr id="25621" name="组合 25620"/>
          <p:cNvGrpSpPr/>
          <p:nvPr/>
        </p:nvGrpSpPr>
        <p:grpSpPr>
          <a:xfrm>
            <a:off x="7824788" y="4005263"/>
            <a:ext cx="1728787" cy="1800225"/>
            <a:chOff x="0" y="0"/>
            <a:chExt cx="1089" cy="1134"/>
          </a:xfrm>
        </p:grpSpPr>
        <p:grpSp>
          <p:nvGrpSpPr>
            <p:cNvPr id="25622" name="组合 25621"/>
            <p:cNvGrpSpPr/>
            <p:nvPr/>
          </p:nvGrpSpPr>
          <p:grpSpPr>
            <a:xfrm>
              <a:off x="0" y="0"/>
              <a:ext cx="1089" cy="0"/>
              <a:chOff x="0" y="0"/>
              <a:chExt cx="1089" cy="0"/>
            </a:xfrm>
          </p:grpSpPr>
          <p:sp>
            <p:nvSpPr>
              <p:cNvPr id="25623" name="直接连接符 25622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24" name="直接连接符 25623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25" name="组合 25624"/>
            <p:cNvGrpSpPr/>
            <p:nvPr/>
          </p:nvGrpSpPr>
          <p:grpSpPr>
            <a:xfrm>
              <a:off x="0" y="272"/>
              <a:ext cx="1089" cy="0"/>
              <a:chOff x="0" y="0"/>
              <a:chExt cx="1089" cy="0"/>
            </a:xfrm>
          </p:grpSpPr>
          <p:sp>
            <p:nvSpPr>
              <p:cNvPr id="25626" name="直接连接符 25625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27" name="直接连接符 25626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28" name="组合 25627"/>
            <p:cNvGrpSpPr/>
            <p:nvPr/>
          </p:nvGrpSpPr>
          <p:grpSpPr>
            <a:xfrm>
              <a:off x="0" y="817"/>
              <a:ext cx="1089" cy="0"/>
              <a:chOff x="0" y="0"/>
              <a:chExt cx="1089" cy="0"/>
            </a:xfrm>
          </p:grpSpPr>
          <p:sp>
            <p:nvSpPr>
              <p:cNvPr id="25629" name="直接连接符 25628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30" name="直接连接符 25629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31" name="组合 25630"/>
            <p:cNvGrpSpPr/>
            <p:nvPr/>
          </p:nvGrpSpPr>
          <p:grpSpPr>
            <a:xfrm>
              <a:off x="0" y="1134"/>
              <a:ext cx="1089" cy="0"/>
              <a:chOff x="0" y="0"/>
              <a:chExt cx="1089" cy="0"/>
            </a:xfrm>
          </p:grpSpPr>
          <p:sp>
            <p:nvSpPr>
              <p:cNvPr id="25632" name="直接连接符 25631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33" name="直接连接符 25632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  <p:grpSp>
          <p:nvGrpSpPr>
            <p:cNvPr id="25634" name="组合 25633"/>
            <p:cNvGrpSpPr/>
            <p:nvPr/>
          </p:nvGrpSpPr>
          <p:grpSpPr>
            <a:xfrm>
              <a:off x="0" y="545"/>
              <a:ext cx="1089" cy="0"/>
              <a:chOff x="0" y="0"/>
              <a:chExt cx="1089" cy="0"/>
            </a:xfrm>
          </p:grpSpPr>
          <p:sp>
            <p:nvSpPr>
              <p:cNvPr id="25635" name="直接连接符 25634"/>
              <p:cNvSpPr/>
              <p:nvPr/>
            </p:nvSpPr>
            <p:spPr>
              <a:xfrm>
                <a:off x="0" y="0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636" name="直接连接符 25635"/>
              <p:cNvSpPr/>
              <p:nvPr/>
            </p:nvSpPr>
            <p:spPr>
              <a:xfrm>
                <a:off x="680" y="0"/>
                <a:ext cx="4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triangle" w="med" len="med"/>
                <a:tailEnd type="none" w="med" len="med"/>
              </a:ln>
            </p:spPr>
          </p:sp>
        </p:grpSp>
      </p:grpSp>
      <p:sp>
        <p:nvSpPr>
          <p:cNvPr id="25637" name="矩形 25636"/>
          <p:cNvSpPr/>
          <p:nvPr/>
        </p:nvSpPr>
        <p:spPr>
          <a:xfrm>
            <a:off x="3719513" y="5084763"/>
            <a:ext cx="2889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</a:rPr>
              <a:t>凸透镜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638" name="矩形 25637"/>
          <p:cNvSpPr/>
          <p:nvPr/>
        </p:nvSpPr>
        <p:spPr>
          <a:xfrm>
            <a:off x="7391400" y="5230813"/>
            <a:ext cx="21590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8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凹透镜</a:t>
            </a:r>
            <a:endParaRPr lang="zh-CN" altLang="en-US" b="1" dirty="0">
              <a:solidFill>
                <a:srgbClr val="8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639" name="矩形 25638"/>
          <p:cNvSpPr/>
          <p:nvPr/>
        </p:nvSpPr>
        <p:spPr>
          <a:xfrm>
            <a:off x="4732338" y="3172778"/>
            <a:ext cx="2566987" cy="3603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60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6999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?</a:t>
            </a:r>
            <a:endParaRPr lang="zh-CN" altLang="en-US" sz="60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6999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1435</Words>
  <Application>WPS 演示</Application>
  <PresentationFormat>宽屏</PresentationFormat>
  <Paragraphs>234</Paragraphs>
  <Slides>20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44" baseType="lpstr">
      <vt:lpstr>Arial</vt:lpstr>
      <vt:lpstr>宋体</vt:lpstr>
      <vt:lpstr>Wingdings</vt:lpstr>
      <vt:lpstr>Wingdings</vt:lpstr>
      <vt:lpstr>楷体</vt:lpstr>
      <vt:lpstr>Calibri Light</vt:lpstr>
      <vt:lpstr>Times New Roman</vt:lpstr>
      <vt:lpstr>Times New Roman</vt:lpstr>
      <vt:lpstr>Times New Roman</vt:lpstr>
      <vt:lpstr>楷体_GB2312</vt:lpstr>
      <vt:lpstr>黑体</vt:lpstr>
      <vt:lpstr>隶书</vt:lpstr>
      <vt:lpstr>微软雅黑</vt:lpstr>
      <vt:lpstr>Tahoma</vt:lpstr>
      <vt:lpstr>Calibri</vt:lpstr>
      <vt:lpstr>Arial Unicode MS</vt:lpstr>
      <vt:lpstr>华文行楷</vt:lpstr>
      <vt:lpstr>Office 主题​​</vt:lpstr>
      <vt:lpstr>物理</vt:lpstr>
      <vt:lpstr>Paint.Picture</vt:lpstr>
      <vt:lpstr>Paint.Picture</vt:lpstr>
      <vt:lpstr>Paint.Picture</vt:lpstr>
      <vt:lpstr>Paint.Picture</vt:lpstr>
      <vt:lpstr>Paint.Picture</vt:lpstr>
      <vt:lpstr>二、透镜</vt:lpstr>
      <vt:lpstr>PowerPoint 演示文稿</vt:lpstr>
      <vt:lpstr>近视眼镜和远视眼镜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二、探究透镜对光的作用</vt:lpstr>
      <vt:lpstr>二、探究透镜对光的作用</vt:lpstr>
      <vt:lpstr>凸透镜对光线的作用</vt:lpstr>
      <vt:lpstr>1、平行于凸透镜主光轴的光线如何传播？</vt:lpstr>
      <vt:lpstr>PowerPoint 演示文稿</vt:lpstr>
      <vt:lpstr>PowerPoint 演示文稿</vt:lpstr>
      <vt:lpstr>PowerPoint 演示文稿</vt:lpstr>
      <vt:lpstr>三条特殊光线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2022-08-06T09:05:28Z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F3300AB91B4240F1876427E40E670A6D</vt:lpwstr>
  </property>
</Properties>
</file>