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0" r:id="rId17"/>
    <p:sldId id="272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1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F8B404C-1AFA-474B-9F71-8B5CCB0BE8AF}" type="datetime1">
              <a:rPr lang="zh-CN" alt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C18F11A-C9C7-4F71-932D-3A53F4ACB17C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4" Type="http://schemas.openxmlformats.org/officeDocument/2006/relationships/theme" Target="../theme/theme2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2">
                <a:lumMod val="90000"/>
              </a:scheme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8.pn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8.pn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8.png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8.pn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audio1.wav"/><Relationship Id="rId1" Type="http://schemas.openxmlformats.org/officeDocument/2006/relationships/audio" Target="../media/audio3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2.wmf"/><Relationship Id="rId1" Type="http://schemas.openxmlformats.org/officeDocument/2006/relationships/control" Target="../activeX/activeX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68195" y="2103120"/>
            <a:ext cx="4792980" cy="132588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第十四章第六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</a:t>
            </a:r>
            <a:br>
              <a:rPr lang="en-US" altLang="zh-CN" b="1" dirty="0" smtClean="0"/>
            </a:br>
            <a:r>
              <a:rPr lang="zh-CN" altLang="en-US" b="1" dirty="0">
                <a:solidFill>
                  <a:srgbClr val="F60A75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直流电动机</a:t>
            </a:r>
            <a:endParaRPr lang="zh-CN" altLang="en-US" b="1" dirty="0">
              <a:solidFill>
                <a:srgbClr val="F60A75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204864"/>
            <a:ext cx="954026" cy="804674"/>
          </a:xfrm>
          <a:prstGeom prst="rect">
            <a:avLst/>
          </a:prstGeom>
        </p:spPr>
      </p:pic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1"/>
          <p:cNvSpPr txBox="1">
            <a:spLocks noChangeArrowheads="1"/>
          </p:cNvSpPr>
          <p:nvPr/>
        </p:nvSpPr>
        <p:spPr bwMode="auto">
          <a:xfrm>
            <a:off x="523081" y="5301208"/>
            <a:ext cx="813593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0A0A0D"/>
                </a:solidFill>
                <a:latin typeface="宋体" panose="02010600030101010101" pitchFamily="2" charset="-122"/>
              </a:rPr>
              <a:t>　　通电线圈在磁场中两边受力，但方向相反，发生顺时针转动。</a:t>
            </a:r>
            <a:endParaRPr lang="zh-CN" altLang="en-US" sz="3600" b="1" dirty="0">
              <a:solidFill>
                <a:srgbClr val="0A0A0D"/>
              </a:solidFill>
              <a:latin typeface="宋体" panose="02010600030101010101" pitchFamily="2" charset="-122"/>
            </a:endParaRPr>
          </a:p>
        </p:txBody>
      </p:sp>
      <p:pic>
        <p:nvPicPr>
          <p:cNvPr id="43011" name="Picture 47" descr="CW3MFAG1O27`3[(WMEUAD@R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0" y="1247775"/>
            <a:ext cx="5435600" cy="385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998538"/>
            <a:ext cx="88265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39"/>
          <p:cNvSpPr>
            <a:spLocks noChangeArrowheads="1"/>
          </p:cNvSpPr>
          <p:nvPr/>
        </p:nvSpPr>
        <p:spPr bwMode="auto">
          <a:xfrm>
            <a:off x="431800" y="5392738"/>
            <a:ext cx="8208963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800" b="1">
                <a:latin typeface="宋体" panose="02010600030101010101" pitchFamily="2" charset="-122"/>
              </a:rPr>
              <a:t>　　当线圈的平面与磁场垂直时，通电线圈受平衡力作用，达到</a:t>
            </a:r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平衡位置</a:t>
            </a:r>
            <a:r>
              <a:rPr lang="zh-CN" altLang="en-US" sz="2800" b="1">
                <a:latin typeface="宋体" panose="02010600030101010101" pitchFamily="2" charset="-122"/>
              </a:rPr>
              <a:t>。这时由于</a:t>
            </a:r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惯性</a:t>
            </a:r>
            <a:r>
              <a:rPr lang="zh-CN" altLang="en-US" sz="2800" b="1">
                <a:latin typeface="宋体" panose="02010600030101010101" pitchFamily="2" charset="-122"/>
              </a:rPr>
              <a:t>，线圈还会继续转动。</a:t>
            </a:r>
            <a:endParaRPr lang="en-US" sz="2800" b="1">
              <a:latin typeface="宋体" panose="02010600030101010101" pitchFamily="2" charset="-122"/>
            </a:endParaRPr>
          </a:p>
        </p:txBody>
      </p:sp>
      <p:pic>
        <p:nvPicPr>
          <p:cNvPr id="44035" name="Picture 46" descr="U_1{3NIS9H~SJY(M}}ARTX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025" y="925611"/>
            <a:ext cx="4321175" cy="451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998538"/>
            <a:ext cx="88265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31"/>
          <p:cNvSpPr>
            <a:spLocks noChangeArrowheads="1"/>
          </p:cNvSpPr>
          <p:nvPr/>
        </p:nvSpPr>
        <p:spPr bwMode="auto">
          <a:xfrm>
            <a:off x="431800" y="5614988"/>
            <a:ext cx="80645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800" b="1">
                <a:latin typeface="宋体" panose="02010600030101010101" pitchFamily="2" charset="-122"/>
              </a:rPr>
              <a:t>　　线圈靠惯性越过平衡位置后，磁场力作用的结果使线圈逆时针旋转。</a:t>
            </a:r>
            <a:endParaRPr lang="en-US" sz="2800" b="1">
              <a:latin typeface="宋体" panose="02010600030101010101" pitchFamily="2" charset="-122"/>
            </a:endParaRPr>
          </a:p>
        </p:txBody>
      </p:sp>
      <p:pic>
        <p:nvPicPr>
          <p:cNvPr id="45059" name="Picture 37" descr="1$D_O3S]}1R~B}~OX5LJ%)O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75" y="981075"/>
            <a:ext cx="448310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8963"/>
            <a:ext cx="88265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44"/>
          <p:cNvSpPr>
            <a:spLocks noChangeArrowheads="1"/>
          </p:cNvSpPr>
          <p:nvPr/>
        </p:nvSpPr>
        <p:spPr bwMode="auto">
          <a:xfrm>
            <a:off x="431800" y="5913438"/>
            <a:ext cx="81010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通电线圈最后静止在平衡位置。</a:t>
            </a:r>
            <a:endParaRPr lang="en-US" sz="2800" b="1">
              <a:latin typeface="宋体" panose="02010600030101010101" pitchFamily="2" charset="-122"/>
            </a:endParaRPr>
          </a:p>
        </p:txBody>
      </p:sp>
      <p:pic>
        <p:nvPicPr>
          <p:cNvPr id="46083" name="Picture 46" descr="U_1{3NIS9H~SJY(M}}ARTX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025" y="960438"/>
            <a:ext cx="4356100" cy="45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857250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539750" y="1139825"/>
            <a:ext cx="242824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tx2"/>
                </a:solidFill>
              </a:rPr>
              <a:t>电动机：</a:t>
            </a:r>
            <a:endParaRPr lang="zh-CN" altLang="en-US" sz="4400" b="1" dirty="0">
              <a:solidFill>
                <a:schemeClr val="tx2"/>
              </a:solidFill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39750" y="1909266"/>
            <a:ext cx="8445500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chemeClr val="tx2"/>
                </a:solidFill>
                <a:ea typeface="微软雅黑" panose="020B0503020204020204" pitchFamily="34" charset="-122"/>
              </a:rPr>
              <a:t>工作原理</a:t>
            </a:r>
            <a:r>
              <a:rPr lang="zh-CN" altLang="en-US" sz="4400" dirty="0">
                <a:solidFill>
                  <a:schemeClr val="tx2"/>
                </a:solidFill>
                <a:ea typeface="微软雅黑" panose="020B0503020204020204" pitchFamily="34" charset="-122"/>
              </a:rPr>
              <a:t>：</a:t>
            </a:r>
            <a:r>
              <a:rPr lang="zh-CN" altLang="en-US" sz="4400" dirty="0">
                <a:solidFill>
                  <a:srgbClr val="000000"/>
                </a:solidFill>
                <a:ea typeface="微软雅黑" panose="020B0503020204020204" pitchFamily="34" charset="-122"/>
              </a:rPr>
              <a:t>通电线圈在磁场中受力而转动</a:t>
            </a:r>
            <a:endParaRPr lang="zh-CN" altLang="en-US" sz="4400" dirty="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539750" y="3501008"/>
            <a:ext cx="813117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000000"/>
                </a:solidFill>
              </a:rPr>
              <a:t>能量转化：</a:t>
            </a:r>
            <a:r>
              <a:rPr lang="zh-CN" altLang="en-US" sz="4400" b="1" dirty="0">
                <a:solidFill>
                  <a:srgbClr val="971371"/>
                </a:solidFill>
              </a:rPr>
              <a:t>电能转化为机械能</a:t>
            </a:r>
            <a:endParaRPr lang="zh-CN" altLang="en-US" sz="4400" b="1" dirty="0">
              <a:solidFill>
                <a:srgbClr val="97137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ldLvl="0" animBg="1" autoUpdateAnimBg="0"/>
      <p:bldP spid="32772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 eaLnBrk="1" hangingPunct="1"/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生活中的电动机</a:t>
            </a:r>
            <a:endParaRPr lang="zh-CN" altLang="en-US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buNone/>
            </a:pPr>
            <a:r>
              <a:rPr lang="zh-CN" altLang="en-US" sz="4400" b="1" dirty="0" smtClean="0"/>
              <a:t> 分类</a:t>
            </a:r>
            <a:r>
              <a:rPr lang="en-US" altLang="zh-CN" sz="4400" b="1" dirty="0" smtClean="0"/>
              <a:t>:</a:t>
            </a:r>
            <a:endParaRPr lang="en-US" altLang="zh-CN" sz="4400" b="1" dirty="0" smtClean="0"/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2339752" y="2208213"/>
            <a:ext cx="7040710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直流电动机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电动玩具、录音机等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小型电器</a:t>
            </a:r>
            <a:r>
              <a:rPr lang="en-US" altLang="zh-CN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3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2340287" y="3356990"/>
            <a:ext cx="571182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</a:rPr>
              <a:t>交流电动机</a:t>
            </a:r>
            <a:r>
              <a:rPr lang="en-US" altLang="zh-CN" sz="4000" dirty="0">
                <a:solidFill>
                  <a:srgbClr val="000000"/>
                </a:solidFill>
              </a:rPr>
              <a:t>(</a:t>
            </a:r>
            <a:r>
              <a:rPr lang="zh-CN" altLang="en-US" sz="3200" b="1" dirty="0">
                <a:solidFill>
                  <a:srgbClr val="37EFFD"/>
                </a:solidFill>
              </a:rPr>
              <a:t>电风扇、洗衣机等</a:t>
            </a:r>
            <a:endParaRPr lang="zh-CN" altLang="en-US" sz="3200" b="1" dirty="0">
              <a:solidFill>
                <a:srgbClr val="37EFFD"/>
              </a:solidFill>
            </a:endParaRPr>
          </a:p>
          <a:p>
            <a:pPr eaLnBrk="1" hangingPunct="1"/>
            <a:r>
              <a:rPr lang="zh-CN" altLang="en-US" sz="3200" b="1" dirty="0">
                <a:solidFill>
                  <a:srgbClr val="37EFFD"/>
                </a:solidFill>
              </a:rPr>
              <a:t>                         家用电器</a:t>
            </a:r>
            <a:r>
              <a:rPr lang="en-US" altLang="zh-CN" sz="4000" dirty="0"/>
              <a:t>)</a:t>
            </a:r>
            <a:endParaRPr lang="en-US" altLang="zh-CN" sz="4000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1117377" y="2203478"/>
            <a:ext cx="1222375" cy="191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2000" dirty="0"/>
              <a:t>｛</a:t>
            </a:r>
            <a:endParaRPr lang="zh-CN" altLang="en-US" sz="12000" dirty="0"/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564947" y="4668266"/>
            <a:ext cx="7620997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电动机的优点</a:t>
            </a:r>
            <a:r>
              <a:rPr lang="zh-CN" altLang="en-US" sz="4400" b="1" dirty="0"/>
              <a:t>：</a:t>
            </a:r>
            <a:r>
              <a:rPr lang="zh-CN" altLang="en-US" sz="3200" b="1" dirty="0"/>
              <a:t>结构简单、控制方便、</a:t>
            </a:r>
            <a:endParaRPr lang="zh-CN" altLang="en-US" sz="3200" b="1" dirty="0"/>
          </a:p>
          <a:p>
            <a:pPr eaLnBrk="1" hangingPunct="1"/>
            <a:r>
              <a:rPr lang="zh-CN" altLang="en-US" sz="3200" b="1" dirty="0"/>
              <a:t>                                        体积小、效率高</a:t>
            </a:r>
            <a:endParaRPr lang="zh-CN" altLang="en-US" sz="32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95288" y="1935163"/>
            <a:ext cx="8748712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en-US" altLang="zh-CN" sz="3200" b="1" dirty="0" smtClean="0">
                <a:latin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</a:rPr>
              <a:t>.</a:t>
            </a:r>
            <a:r>
              <a:rPr lang="zh-CN" altLang="en-US" sz="3200" b="1" dirty="0" smtClean="0">
                <a:latin typeface="Times New Roman" panose="02020603050405020304" pitchFamily="18" charset="0"/>
              </a:rPr>
              <a:t>通电</a:t>
            </a:r>
            <a:r>
              <a:rPr lang="zh-CN" altLang="en-US" sz="3200" b="1" dirty="0">
                <a:latin typeface="Times New Roman" panose="02020603050405020304" pitchFamily="18" charset="0"/>
              </a:rPr>
              <a:t>线圈在磁场中受力作用而绕着转轴转动。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eaLnBrk="1" hangingPunct="1"/>
            <a:endParaRPr lang="zh-CN" altLang="en-US" sz="24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684213" y="281623"/>
            <a:ext cx="62484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latin typeface="Times New Roman" panose="02020603050405020304" pitchFamily="18" charset="0"/>
              </a:rPr>
              <a:t>一、</a:t>
            </a:r>
            <a:r>
              <a:rPr lang="zh-CN" altLang="en-US" sz="3200" b="1" dirty="0">
                <a:latin typeface="Times New Roman" panose="02020603050405020304" pitchFamily="18" charset="0"/>
              </a:rPr>
              <a:t>磁场对通电线圈的作用：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19460" name="Group 4"/>
          <p:cNvGrpSpPr/>
          <p:nvPr/>
        </p:nvGrpSpPr>
        <p:grpSpPr bwMode="auto">
          <a:xfrm>
            <a:off x="539750" y="2865438"/>
            <a:ext cx="3240088" cy="2952750"/>
            <a:chOff x="0" y="0"/>
            <a:chExt cx="2488" cy="2056"/>
          </a:xfrm>
        </p:grpSpPr>
        <p:pic>
          <p:nvPicPr>
            <p:cNvPr id="35850" name="Picture 5" descr="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88" cy="2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51" name="AutoShape 6"/>
            <p:cNvSpPr>
              <a:spLocks noChangeArrowheads="1"/>
            </p:cNvSpPr>
            <p:nvPr/>
          </p:nvSpPr>
          <p:spPr bwMode="auto">
            <a:xfrm>
              <a:off x="863" y="683"/>
              <a:ext cx="51" cy="396"/>
            </a:xfrm>
            <a:prstGeom prst="upArrow">
              <a:avLst>
                <a:gd name="adj1" fmla="val 50000"/>
                <a:gd name="adj2" fmla="val 194118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52" name="AutoShape 7"/>
            <p:cNvSpPr>
              <a:spLocks noChangeArrowheads="1"/>
            </p:cNvSpPr>
            <p:nvPr/>
          </p:nvSpPr>
          <p:spPr bwMode="auto">
            <a:xfrm>
              <a:off x="1498" y="1151"/>
              <a:ext cx="51" cy="360"/>
            </a:xfrm>
            <a:prstGeom prst="downArrow">
              <a:avLst>
                <a:gd name="adj1" fmla="val 50000"/>
                <a:gd name="adj2" fmla="val 17647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3779838" y="2792413"/>
            <a:ext cx="5364162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zh-CN" sz="3200" b="1" i="1" dirty="0" err="1">
                <a:solidFill>
                  <a:srgbClr val="000000"/>
                </a:solidFill>
                <a:latin typeface="Tahoma" panose="020B0604030504040204" pitchFamily="34" charset="0"/>
              </a:rPr>
              <a:t>ab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</a:rPr>
              <a:t>段电流方向由</a:t>
            </a:r>
            <a:r>
              <a:rPr lang="en-US" altLang="zh-CN" sz="3200" b="1" i="1" dirty="0">
                <a:solidFill>
                  <a:srgbClr val="000000"/>
                </a:solidFill>
                <a:latin typeface="Tahoma" panose="020B0604030504040204" pitchFamily="34" charset="0"/>
              </a:rPr>
              <a:t>a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</a:rPr>
              <a:t>向</a:t>
            </a:r>
            <a:r>
              <a:rPr lang="en-US" altLang="zh-CN" sz="3200" b="1" i="1" dirty="0">
                <a:solidFill>
                  <a:srgbClr val="000000"/>
                </a:solidFill>
                <a:latin typeface="Tahoma" panose="020B0604030504040204" pitchFamily="34" charset="0"/>
              </a:rPr>
              <a:t>b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</a:rPr>
              <a:t>，受力方向向上；</a:t>
            </a:r>
            <a:r>
              <a:rPr lang="en-US" altLang="zh-CN" sz="3200" b="1" i="1" dirty="0">
                <a:solidFill>
                  <a:srgbClr val="000000"/>
                </a:solidFill>
                <a:latin typeface="Tahoma" panose="020B0604030504040204" pitchFamily="34" charset="0"/>
              </a:rPr>
              <a:t>cd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</a:rPr>
              <a:t>段电流方向由</a:t>
            </a:r>
            <a:r>
              <a:rPr lang="en-US" altLang="zh-CN" sz="3200" b="1" i="1" dirty="0">
                <a:solidFill>
                  <a:srgbClr val="000000"/>
                </a:solidFill>
                <a:latin typeface="Tahoma" panose="020B0604030504040204" pitchFamily="34" charset="0"/>
              </a:rPr>
              <a:t>c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</a:rPr>
              <a:t>向</a:t>
            </a:r>
            <a:r>
              <a:rPr lang="en-US" altLang="zh-CN" sz="3200" b="1" i="1" dirty="0">
                <a:solidFill>
                  <a:srgbClr val="000000"/>
                </a:solidFill>
                <a:latin typeface="Tahoma" panose="020B0604030504040204" pitchFamily="34" charset="0"/>
              </a:rPr>
              <a:t>d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</a:rPr>
              <a:t>，受力方向</a:t>
            </a:r>
            <a:r>
              <a:rPr lang="zh-CN" altLang="en-US" sz="3200" b="1" dirty="0" smtClean="0">
                <a:solidFill>
                  <a:srgbClr val="000000"/>
                </a:solidFill>
                <a:latin typeface="Tahoma" panose="020B0604030504040204" pitchFamily="34" charset="0"/>
              </a:rPr>
              <a:t>向下。</a:t>
            </a:r>
            <a:endParaRPr lang="zh-CN" altLang="en-US" sz="2400" b="1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9465" name="Rectangle 9"/>
          <p:cNvSpPr>
            <a:spLocks noGrp="1" noChangeArrowheads="1"/>
          </p:cNvSpPr>
          <p:nvPr>
            <p:ph idx="4294967295"/>
          </p:nvPr>
        </p:nvSpPr>
        <p:spPr bwMode="auto">
          <a:xfrm>
            <a:off x="0" y="882650"/>
            <a:ext cx="8229600" cy="45262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4000" b="1" dirty="0" smtClean="0">
                <a:solidFill>
                  <a:srgbClr val="CC3300"/>
                </a:solidFill>
              </a:rPr>
              <a:t>   这样就使得线圈</a:t>
            </a:r>
            <a:r>
              <a:rPr lang="en-US" altLang="zh-CN" sz="4000" b="1" i="1" dirty="0" err="1" smtClean="0">
                <a:solidFill>
                  <a:srgbClr val="CC3300"/>
                </a:solidFill>
              </a:rPr>
              <a:t>abcd</a:t>
            </a:r>
            <a:r>
              <a:rPr lang="zh-CN" altLang="en-US" sz="4000" b="1" i="1" dirty="0" smtClean="0">
                <a:solidFill>
                  <a:srgbClr val="CC3300"/>
                </a:solidFill>
              </a:rPr>
              <a:t>沿着轴线</a:t>
            </a:r>
            <a:r>
              <a:rPr lang="zh-CN" altLang="en-US" sz="4000" b="1" dirty="0" smtClean="0">
                <a:solidFill>
                  <a:srgbClr val="CC3300"/>
                </a:solidFill>
              </a:rPr>
              <a:t>顺时针转动。</a:t>
            </a:r>
            <a:r>
              <a:rPr lang="en-US" altLang="zh-CN" sz="4000" b="1" dirty="0" smtClean="0">
                <a:solidFill>
                  <a:srgbClr val="CC3300"/>
                </a:solidFill>
              </a:rPr>
              <a:t> </a:t>
            </a:r>
            <a:endParaRPr lang="en-US" altLang="zh-CN" sz="4000" b="1" dirty="0" smtClean="0">
              <a:solidFill>
                <a:srgbClr val="CC33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4000" b="1" dirty="0" smtClean="0">
              <a:solidFill>
                <a:srgbClr val="CC330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 autoUpdateAnimBg="0"/>
      <p:bldP spid="19464" grpId="0" bldLvl="0" animBg="1" autoUpdateAnimBg="0"/>
      <p:bldP spid="19465" grpId="0" autoUpdateAnimBg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827882" y="790576"/>
            <a:ext cx="7777162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线圈为什么停止在与磁场方向垂直的位置不动？ 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pSp>
        <p:nvGrpSpPr>
          <p:cNvPr id="36867" name="Group 4"/>
          <p:cNvGrpSpPr/>
          <p:nvPr/>
        </p:nvGrpSpPr>
        <p:grpSpPr bwMode="auto">
          <a:xfrm>
            <a:off x="1403648" y="1549600"/>
            <a:ext cx="4751388" cy="3600450"/>
            <a:chOff x="0" y="0"/>
            <a:chExt cx="2653" cy="2041"/>
          </a:xfrm>
        </p:grpSpPr>
        <p:pic>
          <p:nvPicPr>
            <p:cNvPr id="36876" name="Picture 5" descr="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653" cy="2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7" name="AutoShape 6"/>
            <p:cNvSpPr>
              <a:spLocks noChangeArrowheads="1"/>
            </p:cNvSpPr>
            <p:nvPr/>
          </p:nvSpPr>
          <p:spPr bwMode="auto">
            <a:xfrm>
              <a:off x="1355" y="136"/>
              <a:ext cx="51" cy="396"/>
            </a:xfrm>
            <a:prstGeom prst="upArrow">
              <a:avLst>
                <a:gd name="adj1" fmla="val 50000"/>
                <a:gd name="adj2" fmla="val 194118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878" name="AutoShape 7"/>
            <p:cNvSpPr>
              <a:spLocks noChangeArrowheads="1"/>
            </p:cNvSpPr>
            <p:nvPr/>
          </p:nvSpPr>
          <p:spPr bwMode="auto">
            <a:xfrm>
              <a:off x="1361" y="1406"/>
              <a:ext cx="51" cy="360"/>
            </a:xfrm>
            <a:prstGeom prst="downArrow">
              <a:avLst>
                <a:gd name="adj1" fmla="val 50000"/>
                <a:gd name="adj2" fmla="val 17647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827882" y="5301208"/>
            <a:ext cx="83820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、线圈与磁场（磁感线）方向垂直的位置称为平衡位置。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20489" name="Line 9"/>
          <p:cNvSpPr>
            <a:spLocks noChangeShapeType="1"/>
          </p:cNvSpPr>
          <p:nvPr/>
        </p:nvSpPr>
        <p:spPr bwMode="auto">
          <a:xfrm flipH="1" flipV="1">
            <a:off x="2987675" y="3757613"/>
            <a:ext cx="1728788" cy="144462"/>
          </a:xfrm>
          <a:prstGeom prst="line">
            <a:avLst/>
          </a:prstGeom>
          <a:noFill/>
          <a:ln w="57150">
            <a:solidFill>
              <a:srgbClr val="00FFFF"/>
            </a:solidFill>
            <a:prstDash val="dash"/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0" name="Text Box 10"/>
          <p:cNvSpPr txBox="1">
            <a:spLocks noChangeArrowheads="1"/>
          </p:cNvSpPr>
          <p:nvPr/>
        </p:nvSpPr>
        <p:spPr bwMode="auto">
          <a:xfrm>
            <a:off x="1547813" y="2749550"/>
            <a:ext cx="360362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a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36871" name="Text Box 11"/>
          <p:cNvSpPr txBox="1">
            <a:spLocks noChangeArrowheads="1"/>
          </p:cNvSpPr>
          <p:nvPr/>
        </p:nvSpPr>
        <p:spPr bwMode="auto">
          <a:xfrm>
            <a:off x="2339975" y="1885950"/>
            <a:ext cx="36036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b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36872" name="Text Box 12"/>
          <p:cNvSpPr txBox="1">
            <a:spLocks noChangeArrowheads="1"/>
          </p:cNvSpPr>
          <p:nvPr/>
        </p:nvSpPr>
        <p:spPr bwMode="auto">
          <a:xfrm>
            <a:off x="2484438" y="3470275"/>
            <a:ext cx="360362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c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36873" name="Text Box 13"/>
          <p:cNvSpPr txBox="1">
            <a:spLocks noChangeArrowheads="1"/>
          </p:cNvSpPr>
          <p:nvPr/>
        </p:nvSpPr>
        <p:spPr bwMode="auto">
          <a:xfrm>
            <a:off x="1547813" y="4333875"/>
            <a:ext cx="360362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d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bldLvl="0" animBg="1" autoUpdateAnimBg="0"/>
      <p:bldP spid="2048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685800" y="782638"/>
            <a:ext cx="8229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+mn-ea"/>
                <a:ea typeface="+mn-ea"/>
              </a:rPr>
              <a:t>现象：线圈转动，在</a:t>
            </a:r>
            <a:r>
              <a:rPr lang="en-US" altLang="zh-CN" sz="3600" b="1" dirty="0">
                <a:latin typeface="+mn-ea"/>
                <a:ea typeface="+mn-ea"/>
              </a:rPr>
              <a:t>b</a:t>
            </a:r>
            <a:r>
              <a:rPr lang="zh-CN" altLang="en-US" sz="3600" b="1" dirty="0">
                <a:latin typeface="+mn-ea"/>
                <a:ea typeface="+mn-ea"/>
              </a:rPr>
              <a:t>位置摆动几下停止。</a:t>
            </a:r>
            <a:endParaRPr lang="zh-CN" altLang="en-US" sz="3600" b="1" dirty="0">
              <a:latin typeface="+mn-ea"/>
              <a:ea typeface="+mn-ea"/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609600" y="1767681"/>
            <a:ext cx="2743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原因解释：</a:t>
            </a:r>
            <a:endParaRPr lang="zh-CN" altLang="en-US" sz="32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609600" y="2371427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</a:t>
            </a:r>
            <a:r>
              <a:rPr lang="zh-CN" altLang="en-US" sz="3200" b="1" dirty="0">
                <a:latin typeface="+mn-ea"/>
                <a:ea typeface="+mn-ea"/>
              </a:rPr>
              <a:t>平衡位置：如图</a:t>
            </a:r>
            <a:r>
              <a:rPr lang="en-US" altLang="zh-CN" sz="3200" b="1" dirty="0">
                <a:latin typeface="+mn-ea"/>
                <a:ea typeface="+mn-ea"/>
              </a:rPr>
              <a:t>b</a:t>
            </a:r>
            <a:r>
              <a:rPr lang="zh-CN" altLang="en-US" sz="3200" b="1" dirty="0">
                <a:latin typeface="+mn-ea"/>
                <a:ea typeface="+mn-ea"/>
              </a:rPr>
              <a:t>位置，线圈受力刚好抵消，线圈不能转动。（磁感线与线圈垂直）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675307" y="3573016"/>
            <a:ext cx="7086600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b="1" dirty="0">
                <a:latin typeface="+mn-ea"/>
                <a:ea typeface="+mn-ea"/>
              </a:rPr>
              <a:t>思考：</a:t>
            </a:r>
            <a:endParaRPr lang="zh-CN" altLang="en-US" sz="5400" b="1" dirty="0">
              <a:latin typeface="+mn-ea"/>
              <a:ea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+mn-ea"/>
                <a:ea typeface="+mn-ea"/>
              </a:rPr>
              <a:t>     如何让线圈能持续转动下去？</a:t>
            </a:r>
            <a:endParaRPr lang="zh-CN" altLang="en-US" sz="3200" b="1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utoUpdateAnimBg="0"/>
      <p:bldP spid="21508" grpId="0" autoUpdateAnimBg="0"/>
      <p:bldP spid="2150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27t02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532812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187624" y="659485"/>
            <a:ext cx="6553200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>
                <a:latin typeface="Times New Roman" panose="02020603050405020304" pitchFamily="18" charset="0"/>
              </a:rPr>
              <a:t>  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换向器的作用：改变线圈中的电流方向。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1327840"/>
            <a:ext cx="5005387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409340" y="845344"/>
            <a:ext cx="8208963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．换向器</a:t>
            </a:r>
            <a:endParaRPr lang="zh-CN" altLang="en-US" sz="28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　　通过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换向器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可以使线圈中电流每半周改变一次。</a:t>
            </a:r>
            <a:endParaRPr lang="zh-CN" altLang="en-US" sz="28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1908175" y="5873750"/>
            <a:ext cx="1584325" cy="935038"/>
          </a:xfrm>
          <a:prstGeom prst="wedgeRectCallout">
            <a:avLst>
              <a:gd name="adj1" fmla="val 92986"/>
              <a:gd name="adj2" fmla="val -127931"/>
            </a:avLst>
          </a:prstGeom>
          <a:noFill/>
          <a:ln w="28575">
            <a:solidFill>
              <a:srgbClr val="0066CC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zh-CN" altLang="en-US" sz="2800" b="1">
                <a:latin typeface="Calibri" panose="020F0502020204030204" pitchFamily="34" charset="0"/>
              </a:rPr>
              <a:t>两个</a:t>
            </a:r>
            <a:endParaRPr lang="zh-CN" altLang="en-US" sz="2800" b="1">
              <a:latin typeface="Calibri" panose="020F0502020204030204" pitchFamily="34" charset="0"/>
            </a:endParaRPr>
          </a:p>
          <a:p>
            <a:pPr algn="ctr"/>
            <a:r>
              <a:rPr lang="zh-CN" altLang="en-US" sz="2800" b="1">
                <a:latin typeface="Calibri" panose="020F0502020204030204" pitchFamily="34" charset="0"/>
              </a:rPr>
              <a:t>铜半环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1368425" y="2867819"/>
            <a:ext cx="996950" cy="534987"/>
          </a:xfrm>
          <a:prstGeom prst="wedgeRectCallout">
            <a:avLst>
              <a:gd name="adj1" fmla="val 164968"/>
              <a:gd name="adj2" fmla="val 167213"/>
            </a:avLst>
          </a:prstGeom>
          <a:noFill/>
          <a:ln w="28575">
            <a:solidFill>
              <a:srgbClr val="0066CC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Calibri" panose="020F0502020204030204" pitchFamily="34" charset="0"/>
              </a:rPr>
              <a:t>电刷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23558" name="Oval 6"/>
          <p:cNvSpPr>
            <a:spLocks noChangeArrowheads="1"/>
          </p:cNvSpPr>
          <p:nvPr/>
        </p:nvSpPr>
        <p:spPr bwMode="auto">
          <a:xfrm>
            <a:off x="2987675" y="3568700"/>
            <a:ext cx="2339975" cy="2124075"/>
          </a:xfrm>
          <a:prstGeom prst="ellipse">
            <a:avLst/>
          </a:prstGeom>
          <a:noFill/>
          <a:ln w="28575">
            <a:solidFill>
              <a:srgbClr val="CC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1692275" y="4432300"/>
            <a:ext cx="129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</a:rPr>
              <a:t>换向器</a:t>
            </a:r>
            <a:endParaRPr lang="zh-CN" altLang="en-US" sz="2800" b="1">
              <a:solidFill>
                <a:srgbClr val="CC0000"/>
              </a:solidFill>
            </a:endParaRPr>
          </a:p>
        </p:txBody>
      </p:sp>
      <p:pic>
        <p:nvPicPr>
          <p:cNvPr id="39944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928688"/>
            <a:ext cx="88265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 autoUpdateAnimBg="0"/>
      <p:bldP spid="23557" grpId="0" animBg="1" autoUpdateAnimBg="0"/>
      <p:bldP spid="23558" grpId="0" animBg="1" autoUpdateAnimBg="0"/>
      <p:bldP spid="2355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71600"/>
            <a:ext cx="45720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3" name="Picture 3" descr="27t0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447800"/>
            <a:ext cx="351155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524000" y="5867400"/>
            <a:ext cx="7162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直流电动机由转子和定子组成。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1524000" y="533400"/>
            <a:ext cx="7162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隶书" panose="02010509060101010101" pitchFamily="49" charset="-122"/>
              </a:rPr>
              <a:t>直流电动机的结构和工作原理</a:t>
            </a:r>
            <a:endParaRPr lang="zh-CN" altLang="en-US" sz="36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467544" y="788634"/>
            <a:ext cx="842493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latin typeface="+mj-ea"/>
                <a:ea typeface="+mj-ea"/>
              </a:rPr>
              <a:t>二、直流电动机的结构及其工作原理</a:t>
            </a:r>
            <a:endParaRPr lang="zh-CN" altLang="en-US" sz="4000" b="1" dirty="0">
              <a:latin typeface="+mj-ea"/>
              <a:ea typeface="+mj-ea"/>
            </a:endParaRPr>
          </a:p>
        </p:txBody>
      </p:sp>
      <p:pic>
        <p:nvPicPr>
          <p:cNvPr id="25603" name="Picture 3" descr="电动机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900" y="2822575"/>
            <a:ext cx="4343400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WordArt 4"/>
          <p:cNvSpPr>
            <a:spLocks noChangeArrowheads="1" noChangeShapeType="1"/>
          </p:cNvSpPr>
          <p:nvPr/>
        </p:nvSpPr>
        <p:spPr bwMode="auto">
          <a:xfrm>
            <a:off x="3284538" y="1790700"/>
            <a:ext cx="2022475" cy="8620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 flipH="1" flipV="1">
            <a:off x="3200400" y="2909888"/>
            <a:ext cx="685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971550" y="2651125"/>
            <a:ext cx="23161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Verdana" panose="020B0604030504040204" pitchFamily="34" charset="0"/>
              </a:rPr>
              <a:t>定子（磁体）</a:t>
            </a:r>
            <a:endParaRPr lang="zh-CN" altLang="en-US" sz="2800" b="1" dirty="0">
              <a:latin typeface="Verdana" panose="020B0604030504040204" pitchFamily="34" charset="0"/>
            </a:endParaRPr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 flipV="1">
            <a:off x="5057775" y="2590800"/>
            <a:ext cx="11430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6200775" y="2133600"/>
            <a:ext cx="23161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Verdana" panose="020B0604030504040204" pitchFamily="34" charset="0"/>
              </a:rPr>
              <a:t>转子（线圈）</a:t>
            </a:r>
            <a:endParaRPr lang="zh-CN" altLang="en-US" sz="2800" b="1">
              <a:latin typeface="Verdana" panose="020B0604030504040204" pitchFamily="34" charset="0"/>
            </a:endParaRPr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>
            <a:off x="3903663" y="4814888"/>
            <a:ext cx="1828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6200775" y="50117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Verdana" panose="020B0604030504040204" pitchFamily="34" charset="0"/>
            </a:endParaRP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5732463" y="4752975"/>
            <a:ext cx="13716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Verdana" panose="020B0604030504040204" pitchFamily="34" charset="0"/>
              </a:rPr>
              <a:t>换向器 </a:t>
            </a:r>
            <a:endParaRPr lang="zh-CN" altLang="en-US" sz="2800" b="1">
              <a:latin typeface="Verdana" panose="020B0604030504040204" pitchFamily="34" charset="0"/>
            </a:endParaRP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971550" y="5754688"/>
            <a:ext cx="711993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换向器的作用：</a:t>
            </a:r>
            <a:r>
              <a:rPr lang="zh-CN" altLang="en-US" sz="3200" b="1">
                <a:solidFill>
                  <a:srgbClr val="CC3300"/>
                </a:solidFill>
                <a:latin typeface="Verdana" panose="020B0604030504040204" pitchFamily="34" charset="0"/>
              </a:rPr>
              <a:t>使线圈一转过平衡位置就改变线圈中的电流方向。</a:t>
            </a:r>
            <a:endParaRPr lang="zh-CN" altLang="en-US" sz="3200" b="1">
              <a:solidFill>
                <a:srgbClr val="CC3300"/>
              </a:solidFill>
              <a:latin typeface="Verdana" panose="020B0604030504040204" pitchFamily="34" charset="0"/>
            </a:endParaRPr>
          </a:p>
        </p:txBody>
      </p:sp>
      <p:sp>
        <p:nvSpPr>
          <p:cNvPr id="25613" name="Line 13"/>
          <p:cNvSpPr>
            <a:spLocks noChangeShapeType="1"/>
          </p:cNvSpPr>
          <p:nvPr/>
        </p:nvSpPr>
        <p:spPr bwMode="auto">
          <a:xfrm flipH="1" flipV="1">
            <a:off x="2286000" y="4524375"/>
            <a:ext cx="914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1189038" y="4159250"/>
            <a:ext cx="10969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Verdana" panose="020B0604030504040204" pitchFamily="34" charset="0"/>
              </a:rPr>
              <a:t>电刷</a:t>
            </a:r>
            <a:endParaRPr lang="zh-CN" altLang="en-US" sz="3600" b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/>
      <p:bldP spid="25605" grpId="0" animBg="1"/>
      <p:bldP spid="25606" grpId="0" autoUpdateAnimBg="0"/>
      <p:bldP spid="25607" grpId="0" animBg="1"/>
      <p:bldP spid="25608" grpId="0" autoUpdateAnimBg="0"/>
      <p:bldP spid="25609" grpId="0" animBg="1"/>
      <p:bldP spid="25611" grpId="0" autoUpdateAnimBg="0"/>
      <p:bldP spid="25612" grpId="0" autoUpdateAnimBg="0"/>
      <p:bldP spid="25613" grpId="0" animBg="1"/>
      <p:bldP spid="2561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899592" y="5739864"/>
            <a:ext cx="6858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     </a:t>
            </a:r>
            <a:r>
              <a:rPr lang="zh-CN" altLang="en-US" sz="28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思考：转到什么位置时，电流方向发生改变？转一周电流改变几次？</a:t>
            </a:r>
            <a:endParaRPr lang="zh-CN" altLang="en-US" sz="28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4" name="" r:id="rId1" imgW="8305800" imgH="5026025"/>
        </mc:Choice>
        <mc:Fallback>
          <p:control name="" r:id="rId1" imgW="8305800" imgH="5026025">
            <p:pic>
              <p:nvPicPr>
                <p:cNvPr id="0" name="ShockwaveFlash1"/>
                <p:cNvPicPr preferRelativeResize="0">
                  <a:picLocks noChangeAspect="1" noChangeArrowheads="1" noChangeShapeType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395288" y="692150"/>
                  <a:ext cx="8305800" cy="50260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微信PPT母版</Template>
  <TotalTime>0</TotalTime>
  <Words>771</Words>
  <Application>WPS 演示</Application>
  <PresentationFormat>全屏显示(4:3)</PresentationFormat>
  <Paragraphs>94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</vt:lpstr>
      <vt:lpstr>Times New Roman</vt:lpstr>
      <vt:lpstr>Tahoma</vt:lpstr>
      <vt:lpstr>隶书</vt:lpstr>
      <vt:lpstr>华文楷体</vt:lpstr>
      <vt:lpstr>Verdana</vt:lpstr>
      <vt:lpstr>楷体</vt:lpstr>
      <vt:lpstr>黑体</vt:lpstr>
      <vt:lpstr>Arial Unicode MS</vt:lpstr>
      <vt:lpstr>Office 主题</vt:lpstr>
      <vt:lpstr>演示文稿1</vt:lpstr>
      <vt:lpstr>第十四章第六节 直流电动机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 生活中的电动机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第六节 直流电动机</dc:title>
  <dc:creator>liguang</dc:creator>
  <cp:lastModifiedBy>清清你好</cp:lastModifiedBy>
  <cp:revision>11</cp:revision>
  <dcterms:created xsi:type="dcterms:W3CDTF">2017-01-12T07:50:00Z</dcterms:created>
  <dcterms:modified xsi:type="dcterms:W3CDTF">2021-01-30T00:51:49Z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2052-11.1.0.9929</vt:lpwstr>
  </property>
</Properties>
</file>