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9"/>
  </p:notesMasterIdLst>
  <p:sldIdLst>
    <p:sldId id="256" r:id="rId4"/>
    <p:sldId id="257" r:id="rId5"/>
    <p:sldId id="258" r:id="rId6"/>
    <p:sldId id="259" r:id="rId7"/>
    <p:sldId id="260" r:id="rId8"/>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89" r:id="rId27"/>
    <p:sldId id="280" r:id="rId28"/>
    <p:sldId id="290" r:id="rId29"/>
    <p:sldId id="282" r:id="rId30"/>
    <p:sldId id="283" r:id="rId31"/>
    <p:sldId id="284" r:id="rId32"/>
    <p:sldId id="287"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032"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FE50CE-BC0E-462D-8B74-0950A65B98E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862EA1-D4EF-4919-B3B3-BDFC93796E5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A1E5525-2F24-49DE-814E-DD2FDF52FA35}" type="slidenum">
              <a:rPr lang="en-US" altLang="zh-CN" smtClean="0"/>
            </a:fld>
            <a:endParaRPr lang="en-US" altLang="zh-CN" smtClean="0"/>
          </a:p>
        </p:txBody>
      </p:sp>
      <p:sp>
        <p:nvSpPr>
          <p:cNvPr id="44035"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E3E732B-2654-42BB-BDE0-AA35F2117FA3}" type="slidenum">
              <a:rPr lang="zh-CN" altLang="en-US" smtClean="0"/>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781F5FE-6AEB-4A33-86E1-675FCC898821}" type="slidenum">
              <a:rPr lang="en-US" altLang="zh-CN" smtClean="0"/>
            </a:fld>
            <a:endParaRPr lang="en-US" altLang="zh-CN" smtClean="0"/>
          </a:p>
        </p:txBody>
      </p:sp>
      <p:sp>
        <p:nvSpPr>
          <p:cNvPr id="46083"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D7428C-3716-48E6-A4C7-733C1B58504B}"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5167"/>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1"/>
            <a:ext cx="8229600" cy="452543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1"/>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节首">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1"/>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3"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4"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5167"/>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6"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7"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8"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9"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5167"/>
            <a:ext cx="8229600" cy="1143000"/>
          </a:xfrm>
          <a:prstGeom prst="rect">
            <a:avLst/>
          </a:prstGeom>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4"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3"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4"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6"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7"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6"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7"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4" Type="http://schemas.openxmlformats.org/officeDocument/2006/relationships/theme" Target="../theme/theme2.xml"/><Relationship Id="rId13" Type="http://schemas.openxmlformats.org/officeDocument/2006/relationships/image" Target="../media/image1.png"/><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2">
                <a:lumMod val="90000"/>
              </a:schemeClr>
            </a:gs>
            <a:gs pos="25000">
              <a:srgbClr val="FF6633"/>
            </a:gs>
            <a:gs pos="50000">
              <a:srgbClr val="FFFF00"/>
            </a:gs>
            <a:gs pos="75000">
              <a:srgbClr val="01A78F"/>
            </a:gs>
            <a:gs pos="100000">
              <a:srgbClr val="3366FF"/>
            </a:gs>
          </a:gsLst>
          <a:lin ang="54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6981825" y="0"/>
            <a:ext cx="2162175"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0.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11.jpe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13.jpeg"/><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15.jpeg"/><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17.jpeg"/><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0.xml"/><Relationship Id="rId1" Type="http://schemas.openxmlformats.org/officeDocument/2006/relationships/image" Target="../media/image2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audio" Target="../media/audio5.wav"/><Relationship Id="rId7" Type="http://schemas.openxmlformats.org/officeDocument/2006/relationships/audio" Target="../media/audio4.wav"/><Relationship Id="rId6" Type="http://schemas.openxmlformats.org/officeDocument/2006/relationships/audio" Target="../media/audio3.wav"/><Relationship Id="rId5" Type="http://schemas.openxmlformats.org/officeDocument/2006/relationships/audio" Target="../media/audio1.wav"/><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3.png"/><Relationship Id="rId2" Type="http://schemas.microsoft.com/office/2007/relationships/media" Target="file:///D:\My%20Documents\&#25105;&#30340;&#25991;&#26723;\&#21490;&#21326;&#20255;\15.3%20&#25506;&#31350;&#30005;&#30913;&#38081;&#30340;&#30913;&#24615;\&#30005;&#30913;&#38081;(86).avi" TargetMode="External"/><Relationship Id="rId1" Type="http://schemas.openxmlformats.org/officeDocument/2006/relationships/video" Target="file:///D:\My%20Documents\&#25105;&#30340;&#25991;&#26723;\&#21490;&#21326;&#20255;\15.3%20&#25506;&#31350;&#30005;&#30913;&#38081;&#30340;&#30913;&#24615;\&#30005;&#30913;&#38081;(86).avi" TargetMode="Externa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audio" Target="../media/audio2.wav"/><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2486" y="2413838"/>
            <a:ext cx="4094480" cy="768350"/>
          </a:xfrm>
          <a:prstGeom prst="rect">
            <a:avLst/>
          </a:prstGeom>
          <a:noFill/>
        </p:spPr>
        <p:txBody>
          <a:bodyPr wrap="none" rtlCol="0">
            <a:spAutoFit/>
          </a:bodyPr>
          <a:lstStyle/>
          <a:p>
            <a:r>
              <a:rPr lang="zh-CN" altLang="en-US" sz="4400" b="1" dirty="0" smtClean="0">
                <a:latin typeface="微软雅黑" panose="020B0503020204020204" pitchFamily="34" charset="-122"/>
                <a:ea typeface="微软雅黑" panose="020B0503020204020204" pitchFamily="34" charset="-122"/>
              </a:rPr>
              <a:t>第十四章第四节</a:t>
            </a:r>
            <a:endParaRPr lang="zh-CN" altLang="en-US" sz="4400" b="1" dirty="0">
              <a:latin typeface="微软雅黑" panose="020B0503020204020204" pitchFamily="34" charset="-122"/>
              <a:ea typeface="微软雅黑" panose="020B0503020204020204" pitchFamily="34" charset="-122"/>
            </a:endParaRPr>
          </a:p>
        </p:txBody>
      </p:sp>
      <p:sp>
        <p:nvSpPr>
          <p:cNvPr id="3" name="TextBox 2"/>
          <p:cNvSpPr txBox="1"/>
          <p:nvPr/>
        </p:nvSpPr>
        <p:spPr>
          <a:xfrm>
            <a:off x="2356465" y="3195864"/>
            <a:ext cx="4112260" cy="1106805"/>
          </a:xfrm>
          <a:prstGeom prst="rect">
            <a:avLst/>
          </a:prstGeom>
          <a:noFill/>
        </p:spPr>
        <p:txBody>
          <a:bodyPr wrap="none" rtlCol="0">
            <a:spAutoFit/>
          </a:bodyPr>
          <a:lstStyle/>
          <a:p>
            <a:pPr algn="ctr">
              <a:lnSpc>
                <a:spcPct val="150000"/>
              </a:lnSpc>
            </a:pPr>
            <a:r>
              <a:rPr lang="zh-CN" altLang="en-US" sz="4400" b="1" dirty="0">
                <a:solidFill>
                  <a:srgbClr val="F60A75"/>
                </a:solidFill>
                <a:latin typeface="Times New Roman" panose="02020603050405020304" pitchFamily="18" charset="0"/>
                <a:cs typeface="Times New Roman" panose="02020603050405020304" pitchFamily="18" charset="0"/>
              </a:rPr>
              <a:t>电磁铁及其应用</a:t>
            </a:r>
            <a:endParaRPr lang="zh-CN" altLang="en-US" sz="4400" b="1" dirty="0">
              <a:solidFill>
                <a:srgbClr val="F60A75"/>
              </a:solidFill>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60232" y="2378605"/>
            <a:ext cx="954026" cy="804674"/>
          </a:xfrm>
          <a:prstGeom prst="rect">
            <a:avLst/>
          </a:prstGeom>
        </p:spPr>
      </p:pic>
    </p:spTree>
  </p:cSld>
  <p:clrMapOvr>
    <a:masterClrMapping/>
  </p:clrMapOvr>
  <p:transition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5"/>
          <p:cNvSpPr>
            <a:spLocks noChangeArrowheads="1"/>
          </p:cNvSpPr>
          <p:nvPr/>
        </p:nvSpPr>
        <p:spPr bwMode="auto">
          <a:xfrm>
            <a:off x="609602" y="457201"/>
            <a:ext cx="4968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0000"/>
                </a:solidFill>
                <a:latin typeface="宋体" panose="02010600030101010101" pitchFamily="2" charset="-122"/>
              </a:rPr>
              <a:t>（</a:t>
            </a:r>
            <a:r>
              <a:rPr lang="en-US" altLang="zh-CN" sz="3200" b="1">
                <a:solidFill>
                  <a:srgbClr val="FF0000"/>
                </a:solidFill>
                <a:latin typeface="宋体" panose="02010600030101010101" pitchFamily="2" charset="-122"/>
              </a:rPr>
              <a:t>2</a:t>
            </a:r>
            <a:r>
              <a:rPr lang="zh-CN" altLang="en-US" sz="3200" b="1">
                <a:solidFill>
                  <a:srgbClr val="FF0000"/>
                </a:solidFill>
                <a:latin typeface="宋体" panose="02010600030101010101" pitchFamily="2" charset="-122"/>
              </a:rPr>
              <a:t>）设计实验方案</a:t>
            </a:r>
            <a:endParaRPr lang="zh-CN" altLang="en-US" sz="3200" b="1">
              <a:solidFill>
                <a:srgbClr val="FF0000"/>
              </a:solidFill>
              <a:latin typeface="宋体" panose="02010600030101010101" pitchFamily="2" charset="-122"/>
            </a:endParaRPr>
          </a:p>
        </p:txBody>
      </p:sp>
      <p:sp>
        <p:nvSpPr>
          <p:cNvPr id="21507" name="矩形 5"/>
          <p:cNvSpPr>
            <a:spLocks noChangeArrowheads="1"/>
          </p:cNvSpPr>
          <p:nvPr/>
        </p:nvSpPr>
        <p:spPr bwMode="auto">
          <a:xfrm>
            <a:off x="1066802" y="1143001"/>
            <a:ext cx="58737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800" b="1" dirty="0" smtClean="0"/>
              <a:t>1.</a:t>
            </a:r>
            <a:r>
              <a:rPr lang="zh-CN" altLang="en-US" sz="2800" b="1" dirty="0" smtClean="0"/>
              <a:t>如何</a:t>
            </a:r>
            <a:r>
              <a:rPr lang="zh-CN" altLang="en-US" sz="2800" b="1" dirty="0"/>
              <a:t>改变通过电磁铁电流的大小？</a:t>
            </a:r>
            <a:endParaRPr lang="zh-CN" altLang="en-US" sz="2800" b="1" dirty="0"/>
          </a:p>
        </p:txBody>
      </p:sp>
      <p:sp>
        <p:nvSpPr>
          <p:cNvPr id="21508" name="矩形 6"/>
          <p:cNvSpPr>
            <a:spLocks noChangeArrowheads="1"/>
          </p:cNvSpPr>
          <p:nvPr/>
        </p:nvSpPr>
        <p:spPr bwMode="auto">
          <a:xfrm>
            <a:off x="1071742" y="1600200"/>
            <a:ext cx="515237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800" b="1" dirty="0" smtClean="0"/>
              <a:t>2.</a:t>
            </a:r>
            <a:r>
              <a:rPr lang="zh-CN" altLang="en-US" sz="2800" b="1" dirty="0" smtClean="0"/>
              <a:t>如何</a:t>
            </a:r>
            <a:r>
              <a:rPr lang="zh-CN" altLang="en-US" sz="2800" b="1" dirty="0"/>
              <a:t>改变电磁铁线圈的匝数？</a:t>
            </a:r>
            <a:endParaRPr lang="zh-CN" altLang="en-US" sz="2800" b="1" dirty="0"/>
          </a:p>
        </p:txBody>
      </p:sp>
      <p:sp>
        <p:nvSpPr>
          <p:cNvPr id="21509" name="矩形 7"/>
          <p:cNvSpPr>
            <a:spLocks noChangeArrowheads="1"/>
          </p:cNvSpPr>
          <p:nvPr/>
        </p:nvSpPr>
        <p:spPr bwMode="auto">
          <a:xfrm>
            <a:off x="1066800" y="2092254"/>
            <a:ext cx="515237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800" b="1" dirty="0" smtClean="0"/>
              <a:t>3.</a:t>
            </a:r>
            <a:r>
              <a:rPr lang="zh-CN" altLang="en-US" sz="2800" b="1" dirty="0" smtClean="0"/>
              <a:t>如何</a:t>
            </a:r>
            <a:r>
              <a:rPr lang="zh-CN" altLang="en-US" sz="2800" b="1" dirty="0"/>
              <a:t>判断电磁铁磁性的强弱？</a:t>
            </a:r>
            <a:endParaRPr lang="zh-CN" altLang="en-US" sz="2800" b="1" dirty="0"/>
          </a:p>
        </p:txBody>
      </p:sp>
      <p:sp>
        <p:nvSpPr>
          <p:cNvPr id="21510" name="矩形 8"/>
          <p:cNvSpPr>
            <a:spLocks noChangeArrowheads="1"/>
          </p:cNvSpPr>
          <p:nvPr/>
        </p:nvSpPr>
        <p:spPr bwMode="auto">
          <a:xfrm>
            <a:off x="1085571" y="2600981"/>
            <a:ext cx="29883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800" b="1" dirty="0" smtClean="0"/>
              <a:t>4.</a:t>
            </a:r>
            <a:r>
              <a:rPr lang="zh-CN" altLang="en-US" sz="2800" b="1" dirty="0" smtClean="0"/>
              <a:t>如何</a:t>
            </a:r>
            <a:r>
              <a:rPr lang="zh-CN" altLang="en-US" sz="2800" b="1" dirty="0"/>
              <a:t>设计电路？</a:t>
            </a:r>
            <a:endParaRPr lang="zh-CN" altLang="en-US" sz="2800" b="1" dirty="0"/>
          </a:p>
        </p:txBody>
      </p:sp>
      <p:grpSp>
        <p:nvGrpSpPr>
          <p:cNvPr id="2" name="Group 19"/>
          <p:cNvGrpSpPr/>
          <p:nvPr/>
        </p:nvGrpSpPr>
        <p:grpSpPr bwMode="auto">
          <a:xfrm>
            <a:off x="5105402" y="3276601"/>
            <a:ext cx="3273425" cy="1655763"/>
            <a:chOff x="1990" y="1117"/>
            <a:chExt cx="1388" cy="726"/>
          </a:xfrm>
        </p:grpSpPr>
        <p:grpSp>
          <p:nvGrpSpPr>
            <p:cNvPr id="20494" name="Group 20"/>
            <p:cNvGrpSpPr/>
            <p:nvPr/>
          </p:nvGrpSpPr>
          <p:grpSpPr bwMode="auto">
            <a:xfrm>
              <a:off x="2154" y="1117"/>
              <a:ext cx="1224" cy="726"/>
              <a:chOff x="2517" y="1434"/>
              <a:chExt cx="2177" cy="1500"/>
            </a:xfrm>
          </p:grpSpPr>
          <p:sp>
            <p:nvSpPr>
              <p:cNvPr id="20498" name="Line 21"/>
              <p:cNvSpPr>
                <a:spLocks noChangeShapeType="1"/>
              </p:cNvSpPr>
              <p:nvPr/>
            </p:nvSpPr>
            <p:spPr bwMode="auto">
              <a:xfrm>
                <a:off x="3813" y="1434"/>
                <a:ext cx="0" cy="24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499" name="Rectangle 22"/>
              <p:cNvSpPr>
                <a:spLocks noChangeArrowheads="1"/>
              </p:cNvSpPr>
              <p:nvPr/>
            </p:nvSpPr>
            <p:spPr bwMode="auto">
              <a:xfrm>
                <a:off x="2949" y="1722"/>
                <a:ext cx="576" cy="192"/>
              </a:xfrm>
              <a:prstGeom prst="rect">
                <a:avLst/>
              </a:prstGeom>
              <a:gradFill rotWithShape="0">
                <a:gsLst>
                  <a:gs pos="0">
                    <a:schemeClr val="accent1"/>
                  </a:gs>
                  <a:gs pos="100000">
                    <a:srgbClr val="6E5105"/>
                  </a:gs>
                </a:gsLst>
                <a:lin ang="5400000" scaled="1"/>
              </a:gradFill>
              <a:ln w="12700" cap="sq">
                <a:solidFill>
                  <a:schemeClr val="tx1"/>
                </a:solidFill>
                <a:miter lim="800000"/>
                <a:headEnd type="none" w="sm" len="sm"/>
                <a:tailEnd type="none" w="sm" len="sm"/>
              </a:ln>
            </p:spPr>
            <p:txBody>
              <a:bodyPr wrap="none" anchor="ctr"/>
              <a:lstStyle/>
              <a:p>
                <a:endParaRPr lang="zh-CN" altLang="en-US"/>
              </a:p>
            </p:txBody>
          </p:sp>
          <p:sp>
            <p:nvSpPr>
              <p:cNvPr id="20500" name="Line 23"/>
              <p:cNvSpPr>
                <a:spLocks noChangeShapeType="1"/>
              </p:cNvSpPr>
              <p:nvPr/>
            </p:nvSpPr>
            <p:spPr bwMode="auto">
              <a:xfrm>
                <a:off x="3237" y="1434"/>
                <a:ext cx="0" cy="288"/>
              </a:xfrm>
              <a:prstGeom prst="line">
                <a:avLst/>
              </a:prstGeom>
              <a:noFill/>
              <a:ln w="38100" cap="sq">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1" name="Line 24"/>
              <p:cNvSpPr>
                <a:spLocks noChangeShapeType="1"/>
              </p:cNvSpPr>
              <p:nvPr/>
            </p:nvSpPr>
            <p:spPr bwMode="auto">
              <a:xfrm>
                <a:off x="3237" y="1434"/>
                <a:ext cx="576"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2" name="Line 25"/>
              <p:cNvSpPr>
                <a:spLocks noChangeShapeType="1"/>
              </p:cNvSpPr>
              <p:nvPr/>
            </p:nvSpPr>
            <p:spPr bwMode="auto">
              <a:xfrm>
                <a:off x="2517" y="1818"/>
                <a:ext cx="432"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3" name="Line 26"/>
              <p:cNvSpPr>
                <a:spLocks noChangeShapeType="1"/>
              </p:cNvSpPr>
              <p:nvPr/>
            </p:nvSpPr>
            <p:spPr bwMode="auto">
              <a:xfrm>
                <a:off x="2517" y="1818"/>
                <a:ext cx="0" cy="96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4" name="Line 27"/>
              <p:cNvSpPr>
                <a:spLocks noChangeShapeType="1"/>
              </p:cNvSpPr>
              <p:nvPr/>
            </p:nvSpPr>
            <p:spPr bwMode="auto">
              <a:xfrm flipH="1" flipV="1">
                <a:off x="3765" y="2778"/>
                <a:ext cx="929" cy="17"/>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5" name="Line 28"/>
              <p:cNvSpPr>
                <a:spLocks noChangeShapeType="1"/>
              </p:cNvSpPr>
              <p:nvPr/>
            </p:nvSpPr>
            <p:spPr bwMode="auto">
              <a:xfrm>
                <a:off x="3765" y="2706"/>
                <a:ext cx="0" cy="144"/>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6" name="Line 29"/>
              <p:cNvSpPr>
                <a:spLocks noChangeShapeType="1"/>
              </p:cNvSpPr>
              <p:nvPr/>
            </p:nvSpPr>
            <p:spPr bwMode="auto">
              <a:xfrm>
                <a:off x="3681" y="2646"/>
                <a:ext cx="0" cy="288"/>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7" name="Line 30"/>
              <p:cNvSpPr>
                <a:spLocks noChangeShapeType="1"/>
              </p:cNvSpPr>
              <p:nvPr/>
            </p:nvSpPr>
            <p:spPr bwMode="auto">
              <a:xfrm flipH="1">
                <a:off x="3189" y="2778"/>
                <a:ext cx="480"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8" name="Line 31"/>
              <p:cNvSpPr>
                <a:spLocks noChangeShapeType="1"/>
              </p:cNvSpPr>
              <p:nvPr/>
            </p:nvSpPr>
            <p:spPr bwMode="auto">
              <a:xfrm flipH="1">
                <a:off x="2517" y="2778"/>
                <a:ext cx="432"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9" name="Line 32"/>
              <p:cNvSpPr>
                <a:spLocks noChangeShapeType="1"/>
              </p:cNvSpPr>
              <p:nvPr/>
            </p:nvSpPr>
            <p:spPr bwMode="auto">
              <a:xfrm flipV="1">
                <a:off x="2949" y="2682"/>
                <a:ext cx="240" cy="96"/>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10" name="Line 33"/>
              <p:cNvSpPr>
                <a:spLocks noChangeShapeType="1"/>
              </p:cNvSpPr>
              <p:nvPr/>
            </p:nvSpPr>
            <p:spPr bwMode="auto">
              <a:xfrm flipV="1">
                <a:off x="3813" y="1661"/>
                <a:ext cx="382" cy="13"/>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20511" name="Group 34"/>
              <p:cNvGrpSpPr/>
              <p:nvPr/>
            </p:nvGrpSpPr>
            <p:grpSpPr bwMode="auto">
              <a:xfrm>
                <a:off x="4150" y="1570"/>
                <a:ext cx="272" cy="862"/>
                <a:chOff x="4558" y="1752"/>
                <a:chExt cx="272" cy="862"/>
              </a:xfrm>
            </p:grpSpPr>
            <p:sp>
              <p:nvSpPr>
                <p:cNvPr id="20514" name="Rectangle 35"/>
                <p:cNvSpPr>
                  <a:spLocks noChangeArrowheads="1"/>
                </p:cNvSpPr>
                <p:nvPr/>
              </p:nvSpPr>
              <p:spPr bwMode="auto">
                <a:xfrm>
                  <a:off x="4604" y="1752"/>
                  <a:ext cx="190" cy="862"/>
                </a:xfrm>
                <a:prstGeom prst="rect">
                  <a:avLst/>
                </a:prstGeom>
                <a:solidFill>
                  <a:srgbClr val="00FF00"/>
                </a:solidFill>
                <a:ln w="12700">
                  <a:solidFill>
                    <a:schemeClr val="tx2"/>
                  </a:solidFill>
                  <a:miter lim="800000"/>
                </a:ln>
              </p:spPr>
              <p:txBody>
                <a:bodyPr/>
                <a:lstStyle/>
                <a:p>
                  <a:endParaRPr lang="zh-CN" altLang="en-US"/>
                </a:p>
              </p:txBody>
            </p:sp>
            <p:grpSp>
              <p:nvGrpSpPr>
                <p:cNvPr id="20515" name="Group 36"/>
                <p:cNvGrpSpPr/>
                <p:nvPr/>
              </p:nvGrpSpPr>
              <p:grpSpPr bwMode="auto">
                <a:xfrm>
                  <a:off x="4558" y="1842"/>
                  <a:ext cx="272" cy="716"/>
                  <a:chOff x="7073" y="2289"/>
                  <a:chExt cx="607" cy="1703"/>
                </a:xfrm>
              </p:grpSpPr>
              <p:sp>
                <p:nvSpPr>
                  <p:cNvPr id="20516" name="Freeform 37"/>
                  <p:cNvSpPr/>
                  <p:nvPr/>
                </p:nvSpPr>
                <p:spPr bwMode="auto">
                  <a:xfrm>
                    <a:off x="7073" y="2289"/>
                    <a:ext cx="607" cy="314"/>
                  </a:xfrm>
                  <a:custGeom>
                    <a:avLst/>
                    <a:gdLst>
                      <a:gd name="T0" fmla="*/ 455 w 612"/>
                      <a:gd name="T1" fmla="*/ 0 h 405"/>
                      <a:gd name="T2" fmla="*/ 519 w 612"/>
                      <a:gd name="T3" fmla="*/ 2 h 405"/>
                      <a:gd name="T4" fmla="*/ 455 w 612"/>
                      <a:gd name="T5" fmla="*/ 2 h 405"/>
                      <a:gd name="T6" fmla="*/ 74 w 612"/>
                      <a:gd name="T7" fmla="*/ 2 h 405"/>
                      <a:gd name="T8" fmla="*/ 2 w 612"/>
                      <a:gd name="T9" fmla="*/ 3 h 405"/>
                      <a:gd name="T10" fmla="*/ 89 w 612"/>
                      <a:gd name="T11" fmla="*/ 4 h 405"/>
                      <a:gd name="T12" fmla="*/ 0 60000 65536"/>
                      <a:gd name="T13" fmla="*/ 0 60000 65536"/>
                      <a:gd name="T14" fmla="*/ 0 60000 65536"/>
                      <a:gd name="T15" fmla="*/ 0 60000 65536"/>
                      <a:gd name="T16" fmla="*/ 0 60000 65536"/>
                      <a:gd name="T17" fmla="*/ 0 60000 65536"/>
                      <a:gd name="T18" fmla="*/ 0 w 612"/>
                      <a:gd name="T19" fmla="*/ 0 h 405"/>
                      <a:gd name="T20" fmla="*/ 612 w 612"/>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17" name="Freeform 38"/>
                  <p:cNvSpPr/>
                  <p:nvPr/>
                </p:nvSpPr>
                <p:spPr bwMode="auto">
                  <a:xfrm>
                    <a:off x="7073" y="2560"/>
                    <a:ext cx="607" cy="315"/>
                  </a:xfrm>
                  <a:custGeom>
                    <a:avLst/>
                    <a:gdLst>
                      <a:gd name="T0" fmla="*/ 455 w 612"/>
                      <a:gd name="T1" fmla="*/ 0 h 405"/>
                      <a:gd name="T2" fmla="*/ 519 w 612"/>
                      <a:gd name="T3" fmla="*/ 2 h 405"/>
                      <a:gd name="T4" fmla="*/ 455 w 612"/>
                      <a:gd name="T5" fmla="*/ 2 h 405"/>
                      <a:gd name="T6" fmla="*/ 74 w 612"/>
                      <a:gd name="T7" fmla="*/ 2 h 405"/>
                      <a:gd name="T8" fmla="*/ 2 w 612"/>
                      <a:gd name="T9" fmla="*/ 3 h 405"/>
                      <a:gd name="T10" fmla="*/ 89 w 612"/>
                      <a:gd name="T11" fmla="*/ 4 h 405"/>
                      <a:gd name="T12" fmla="*/ 0 60000 65536"/>
                      <a:gd name="T13" fmla="*/ 0 60000 65536"/>
                      <a:gd name="T14" fmla="*/ 0 60000 65536"/>
                      <a:gd name="T15" fmla="*/ 0 60000 65536"/>
                      <a:gd name="T16" fmla="*/ 0 60000 65536"/>
                      <a:gd name="T17" fmla="*/ 0 60000 65536"/>
                      <a:gd name="T18" fmla="*/ 0 w 612"/>
                      <a:gd name="T19" fmla="*/ 0 h 405"/>
                      <a:gd name="T20" fmla="*/ 612 w 612"/>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18" name="Freeform 39"/>
                  <p:cNvSpPr/>
                  <p:nvPr/>
                </p:nvSpPr>
                <p:spPr bwMode="auto">
                  <a:xfrm>
                    <a:off x="7073" y="2853"/>
                    <a:ext cx="607" cy="315"/>
                  </a:xfrm>
                  <a:custGeom>
                    <a:avLst/>
                    <a:gdLst>
                      <a:gd name="T0" fmla="*/ 455 w 612"/>
                      <a:gd name="T1" fmla="*/ 0 h 405"/>
                      <a:gd name="T2" fmla="*/ 519 w 612"/>
                      <a:gd name="T3" fmla="*/ 2 h 405"/>
                      <a:gd name="T4" fmla="*/ 455 w 612"/>
                      <a:gd name="T5" fmla="*/ 2 h 405"/>
                      <a:gd name="T6" fmla="*/ 74 w 612"/>
                      <a:gd name="T7" fmla="*/ 2 h 405"/>
                      <a:gd name="T8" fmla="*/ 2 w 612"/>
                      <a:gd name="T9" fmla="*/ 3 h 405"/>
                      <a:gd name="T10" fmla="*/ 89 w 612"/>
                      <a:gd name="T11" fmla="*/ 4 h 405"/>
                      <a:gd name="T12" fmla="*/ 0 60000 65536"/>
                      <a:gd name="T13" fmla="*/ 0 60000 65536"/>
                      <a:gd name="T14" fmla="*/ 0 60000 65536"/>
                      <a:gd name="T15" fmla="*/ 0 60000 65536"/>
                      <a:gd name="T16" fmla="*/ 0 60000 65536"/>
                      <a:gd name="T17" fmla="*/ 0 60000 65536"/>
                      <a:gd name="T18" fmla="*/ 0 w 612"/>
                      <a:gd name="T19" fmla="*/ 0 h 405"/>
                      <a:gd name="T20" fmla="*/ 612 w 612"/>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19" name="Freeform 40"/>
                  <p:cNvSpPr/>
                  <p:nvPr/>
                </p:nvSpPr>
                <p:spPr bwMode="auto">
                  <a:xfrm>
                    <a:off x="7073" y="3128"/>
                    <a:ext cx="607" cy="315"/>
                  </a:xfrm>
                  <a:custGeom>
                    <a:avLst/>
                    <a:gdLst>
                      <a:gd name="T0" fmla="*/ 455 w 612"/>
                      <a:gd name="T1" fmla="*/ 0 h 405"/>
                      <a:gd name="T2" fmla="*/ 519 w 612"/>
                      <a:gd name="T3" fmla="*/ 2 h 405"/>
                      <a:gd name="T4" fmla="*/ 455 w 612"/>
                      <a:gd name="T5" fmla="*/ 2 h 405"/>
                      <a:gd name="T6" fmla="*/ 74 w 612"/>
                      <a:gd name="T7" fmla="*/ 2 h 405"/>
                      <a:gd name="T8" fmla="*/ 2 w 612"/>
                      <a:gd name="T9" fmla="*/ 3 h 405"/>
                      <a:gd name="T10" fmla="*/ 89 w 612"/>
                      <a:gd name="T11" fmla="*/ 4 h 405"/>
                      <a:gd name="T12" fmla="*/ 0 60000 65536"/>
                      <a:gd name="T13" fmla="*/ 0 60000 65536"/>
                      <a:gd name="T14" fmla="*/ 0 60000 65536"/>
                      <a:gd name="T15" fmla="*/ 0 60000 65536"/>
                      <a:gd name="T16" fmla="*/ 0 60000 65536"/>
                      <a:gd name="T17" fmla="*/ 0 60000 65536"/>
                      <a:gd name="T18" fmla="*/ 0 w 612"/>
                      <a:gd name="T19" fmla="*/ 0 h 405"/>
                      <a:gd name="T20" fmla="*/ 612 w 612"/>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20" name="Freeform 41"/>
                  <p:cNvSpPr/>
                  <p:nvPr/>
                </p:nvSpPr>
                <p:spPr bwMode="auto">
                  <a:xfrm>
                    <a:off x="7073" y="3385"/>
                    <a:ext cx="607" cy="314"/>
                  </a:xfrm>
                  <a:custGeom>
                    <a:avLst/>
                    <a:gdLst>
                      <a:gd name="T0" fmla="*/ 455 w 612"/>
                      <a:gd name="T1" fmla="*/ 0 h 405"/>
                      <a:gd name="T2" fmla="*/ 519 w 612"/>
                      <a:gd name="T3" fmla="*/ 2 h 405"/>
                      <a:gd name="T4" fmla="*/ 455 w 612"/>
                      <a:gd name="T5" fmla="*/ 2 h 405"/>
                      <a:gd name="T6" fmla="*/ 74 w 612"/>
                      <a:gd name="T7" fmla="*/ 2 h 405"/>
                      <a:gd name="T8" fmla="*/ 2 w 612"/>
                      <a:gd name="T9" fmla="*/ 3 h 405"/>
                      <a:gd name="T10" fmla="*/ 89 w 612"/>
                      <a:gd name="T11" fmla="*/ 4 h 405"/>
                      <a:gd name="T12" fmla="*/ 0 60000 65536"/>
                      <a:gd name="T13" fmla="*/ 0 60000 65536"/>
                      <a:gd name="T14" fmla="*/ 0 60000 65536"/>
                      <a:gd name="T15" fmla="*/ 0 60000 65536"/>
                      <a:gd name="T16" fmla="*/ 0 60000 65536"/>
                      <a:gd name="T17" fmla="*/ 0 60000 65536"/>
                      <a:gd name="T18" fmla="*/ 0 w 612"/>
                      <a:gd name="T19" fmla="*/ 0 h 405"/>
                      <a:gd name="T20" fmla="*/ 612 w 612"/>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21" name="Freeform 42"/>
                  <p:cNvSpPr/>
                  <p:nvPr/>
                </p:nvSpPr>
                <p:spPr bwMode="auto">
                  <a:xfrm>
                    <a:off x="7073" y="3678"/>
                    <a:ext cx="607" cy="314"/>
                  </a:xfrm>
                  <a:custGeom>
                    <a:avLst/>
                    <a:gdLst>
                      <a:gd name="T0" fmla="*/ 455 w 612"/>
                      <a:gd name="T1" fmla="*/ 0 h 405"/>
                      <a:gd name="T2" fmla="*/ 519 w 612"/>
                      <a:gd name="T3" fmla="*/ 2 h 405"/>
                      <a:gd name="T4" fmla="*/ 455 w 612"/>
                      <a:gd name="T5" fmla="*/ 2 h 405"/>
                      <a:gd name="T6" fmla="*/ 74 w 612"/>
                      <a:gd name="T7" fmla="*/ 2 h 405"/>
                      <a:gd name="T8" fmla="*/ 2 w 612"/>
                      <a:gd name="T9" fmla="*/ 3 h 405"/>
                      <a:gd name="T10" fmla="*/ 89 w 612"/>
                      <a:gd name="T11" fmla="*/ 4 h 405"/>
                      <a:gd name="T12" fmla="*/ 0 60000 65536"/>
                      <a:gd name="T13" fmla="*/ 0 60000 65536"/>
                      <a:gd name="T14" fmla="*/ 0 60000 65536"/>
                      <a:gd name="T15" fmla="*/ 0 60000 65536"/>
                      <a:gd name="T16" fmla="*/ 0 60000 65536"/>
                      <a:gd name="T17" fmla="*/ 0 60000 65536"/>
                      <a:gd name="T18" fmla="*/ 0 w 612"/>
                      <a:gd name="T19" fmla="*/ 0 h 405"/>
                      <a:gd name="T20" fmla="*/ 612 w 612"/>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sp>
            <p:nvSpPr>
              <p:cNvPr id="20512" name="Line 43"/>
              <p:cNvSpPr>
                <a:spLocks noChangeShapeType="1"/>
              </p:cNvSpPr>
              <p:nvPr/>
            </p:nvSpPr>
            <p:spPr bwMode="auto">
              <a:xfrm flipV="1">
                <a:off x="4694" y="2387"/>
                <a:ext cx="0" cy="408"/>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513" name="Line 44"/>
              <p:cNvSpPr>
                <a:spLocks noChangeShapeType="1"/>
              </p:cNvSpPr>
              <p:nvPr/>
            </p:nvSpPr>
            <p:spPr bwMode="auto">
              <a:xfrm>
                <a:off x="4377" y="2387"/>
                <a:ext cx="317"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0495" name="Group 45"/>
            <p:cNvGrpSpPr/>
            <p:nvPr/>
          </p:nvGrpSpPr>
          <p:grpSpPr bwMode="auto">
            <a:xfrm>
              <a:off x="1990" y="1435"/>
              <a:ext cx="340" cy="183"/>
              <a:chOff x="17" y="3748"/>
              <a:chExt cx="340" cy="183"/>
            </a:xfrm>
          </p:grpSpPr>
          <p:sp>
            <p:nvSpPr>
              <p:cNvPr id="20496" name="Oval 46"/>
              <p:cNvSpPr>
                <a:spLocks noChangeArrowheads="1"/>
              </p:cNvSpPr>
              <p:nvPr/>
            </p:nvSpPr>
            <p:spPr bwMode="auto">
              <a:xfrm>
                <a:off x="113" y="3748"/>
                <a:ext cx="182" cy="181"/>
              </a:xfrm>
              <a:prstGeom prst="ellipse">
                <a:avLst/>
              </a:prstGeom>
              <a:solidFill>
                <a:schemeClr val="tx1"/>
              </a:solidFill>
              <a:ln w="19050" algn="ctr">
                <a:solidFill>
                  <a:schemeClr val="tx1"/>
                </a:solidFill>
                <a:round/>
              </a:ln>
            </p:spPr>
            <p:txBody>
              <a:bodyPr wrap="none" anchor="ctr"/>
              <a:lstStyle/>
              <a:p>
                <a:endParaRPr lang="zh-CN" altLang="en-US"/>
              </a:p>
            </p:txBody>
          </p:sp>
          <p:sp>
            <p:nvSpPr>
              <p:cNvPr id="20497" name="Text Box 47"/>
              <p:cNvSpPr txBox="1">
                <a:spLocks noChangeArrowheads="1"/>
              </p:cNvSpPr>
              <p:nvPr/>
            </p:nvSpPr>
            <p:spPr bwMode="auto">
              <a:xfrm>
                <a:off x="17" y="3756"/>
                <a:ext cx="340"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kumimoji="1" lang="en-US" altLang="zh-CN" sz="2000" b="1">
                    <a:solidFill>
                      <a:schemeClr val="bg2"/>
                    </a:solidFill>
                    <a:latin typeface="Times New Roman" panose="02020603050405020304" pitchFamily="18" charset="0"/>
                  </a:rPr>
                  <a:t> A</a:t>
                </a:r>
                <a:endParaRPr kumimoji="1" lang="en-US" altLang="zh-CN" sz="2000" b="1">
                  <a:solidFill>
                    <a:schemeClr val="bg2"/>
                  </a:solidFill>
                  <a:latin typeface="Times New Roman" panose="02020603050405020304" pitchFamily="18" charset="0"/>
                </a:endParaRPr>
              </a:p>
            </p:txBody>
          </p:sp>
        </p:grpSp>
      </p:grpSp>
      <p:sp>
        <p:nvSpPr>
          <p:cNvPr id="21512" name="矩形 38"/>
          <p:cNvSpPr>
            <a:spLocks noChangeArrowheads="1"/>
          </p:cNvSpPr>
          <p:nvPr/>
        </p:nvSpPr>
        <p:spPr bwMode="auto">
          <a:xfrm>
            <a:off x="762001" y="3124201"/>
            <a:ext cx="32752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kumimoji="1" lang="zh-CN" altLang="en-US" sz="3200" b="1">
                <a:solidFill>
                  <a:srgbClr val="FF0000"/>
                </a:solidFill>
                <a:latin typeface="宋体" panose="02010600030101010101" pitchFamily="2" charset="-122"/>
              </a:rPr>
              <a:t>（</a:t>
            </a:r>
            <a:r>
              <a:rPr kumimoji="1" lang="en-US" altLang="zh-CN" sz="3200" b="1">
                <a:solidFill>
                  <a:srgbClr val="FF0000"/>
                </a:solidFill>
                <a:latin typeface="宋体" panose="02010600030101010101" pitchFamily="2" charset="-122"/>
              </a:rPr>
              <a:t>3</a:t>
            </a:r>
            <a:r>
              <a:rPr kumimoji="1" lang="zh-CN" altLang="en-US" sz="3200" b="1">
                <a:solidFill>
                  <a:srgbClr val="FF0000"/>
                </a:solidFill>
                <a:latin typeface="宋体" panose="02010600030101010101" pitchFamily="2" charset="-122"/>
              </a:rPr>
              <a:t>）实验器材：</a:t>
            </a:r>
            <a:endParaRPr kumimoji="1" lang="zh-CN" altLang="en-US" sz="3200" b="1">
              <a:solidFill>
                <a:srgbClr val="FF0000"/>
              </a:solidFill>
              <a:latin typeface="宋体" panose="02010600030101010101" pitchFamily="2" charset="-122"/>
            </a:endParaRPr>
          </a:p>
        </p:txBody>
      </p:sp>
      <p:sp>
        <p:nvSpPr>
          <p:cNvPr id="21513" name="矩形 39"/>
          <p:cNvSpPr>
            <a:spLocks noChangeArrowheads="1"/>
          </p:cNvSpPr>
          <p:nvPr/>
        </p:nvSpPr>
        <p:spPr bwMode="auto">
          <a:xfrm>
            <a:off x="990600" y="3733800"/>
            <a:ext cx="39624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800" b="1" dirty="0">
                <a:latin typeface="Times New Roman" panose="02020603050405020304" pitchFamily="18" charset="0"/>
              </a:rPr>
              <a:t>电源、开关、变阻器、导线、电流表</a:t>
            </a:r>
            <a:r>
              <a:rPr kumimoji="1" lang="zh-CN" altLang="en-US" sz="2800" b="1" dirty="0" smtClean="0">
                <a:latin typeface="Times New Roman" panose="02020603050405020304" pitchFamily="18" charset="0"/>
              </a:rPr>
              <a:t>、大头针</a:t>
            </a:r>
            <a:r>
              <a:rPr kumimoji="1" lang="zh-CN" altLang="en-US" sz="2800" b="1" dirty="0">
                <a:latin typeface="Times New Roman" panose="02020603050405020304" pitchFamily="18" charset="0"/>
              </a:rPr>
              <a:t>、电磁铁</a:t>
            </a:r>
            <a:endParaRPr kumimoji="1" lang="zh-CN" altLang="en-US" sz="2800" b="1" dirty="0">
              <a:latin typeface="Times New Roman" panose="02020603050405020304" pitchFamily="18" charset="0"/>
            </a:endParaRPr>
          </a:p>
        </p:txBody>
      </p:sp>
      <p:sp>
        <p:nvSpPr>
          <p:cNvPr id="21514" name="矩形 40"/>
          <p:cNvSpPr>
            <a:spLocks noChangeArrowheads="1"/>
          </p:cNvSpPr>
          <p:nvPr/>
        </p:nvSpPr>
        <p:spPr bwMode="auto">
          <a:xfrm>
            <a:off x="716214" y="5163328"/>
            <a:ext cx="451117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kumimoji="1" lang="zh-CN" altLang="en-US" sz="3200" b="1" dirty="0">
                <a:solidFill>
                  <a:srgbClr val="FF0000"/>
                </a:solidFill>
                <a:latin typeface="宋体" panose="02010600030101010101" pitchFamily="2" charset="-122"/>
              </a:rPr>
              <a:t>（</a:t>
            </a:r>
            <a:r>
              <a:rPr kumimoji="1" lang="en-US" altLang="zh-CN" sz="3200" b="1" dirty="0">
                <a:solidFill>
                  <a:srgbClr val="FF0000"/>
                </a:solidFill>
                <a:latin typeface="宋体" panose="02010600030101010101" pitchFamily="2" charset="-122"/>
              </a:rPr>
              <a:t>4</a:t>
            </a:r>
            <a:r>
              <a:rPr kumimoji="1" lang="zh-CN" altLang="en-US" sz="3200" b="1" dirty="0">
                <a:solidFill>
                  <a:srgbClr val="FF0000"/>
                </a:solidFill>
                <a:latin typeface="宋体" panose="02010600030101010101" pitchFamily="2" charset="-122"/>
              </a:rPr>
              <a:t>）实验方法和过程：</a:t>
            </a:r>
            <a:endParaRPr kumimoji="1" lang="zh-CN" altLang="en-US" sz="3200" b="1" dirty="0">
              <a:solidFill>
                <a:srgbClr val="FF0000"/>
              </a:solidFill>
              <a:latin typeface="宋体" panose="02010600030101010101" pitchFamily="2" charset="-122"/>
            </a:endParaRPr>
          </a:p>
        </p:txBody>
      </p:sp>
      <p:sp>
        <p:nvSpPr>
          <p:cNvPr id="21515" name="矩形 41"/>
          <p:cNvSpPr>
            <a:spLocks noChangeArrowheads="1"/>
          </p:cNvSpPr>
          <p:nvPr/>
        </p:nvSpPr>
        <p:spPr bwMode="auto">
          <a:xfrm>
            <a:off x="1066800" y="5943601"/>
            <a:ext cx="25282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kumimoji="1" lang="en-US" altLang="zh-CN" sz="2800" b="1">
                <a:latin typeface="Times New Roman" panose="02020603050405020304" pitchFamily="18" charset="0"/>
              </a:rPr>
              <a:t>a</a:t>
            </a:r>
            <a:r>
              <a:rPr kumimoji="1" lang="zh-CN" altLang="en-US" sz="2800" b="1">
                <a:latin typeface="Times New Roman" panose="02020603050405020304" pitchFamily="18" charset="0"/>
              </a:rPr>
              <a:t>、实验方法：</a:t>
            </a:r>
            <a:endParaRPr kumimoji="1" lang="zh-CN" altLang="en-US" sz="2800" b="1">
              <a:solidFill>
                <a:srgbClr val="FFFF00"/>
              </a:solidFill>
              <a:latin typeface="Times New Roman" panose="02020603050405020304" pitchFamily="18" charset="0"/>
            </a:endParaRPr>
          </a:p>
        </p:txBody>
      </p:sp>
      <p:sp>
        <p:nvSpPr>
          <p:cNvPr id="21516" name="矩形 42"/>
          <p:cNvSpPr>
            <a:spLocks noChangeArrowheads="1"/>
          </p:cNvSpPr>
          <p:nvPr/>
        </p:nvSpPr>
        <p:spPr bwMode="auto">
          <a:xfrm>
            <a:off x="3429001" y="5943601"/>
            <a:ext cx="19880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kumimoji="1" lang="zh-CN" altLang="en-US" sz="2800" b="1">
                <a:solidFill>
                  <a:srgbClr val="FF0000"/>
                </a:solidFill>
                <a:latin typeface="Times New Roman" panose="02020603050405020304" pitchFamily="18" charset="0"/>
              </a:rPr>
              <a:t>控制变量法</a:t>
            </a:r>
            <a:endParaRPr kumimoji="1" lang="zh-CN" altLang="en-US" sz="2800" b="1">
              <a:solidFill>
                <a:srgbClr val="FF0000"/>
              </a:solidFill>
              <a:latin typeface="Times New Roman" panose="02020603050405020304" pitchFamily="18" charset="0"/>
            </a:endParaRPr>
          </a:p>
        </p:txBody>
      </p:sp>
      <p:sp>
        <p:nvSpPr>
          <p:cNvPr id="21517" name="矩形 43"/>
          <p:cNvSpPr>
            <a:spLocks noChangeArrowheads="1"/>
          </p:cNvSpPr>
          <p:nvPr/>
        </p:nvSpPr>
        <p:spPr bwMode="auto">
          <a:xfrm>
            <a:off x="5638801" y="5943601"/>
            <a:ext cx="25490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kumimoji="1" lang="en-US" altLang="zh-CN" sz="2800" b="1">
                <a:latin typeface="Times New Roman" panose="02020603050405020304" pitchFamily="18" charset="0"/>
              </a:rPr>
              <a:t>b</a:t>
            </a:r>
            <a:r>
              <a:rPr kumimoji="1" lang="zh-CN" altLang="en-US" sz="2800" b="1">
                <a:latin typeface="Times New Roman" panose="02020603050405020304" pitchFamily="18" charset="0"/>
              </a:rPr>
              <a:t>、实验过程：</a:t>
            </a:r>
            <a:endParaRPr kumimoji="1" lang="zh-CN" altLang="en-US" sz="2800" b="1">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 calcmode="lin" valueType="num">
                                      <p:cBhvr additive="base">
                                        <p:cTn id="7" dur="500" fill="hold"/>
                                        <p:tgtEl>
                                          <p:spTgt spid="215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7">
                                            <p:txEl>
                                              <p:pRg st="0" end="0"/>
                                            </p:txEl>
                                          </p:spTgt>
                                        </p:tgtEl>
                                        <p:attrNameLst>
                                          <p:attrName>style.visibility</p:attrName>
                                        </p:attrNameLst>
                                      </p:cBhvr>
                                      <p:to>
                                        <p:strVal val="visible"/>
                                      </p:to>
                                    </p:set>
                                    <p:anim calcmode="lin" valueType="num">
                                      <p:cBhvr additive="base">
                                        <p:cTn id="13" dur="5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508">
                                            <p:txEl>
                                              <p:pRg st="0" end="0"/>
                                            </p:txEl>
                                          </p:spTgt>
                                        </p:tgtEl>
                                        <p:attrNameLst>
                                          <p:attrName>style.visibility</p:attrName>
                                        </p:attrNameLst>
                                      </p:cBhvr>
                                      <p:to>
                                        <p:strVal val="visible"/>
                                      </p:to>
                                    </p:set>
                                    <p:anim calcmode="lin" valueType="num">
                                      <p:cBhvr additive="base">
                                        <p:cTn id="19" dur="500" fill="hold"/>
                                        <p:tgtEl>
                                          <p:spTgt spid="2150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509">
                                            <p:txEl>
                                              <p:pRg st="0" end="0"/>
                                            </p:txEl>
                                          </p:spTgt>
                                        </p:tgtEl>
                                        <p:attrNameLst>
                                          <p:attrName>style.visibility</p:attrName>
                                        </p:attrNameLst>
                                      </p:cBhvr>
                                      <p:to>
                                        <p:strVal val="visible"/>
                                      </p:to>
                                    </p:set>
                                    <p:anim calcmode="lin" valueType="num">
                                      <p:cBhvr additive="base">
                                        <p:cTn id="25" dur="500" fill="hold"/>
                                        <p:tgtEl>
                                          <p:spTgt spid="2150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5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510">
                                            <p:txEl>
                                              <p:pRg st="0" end="0"/>
                                            </p:txEl>
                                          </p:spTgt>
                                        </p:tgtEl>
                                        <p:attrNameLst>
                                          <p:attrName>style.visibility</p:attrName>
                                        </p:attrNameLst>
                                      </p:cBhvr>
                                      <p:to>
                                        <p:strVal val="visible"/>
                                      </p:to>
                                    </p:set>
                                    <p:anim calcmode="lin" valueType="num">
                                      <p:cBhvr additive="base">
                                        <p:cTn id="31" dur="500" fill="hold"/>
                                        <p:tgtEl>
                                          <p:spTgt spid="215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5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1512">
                                            <p:txEl>
                                              <p:pRg st="0" end="0"/>
                                            </p:txEl>
                                          </p:spTgt>
                                        </p:tgtEl>
                                        <p:attrNameLst>
                                          <p:attrName>style.visibility</p:attrName>
                                        </p:attrNameLst>
                                      </p:cBhvr>
                                      <p:to>
                                        <p:strVal val="visible"/>
                                      </p:to>
                                    </p:set>
                                    <p:anim calcmode="lin" valueType="num">
                                      <p:cBhvr additive="base">
                                        <p:cTn id="43" dur="500" fill="hold"/>
                                        <p:tgtEl>
                                          <p:spTgt spid="2151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15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1513">
                                            <p:txEl>
                                              <p:pRg st="0" end="0"/>
                                            </p:txEl>
                                          </p:spTgt>
                                        </p:tgtEl>
                                        <p:attrNameLst>
                                          <p:attrName>style.visibility</p:attrName>
                                        </p:attrNameLst>
                                      </p:cBhvr>
                                      <p:to>
                                        <p:strVal val="visible"/>
                                      </p:to>
                                    </p:set>
                                    <p:anim calcmode="lin" valueType="num">
                                      <p:cBhvr additive="base">
                                        <p:cTn id="49" dur="500" fill="hold"/>
                                        <p:tgtEl>
                                          <p:spTgt spid="21513">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15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1514">
                                            <p:txEl>
                                              <p:pRg st="0" end="0"/>
                                            </p:txEl>
                                          </p:spTgt>
                                        </p:tgtEl>
                                        <p:attrNameLst>
                                          <p:attrName>style.visibility</p:attrName>
                                        </p:attrNameLst>
                                      </p:cBhvr>
                                      <p:to>
                                        <p:strVal val="visible"/>
                                      </p:to>
                                    </p:set>
                                    <p:anim calcmode="lin" valueType="num">
                                      <p:cBhvr additive="base">
                                        <p:cTn id="55" dur="500" fill="hold"/>
                                        <p:tgtEl>
                                          <p:spTgt spid="21514">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15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1515">
                                            <p:txEl>
                                              <p:pRg st="0" end="0"/>
                                            </p:txEl>
                                          </p:spTgt>
                                        </p:tgtEl>
                                        <p:attrNameLst>
                                          <p:attrName>style.visibility</p:attrName>
                                        </p:attrNameLst>
                                      </p:cBhvr>
                                      <p:to>
                                        <p:strVal val="visible"/>
                                      </p:to>
                                    </p:set>
                                    <p:anim calcmode="lin" valueType="num">
                                      <p:cBhvr additive="base">
                                        <p:cTn id="61" dur="500" fill="hold"/>
                                        <p:tgtEl>
                                          <p:spTgt spid="21515">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15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1516">
                                            <p:txEl>
                                              <p:pRg st="0" end="0"/>
                                            </p:txEl>
                                          </p:spTgt>
                                        </p:tgtEl>
                                        <p:attrNameLst>
                                          <p:attrName>style.visibility</p:attrName>
                                        </p:attrNameLst>
                                      </p:cBhvr>
                                      <p:to>
                                        <p:strVal val="visible"/>
                                      </p:to>
                                    </p:set>
                                    <p:anim calcmode="lin" valueType="num">
                                      <p:cBhvr additive="base">
                                        <p:cTn id="67" dur="500" fill="hold"/>
                                        <p:tgtEl>
                                          <p:spTgt spid="21516">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15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1517">
                                            <p:txEl>
                                              <p:pRg st="0" end="0"/>
                                            </p:txEl>
                                          </p:spTgt>
                                        </p:tgtEl>
                                        <p:attrNameLst>
                                          <p:attrName>style.visibility</p:attrName>
                                        </p:attrNameLst>
                                      </p:cBhvr>
                                      <p:to>
                                        <p:strVal val="visible"/>
                                      </p:to>
                                    </p:set>
                                    <p:anim calcmode="lin" valueType="num">
                                      <p:cBhvr additive="base">
                                        <p:cTn id="73" dur="500" fill="hold"/>
                                        <p:tgtEl>
                                          <p:spTgt spid="21517">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15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6"/>
          <p:cNvGrpSpPr/>
          <p:nvPr/>
        </p:nvGrpSpPr>
        <p:grpSpPr bwMode="auto">
          <a:xfrm>
            <a:off x="3276602" y="2971800"/>
            <a:ext cx="2162175" cy="1258888"/>
            <a:chOff x="2064" y="1872"/>
            <a:chExt cx="1362" cy="793"/>
          </a:xfrm>
        </p:grpSpPr>
        <p:grpSp>
          <p:nvGrpSpPr>
            <p:cNvPr id="21608" name="Group 66"/>
            <p:cNvGrpSpPr/>
            <p:nvPr/>
          </p:nvGrpSpPr>
          <p:grpSpPr bwMode="auto">
            <a:xfrm>
              <a:off x="2934" y="2329"/>
              <a:ext cx="492" cy="336"/>
              <a:chOff x="4176" y="2160"/>
              <a:chExt cx="492" cy="336"/>
            </a:xfrm>
          </p:grpSpPr>
          <p:grpSp>
            <p:nvGrpSpPr>
              <p:cNvPr id="21610" name="Group 67"/>
              <p:cNvGrpSpPr/>
              <p:nvPr/>
            </p:nvGrpSpPr>
            <p:grpSpPr bwMode="auto">
              <a:xfrm rot="913762" flipV="1">
                <a:off x="4296" y="2172"/>
                <a:ext cx="144" cy="288"/>
                <a:chOff x="864" y="3216"/>
                <a:chExt cx="144" cy="288"/>
              </a:xfrm>
            </p:grpSpPr>
            <p:sp>
              <p:nvSpPr>
                <p:cNvPr id="21623" name="AutoShape 68"/>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24" name="AutoShape 69"/>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611" name="Group 70"/>
              <p:cNvGrpSpPr/>
              <p:nvPr/>
            </p:nvGrpSpPr>
            <p:grpSpPr bwMode="auto">
              <a:xfrm rot="17847162" flipV="1">
                <a:off x="4452" y="2088"/>
                <a:ext cx="144" cy="288"/>
                <a:chOff x="864" y="3216"/>
                <a:chExt cx="144" cy="288"/>
              </a:xfrm>
            </p:grpSpPr>
            <p:sp>
              <p:nvSpPr>
                <p:cNvPr id="21621" name="AutoShape 71"/>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22" name="AutoShape 72"/>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612" name="Group 73"/>
              <p:cNvGrpSpPr/>
              <p:nvPr/>
            </p:nvGrpSpPr>
            <p:grpSpPr bwMode="auto">
              <a:xfrm rot="21155953" flipV="1">
                <a:off x="4368" y="2208"/>
                <a:ext cx="144" cy="288"/>
                <a:chOff x="864" y="3216"/>
                <a:chExt cx="144" cy="288"/>
              </a:xfrm>
            </p:grpSpPr>
            <p:sp>
              <p:nvSpPr>
                <p:cNvPr id="21619" name="AutoShape 74"/>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20" name="AutoShape 75"/>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613" name="Group 76"/>
              <p:cNvGrpSpPr/>
              <p:nvPr/>
            </p:nvGrpSpPr>
            <p:grpSpPr bwMode="auto">
              <a:xfrm rot="3470054" flipV="1">
                <a:off x="4248" y="2088"/>
                <a:ext cx="144" cy="288"/>
                <a:chOff x="864" y="3216"/>
                <a:chExt cx="144" cy="288"/>
              </a:xfrm>
            </p:grpSpPr>
            <p:sp>
              <p:nvSpPr>
                <p:cNvPr id="21617" name="AutoShape 77"/>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18" name="AutoShape 78"/>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614" name="Group 79"/>
              <p:cNvGrpSpPr/>
              <p:nvPr/>
            </p:nvGrpSpPr>
            <p:grpSpPr bwMode="auto">
              <a:xfrm rot="19618568" flipV="1">
                <a:off x="4440" y="2184"/>
                <a:ext cx="144" cy="288"/>
                <a:chOff x="864" y="3216"/>
                <a:chExt cx="144" cy="288"/>
              </a:xfrm>
            </p:grpSpPr>
            <p:sp>
              <p:nvSpPr>
                <p:cNvPr id="21615" name="AutoShape 80"/>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16" name="AutoShape 81"/>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sp>
          <p:nvSpPr>
            <p:cNvPr id="21609" name="Line 117"/>
            <p:cNvSpPr>
              <a:spLocks noChangeShapeType="1"/>
            </p:cNvSpPr>
            <p:nvPr/>
          </p:nvSpPr>
          <p:spPr bwMode="auto">
            <a:xfrm>
              <a:off x="2064" y="1872"/>
              <a:ext cx="144" cy="144"/>
            </a:xfrm>
            <a:prstGeom prst="line">
              <a:avLst/>
            </a:prstGeom>
            <a:noFill/>
            <a:ln w="38100" cap="sq">
              <a:solidFill>
                <a:srgbClr val="0000CC"/>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9" name="Group 127"/>
          <p:cNvGrpSpPr/>
          <p:nvPr/>
        </p:nvGrpSpPr>
        <p:grpSpPr bwMode="auto">
          <a:xfrm>
            <a:off x="6324600" y="2895600"/>
            <a:ext cx="2190750" cy="1563688"/>
            <a:chOff x="3984" y="1824"/>
            <a:chExt cx="1380" cy="985"/>
          </a:xfrm>
        </p:grpSpPr>
        <p:grpSp>
          <p:nvGrpSpPr>
            <p:cNvPr id="21582" name="Group 82"/>
            <p:cNvGrpSpPr/>
            <p:nvPr/>
          </p:nvGrpSpPr>
          <p:grpSpPr bwMode="auto">
            <a:xfrm>
              <a:off x="4872" y="2329"/>
              <a:ext cx="492" cy="480"/>
              <a:chOff x="3120" y="2160"/>
              <a:chExt cx="492" cy="480"/>
            </a:xfrm>
          </p:grpSpPr>
          <p:grpSp>
            <p:nvGrpSpPr>
              <p:cNvPr id="21584" name="Group 83"/>
              <p:cNvGrpSpPr/>
              <p:nvPr/>
            </p:nvGrpSpPr>
            <p:grpSpPr bwMode="auto">
              <a:xfrm flipV="1">
                <a:off x="3120" y="2208"/>
                <a:ext cx="144" cy="288"/>
                <a:chOff x="864" y="3216"/>
                <a:chExt cx="144" cy="288"/>
              </a:xfrm>
            </p:grpSpPr>
            <p:sp>
              <p:nvSpPr>
                <p:cNvPr id="21606" name="AutoShape 84"/>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07" name="AutoShape 85"/>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85" name="Group 86"/>
              <p:cNvGrpSpPr/>
              <p:nvPr/>
            </p:nvGrpSpPr>
            <p:grpSpPr bwMode="auto">
              <a:xfrm flipV="1">
                <a:off x="3216" y="2352"/>
                <a:ext cx="144" cy="288"/>
                <a:chOff x="864" y="3216"/>
                <a:chExt cx="144" cy="288"/>
              </a:xfrm>
            </p:grpSpPr>
            <p:sp>
              <p:nvSpPr>
                <p:cNvPr id="21604" name="AutoShape 87"/>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05" name="AutoShape 88"/>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86" name="Group 89"/>
              <p:cNvGrpSpPr/>
              <p:nvPr/>
            </p:nvGrpSpPr>
            <p:grpSpPr bwMode="auto">
              <a:xfrm rot="20557343" flipV="1">
                <a:off x="3360" y="2304"/>
                <a:ext cx="144" cy="288"/>
                <a:chOff x="864" y="3216"/>
                <a:chExt cx="144" cy="288"/>
              </a:xfrm>
            </p:grpSpPr>
            <p:sp>
              <p:nvSpPr>
                <p:cNvPr id="21602" name="AutoShape 90"/>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03" name="AutoShape 91"/>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87" name="Group 92"/>
              <p:cNvGrpSpPr/>
              <p:nvPr/>
            </p:nvGrpSpPr>
            <p:grpSpPr bwMode="auto">
              <a:xfrm rot="913762" flipV="1">
                <a:off x="3240" y="2172"/>
                <a:ext cx="144" cy="288"/>
                <a:chOff x="864" y="3216"/>
                <a:chExt cx="144" cy="288"/>
              </a:xfrm>
            </p:grpSpPr>
            <p:sp>
              <p:nvSpPr>
                <p:cNvPr id="21600" name="AutoShape 93"/>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01" name="AutoShape 94"/>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88" name="Group 95"/>
              <p:cNvGrpSpPr/>
              <p:nvPr/>
            </p:nvGrpSpPr>
            <p:grpSpPr bwMode="auto">
              <a:xfrm rot="17847162" flipV="1">
                <a:off x="3396" y="2088"/>
                <a:ext cx="144" cy="288"/>
                <a:chOff x="864" y="3216"/>
                <a:chExt cx="144" cy="288"/>
              </a:xfrm>
            </p:grpSpPr>
            <p:sp>
              <p:nvSpPr>
                <p:cNvPr id="21598" name="AutoShape 96"/>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599" name="AutoShape 97"/>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89" name="Group 98"/>
              <p:cNvGrpSpPr/>
              <p:nvPr/>
            </p:nvGrpSpPr>
            <p:grpSpPr bwMode="auto">
              <a:xfrm rot="21155953" flipV="1">
                <a:off x="3312" y="2208"/>
                <a:ext cx="144" cy="288"/>
                <a:chOff x="864" y="3216"/>
                <a:chExt cx="144" cy="288"/>
              </a:xfrm>
            </p:grpSpPr>
            <p:sp>
              <p:nvSpPr>
                <p:cNvPr id="21596" name="AutoShape 99"/>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597" name="AutoShape 100"/>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90" name="Group 101"/>
              <p:cNvGrpSpPr/>
              <p:nvPr/>
            </p:nvGrpSpPr>
            <p:grpSpPr bwMode="auto">
              <a:xfrm rot="3470054" flipV="1">
                <a:off x="3192" y="2088"/>
                <a:ext cx="144" cy="288"/>
                <a:chOff x="864" y="3216"/>
                <a:chExt cx="144" cy="288"/>
              </a:xfrm>
            </p:grpSpPr>
            <p:sp>
              <p:nvSpPr>
                <p:cNvPr id="21594" name="AutoShape 102"/>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595" name="AutoShape 103"/>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91" name="Group 104"/>
              <p:cNvGrpSpPr/>
              <p:nvPr/>
            </p:nvGrpSpPr>
            <p:grpSpPr bwMode="auto">
              <a:xfrm rot="19618568" flipV="1">
                <a:off x="3384" y="2184"/>
                <a:ext cx="144" cy="288"/>
                <a:chOff x="864" y="3216"/>
                <a:chExt cx="144" cy="288"/>
              </a:xfrm>
            </p:grpSpPr>
            <p:sp>
              <p:nvSpPr>
                <p:cNvPr id="21592" name="AutoShape 105"/>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593" name="AutoShape 106"/>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sp>
          <p:nvSpPr>
            <p:cNvPr id="21583" name="Line 118"/>
            <p:cNvSpPr>
              <a:spLocks noChangeShapeType="1"/>
            </p:cNvSpPr>
            <p:nvPr/>
          </p:nvSpPr>
          <p:spPr bwMode="auto">
            <a:xfrm>
              <a:off x="3984" y="1824"/>
              <a:ext cx="144" cy="192"/>
            </a:xfrm>
            <a:prstGeom prst="line">
              <a:avLst/>
            </a:prstGeom>
            <a:noFill/>
            <a:ln w="38100" cap="sq">
              <a:solidFill>
                <a:srgbClr val="0000CC"/>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grpSp>
      <p:sp>
        <p:nvSpPr>
          <p:cNvPr id="13431" name="Text Box 119"/>
          <p:cNvSpPr txBox="1">
            <a:spLocks noChangeArrowheads="1"/>
          </p:cNvSpPr>
          <p:nvPr/>
        </p:nvSpPr>
        <p:spPr bwMode="auto">
          <a:xfrm>
            <a:off x="609600" y="1524000"/>
            <a:ext cx="2286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solidFill>
                  <a:srgbClr val="FF0000"/>
                </a:solidFill>
                <a:latin typeface="Times New Roman" panose="02020603050405020304" pitchFamily="18" charset="0"/>
              </a:rPr>
              <a:t>   不变量：</a:t>
            </a:r>
            <a:endParaRPr kumimoji="1" lang="en-US" altLang="zh-CN" sz="2800" b="1">
              <a:solidFill>
                <a:srgbClr val="FF0000"/>
              </a:solidFill>
              <a:latin typeface="Times New Roman" panose="02020603050405020304" pitchFamily="18" charset="0"/>
            </a:endParaRPr>
          </a:p>
          <a:p>
            <a:pPr>
              <a:spcBef>
                <a:spcPct val="50000"/>
              </a:spcBef>
            </a:pPr>
            <a:r>
              <a:rPr kumimoji="1" lang="zh-CN" altLang="en-US" sz="2800" b="1"/>
              <a:t>线圈匝数、</a:t>
            </a:r>
            <a:endParaRPr kumimoji="1" lang="en-US" altLang="zh-CN" sz="2800" b="1"/>
          </a:p>
          <a:p>
            <a:pPr>
              <a:spcBef>
                <a:spcPct val="50000"/>
              </a:spcBef>
            </a:pPr>
            <a:r>
              <a:rPr kumimoji="1" lang="zh-CN" altLang="en-US" sz="2800" b="1"/>
              <a:t>都有铁芯</a:t>
            </a:r>
            <a:endParaRPr kumimoji="1" lang="zh-CN" altLang="en-US" sz="2800" b="1">
              <a:latin typeface="Times New Roman" panose="02020603050405020304" pitchFamily="18" charset="0"/>
            </a:endParaRPr>
          </a:p>
        </p:txBody>
      </p:sp>
      <p:sp>
        <p:nvSpPr>
          <p:cNvPr id="13432" name="Text Box 120"/>
          <p:cNvSpPr txBox="1">
            <a:spLocks noChangeArrowheads="1"/>
          </p:cNvSpPr>
          <p:nvPr/>
        </p:nvSpPr>
        <p:spPr bwMode="auto">
          <a:xfrm>
            <a:off x="838200" y="3429001"/>
            <a:ext cx="24384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solidFill>
                  <a:srgbClr val="FF0000"/>
                </a:solidFill>
                <a:latin typeface="Times New Roman" panose="02020603050405020304" pitchFamily="18" charset="0"/>
              </a:rPr>
              <a:t>   改变量：</a:t>
            </a:r>
            <a:endParaRPr kumimoji="1" lang="en-US" altLang="zh-CN" sz="2800" b="1">
              <a:solidFill>
                <a:srgbClr val="FF0000"/>
              </a:solidFill>
              <a:latin typeface="Times New Roman" panose="02020603050405020304" pitchFamily="18" charset="0"/>
            </a:endParaRPr>
          </a:p>
          <a:p>
            <a:pPr>
              <a:spcBef>
                <a:spcPct val="50000"/>
              </a:spcBef>
            </a:pPr>
            <a:r>
              <a:rPr kumimoji="1" lang="zh-CN" altLang="en-US" sz="2800" b="1"/>
              <a:t>电流的大小</a:t>
            </a:r>
            <a:endParaRPr kumimoji="1" lang="zh-CN" altLang="en-US" sz="2800" b="1"/>
          </a:p>
        </p:txBody>
      </p:sp>
      <p:sp>
        <p:nvSpPr>
          <p:cNvPr id="13433" name="Text Box 121"/>
          <p:cNvSpPr txBox="1">
            <a:spLocks noChangeArrowheads="1"/>
          </p:cNvSpPr>
          <p:nvPr/>
        </p:nvSpPr>
        <p:spPr bwMode="auto">
          <a:xfrm>
            <a:off x="914400" y="4724401"/>
            <a:ext cx="7772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3200" b="1">
                <a:solidFill>
                  <a:srgbClr val="FF0000"/>
                </a:solidFill>
              </a:rPr>
              <a:t>现象：</a:t>
            </a:r>
            <a:r>
              <a:rPr kumimoji="1" lang="zh-CN" altLang="en-US" sz="3200" b="1"/>
              <a:t>电流越大，吸引的大头针越多</a:t>
            </a:r>
            <a:endParaRPr kumimoji="1" lang="zh-CN" altLang="en-US" sz="3600" b="1">
              <a:latin typeface="Times New Roman" panose="02020603050405020304" pitchFamily="18" charset="0"/>
            </a:endParaRPr>
          </a:p>
        </p:txBody>
      </p:sp>
      <p:grpSp>
        <p:nvGrpSpPr>
          <p:cNvPr id="19" name="Group 135"/>
          <p:cNvGrpSpPr/>
          <p:nvPr/>
        </p:nvGrpSpPr>
        <p:grpSpPr bwMode="auto">
          <a:xfrm>
            <a:off x="2433638" y="1430339"/>
            <a:ext cx="3128962" cy="2400300"/>
            <a:chOff x="1533" y="901"/>
            <a:chExt cx="1971" cy="1512"/>
          </a:xfrm>
        </p:grpSpPr>
        <p:grpSp>
          <p:nvGrpSpPr>
            <p:cNvPr id="21549" name="Group 4"/>
            <p:cNvGrpSpPr/>
            <p:nvPr/>
          </p:nvGrpSpPr>
          <p:grpSpPr bwMode="auto">
            <a:xfrm>
              <a:off x="1620" y="901"/>
              <a:ext cx="1884" cy="1512"/>
              <a:chOff x="1632" y="432"/>
              <a:chExt cx="1884" cy="1512"/>
            </a:xfrm>
          </p:grpSpPr>
          <p:grpSp>
            <p:nvGrpSpPr>
              <p:cNvPr id="21553" name="Group 5"/>
              <p:cNvGrpSpPr/>
              <p:nvPr/>
            </p:nvGrpSpPr>
            <p:grpSpPr bwMode="auto">
              <a:xfrm>
                <a:off x="2868" y="432"/>
                <a:ext cx="648" cy="1512"/>
                <a:chOff x="1104" y="1104"/>
                <a:chExt cx="864" cy="2016"/>
              </a:xfrm>
            </p:grpSpPr>
            <p:sp>
              <p:nvSpPr>
                <p:cNvPr id="21577" name="AutoShape 6"/>
                <p:cNvSpPr>
                  <a:spLocks noChangeArrowheads="1"/>
                </p:cNvSpPr>
                <p:nvPr/>
              </p:nvSpPr>
              <p:spPr bwMode="auto">
                <a:xfrm>
                  <a:off x="1104" y="1104"/>
                  <a:ext cx="864" cy="144"/>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nvGrpSpPr>
                <p:cNvPr id="21578" name="Group 7"/>
                <p:cNvGrpSpPr/>
                <p:nvPr/>
              </p:nvGrpSpPr>
              <p:grpSpPr bwMode="auto">
                <a:xfrm>
                  <a:off x="1416" y="1200"/>
                  <a:ext cx="240" cy="1920"/>
                  <a:chOff x="1200" y="1200"/>
                  <a:chExt cx="240" cy="1920"/>
                </a:xfrm>
              </p:grpSpPr>
              <p:sp>
                <p:nvSpPr>
                  <p:cNvPr id="21579" name="AutoShape 8"/>
                  <p:cNvSpPr>
                    <a:spLocks noChangeArrowheads="1"/>
                  </p:cNvSpPr>
                  <p:nvPr/>
                </p:nvSpPr>
                <p:spPr bwMode="auto">
                  <a:xfrm>
                    <a:off x="1200" y="120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1580" name="AutoShape 9"/>
                  <p:cNvSpPr>
                    <a:spLocks noChangeArrowheads="1"/>
                  </p:cNvSpPr>
                  <p:nvPr/>
                </p:nvSpPr>
                <p:spPr bwMode="auto">
                  <a:xfrm>
                    <a:off x="1272" y="21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1581" name="AutoShape 10"/>
                  <p:cNvSpPr>
                    <a:spLocks noChangeArrowheads="1"/>
                  </p:cNvSpPr>
                  <p:nvPr/>
                </p:nvSpPr>
                <p:spPr bwMode="auto">
                  <a:xfrm>
                    <a:off x="1296" y="2784"/>
                    <a:ext cx="48" cy="336"/>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grpSp>
          <p:grpSp>
            <p:nvGrpSpPr>
              <p:cNvPr id="21554" name="Group 11"/>
              <p:cNvGrpSpPr/>
              <p:nvPr/>
            </p:nvGrpSpPr>
            <p:grpSpPr bwMode="auto">
              <a:xfrm>
                <a:off x="2772" y="672"/>
                <a:ext cx="642" cy="837"/>
                <a:chOff x="4176" y="1188"/>
                <a:chExt cx="856" cy="1116"/>
              </a:xfrm>
            </p:grpSpPr>
            <p:sp>
              <p:nvSpPr>
                <p:cNvPr id="21568" name="Freeform 12"/>
                <p:cNvSpPr/>
                <p:nvPr/>
              </p:nvSpPr>
              <p:spPr bwMode="auto">
                <a:xfrm>
                  <a:off x="4520" y="1584"/>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69" name="Freeform 13"/>
                <p:cNvSpPr/>
                <p:nvPr/>
              </p:nvSpPr>
              <p:spPr bwMode="auto">
                <a:xfrm>
                  <a:off x="4512" y="1296"/>
                  <a:ext cx="472" cy="144"/>
                </a:xfrm>
                <a:custGeom>
                  <a:avLst/>
                  <a:gdLst>
                    <a:gd name="T0" fmla="*/ 144 w 472"/>
                    <a:gd name="T1" fmla="*/ 0 h 144"/>
                    <a:gd name="T2" fmla="*/ 48 w 472"/>
                    <a:gd name="T3" fmla="*/ 48 h 144"/>
                    <a:gd name="T4" fmla="*/ 432 w 472"/>
                    <a:gd name="T5" fmla="*/ 96 h 144"/>
                    <a:gd name="T6" fmla="*/ 288 w 472"/>
                    <a:gd name="T7" fmla="*/ 144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70" name="Freeform 14"/>
                <p:cNvSpPr/>
                <p:nvPr/>
              </p:nvSpPr>
              <p:spPr bwMode="auto">
                <a:xfrm>
                  <a:off x="4576" y="1728"/>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71" name="Freeform 15"/>
                <p:cNvSpPr/>
                <p:nvPr/>
              </p:nvSpPr>
              <p:spPr bwMode="auto">
                <a:xfrm>
                  <a:off x="4576" y="1872"/>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72" name="Freeform 16"/>
                <p:cNvSpPr/>
                <p:nvPr/>
              </p:nvSpPr>
              <p:spPr bwMode="auto">
                <a:xfrm>
                  <a:off x="4520" y="1464"/>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73" name="Freeform 17"/>
                <p:cNvSpPr/>
                <p:nvPr/>
              </p:nvSpPr>
              <p:spPr bwMode="auto">
                <a:xfrm>
                  <a:off x="4584" y="2016"/>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74" name="Freeform 18"/>
                <p:cNvSpPr/>
                <p:nvPr/>
              </p:nvSpPr>
              <p:spPr bwMode="auto">
                <a:xfrm>
                  <a:off x="4584" y="2160"/>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75" name="Line 19"/>
                <p:cNvSpPr>
                  <a:spLocks noChangeShapeType="1"/>
                </p:cNvSpPr>
                <p:nvPr/>
              </p:nvSpPr>
              <p:spPr bwMode="auto">
                <a:xfrm flipH="1">
                  <a:off x="4176" y="2304"/>
                  <a:ext cx="528" cy="0"/>
                </a:xfrm>
                <a:prstGeom prst="line">
                  <a:avLst/>
                </a:prstGeom>
                <a:noFill/>
                <a:ln w="34925"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76" name="Freeform 20"/>
                <p:cNvSpPr/>
                <p:nvPr/>
              </p:nvSpPr>
              <p:spPr bwMode="auto">
                <a:xfrm>
                  <a:off x="4608" y="1188"/>
                  <a:ext cx="424" cy="96"/>
                </a:xfrm>
                <a:custGeom>
                  <a:avLst/>
                  <a:gdLst>
                    <a:gd name="T0" fmla="*/ 0 w 424"/>
                    <a:gd name="T1" fmla="*/ 0 h 96"/>
                    <a:gd name="T2" fmla="*/ 384 w 424"/>
                    <a:gd name="T3" fmla="*/ 48 h 96"/>
                    <a:gd name="T4" fmla="*/ 240 w 424"/>
                    <a:gd name="T5" fmla="*/ 96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21555" name="Line 21"/>
              <p:cNvSpPr>
                <a:spLocks noChangeShapeType="1"/>
              </p:cNvSpPr>
              <p:nvPr/>
            </p:nvSpPr>
            <p:spPr bwMode="auto">
              <a:xfrm>
                <a:off x="2604" y="504"/>
                <a:ext cx="0" cy="18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56" name="Rectangle 22"/>
              <p:cNvSpPr>
                <a:spLocks noChangeArrowheads="1"/>
              </p:cNvSpPr>
              <p:nvPr/>
            </p:nvSpPr>
            <p:spPr bwMode="auto">
              <a:xfrm>
                <a:off x="1956" y="720"/>
                <a:ext cx="432" cy="144"/>
              </a:xfrm>
              <a:prstGeom prst="rect">
                <a:avLst/>
              </a:prstGeom>
              <a:gradFill rotWithShape="0">
                <a:gsLst>
                  <a:gs pos="0">
                    <a:schemeClr val="accent1"/>
                  </a:gs>
                  <a:gs pos="100000">
                    <a:srgbClr val="6E5105"/>
                  </a:gs>
                </a:gsLst>
                <a:lin ang="5400000" scaled="1"/>
              </a:gradFill>
              <a:ln w="12700" cap="sq">
                <a:solidFill>
                  <a:srgbClr val="FF0000"/>
                </a:solidFill>
                <a:miter lim="800000"/>
                <a:headEnd type="none" w="sm" len="sm"/>
                <a:tailEnd type="none" w="sm" len="sm"/>
              </a:ln>
            </p:spPr>
            <p:txBody>
              <a:bodyPr wrap="none" anchor="ctr"/>
              <a:lstStyle/>
              <a:p>
                <a:endParaRPr lang="zh-CN" altLang="en-US"/>
              </a:p>
            </p:txBody>
          </p:sp>
          <p:sp>
            <p:nvSpPr>
              <p:cNvPr id="21557" name="Line 23"/>
              <p:cNvSpPr>
                <a:spLocks noChangeShapeType="1"/>
              </p:cNvSpPr>
              <p:nvPr/>
            </p:nvSpPr>
            <p:spPr bwMode="auto">
              <a:xfrm>
                <a:off x="2292" y="504"/>
                <a:ext cx="0" cy="216"/>
              </a:xfrm>
              <a:prstGeom prst="line">
                <a:avLst/>
              </a:prstGeom>
              <a:noFill/>
              <a:ln w="38100" cap="sq">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58" name="Line 24"/>
              <p:cNvSpPr>
                <a:spLocks noChangeShapeType="1"/>
              </p:cNvSpPr>
              <p:nvPr/>
            </p:nvSpPr>
            <p:spPr bwMode="auto">
              <a:xfrm>
                <a:off x="2304" y="504"/>
                <a:ext cx="288"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59" name="Line 25"/>
              <p:cNvSpPr>
                <a:spLocks noChangeShapeType="1"/>
              </p:cNvSpPr>
              <p:nvPr/>
            </p:nvSpPr>
            <p:spPr bwMode="auto">
              <a:xfrm>
                <a:off x="1632" y="792"/>
                <a:ext cx="32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0" name="Line 26"/>
              <p:cNvSpPr>
                <a:spLocks noChangeShapeType="1"/>
              </p:cNvSpPr>
              <p:nvPr/>
            </p:nvSpPr>
            <p:spPr bwMode="auto">
              <a:xfrm>
                <a:off x="1632" y="792"/>
                <a:ext cx="0" cy="72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1" name="Line 27"/>
              <p:cNvSpPr>
                <a:spLocks noChangeShapeType="1"/>
              </p:cNvSpPr>
              <p:nvPr/>
            </p:nvSpPr>
            <p:spPr bwMode="auto">
              <a:xfrm flipH="1">
                <a:off x="2568" y="1512"/>
                <a:ext cx="432"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2" name="Line 28"/>
              <p:cNvSpPr>
                <a:spLocks noChangeShapeType="1"/>
              </p:cNvSpPr>
              <p:nvPr/>
            </p:nvSpPr>
            <p:spPr bwMode="auto">
              <a:xfrm>
                <a:off x="2568" y="1458"/>
                <a:ext cx="0" cy="108"/>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3" name="Line 29"/>
              <p:cNvSpPr>
                <a:spLocks noChangeShapeType="1"/>
              </p:cNvSpPr>
              <p:nvPr/>
            </p:nvSpPr>
            <p:spPr bwMode="auto">
              <a:xfrm>
                <a:off x="2505" y="1413"/>
                <a:ext cx="0" cy="216"/>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4" name="Line 30"/>
              <p:cNvSpPr>
                <a:spLocks noChangeShapeType="1"/>
              </p:cNvSpPr>
              <p:nvPr/>
            </p:nvSpPr>
            <p:spPr bwMode="auto">
              <a:xfrm flipH="1">
                <a:off x="2136" y="1512"/>
                <a:ext cx="360"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5" name="Line 31"/>
              <p:cNvSpPr>
                <a:spLocks noChangeShapeType="1"/>
              </p:cNvSpPr>
              <p:nvPr/>
            </p:nvSpPr>
            <p:spPr bwMode="auto">
              <a:xfrm flipH="1">
                <a:off x="1632" y="1512"/>
                <a:ext cx="32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6" name="Line 32"/>
              <p:cNvSpPr>
                <a:spLocks noChangeShapeType="1"/>
              </p:cNvSpPr>
              <p:nvPr/>
            </p:nvSpPr>
            <p:spPr bwMode="auto">
              <a:xfrm flipV="1">
                <a:off x="1956" y="1440"/>
                <a:ext cx="180" cy="72"/>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7" name="Line 33"/>
              <p:cNvSpPr>
                <a:spLocks noChangeShapeType="1"/>
              </p:cNvSpPr>
              <p:nvPr/>
            </p:nvSpPr>
            <p:spPr bwMode="auto">
              <a:xfrm>
                <a:off x="2604" y="684"/>
                <a:ext cx="50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21550" name="lxqdxt1-1"/>
            <p:cNvGrpSpPr/>
            <p:nvPr/>
          </p:nvGrpSpPr>
          <p:grpSpPr bwMode="auto">
            <a:xfrm>
              <a:off x="1533" y="1544"/>
              <a:ext cx="181" cy="181"/>
              <a:chOff x="816" y="2268"/>
              <a:chExt cx="297" cy="310"/>
            </a:xfrm>
          </p:grpSpPr>
          <p:sp>
            <p:nvSpPr>
              <p:cNvPr id="21551" name="Oval 129"/>
              <p:cNvSpPr>
                <a:spLocks noChangeArrowheads="1"/>
              </p:cNvSpPr>
              <p:nvPr/>
            </p:nvSpPr>
            <p:spPr bwMode="auto">
              <a:xfrm>
                <a:off x="816" y="2292"/>
                <a:ext cx="286" cy="286"/>
              </a:xfrm>
              <a:prstGeom prst="ellipse">
                <a:avLst/>
              </a:prstGeom>
              <a:solidFill>
                <a:srgbClr val="FFFFFF"/>
              </a:solidFill>
              <a:ln w="9525">
                <a:solidFill>
                  <a:srgbClr val="000000"/>
                </a:solidFill>
                <a:round/>
              </a:ln>
            </p:spPr>
            <p:txBody>
              <a:bodyPr/>
              <a:lstStyle/>
              <a:p>
                <a:endParaRPr lang="zh-CN" altLang="en-US"/>
              </a:p>
            </p:txBody>
          </p:sp>
          <p:sp>
            <p:nvSpPr>
              <p:cNvPr id="21552" name="Text Box 130"/>
              <p:cNvSpPr txBox="1">
                <a:spLocks noChangeArrowheads="1"/>
              </p:cNvSpPr>
              <p:nvPr/>
            </p:nvSpPr>
            <p:spPr bwMode="auto">
              <a:xfrm>
                <a:off x="884" y="2268"/>
                <a:ext cx="229"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b="1">
                    <a:latin typeface="Times New Roman" panose="02020603050405020304" pitchFamily="18" charset="0"/>
                  </a:rPr>
                  <a:t>A</a:t>
                </a:r>
                <a:endParaRPr lang="en-US" altLang="zh-CN" sz="3600" b="1"/>
              </a:p>
            </p:txBody>
          </p:sp>
        </p:grpSp>
      </p:grpSp>
      <p:grpSp>
        <p:nvGrpSpPr>
          <p:cNvPr id="25" name="Group 136"/>
          <p:cNvGrpSpPr/>
          <p:nvPr/>
        </p:nvGrpSpPr>
        <p:grpSpPr bwMode="auto">
          <a:xfrm>
            <a:off x="5508627" y="1392239"/>
            <a:ext cx="3121025" cy="2400300"/>
            <a:chOff x="3470" y="877"/>
            <a:chExt cx="1966" cy="1512"/>
          </a:xfrm>
        </p:grpSpPr>
        <p:grpSp>
          <p:nvGrpSpPr>
            <p:cNvPr id="21515" name="Group 34"/>
            <p:cNvGrpSpPr/>
            <p:nvPr/>
          </p:nvGrpSpPr>
          <p:grpSpPr bwMode="auto">
            <a:xfrm>
              <a:off x="3552" y="877"/>
              <a:ext cx="1884" cy="1512"/>
              <a:chOff x="3648" y="432"/>
              <a:chExt cx="1884" cy="1512"/>
            </a:xfrm>
          </p:grpSpPr>
          <p:grpSp>
            <p:nvGrpSpPr>
              <p:cNvPr id="21519" name="Group 35"/>
              <p:cNvGrpSpPr/>
              <p:nvPr/>
            </p:nvGrpSpPr>
            <p:grpSpPr bwMode="auto">
              <a:xfrm>
                <a:off x="4884" y="432"/>
                <a:ext cx="648" cy="1512"/>
                <a:chOff x="1104" y="1104"/>
                <a:chExt cx="864" cy="2016"/>
              </a:xfrm>
            </p:grpSpPr>
            <p:sp>
              <p:nvSpPr>
                <p:cNvPr id="21544" name="AutoShape 36"/>
                <p:cNvSpPr>
                  <a:spLocks noChangeArrowheads="1"/>
                </p:cNvSpPr>
                <p:nvPr/>
              </p:nvSpPr>
              <p:spPr bwMode="auto">
                <a:xfrm>
                  <a:off x="1104" y="1104"/>
                  <a:ext cx="864" cy="144"/>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nvGrpSpPr>
                <p:cNvPr id="21545" name="Group 37"/>
                <p:cNvGrpSpPr/>
                <p:nvPr/>
              </p:nvGrpSpPr>
              <p:grpSpPr bwMode="auto">
                <a:xfrm>
                  <a:off x="1416" y="1200"/>
                  <a:ext cx="240" cy="1920"/>
                  <a:chOff x="1200" y="1200"/>
                  <a:chExt cx="240" cy="1920"/>
                </a:xfrm>
              </p:grpSpPr>
              <p:sp>
                <p:nvSpPr>
                  <p:cNvPr id="21546" name="AutoShape 38"/>
                  <p:cNvSpPr>
                    <a:spLocks noChangeArrowheads="1"/>
                  </p:cNvSpPr>
                  <p:nvPr/>
                </p:nvSpPr>
                <p:spPr bwMode="auto">
                  <a:xfrm>
                    <a:off x="1200" y="120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1547" name="AutoShape 39"/>
                  <p:cNvSpPr>
                    <a:spLocks noChangeArrowheads="1"/>
                  </p:cNvSpPr>
                  <p:nvPr/>
                </p:nvSpPr>
                <p:spPr bwMode="auto">
                  <a:xfrm>
                    <a:off x="1272" y="21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1548" name="AutoShape 40"/>
                  <p:cNvSpPr>
                    <a:spLocks noChangeArrowheads="1"/>
                  </p:cNvSpPr>
                  <p:nvPr/>
                </p:nvSpPr>
                <p:spPr bwMode="auto">
                  <a:xfrm>
                    <a:off x="1296" y="2784"/>
                    <a:ext cx="48" cy="336"/>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grpSp>
          <p:grpSp>
            <p:nvGrpSpPr>
              <p:cNvPr id="21520" name="Group 41"/>
              <p:cNvGrpSpPr/>
              <p:nvPr/>
            </p:nvGrpSpPr>
            <p:grpSpPr bwMode="auto">
              <a:xfrm>
                <a:off x="4788" y="672"/>
                <a:ext cx="642" cy="837"/>
                <a:chOff x="4176" y="1188"/>
                <a:chExt cx="856" cy="1116"/>
              </a:xfrm>
            </p:grpSpPr>
            <p:sp>
              <p:nvSpPr>
                <p:cNvPr id="21535" name="Freeform 42"/>
                <p:cNvSpPr/>
                <p:nvPr/>
              </p:nvSpPr>
              <p:spPr bwMode="auto">
                <a:xfrm>
                  <a:off x="4520" y="1584"/>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36" name="Freeform 43"/>
                <p:cNvSpPr/>
                <p:nvPr/>
              </p:nvSpPr>
              <p:spPr bwMode="auto">
                <a:xfrm>
                  <a:off x="4512" y="1296"/>
                  <a:ext cx="472" cy="144"/>
                </a:xfrm>
                <a:custGeom>
                  <a:avLst/>
                  <a:gdLst>
                    <a:gd name="T0" fmla="*/ 144 w 472"/>
                    <a:gd name="T1" fmla="*/ 0 h 144"/>
                    <a:gd name="T2" fmla="*/ 48 w 472"/>
                    <a:gd name="T3" fmla="*/ 48 h 144"/>
                    <a:gd name="T4" fmla="*/ 432 w 472"/>
                    <a:gd name="T5" fmla="*/ 96 h 144"/>
                    <a:gd name="T6" fmla="*/ 288 w 472"/>
                    <a:gd name="T7" fmla="*/ 144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37" name="Freeform 44"/>
                <p:cNvSpPr/>
                <p:nvPr/>
              </p:nvSpPr>
              <p:spPr bwMode="auto">
                <a:xfrm>
                  <a:off x="4576" y="1728"/>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38" name="Freeform 45"/>
                <p:cNvSpPr/>
                <p:nvPr/>
              </p:nvSpPr>
              <p:spPr bwMode="auto">
                <a:xfrm>
                  <a:off x="4576" y="1872"/>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39" name="Freeform 46"/>
                <p:cNvSpPr/>
                <p:nvPr/>
              </p:nvSpPr>
              <p:spPr bwMode="auto">
                <a:xfrm>
                  <a:off x="4520" y="1464"/>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40" name="Freeform 47"/>
                <p:cNvSpPr/>
                <p:nvPr/>
              </p:nvSpPr>
              <p:spPr bwMode="auto">
                <a:xfrm>
                  <a:off x="4584" y="2016"/>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41" name="Freeform 48"/>
                <p:cNvSpPr/>
                <p:nvPr/>
              </p:nvSpPr>
              <p:spPr bwMode="auto">
                <a:xfrm>
                  <a:off x="4584" y="2160"/>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42" name="Line 49"/>
                <p:cNvSpPr>
                  <a:spLocks noChangeShapeType="1"/>
                </p:cNvSpPr>
                <p:nvPr/>
              </p:nvSpPr>
              <p:spPr bwMode="auto">
                <a:xfrm flipH="1">
                  <a:off x="4176" y="2304"/>
                  <a:ext cx="528" cy="0"/>
                </a:xfrm>
                <a:prstGeom prst="line">
                  <a:avLst/>
                </a:prstGeom>
                <a:noFill/>
                <a:ln w="34925"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43" name="Freeform 50"/>
                <p:cNvSpPr/>
                <p:nvPr/>
              </p:nvSpPr>
              <p:spPr bwMode="auto">
                <a:xfrm>
                  <a:off x="4608" y="1188"/>
                  <a:ext cx="424" cy="96"/>
                </a:xfrm>
                <a:custGeom>
                  <a:avLst/>
                  <a:gdLst>
                    <a:gd name="T0" fmla="*/ 0 w 424"/>
                    <a:gd name="T1" fmla="*/ 0 h 96"/>
                    <a:gd name="T2" fmla="*/ 384 w 424"/>
                    <a:gd name="T3" fmla="*/ 48 h 96"/>
                    <a:gd name="T4" fmla="*/ 240 w 424"/>
                    <a:gd name="T5" fmla="*/ 96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21521" name="Line 51"/>
              <p:cNvSpPr>
                <a:spLocks noChangeShapeType="1"/>
              </p:cNvSpPr>
              <p:nvPr/>
            </p:nvSpPr>
            <p:spPr bwMode="auto">
              <a:xfrm>
                <a:off x="4620" y="504"/>
                <a:ext cx="0" cy="18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2" name="Rectangle 52"/>
              <p:cNvSpPr>
                <a:spLocks noChangeArrowheads="1"/>
              </p:cNvSpPr>
              <p:nvPr/>
            </p:nvSpPr>
            <p:spPr bwMode="auto">
              <a:xfrm>
                <a:off x="3972" y="720"/>
                <a:ext cx="432" cy="144"/>
              </a:xfrm>
              <a:prstGeom prst="rect">
                <a:avLst/>
              </a:prstGeom>
              <a:gradFill rotWithShape="0">
                <a:gsLst>
                  <a:gs pos="0">
                    <a:schemeClr val="accent1"/>
                  </a:gs>
                  <a:gs pos="100000">
                    <a:srgbClr val="6E5105"/>
                  </a:gs>
                </a:gsLst>
                <a:lin ang="5400000" scaled="1"/>
              </a:gradFill>
              <a:ln w="12700" cap="sq">
                <a:solidFill>
                  <a:srgbClr val="FF0000"/>
                </a:solidFill>
                <a:miter lim="800000"/>
                <a:headEnd type="none" w="sm" len="sm"/>
                <a:tailEnd type="none" w="sm" len="sm"/>
              </a:ln>
            </p:spPr>
            <p:txBody>
              <a:bodyPr wrap="none" anchor="ctr"/>
              <a:lstStyle/>
              <a:p>
                <a:endParaRPr lang="zh-CN" altLang="en-US"/>
              </a:p>
            </p:txBody>
          </p:sp>
          <p:sp>
            <p:nvSpPr>
              <p:cNvPr id="21523" name="Line 53"/>
              <p:cNvSpPr>
                <a:spLocks noChangeShapeType="1"/>
              </p:cNvSpPr>
              <p:nvPr/>
            </p:nvSpPr>
            <p:spPr bwMode="auto">
              <a:xfrm>
                <a:off x="4104" y="504"/>
                <a:ext cx="0" cy="216"/>
              </a:xfrm>
              <a:prstGeom prst="line">
                <a:avLst/>
              </a:prstGeom>
              <a:noFill/>
              <a:ln w="38100" cap="sq">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4" name="Line 54"/>
              <p:cNvSpPr>
                <a:spLocks noChangeShapeType="1"/>
              </p:cNvSpPr>
              <p:nvPr/>
            </p:nvSpPr>
            <p:spPr bwMode="auto">
              <a:xfrm>
                <a:off x="4188" y="504"/>
                <a:ext cx="432"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5" name="Line 55"/>
              <p:cNvSpPr>
                <a:spLocks noChangeShapeType="1"/>
              </p:cNvSpPr>
              <p:nvPr/>
            </p:nvSpPr>
            <p:spPr bwMode="auto">
              <a:xfrm>
                <a:off x="3648" y="792"/>
                <a:ext cx="32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6" name="Line 56"/>
              <p:cNvSpPr>
                <a:spLocks noChangeShapeType="1"/>
              </p:cNvSpPr>
              <p:nvPr/>
            </p:nvSpPr>
            <p:spPr bwMode="auto">
              <a:xfrm>
                <a:off x="3648" y="792"/>
                <a:ext cx="0" cy="72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7" name="Line 57"/>
              <p:cNvSpPr>
                <a:spLocks noChangeShapeType="1"/>
              </p:cNvSpPr>
              <p:nvPr/>
            </p:nvSpPr>
            <p:spPr bwMode="auto">
              <a:xfrm flipH="1">
                <a:off x="4584" y="1512"/>
                <a:ext cx="432"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8" name="Line 58"/>
              <p:cNvSpPr>
                <a:spLocks noChangeShapeType="1"/>
              </p:cNvSpPr>
              <p:nvPr/>
            </p:nvSpPr>
            <p:spPr bwMode="auto">
              <a:xfrm>
                <a:off x="4584" y="1458"/>
                <a:ext cx="0" cy="108"/>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9" name="Line 59"/>
              <p:cNvSpPr>
                <a:spLocks noChangeShapeType="1"/>
              </p:cNvSpPr>
              <p:nvPr/>
            </p:nvSpPr>
            <p:spPr bwMode="auto">
              <a:xfrm>
                <a:off x="4521" y="1413"/>
                <a:ext cx="0" cy="216"/>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30" name="Line 60"/>
              <p:cNvSpPr>
                <a:spLocks noChangeShapeType="1"/>
              </p:cNvSpPr>
              <p:nvPr/>
            </p:nvSpPr>
            <p:spPr bwMode="auto">
              <a:xfrm flipH="1">
                <a:off x="4152" y="1512"/>
                <a:ext cx="360"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31" name="Line 61"/>
              <p:cNvSpPr>
                <a:spLocks noChangeShapeType="1"/>
              </p:cNvSpPr>
              <p:nvPr/>
            </p:nvSpPr>
            <p:spPr bwMode="auto">
              <a:xfrm flipH="1">
                <a:off x="3648" y="1512"/>
                <a:ext cx="32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32" name="Line 62"/>
              <p:cNvSpPr>
                <a:spLocks noChangeShapeType="1"/>
              </p:cNvSpPr>
              <p:nvPr/>
            </p:nvSpPr>
            <p:spPr bwMode="auto">
              <a:xfrm flipV="1">
                <a:off x="3972" y="1440"/>
                <a:ext cx="180" cy="72"/>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33" name="Line 63"/>
              <p:cNvSpPr>
                <a:spLocks noChangeShapeType="1"/>
              </p:cNvSpPr>
              <p:nvPr/>
            </p:nvSpPr>
            <p:spPr bwMode="auto">
              <a:xfrm>
                <a:off x="4620" y="684"/>
                <a:ext cx="50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34" name="Line 64"/>
              <p:cNvSpPr>
                <a:spLocks noChangeShapeType="1"/>
              </p:cNvSpPr>
              <p:nvPr/>
            </p:nvSpPr>
            <p:spPr bwMode="auto">
              <a:xfrm flipH="1">
                <a:off x="4104" y="504"/>
                <a:ext cx="288"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21516" name="lxqdxt1-1"/>
            <p:cNvGrpSpPr/>
            <p:nvPr/>
          </p:nvGrpSpPr>
          <p:grpSpPr bwMode="auto">
            <a:xfrm>
              <a:off x="3470" y="1570"/>
              <a:ext cx="181" cy="181"/>
              <a:chOff x="816" y="2268"/>
              <a:chExt cx="297" cy="310"/>
            </a:xfrm>
          </p:grpSpPr>
          <p:sp>
            <p:nvSpPr>
              <p:cNvPr id="21517" name="Oval 133"/>
              <p:cNvSpPr>
                <a:spLocks noChangeArrowheads="1"/>
              </p:cNvSpPr>
              <p:nvPr/>
            </p:nvSpPr>
            <p:spPr bwMode="auto">
              <a:xfrm>
                <a:off x="816" y="2292"/>
                <a:ext cx="286" cy="286"/>
              </a:xfrm>
              <a:prstGeom prst="ellipse">
                <a:avLst/>
              </a:prstGeom>
              <a:solidFill>
                <a:srgbClr val="FFFFFF"/>
              </a:solidFill>
              <a:ln w="9525">
                <a:solidFill>
                  <a:srgbClr val="000000"/>
                </a:solidFill>
                <a:round/>
              </a:ln>
            </p:spPr>
            <p:txBody>
              <a:bodyPr/>
              <a:lstStyle/>
              <a:p>
                <a:endParaRPr lang="zh-CN" altLang="en-US"/>
              </a:p>
            </p:txBody>
          </p:sp>
          <p:sp>
            <p:nvSpPr>
              <p:cNvPr id="21518" name="Text Box 134"/>
              <p:cNvSpPr txBox="1">
                <a:spLocks noChangeArrowheads="1"/>
              </p:cNvSpPr>
              <p:nvPr/>
            </p:nvSpPr>
            <p:spPr bwMode="auto">
              <a:xfrm>
                <a:off x="884" y="2268"/>
                <a:ext cx="229"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b="1">
                    <a:latin typeface="Times New Roman" panose="02020603050405020304" pitchFamily="18" charset="0"/>
                  </a:rPr>
                  <a:t>A</a:t>
                </a:r>
                <a:endParaRPr lang="en-US" altLang="zh-CN" sz="3600" b="1"/>
              </a:p>
            </p:txBody>
          </p:sp>
        </p:grpSp>
      </p:grpSp>
      <p:sp>
        <p:nvSpPr>
          <p:cNvPr id="22537" name="矩形 122"/>
          <p:cNvSpPr>
            <a:spLocks noChangeArrowheads="1"/>
          </p:cNvSpPr>
          <p:nvPr/>
        </p:nvSpPr>
        <p:spPr bwMode="auto">
          <a:xfrm>
            <a:off x="381000" y="5410200"/>
            <a:ext cx="84582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     </a:t>
            </a:r>
            <a:r>
              <a:rPr lang="zh-CN" altLang="en-US" sz="3200" b="1">
                <a:solidFill>
                  <a:srgbClr val="FF0000"/>
                </a:solidFill>
              </a:rPr>
              <a:t>结论：</a:t>
            </a:r>
            <a:r>
              <a:rPr lang="zh-CN" altLang="en-US" sz="3200" b="1"/>
              <a:t>当线圈匝数一定、都有铁芯时，电流越大，磁性越强。</a:t>
            </a:r>
            <a:endParaRPr lang="zh-CN" altLang="en-US" sz="3200" b="1"/>
          </a:p>
        </p:txBody>
      </p:sp>
      <p:sp>
        <p:nvSpPr>
          <p:cNvPr id="22538" name="矩形 123"/>
          <p:cNvSpPr>
            <a:spLocks noChangeArrowheads="1"/>
          </p:cNvSpPr>
          <p:nvPr/>
        </p:nvSpPr>
        <p:spPr bwMode="auto">
          <a:xfrm>
            <a:off x="152402" y="694437"/>
            <a:ext cx="87559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a:latin typeface="宋体" panose="02010600030101010101" pitchFamily="2" charset="-122"/>
              </a:rPr>
              <a:t>（</a:t>
            </a:r>
            <a:r>
              <a:rPr lang="en-US" altLang="zh-CN" sz="3600" b="1" dirty="0">
                <a:latin typeface="宋体" panose="02010600030101010101" pitchFamily="2" charset="-122"/>
              </a:rPr>
              <a:t>1</a:t>
            </a:r>
            <a:r>
              <a:rPr lang="zh-CN" altLang="en-US" sz="3600" b="1" dirty="0">
                <a:latin typeface="宋体" panose="02010600030101010101" pitchFamily="2" charset="-122"/>
              </a:rPr>
              <a:t>）研究电磁铁的磁性强弱跟</a:t>
            </a:r>
            <a:r>
              <a:rPr lang="zh-CN" altLang="en-US" sz="3600" b="1" dirty="0">
                <a:solidFill>
                  <a:srgbClr val="FF0000"/>
                </a:solidFill>
                <a:latin typeface="宋体" panose="02010600030101010101" pitchFamily="2" charset="-122"/>
              </a:rPr>
              <a:t>电流</a:t>
            </a:r>
            <a:r>
              <a:rPr lang="zh-CN" altLang="en-US" sz="3600" b="1" dirty="0">
                <a:latin typeface="宋体" panose="02010600030101010101" pitchFamily="2" charset="-122"/>
              </a:rPr>
              <a:t>的关系</a:t>
            </a:r>
            <a:endParaRPr lang="zh-CN" altLang="en-US" sz="36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8">
                                            <p:txEl>
                                              <p:pRg st="0" end="0"/>
                                            </p:txEl>
                                          </p:spTgt>
                                        </p:tgtEl>
                                        <p:attrNameLst>
                                          <p:attrName>style.visibility</p:attrName>
                                        </p:attrNameLst>
                                      </p:cBhvr>
                                      <p:to>
                                        <p:strVal val="visible"/>
                                      </p:to>
                                    </p:set>
                                    <p:anim calcmode="lin" valueType="num">
                                      <p:cBhvr additive="base">
                                        <p:cTn id="7" dur="500" fill="hold"/>
                                        <p:tgtEl>
                                          <p:spTgt spid="225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3431"/>
                                        </p:tgtEl>
                                        <p:attrNameLst>
                                          <p:attrName>style.visibility</p:attrName>
                                        </p:attrNameLst>
                                      </p:cBhvr>
                                      <p:to>
                                        <p:strVal val="visible"/>
                                      </p:to>
                                    </p:set>
                                    <p:animEffect transition="in" filter="blinds(horizontal)">
                                      <p:cBhvr>
                                        <p:cTn id="13" dur="500"/>
                                        <p:tgtEl>
                                          <p:spTgt spid="1343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432"/>
                                        </p:tgtEl>
                                        <p:attrNameLst>
                                          <p:attrName>style.visibility</p:attrName>
                                        </p:attrNameLst>
                                      </p:cBhvr>
                                      <p:to>
                                        <p:strVal val="visible"/>
                                      </p:to>
                                    </p:set>
                                    <p:animEffect transition="in" filter="blinds(horizontal)">
                                      <p:cBhvr>
                                        <p:cTn id="18" dur="500"/>
                                        <p:tgtEl>
                                          <p:spTgt spid="1343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blinds(horizontal)">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blinds(horizontal)">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linds(horizontal)">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7" presetClass="entr" presetSubtype="0" fill="hold" grpId="0" nodeType="clickEffect">
                                  <p:stCondLst>
                                    <p:cond delay="0"/>
                                  </p:stCondLst>
                                  <p:iterate type="lt">
                                    <p:tmPct val="50000"/>
                                  </p:iterate>
                                  <p:childTnLst>
                                    <p:set>
                                      <p:cBhvr>
                                        <p:cTn id="42" dur="1" fill="hold">
                                          <p:stCondLst>
                                            <p:cond delay="0"/>
                                          </p:stCondLst>
                                        </p:cTn>
                                        <p:tgtEl>
                                          <p:spTgt spid="13433"/>
                                        </p:tgtEl>
                                        <p:attrNameLst>
                                          <p:attrName>style.visibility</p:attrName>
                                        </p:attrNameLst>
                                      </p:cBhvr>
                                      <p:to>
                                        <p:strVal val="visible"/>
                                      </p:to>
                                    </p:set>
                                    <p:anim calcmode="discrete" valueType="clr">
                                      <p:cBhvr override="childStyle">
                                        <p:cTn id="43" dur="80"/>
                                        <p:tgtEl>
                                          <p:spTgt spid="13433"/>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13433"/>
                                        </p:tgtEl>
                                        <p:attrNameLst>
                                          <p:attrName>fillcolor</p:attrName>
                                        </p:attrNameLst>
                                      </p:cBhvr>
                                      <p:tavLst>
                                        <p:tav tm="0">
                                          <p:val>
                                            <p:clrVal>
                                              <a:schemeClr val="accent2"/>
                                            </p:clrVal>
                                          </p:val>
                                        </p:tav>
                                        <p:tav tm="50000">
                                          <p:val>
                                            <p:clrVal>
                                              <a:schemeClr val="hlink"/>
                                            </p:clrVal>
                                          </p:val>
                                        </p:tav>
                                      </p:tavLst>
                                    </p:anim>
                                    <p:set>
                                      <p:cBhvr>
                                        <p:cTn id="45" dur="80"/>
                                        <p:tgtEl>
                                          <p:spTgt spid="13433"/>
                                        </p:tgtEl>
                                        <p:attrNameLst>
                                          <p:attrName>fill.type</p:attrName>
                                        </p:attrNameLst>
                                      </p:cBhvr>
                                      <p:to>
                                        <p:strVal val="solid"/>
                                      </p:to>
                                    </p:se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22537">
                                            <p:txEl>
                                              <p:pRg st="0" end="0"/>
                                            </p:txEl>
                                          </p:spTgt>
                                        </p:tgtEl>
                                        <p:attrNameLst>
                                          <p:attrName>style.visibility</p:attrName>
                                        </p:attrNameLst>
                                      </p:cBhvr>
                                      <p:to>
                                        <p:strVal val="visible"/>
                                      </p:to>
                                    </p:set>
                                    <p:anim calcmode="lin" valueType="num">
                                      <p:cBhvr additive="base">
                                        <p:cTn id="50" dur="500" fill="hold"/>
                                        <p:tgtEl>
                                          <p:spTgt spid="22537">
                                            <p:txEl>
                                              <p:pRg st="0" end="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2253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31" grpId="0"/>
      <p:bldP spid="13432" grpId="0"/>
      <p:bldP spid="134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3657600" y="1397496"/>
            <a:ext cx="4972050" cy="2895600"/>
            <a:chOff x="996" y="1248"/>
            <a:chExt cx="3132" cy="1824"/>
          </a:xfrm>
        </p:grpSpPr>
        <p:sp>
          <p:nvSpPr>
            <p:cNvPr id="22580" name="Line 3"/>
            <p:cNvSpPr>
              <a:spLocks noChangeShapeType="1"/>
            </p:cNvSpPr>
            <p:nvPr/>
          </p:nvSpPr>
          <p:spPr bwMode="auto">
            <a:xfrm>
              <a:off x="2532" y="2280"/>
              <a:ext cx="110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22581" name="Group 4"/>
            <p:cNvGrpSpPr/>
            <p:nvPr/>
          </p:nvGrpSpPr>
          <p:grpSpPr bwMode="auto">
            <a:xfrm>
              <a:off x="3300" y="1284"/>
              <a:ext cx="648" cy="1512"/>
              <a:chOff x="1104" y="1104"/>
              <a:chExt cx="864" cy="2016"/>
            </a:xfrm>
          </p:grpSpPr>
          <p:sp>
            <p:nvSpPr>
              <p:cNvPr id="22620" name="AutoShape 5"/>
              <p:cNvSpPr>
                <a:spLocks noChangeArrowheads="1"/>
              </p:cNvSpPr>
              <p:nvPr/>
            </p:nvSpPr>
            <p:spPr bwMode="auto">
              <a:xfrm>
                <a:off x="1104" y="1104"/>
                <a:ext cx="864" cy="144"/>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nvGrpSpPr>
              <p:cNvPr id="22621" name="Group 6"/>
              <p:cNvGrpSpPr/>
              <p:nvPr/>
            </p:nvGrpSpPr>
            <p:grpSpPr bwMode="auto">
              <a:xfrm>
                <a:off x="1416" y="1200"/>
                <a:ext cx="240" cy="1920"/>
                <a:chOff x="1200" y="1200"/>
                <a:chExt cx="240" cy="1920"/>
              </a:xfrm>
            </p:grpSpPr>
            <p:sp>
              <p:nvSpPr>
                <p:cNvPr id="22622" name="AutoShape 7"/>
                <p:cNvSpPr>
                  <a:spLocks noChangeArrowheads="1"/>
                </p:cNvSpPr>
                <p:nvPr/>
              </p:nvSpPr>
              <p:spPr bwMode="auto">
                <a:xfrm>
                  <a:off x="1200" y="120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2623" name="AutoShape 8"/>
                <p:cNvSpPr>
                  <a:spLocks noChangeArrowheads="1"/>
                </p:cNvSpPr>
                <p:nvPr/>
              </p:nvSpPr>
              <p:spPr bwMode="auto">
                <a:xfrm>
                  <a:off x="1272" y="21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2624" name="AutoShape 9"/>
                <p:cNvSpPr>
                  <a:spLocks noChangeArrowheads="1"/>
                </p:cNvSpPr>
                <p:nvPr/>
              </p:nvSpPr>
              <p:spPr bwMode="auto">
                <a:xfrm>
                  <a:off x="1296" y="2784"/>
                  <a:ext cx="48" cy="336"/>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grpSp>
        <p:sp>
          <p:nvSpPr>
            <p:cNvPr id="22582" name="Freeform 10"/>
            <p:cNvSpPr/>
            <p:nvPr/>
          </p:nvSpPr>
          <p:spPr bwMode="auto">
            <a:xfrm>
              <a:off x="3444" y="1557"/>
              <a:ext cx="354" cy="108"/>
            </a:xfrm>
            <a:custGeom>
              <a:avLst/>
              <a:gdLst>
                <a:gd name="T0" fmla="*/ 2 w 472"/>
                <a:gd name="T1" fmla="*/ 0 h 144"/>
                <a:gd name="T2" fmla="*/ 2 w 472"/>
                <a:gd name="T3" fmla="*/ 2 h 144"/>
                <a:gd name="T4" fmla="*/ 3 w 472"/>
                <a:gd name="T5" fmla="*/ 2 h 144"/>
                <a:gd name="T6" fmla="*/ 2 w 472"/>
                <a:gd name="T7" fmla="*/ 2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583" name="Freeform 11"/>
            <p:cNvSpPr/>
            <p:nvPr/>
          </p:nvSpPr>
          <p:spPr bwMode="auto">
            <a:xfrm>
              <a:off x="3504" y="1977"/>
              <a:ext cx="264" cy="108"/>
            </a:xfrm>
            <a:custGeom>
              <a:avLst/>
              <a:gdLst>
                <a:gd name="T0" fmla="*/ 2 w 352"/>
                <a:gd name="T1" fmla="*/ 0 h 144"/>
                <a:gd name="T2" fmla="*/ 2 w 352"/>
                <a:gd name="T3" fmla="*/ 2 h 144"/>
                <a:gd name="T4" fmla="*/ 2 w 352"/>
                <a:gd name="T5" fmla="*/ 2 h 144"/>
                <a:gd name="T6" fmla="*/ 2 w 352"/>
                <a:gd name="T7" fmla="*/ 2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584" name="Freeform 12"/>
            <p:cNvSpPr/>
            <p:nvPr/>
          </p:nvSpPr>
          <p:spPr bwMode="auto">
            <a:xfrm>
              <a:off x="3462" y="1779"/>
              <a:ext cx="312" cy="108"/>
            </a:xfrm>
            <a:custGeom>
              <a:avLst/>
              <a:gdLst>
                <a:gd name="T0" fmla="*/ 2 w 416"/>
                <a:gd name="T1" fmla="*/ 0 h 144"/>
                <a:gd name="T2" fmla="*/ 2 w 416"/>
                <a:gd name="T3" fmla="*/ 2 h 144"/>
                <a:gd name="T4" fmla="*/ 3 w 416"/>
                <a:gd name="T5" fmla="*/ 2 h 144"/>
                <a:gd name="T6" fmla="*/ 2 w 416"/>
                <a:gd name="T7" fmla="*/ 2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585" name="Freeform 13"/>
            <p:cNvSpPr/>
            <p:nvPr/>
          </p:nvSpPr>
          <p:spPr bwMode="auto">
            <a:xfrm>
              <a:off x="3510" y="2157"/>
              <a:ext cx="198" cy="72"/>
            </a:xfrm>
            <a:custGeom>
              <a:avLst/>
              <a:gdLst>
                <a:gd name="T0" fmla="*/ 2 w 264"/>
                <a:gd name="T1" fmla="*/ 0 h 96"/>
                <a:gd name="T2" fmla="*/ 2 w 264"/>
                <a:gd name="T3" fmla="*/ 2 h 96"/>
                <a:gd name="T4" fmla="*/ 2 w 264"/>
                <a:gd name="T5" fmla="*/ 2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nvGrpSpPr>
            <p:cNvPr id="22586" name="Group 14"/>
            <p:cNvGrpSpPr/>
            <p:nvPr/>
          </p:nvGrpSpPr>
          <p:grpSpPr bwMode="auto">
            <a:xfrm>
              <a:off x="2232" y="1248"/>
              <a:ext cx="648" cy="1512"/>
              <a:chOff x="1104" y="1104"/>
              <a:chExt cx="864" cy="2016"/>
            </a:xfrm>
          </p:grpSpPr>
          <p:sp>
            <p:nvSpPr>
              <p:cNvPr id="22615" name="AutoShape 15"/>
              <p:cNvSpPr>
                <a:spLocks noChangeArrowheads="1"/>
              </p:cNvSpPr>
              <p:nvPr/>
            </p:nvSpPr>
            <p:spPr bwMode="auto">
              <a:xfrm>
                <a:off x="1104" y="1104"/>
                <a:ext cx="864" cy="144"/>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nvGrpSpPr>
              <p:cNvPr id="22616" name="Group 16"/>
              <p:cNvGrpSpPr/>
              <p:nvPr/>
            </p:nvGrpSpPr>
            <p:grpSpPr bwMode="auto">
              <a:xfrm>
                <a:off x="1416" y="1200"/>
                <a:ext cx="240" cy="1920"/>
                <a:chOff x="1200" y="1200"/>
                <a:chExt cx="240" cy="1920"/>
              </a:xfrm>
            </p:grpSpPr>
            <p:sp>
              <p:nvSpPr>
                <p:cNvPr id="22617" name="AutoShape 17"/>
                <p:cNvSpPr>
                  <a:spLocks noChangeArrowheads="1"/>
                </p:cNvSpPr>
                <p:nvPr/>
              </p:nvSpPr>
              <p:spPr bwMode="auto">
                <a:xfrm>
                  <a:off x="1200" y="120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2618" name="AutoShape 18"/>
                <p:cNvSpPr>
                  <a:spLocks noChangeArrowheads="1"/>
                </p:cNvSpPr>
                <p:nvPr/>
              </p:nvSpPr>
              <p:spPr bwMode="auto">
                <a:xfrm>
                  <a:off x="1272" y="21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2619" name="AutoShape 19"/>
                <p:cNvSpPr>
                  <a:spLocks noChangeArrowheads="1"/>
                </p:cNvSpPr>
                <p:nvPr/>
              </p:nvSpPr>
              <p:spPr bwMode="auto">
                <a:xfrm>
                  <a:off x="1296" y="2784"/>
                  <a:ext cx="48" cy="336"/>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grpSp>
        <p:grpSp>
          <p:nvGrpSpPr>
            <p:cNvPr id="22587" name="Group 20"/>
            <p:cNvGrpSpPr/>
            <p:nvPr/>
          </p:nvGrpSpPr>
          <p:grpSpPr bwMode="auto">
            <a:xfrm>
              <a:off x="2388" y="1488"/>
              <a:ext cx="390" cy="801"/>
              <a:chOff x="2388" y="1488"/>
              <a:chExt cx="390" cy="801"/>
            </a:xfrm>
          </p:grpSpPr>
          <p:sp>
            <p:nvSpPr>
              <p:cNvPr id="22607" name="Freeform 21"/>
              <p:cNvSpPr/>
              <p:nvPr/>
            </p:nvSpPr>
            <p:spPr bwMode="auto">
              <a:xfrm>
                <a:off x="2394" y="1785"/>
                <a:ext cx="312" cy="108"/>
              </a:xfrm>
              <a:custGeom>
                <a:avLst/>
                <a:gdLst>
                  <a:gd name="T0" fmla="*/ 2 w 416"/>
                  <a:gd name="T1" fmla="*/ 0 h 144"/>
                  <a:gd name="T2" fmla="*/ 2 w 416"/>
                  <a:gd name="T3" fmla="*/ 2 h 144"/>
                  <a:gd name="T4" fmla="*/ 3 w 416"/>
                  <a:gd name="T5" fmla="*/ 2 h 144"/>
                  <a:gd name="T6" fmla="*/ 2 w 416"/>
                  <a:gd name="T7" fmla="*/ 2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08" name="Freeform 22"/>
              <p:cNvSpPr/>
              <p:nvPr/>
            </p:nvSpPr>
            <p:spPr bwMode="auto">
              <a:xfrm>
                <a:off x="2388" y="1569"/>
                <a:ext cx="354" cy="108"/>
              </a:xfrm>
              <a:custGeom>
                <a:avLst/>
                <a:gdLst>
                  <a:gd name="T0" fmla="*/ 2 w 472"/>
                  <a:gd name="T1" fmla="*/ 0 h 144"/>
                  <a:gd name="T2" fmla="*/ 2 w 472"/>
                  <a:gd name="T3" fmla="*/ 2 h 144"/>
                  <a:gd name="T4" fmla="*/ 3 w 472"/>
                  <a:gd name="T5" fmla="*/ 2 h 144"/>
                  <a:gd name="T6" fmla="*/ 2 w 472"/>
                  <a:gd name="T7" fmla="*/ 2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09" name="Freeform 23"/>
              <p:cNvSpPr/>
              <p:nvPr/>
            </p:nvSpPr>
            <p:spPr bwMode="auto">
              <a:xfrm>
                <a:off x="2436" y="1893"/>
                <a:ext cx="264" cy="108"/>
              </a:xfrm>
              <a:custGeom>
                <a:avLst/>
                <a:gdLst>
                  <a:gd name="T0" fmla="*/ 2 w 352"/>
                  <a:gd name="T1" fmla="*/ 0 h 144"/>
                  <a:gd name="T2" fmla="*/ 2 w 352"/>
                  <a:gd name="T3" fmla="*/ 2 h 144"/>
                  <a:gd name="T4" fmla="*/ 2 w 352"/>
                  <a:gd name="T5" fmla="*/ 2 h 144"/>
                  <a:gd name="T6" fmla="*/ 2 w 352"/>
                  <a:gd name="T7" fmla="*/ 2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10" name="Freeform 24"/>
              <p:cNvSpPr/>
              <p:nvPr/>
            </p:nvSpPr>
            <p:spPr bwMode="auto">
              <a:xfrm>
                <a:off x="2436" y="2001"/>
                <a:ext cx="264" cy="108"/>
              </a:xfrm>
              <a:custGeom>
                <a:avLst/>
                <a:gdLst>
                  <a:gd name="T0" fmla="*/ 2 w 352"/>
                  <a:gd name="T1" fmla="*/ 0 h 144"/>
                  <a:gd name="T2" fmla="*/ 2 w 352"/>
                  <a:gd name="T3" fmla="*/ 2 h 144"/>
                  <a:gd name="T4" fmla="*/ 2 w 352"/>
                  <a:gd name="T5" fmla="*/ 2 h 144"/>
                  <a:gd name="T6" fmla="*/ 2 w 352"/>
                  <a:gd name="T7" fmla="*/ 2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11" name="Freeform 25"/>
              <p:cNvSpPr/>
              <p:nvPr/>
            </p:nvSpPr>
            <p:spPr bwMode="auto">
              <a:xfrm>
                <a:off x="2394" y="1695"/>
                <a:ext cx="312" cy="108"/>
              </a:xfrm>
              <a:custGeom>
                <a:avLst/>
                <a:gdLst>
                  <a:gd name="T0" fmla="*/ 2 w 416"/>
                  <a:gd name="T1" fmla="*/ 0 h 144"/>
                  <a:gd name="T2" fmla="*/ 2 w 416"/>
                  <a:gd name="T3" fmla="*/ 2 h 144"/>
                  <a:gd name="T4" fmla="*/ 3 w 416"/>
                  <a:gd name="T5" fmla="*/ 2 h 144"/>
                  <a:gd name="T6" fmla="*/ 2 w 416"/>
                  <a:gd name="T7" fmla="*/ 2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12" name="Freeform 26"/>
              <p:cNvSpPr/>
              <p:nvPr/>
            </p:nvSpPr>
            <p:spPr bwMode="auto">
              <a:xfrm>
                <a:off x="2442" y="2109"/>
                <a:ext cx="198" cy="72"/>
              </a:xfrm>
              <a:custGeom>
                <a:avLst/>
                <a:gdLst>
                  <a:gd name="T0" fmla="*/ 2 w 264"/>
                  <a:gd name="T1" fmla="*/ 0 h 96"/>
                  <a:gd name="T2" fmla="*/ 2 w 264"/>
                  <a:gd name="T3" fmla="*/ 2 h 96"/>
                  <a:gd name="T4" fmla="*/ 2 w 264"/>
                  <a:gd name="T5" fmla="*/ 2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13" name="Freeform 27"/>
              <p:cNvSpPr/>
              <p:nvPr/>
            </p:nvSpPr>
            <p:spPr bwMode="auto">
              <a:xfrm>
                <a:off x="2442" y="2217"/>
                <a:ext cx="198" cy="72"/>
              </a:xfrm>
              <a:custGeom>
                <a:avLst/>
                <a:gdLst>
                  <a:gd name="T0" fmla="*/ 2 w 264"/>
                  <a:gd name="T1" fmla="*/ 0 h 96"/>
                  <a:gd name="T2" fmla="*/ 2 w 264"/>
                  <a:gd name="T3" fmla="*/ 2 h 96"/>
                  <a:gd name="T4" fmla="*/ 2 w 264"/>
                  <a:gd name="T5" fmla="*/ 2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14" name="Freeform 28"/>
              <p:cNvSpPr/>
              <p:nvPr/>
            </p:nvSpPr>
            <p:spPr bwMode="auto">
              <a:xfrm>
                <a:off x="2460" y="1488"/>
                <a:ext cx="318" cy="72"/>
              </a:xfrm>
              <a:custGeom>
                <a:avLst/>
                <a:gdLst>
                  <a:gd name="T0" fmla="*/ 0 w 424"/>
                  <a:gd name="T1" fmla="*/ 0 h 96"/>
                  <a:gd name="T2" fmla="*/ 3 w 424"/>
                  <a:gd name="T3" fmla="*/ 2 h 96"/>
                  <a:gd name="T4" fmla="*/ 2 w 424"/>
                  <a:gd name="T5" fmla="*/ 2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22588" name="Line 29"/>
            <p:cNvSpPr>
              <a:spLocks noChangeShapeType="1"/>
            </p:cNvSpPr>
            <p:nvPr/>
          </p:nvSpPr>
          <p:spPr bwMode="auto">
            <a:xfrm flipH="1">
              <a:off x="3696" y="1536"/>
              <a:ext cx="432"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22589" name="Group 30"/>
            <p:cNvGrpSpPr/>
            <p:nvPr/>
          </p:nvGrpSpPr>
          <p:grpSpPr bwMode="auto">
            <a:xfrm>
              <a:off x="996" y="1320"/>
              <a:ext cx="1476" cy="1125"/>
              <a:chOff x="2976" y="1452"/>
              <a:chExt cx="1476" cy="1125"/>
            </a:xfrm>
          </p:grpSpPr>
          <p:sp>
            <p:nvSpPr>
              <p:cNvPr id="22594" name="Line 31"/>
              <p:cNvSpPr>
                <a:spLocks noChangeShapeType="1"/>
              </p:cNvSpPr>
              <p:nvPr/>
            </p:nvSpPr>
            <p:spPr bwMode="auto">
              <a:xfrm>
                <a:off x="3948" y="1452"/>
                <a:ext cx="0" cy="18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5" name="Rectangle 32"/>
              <p:cNvSpPr>
                <a:spLocks noChangeArrowheads="1"/>
              </p:cNvSpPr>
              <p:nvPr/>
            </p:nvSpPr>
            <p:spPr bwMode="auto">
              <a:xfrm>
                <a:off x="3300" y="1668"/>
                <a:ext cx="432" cy="144"/>
              </a:xfrm>
              <a:prstGeom prst="rect">
                <a:avLst/>
              </a:prstGeom>
              <a:gradFill rotWithShape="0">
                <a:gsLst>
                  <a:gs pos="0">
                    <a:schemeClr val="accent1"/>
                  </a:gs>
                  <a:gs pos="100000">
                    <a:srgbClr val="6E5105"/>
                  </a:gs>
                </a:gsLst>
                <a:lin ang="5400000" scaled="1"/>
              </a:gradFill>
              <a:ln w="12700" cap="sq">
                <a:solidFill>
                  <a:srgbClr val="FF0000"/>
                </a:solidFill>
                <a:miter lim="800000"/>
                <a:headEnd type="none" w="sm" len="sm"/>
                <a:tailEnd type="none" w="sm" len="sm"/>
              </a:ln>
            </p:spPr>
            <p:txBody>
              <a:bodyPr wrap="none" anchor="ctr"/>
              <a:lstStyle/>
              <a:p>
                <a:endParaRPr lang="zh-CN" altLang="en-US"/>
              </a:p>
            </p:txBody>
          </p:sp>
          <p:sp>
            <p:nvSpPr>
              <p:cNvPr id="22596" name="Line 33"/>
              <p:cNvSpPr>
                <a:spLocks noChangeShapeType="1"/>
              </p:cNvSpPr>
              <p:nvPr/>
            </p:nvSpPr>
            <p:spPr bwMode="auto">
              <a:xfrm>
                <a:off x="3432" y="1452"/>
                <a:ext cx="0" cy="216"/>
              </a:xfrm>
              <a:prstGeom prst="line">
                <a:avLst/>
              </a:prstGeom>
              <a:noFill/>
              <a:ln w="38100" cap="sq">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7" name="Line 34"/>
              <p:cNvSpPr>
                <a:spLocks noChangeShapeType="1"/>
              </p:cNvSpPr>
              <p:nvPr/>
            </p:nvSpPr>
            <p:spPr bwMode="auto">
              <a:xfrm>
                <a:off x="3516" y="1452"/>
                <a:ext cx="432"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8" name="Line 35"/>
              <p:cNvSpPr>
                <a:spLocks noChangeShapeType="1"/>
              </p:cNvSpPr>
              <p:nvPr/>
            </p:nvSpPr>
            <p:spPr bwMode="auto">
              <a:xfrm>
                <a:off x="2976" y="1740"/>
                <a:ext cx="32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9" name="Line 36"/>
              <p:cNvSpPr>
                <a:spLocks noChangeShapeType="1"/>
              </p:cNvSpPr>
              <p:nvPr/>
            </p:nvSpPr>
            <p:spPr bwMode="auto">
              <a:xfrm>
                <a:off x="2976" y="1740"/>
                <a:ext cx="0" cy="72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0" name="Line 37"/>
              <p:cNvSpPr>
                <a:spLocks noChangeShapeType="1"/>
              </p:cNvSpPr>
              <p:nvPr/>
            </p:nvSpPr>
            <p:spPr bwMode="auto">
              <a:xfrm>
                <a:off x="3912" y="2406"/>
                <a:ext cx="0" cy="108"/>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1" name="Line 38"/>
              <p:cNvSpPr>
                <a:spLocks noChangeShapeType="1"/>
              </p:cNvSpPr>
              <p:nvPr/>
            </p:nvSpPr>
            <p:spPr bwMode="auto">
              <a:xfrm>
                <a:off x="3849" y="2361"/>
                <a:ext cx="0" cy="216"/>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2" name="Line 39"/>
              <p:cNvSpPr>
                <a:spLocks noChangeShapeType="1"/>
              </p:cNvSpPr>
              <p:nvPr/>
            </p:nvSpPr>
            <p:spPr bwMode="auto">
              <a:xfrm flipH="1">
                <a:off x="3480" y="2460"/>
                <a:ext cx="360"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3" name="Line 40"/>
              <p:cNvSpPr>
                <a:spLocks noChangeShapeType="1"/>
              </p:cNvSpPr>
              <p:nvPr/>
            </p:nvSpPr>
            <p:spPr bwMode="auto">
              <a:xfrm flipH="1">
                <a:off x="2976" y="2460"/>
                <a:ext cx="32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4" name="Line 41"/>
              <p:cNvSpPr>
                <a:spLocks noChangeShapeType="1"/>
              </p:cNvSpPr>
              <p:nvPr/>
            </p:nvSpPr>
            <p:spPr bwMode="auto">
              <a:xfrm flipV="1">
                <a:off x="3300" y="2388"/>
                <a:ext cx="180" cy="72"/>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5" name="Line 42"/>
              <p:cNvSpPr>
                <a:spLocks noChangeShapeType="1"/>
              </p:cNvSpPr>
              <p:nvPr/>
            </p:nvSpPr>
            <p:spPr bwMode="auto">
              <a:xfrm>
                <a:off x="3948" y="1632"/>
                <a:ext cx="50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6" name="Line 43"/>
              <p:cNvSpPr>
                <a:spLocks noChangeShapeType="1"/>
              </p:cNvSpPr>
              <p:nvPr/>
            </p:nvSpPr>
            <p:spPr bwMode="auto">
              <a:xfrm flipH="1">
                <a:off x="3432" y="1452"/>
                <a:ext cx="288"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sp>
          <p:nvSpPr>
            <p:cNvPr id="22590" name="Line 44"/>
            <p:cNvSpPr>
              <a:spLocks noChangeShapeType="1"/>
            </p:cNvSpPr>
            <p:nvPr/>
          </p:nvSpPr>
          <p:spPr bwMode="auto">
            <a:xfrm>
              <a:off x="1920" y="2328"/>
              <a:ext cx="288"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1" name="Line 45"/>
            <p:cNvSpPr>
              <a:spLocks noChangeShapeType="1"/>
            </p:cNvSpPr>
            <p:nvPr/>
          </p:nvSpPr>
          <p:spPr bwMode="auto">
            <a:xfrm>
              <a:off x="2208" y="2352"/>
              <a:ext cx="0" cy="72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2" name="Line 46"/>
            <p:cNvSpPr>
              <a:spLocks noChangeShapeType="1"/>
            </p:cNvSpPr>
            <p:nvPr/>
          </p:nvSpPr>
          <p:spPr bwMode="auto">
            <a:xfrm>
              <a:off x="2208" y="3072"/>
              <a:ext cx="1920"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3" name="Line 47"/>
            <p:cNvSpPr>
              <a:spLocks noChangeShapeType="1"/>
            </p:cNvSpPr>
            <p:nvPr/>
          </p:nvSpPr>
          <p:spPr bwMode="auto">
            <a:xfrm>
              <a:off x="4128" y="1536"/>
              <a:ext cx="0" cy="1536"/>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9" name="Group 107"/>
          <p:cNvGrpSpPr/>
          <p:nvPr/>
        </p:nvGrpSpPr>
        <p:grpSpPr bwMode="auto">
          <a:xfrm>
            <a:off x="4355976" y="3068960"/>
            <a:ext cx="3829050" cy="1371600"/>
            <a:chOff x="2592" y="1824"/>
            <a:chExt cx="2412" cy="864"/>
          </a:xfrm>
        </p:grpSpPr>
        <p:grpSp>
          <p:nvGrpSpPr>
            <p:cNvPr id="22537" name="Group 50"/>
            <p:cNvGrpSpPr/>
            <p:nvPr/>
          </p:nvGrpSpPr>
          <p:grpSpPr bwMode="auto">
            <a:xfrm>
              <a:off x="3456" y="2208"/>
              <a:ext cx="1548" cy="480"/>
              <a:chOff x="3456" y="2208"/>
              <a:chExt cx="1548" cy="480"/>
            </a:xfrm>
          </p:grpSpPr>
          <p:grpSp>
            <p:nvGrpSpPr>
              <p:cNvPr id="22539" name="Group 51"/>
              <p:cNvGrpSpPr/>
              <p:nvPr/>
            </p:nvGrpSpPr>
            <p:grpSpPr bwMode="auto">
              <a:xfrm>
                <a:off x="4512" y="2208"/>
                <a:ext cx="492" cy="336"/>
                <a:chOff x="4176" y="2160"/>
                <a:chExt cx="492" cy="336"/>
              </a:xfrm>
            </p:grpSpPr>
            <p:grpSp>
              <p:nvGrpSpPr>
                <p:cNvPr id="22565" name="Group 52"/>
                <p:cNvGrpSpPr/>
                <p:nvPr/>
              </p:nvGrpSpPr>
              <p:grpSpPr bwMode="auto">
                <a:xfrm rot="913762" flipV="1">
                  <a:off x="4296" y="2172"/>
                  <a:ext cx="144" cy="288"/>
                  <a:chOff x="864" y="3216"/>
                  <a:chExt cx="144" cy="288"/>
                </a:xfrm>
              </p:grpSpPr>
              <p:sp>
                <p:nvSpPr>
                  <p:cNvPr id="22578" name="AutoShape 53"/>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79" name="AutoShape 54"/>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66" name="Group 55"/>
                <p:cNvGrpSpPr/>
                <p:nvPr/>
              </p:nvGrpSpPr>
              <p:grpSpPr bwMode="auto">
                <a:xfrm rot="17847162" flipV="1">
                  <a:off x="4452" y="2088"/>
                  <a:ext cx="144" cy="288"/>
                  <a:chOff x="864" y="3216"/>
                  <a:chExt cx="144" cy="288"/>
                </a:xfrm>
              </p:grpSpPr>
              <p:sp>
                <p:nvSpPr>
                  <p:cNvPr id="22576" name="AutoShape 56"/>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77" name="AutoShape 57"/>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67" name="Group 58"/>
                <p:cNvGrpSpPr/>
                <p:nvPr/>
              </p:nvGrpSpPr>
              <p:grpSpPr bwMode="auto">
                <a:xfrm rot="21155953" flipV="1">
                  <a:off x="4368" y="2208"/>
                  <a:ext cx="144" cy="288"/>
                  <a:chOff x="864" y="3216"/>
                  <a:chExt cx="144" cy="288"/>
                </a:xfrm>
              </p:grpSpPr>
              <p:sp>
                <p:nvSpPr>
                  <p:cNvPr id="22574" name="AutoShape 59"/>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75" name="AutoShape 60"/>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68" name="Group 61"/>
                <p:cNvGrpSpPr/>
                <p:nvPr/>
              </p:nvGrpSpPr>
              <p:grpSpPr bwMode="auto">
                <a:xfrm rot="3470054" flipV="1">
                  <a:off x="4248" y="2088"/>
                  <a:ext cx="144" cy="288"/>
                  <a:chOff x="864" y="3216"/>
                  <a:chExt cx="144" cy="288"/>
                </a:xfrm>
              </p:grpSpPr>
              <p:sp>
                <p:nvSpPr>
                  <p:cNvPr id="22572" name="AutoShape 62"/>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73" name="AutoShape 63"/>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69" name="Group 64"/>
                <p:cNvGrpSpPr/>
                <p:nvPr/>
              </p:nvGrpSpPr>
              <p:grpSpPr bwMode="auto">
                <a:xfrm rot="19618568" flipV="1">
                  <a:off x="4440" y="2184"/>
                  <a:ext cx="144" cy="288"/>
                  <a:chOff x="864" y="3216"/>
                  <a:chExt cx="144" cy="288"/>
                </a:xfrm>
              </p:grpSpPr>
              <p:sp>
                <p:nvSpPr>
                  <p:cNvPr id="22570" name="AutoShape 65"/>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71" name="AutoShape 66"/>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grpSp>
            <p:nvGrpSpPr>
              <p:cNvPr id="22540" name="Group 67"/>
              <p:cNvGrpSpPr/>
              <p:nvPr/>
            </p:nvGrpSpPr>
            <p:grpSpPr bwMode="auto">
              <a:xfrm>
                <a:off x="3456" y="2208"/>
                <a:ext cx="492" cy="480"/>
                <a:chOff x="3120" y="2160"/>
                <a:chExt cx="492" cy="480"/>
              </a:xfrm>
            </p:grpSpPr>
            <p:grpSp>
              <p:nvGrpSpPr>
                <p:cNvPr id="22541" name="Group 68"/>
                <p:cNvGrpSpPr/>
                <p:nvPr/>
              </p:nvGrpSpPr>
              <p:grpSpPr bwMode="auto">
                <a:xfrm flipV="1">
                  <a:off x="3120" y="2208"/>
                  <a:ext cx="144" cy="288"/>
                  <a:chOff x="864" y="3216"/>
                  <a:chExt cx="144" cy="288"/>
                </a:xfrm>
              </p:grpSpPr>
              <p:sp>
                <p:nvSpPr>
                  <p:cNvPr id="22563" name="AutoShape 69"/>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64" name="AutoShape 70"/>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2" name="Group 71"/>
                <p:cNvGrpSpPr/>
                <p:nvPr/>
              </p:nvGrpSpPr>
              <p:grpSpPr bwMode="auto">
                <a:xfrm flipV="1">
                  <a:off x="3216" y="2352"/>
                  <a:ext cx="144" cy="288"/>
                  <a:chOff x="864" y="3216"/>
                  <a:chExt cx="144" cy="288"/>
                </a:xfrm>
              </p:grpSpPr>
              <p:sp>
                <p:nvSpPr>
                  <p:cNvPr id="22561" name="AutoShape 72"/>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62" name="AutoShape 73"/>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3" name="Group 74"/>
                <p:cNvGrpSpPr/>
                <p:nvPr/>
              </p:nvGrpSpPr>
              <p:grpSpPr bwMode="auto">
                <a:xfrm rot="20557343" flipV="1">
                  <a:off x="3360" y="2304"/>
                  <a:ext cx="144" cy="288"/>
                  <a:chOff x="864" y="3216"/>
                  <a:chExt cx="144" cy="288"/>
                </a:xfrm>
              </p:grpSpPr>
              <p:sp>
                <p:nvSpPr>
                  <p:cNvPr id="22559" name="AutoShape 75"/>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60" name="AutoShape 76"/>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4" name="Group 77"/>
                <p:cNvGrpSpPr/>
                <p:nvPr/>
              </p:nvGrpSpPr>
              <p:grpSpPr bwMode="auto">
                <a:xfrm rot="913762" flipV="1">
                  <a:off x="3240" y="2172"/>
                  <a:ext cx="144" cy="288"/>
                  <a:chOff x="864" y="3216"/>
                  <a:chExt cx="144" cy="288"/>
                </a:xfrm>
              </p:grpSpPr>
              <p:sp>
                <p:nvSpPr>
                  <p:cNvPr id="22557" name="AutoShape 78"/>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58" name="AutoShape 79"/>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5" name="Group 80"/>
                <p:cNvGrpSpPr/>
                <p:nvPr/>
              </p:nvGrpSpPr>
              <p:grpSpPr bwMode="auto">
                <a:xfrm rot="17847162" flipV="1">
                  <a:off x="3396" y="2088"/>
                  <a:ext cx="144" cy="288"/>
                  <a:chOff x="864" y="3216"/>
                  <a:chExt cx="144" cy="288"/>
                </a:xfrm>
              </p:grpSpPr>
              <p:sp>
                <p:nvSpPr>
                  <p:cNvPr id="22555" name="AutoShape 81"/>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56" name="AutoShape 82"/>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6" name="Group 83"/>
                <p:cNvGrpSpPr/>
                <p:nvPr/>
              </p:nvGrpSpPr>
              <p:grpSpPr bwMode="auto">
                <a:xfrm rot="21155953" flipV="1">
                  <a:off x="3312" y="2208"/>
                  <a:ext cx="144" cy="288"/>
                  <a:chOff x="864" y="3216"/>
                  <a:chExt cx="144" cy="288"/>
                </a:xfrm>
              </p:grpSpPr>
              <p:sp>
                <p:nvSpPr>
                  <p:cNvPr id="22553" name="AutoShape 84"/>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54" name="AutoShape 85"/>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7" name="Group 86"/>
                <p:cNvGrpSpPr/>
                <p:nvPr/>
              </p:nvGrpSpPr>
              <p:grpSpPr bwMode="auto">
                <a:xfrm rot="3470054" flipV="1">
                  <a:off x="3192" y="2088"/>
                  <a:ext cx="144" cy="288"/>
                  <a:chOff x="864" y="3216"/>
                  <a:chExt cx="144" cy="288"/>
                </a:xfrm>
              </p:grpSpPr>
              <p:sp>
                <p:nvSpPr>
                  <p:cNvPr id="22551" name="AutoShape 87"/>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52" name="AutoShape 88"/>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8" name="Group 89"/>
                <p:cNvGrpSpPr/>
                <p:nvPr/>
              </p:nvGrpSpPr>
              <p:grpSpPr bwMode="auto">
                <a:xfrm rot="19618568" flipV="1">
                  <a:off x="3384" y="2184"/>
                  <a:ext cx="144" cy="288"/>
                  <a:chOff x="864" y="3216"/>
                  <a:chExt cx="144" cy="288"/>
                </a:xfrm>
              </p:grpSpPr>
              <p:sp>
                <p:nvSpPr>
                  <p:cNvPr id="22549" name="AutoShape 90"/>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50" name="AutoShape 91"/>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grpSp>
        <p:sp>
          <p:nvSpPr>
            <p:cNvPr id="22538" name="Line 105"/>
            <p:cNvSpPr>
              <a:spLocks noChangeShapeType="1"/>
            </p:cNvSpPr>
            <p:nvPr/>
          </p:nvSpPr>
          <p:spPr bwMode="auto">
            <a:xfrm>
              <a:off x="2592" y="1824"/>
              <a:ext cx="96" cy="144"/>
            </a:xfrm>
            <a:prstGeom prst="line">
              <a:avLst/>
            </a:prstGeom>
            <a:noFill/>
            <a:ln w="38100" cap="sq">
              <a:solidFill>
                <a:srgbClr val="0000CC"/>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grpSp>
      <p:sp>
        <p:nvSpPr>
          <p:cNvPr id="14445" name="Text Box 109"/>
          <p:cNvSpPr txBox="1">
            <a:spLocks noChangeArrowheads="1"/>
          </p:cNvSpPr>
          <p:nvPr/>
        </p:nvSpPr>
        <p:spPr bwMode="auto">
          <a:xfrm>
            <a:off x="685800" y="1524000"/>
            <a:ext cx="2667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latin typeface="Times New Roman" panose="02020603050405020304" pitchFamily="18" charset="0"/>
              </a:rPr>
              <a:t>   </a:t>
            </a:r>
            <a:r>
              <a:rPr kumimoji="1" lang="zh-CN" altLang="en-US" sz="2800" b="1">
                <a:solidFill>
                  <a:srgbClr val="FF0000"/>
                </a:solidFill>
                <a:latin typeface="Times New Roman" panose="02020603050405020304" pitchFamily="18" charset="0"/>
              </a:rPr>
              <a:t>不变量：</a:t>
            </a:r>
            <a:endParaRPr kumimoji="1" lang="en-US" altLang="zh-CN" sz="2800" b="1">
              <a:solidFill>
                <a:srgbClr val="FF0000"/>
              </a:solidFill>
              <a:latin typeface="Times New Roman" panose="02020603050405020304" pitchFamily="18" charset="0"/>
            </a:endParaRPr>
          </a:p>
          <a:p>
            <a:pPr>
              <a:spcBef>
                <a:spcPct val="50000"/>
              </a:spcBef>
            </a:pPr>
            <a:r>
              <a:rPr kumimoji="1" lang="zh-CN" altLang="en-US" sz="2800" b="1"/>
              <a:t>电流的大小、</a:t>
            </a:r>
            <a:endParaRPr kumimoji="1" lang="en-US" altLang="zh-CN" sz="2800" b="1"/>
          </a:p>
          <a:p>
            <a:pPr>
              <a:spcBef>
                <a:spcPct val="50000"/>
              </a:spcBef>
            </a:pPr>
            <a:r>
              <a:rPr kumimoji="1" lang="zh-CN" altLang="en-US" sz="2800" b="1"/>
              <a:t>都有铁芯</a:t>
            </a:r>
            <a:endParaRPr kumimoji="1" lang="zh-CN" altLang="en-US" sz="2800" b="1">
              <a:latin typeface="Times New Roman" panose="02020603050405020304" pitchFamily="18" charset="0"/>
            </a:endParaRPr>
          </a:p>
        </p:txBody>
      </p:sp>
      <p:sp>
        <p:nvSpPr>
          <p:cNvPr id="14446" name="Text Box 110"/>
          <p:cNvSpPr txBox="1">
            <a:spLocks noChangeArrowheads="1"/>
          </p:cNvSpPr>
          <p:nvPr/>
        </p:nvSpPr>
        <p:spPr bwMode="auto">
          <a:xfrm>
            <a:off x="609600" y="3886201"/>
            <a:ext cx="3886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latin typeface="Times New Roman" panose="02020603050405020304" pitchFamily="18" charset="0"/>
              </a:rPr>
              <a:t>  </a:t>
            </a:r>
            <a:r>
              <a:rPr kumimoji="1" lang="zh-CN" altLang="en-US" sz="2800" b="1">
                <a:solidFill>
                  <a:srgbClr val="FF0000"/>
                </a:solidFill>
                <a:latin typeface="Times New Roman" panose="02020603050405020304" pitchFamily="18" charset="0"/>
              </a:rPr>
              <a:t>改变量</a:t>
            </a:r>
            <a:r>
              <a:rPr kumimoji="1" lang="zh-CN" altLang="en-US" sz="2800">
                <a:solidFill>
                  <a:srgbClr val="FF0000"/>
                </a:solidFill>
                <a:latin typeface="Times New Roman" panose="02020603050405020304" pitchFamily="18" charset="0"/>
              </a:rPr>
              <a:t>：</a:t>
            </a:r>
            <a:r>
              <a:rPr kumimoji="1" lang="zh-CN" altLang="en-US" sz="2800" b="1"/>
              <a:t>线圈匝数</a:t>
            </a:r>
            <a:endParaRPr kumimoji="1" lang="zh-CN" altLang="en-US" sz="2800">
              <a:latin typeface="Times New Roman" panose="02020603050405020304" pitchFamily="18" charset="0"/>
            </a:endParaRPr>
          </a:p>
        </p:txBody>
      </p:sp>
      <p:sp>
        <p:nvSpPr>
          <p:cNvPr id="23558" name="矩形 98"/>
          <p:cNvSpPr>
            <a:spLocks noChangeArrowheads="1"/>
          </p:cNvSpPr>
          <p:nvPr/>
        </p:nvSpPr>
        <p:spPr bwMode="auto">
          <a:xfrm>
            <a:off x="381000" y="5410201"/>
            <a:ext cx="845820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      </a:t>
            </a:r>
            <a:r>
              <a:rPr lang="zh-CN" altLang="en-US" sz="3600" b="1">
                <a:solidFill>
                  <a:srgbClr val="FF0000"/>
                </a:solidFill>
              </a:rPr>
              <a:t>结论：</a:t>
            </a:r>
            <a:r>
              <a:rPr lang="zh-CN" altLang="en-US" sz="3200" b="1"/>
              <a:t>当</a:t>
            </a:r>
            <a:r>
              <a:rPr kumimoji="1" lang="zh-CN" altLang="en-US" sz="3200" b="1"/>
              <a:t>电流的大小一定、都有铁芯时，线圈匝数越多，磁性越强。</a:t>
            </a:r>
            <a:endParaRPr kumimoji="1" lang="zh-CN" altLang="en-US" sz="3200" b="1"/>
          </a:p>
        </p:txBody>
      </p:sp>
      <p:sp>
        <p:nvSpPr>
          <p:cNvPr id="23559" name="矩形 99"/>
          <p:cNvSpPr>
            <a:spLocks noChangeArrowheads="1"/>
          </p:cNvSpPr>
          <p:nvPr/>
        </p:nvSpPr>
        <p:spPr bwMode="auto">
          <a:xfrm>
            <a:off x="304802" y="622429"/>
            <a:ext cx="852669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latin typeface="宋体" panose="02010600030101010101" pitchFamily="2" charset="-122"/>
              </a:rPr>
              <a:t>(2) </a:t>
            </a:r>
            <a:r>
              <a:rPr lang="zh-CN" altLang="en-US" sz="3600" b="1" dirty="0">
                <a:latin typeface="宋体" panose="02010600030101010101" pitchFamily="2" charset="-122"/>
              </a:rPr>
              <a:t>研究电磁铁的磁性跟</a:t>
            </a:r>
            <a:r>
              <a:rPr lang="zh-CN" altLang="en-US" sz="3600" b="1" dirty="0">
                <a:solidFill>
                  <a:srgbClr val="FF0000"/>
                </a:solidFill>
                <a:latin typeface="宋体" panose="02010600030101010101" pitchFamily="2" charset="-122"/>
              </a:rPr>
              <a:t>线圈匝数</a:t>
            </a:r>
            <a:r>
              <a:rPr lang="zh-CN" altLang="en-US" sz="3600" b="1" dirty="0">
                <a:latin typeface="宋体" panose="02010600030101010101" pitchFamily="2" charset="-122"/>
              </a:rPr>
              <a:t>的关系</a:t>
            </a:r>
            <a:endParaRPr lang="zh-CN" altLang="en-US" sz="3600" b="1" dirty="0">
              <a:latin typeface="宋体" panose="02010600030101010101" pitchFamily="2" charset="-122"/>
            </a:endParaRPr>
          </a:p>
        </p:txBody>
      </p:sp>
      <p:sp>
        <p:nvSpPr>
          <p:cNvPr id="23560" name="矩形 100"/>
          <p:cNvSpPr>
            <a:spLocks noChangeArrowheads="1"/>
          </p:cNvSpPr>
          <p:nvPr/>
        </p:nvSpPr>
        <p:spPr bwMode="auto">
          <a:xfrm>
            <a:off x="977900" y="4724401"/>
            <a:ext cx="81660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a:solidFill>
                  <a:srgbClr val="FF0000"/>
                </a:solidFill>
              </a:rPr>
              <a:t>现象：</a:t>
            </a:r>
            <a:r>
              <a:rPr lang="zh-CN" altLang="en-US" sz="3200" b="1"/>
              <a:t>线圈匝数越多，吸引的大头针越多；</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 calcmode="lin" valueType="num">
                                      <p:cBhvr additive="base">
                                        <p:cTn id="7" dur="500" fill="hold"/>
                                        <p:tgtEl>
                                          <p:spTgt spid="235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4445"/>
                                        </p:tgtEl>
                                        <p:attrNameLst>
                                          <p:attrName>style.visibility</p:attrName>
                                        </p:attrNameLst>
                                      </p:cBhvr>
                                      <p:to>
                                        <p:strVal val="visible"/>
                                      </p:to>
                                    </p:set>
                                    <p:animEffect transition="in" filter="blinds(horizontal)">
                                      <p:cBhvr>
                                        <p:cTn id="13" dur="500"/>
                                        <p:tgtEl>
                                          <p:spTgt spid="1444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446"/>
                                        </p:tgtEl>
                                        <p:attrNameLst>
                                          <p:attrName>style.visibility</p:attrName>
                                        </p:attrNameLst>
                                      </p:cBhvr>
                                      <p:to>
                                        <p:strVal val="visible"/>
                                      </p:to>
                                    </p:set>
                                    <p:animEffect transition="in" filter="blinds(horizontal)">
                                      <p:cBhvr>
                                        <p:cTn id="18" dur="500"/>
                                        <p:tgtEl>
                                          <p:spTgt spid="1444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Vertic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3560">
                                            <p:txEl>
                                              <p:pRg st="0" end="0"/>
                                            </p:txEl>
                                          </p:spTgt>
                                        </p:tgtEl>
                                        <p:attrNameLst>
                                          <p:attrName>style.visibility</p:attrName>
                                        </p:attrNameLst>
                                      </p:cBhvr>
                                      <p:to>
                                        <p:strVal val="visible"/>
                                      </p:to>
                                    </p:set>
                                    <p:anim calcmode="lin" valueType="num">
                                      <p:cBhvr additive="base">
                                        <p:cTn id="33" dur="500" fill="hold"/>
                                        <p:tgtEl>
                                          <p:spTgt spid="23560">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35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3558">
                                            <p:txEl>
                                              <p:pRg st="0" end="0"/>
                                            </p:txEl>
                                          </p:spTgt>
                                        </p:tgtEl>
                                        <p:attrNameLst>
                                          <p:attrName>style.visibility</p:attrName>
                                        </p:attrNameLst>
                                      </p:cBhvr>
                                      <p:to>
                                        <p:strVal val="visible"/>
                                      </p:to>
                                    </p:set>
                                    <p:anim calcmode="lin" valueType="num">
                                      <p:cBhvr additive="base">
                                        <p:cTn id="39" dur="500" fill="hold"/>
                                        <p:tgtEl>
                                          <p:spTgt spid="23558">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355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5" grpId="0"/>
      <p:bldP spid="144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Line 11"/>
          <p:cNvSpPr>
            <a:spLocks noChangeShapeType="1"/>
          </p:cNvSpPr>
          <p:nvPr/>
        </p:nvSpPr>
        <p:spPr bwMode="auto">
          <a:xfrm>
            <a:off x="6305550" y="3162300"/>
            <a:ext cx="1752600"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23555" name="Group 12"/>
          <p:cNvGrpSpPr/>
          <p:nvPr/>
        </p:nvGrpSpPr>
        <p:grpSpPr bwMode="auto">
          <a:xfrm>
            <a:off x="5829300" y="1524001"/>
            <a:ext cx="1028700" cy="2400300"/>
            <a:chOff x="1104" y="1104"/>
            <a:chExt cx="864" cy="2016"/>
          </a:xfrm>
        </p:grpSpPr>
        <p:sp>
          <p:nvSpPr>
            <p:cNvPr id="23635" name="AutoShape 13"/>
            <p:cNvSpPr>
              <a:spLocks noChangeArrowheads="1"/>
            </p:cNvSpPr>
            <p:nvPr/>
          </p:nvSpPr>
          <p:spPr bwMode="auto">
            <a:xfrm>
              <a:off x="1104" y="1104"/>
              <a:ext cx="864" cy="144"/>
            </a:xfrm>
            <a:prstGeom prst="flowChartMerge">
              <a:avLst/>
            </a:pr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nvGrpSpPr>
            <p:cNvPr id="23636" name="Group 14"/>
            <p:cNvGrpSpPr/>
            <p:nvPr/>
          </p:nvGrpSpPr>
          <p:grpSpPr bwMode="auto">
            <a:xfrm>
              <a:off x="1416" y="1200"/>
              <a:ext cx="240" cy="1920"/>
              <a:chOff x="1200" y="1200"/>
              <a:chExt cx="240" cy="1920"/>
            </a:xfrm>
          </p:grpSpPr>
          <p:sp>
            <p:nvSpPr>
              <p:cNvPr id="23637" name="AutoShape 15"/>
              <p:cNvSpPr>
                <a:spLocks noChangeArrowheads="1"/>
              </p:cNvSpPr>
              <p:nvPr/>
            </p:nvSpPr>
            <p:spPr bwMode="auto">
              <a:xfrm>
                <a:off x="1200" y="120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38" name="AutoShape 16"/>
              <p:cNvSpPr>
                <a:spLocks noChangeArrowheads="1"/>
              </p:cNvSpPr>
              <p:nvPr/>
            </p:nvSpPr>
            <p:spPr bwMode="auto">
              <a:xfrm>
                <a:off x="1272" y="21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39" name="AutoShape 17"/>
              <p:cNvSpPr>
                <a:spLocks noChangeArrowheads="1"/>
              </p:cNvSpPr>
              <p:nvPr/>
            </p:nvSpPr>
            <p:spPr bwMode="auto">
              <a:xfrm>
                <a:off x="1296" y="2784"/>
                <a:ext cx="48" cy="336"/>
              </a:xfrm>
              <a:prstGeom prst="flowChartMerge">
                <a:avLst/>
              </a:pr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grpSp>
        <p:nvGrpSpPr>
          <p:cNvPr id="4" name="Group 18"/>
          <p:cNvGrpSpPr/>
          <p:nvPr/>
        </p:nvGrpSpPr>
        <p:grpSpPr bwMode="auto">
          <a:xfrm>
            <a:off x="6065839" y="1905001"/>
            <a:ext cx="619125" cy="1271588"/>
            <a:chOff x="2388" y="1488"/>
            <a:chExt cx="390" cy="801"/>
          </a:xfrm>
        </p:grpSpPr>
        <p:sp>
          <p:nvSpPr>
            <p:cNvPr id="23627" name="Freeform 19"/>
            <p:cNvSpPr/>
            <p:nvPr/>
          </p:nvSpPr>
          <p:spPr bwMode="auto">
            <a:xfrm>
              <a:off x="2394" y="1785"/>
              <a:ext cx="312" cy="108"/>
            </a:xfrm>
            <a:custGeom>
              <a:avLst/>
              <a:gdLst>
                <a:gd name="T0" fmla="*/ 2 w 416"/>
                <a:gd name="T1" fmla="*/ 0 h 144"/>
                <a:gd name="T2" fmla="*/ 2 w 416"/>
                <a:gd name="T3" fmla="*/ 2 h 144"/>
                <a:gd name="T4" fmla="*/ 6 w 416"/>
                <a:gd name="T5" fmla="*/ 2 h 144"/>
                <a:gd name="T6" fmla="*/ 5 w 416"/>
                <a:gd name="T7" fmla="*/ 2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28" name="Freeform 20"/>
            <p:cNvSpPr/>
            <p:nvPr/>
          </p:nvSpPr>
          <p:spPr bwMode="auto">
            <a:xfrm>
              <a:off x="2388" y="1569"/>
              <a:ext cx="354" cy="108"/>
            </a:xfrm>
            <a:custGeom>
              <a:avLst/>
              <a:gdLst>
                <a:gd name="T0" fmla="*/ 2 w 472"/>
                <a:gd name="T1" fmla="*/ 0 h 144"/>
                <a:gd name="T2" fmla="*/ 2 w 472"/>
                <a:gd name="T3" fmla="*/ 2 h 144"/>
                <a:gd name="T4" fmla="*/ 6 w 472"/>
                <a:gd name="T5" fmla="*/ 2 h 144"/>
                <a:gd name="T6" fmla="*/ 5 w 472"/>
                <a:gd name="T7" fmla="*/ 2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29" name="Freeform 21"/>
            <p:cNvSpPr/>
            <p:nvPr/>
          </p:nvSpPr>
          <p:spPr bwMode="auto">
            <a:xfrm>
              <a:off x="2436" y="1893"/>
              <a:ext cx="264" cy="108"/>
            </a:xfrm>
            <a:custGeom>
              <a:avLst/>
              <a:gdLst>
                <a:gd name="T0" fmla="*/ 2 w 352"/>
                <a:gd name="T1" fmla="*/ 0 h 144"/>
                <a:gd name="T2" fmla="*/ 2 w 352"/>
                <a:gd name="T3" fmla="*/ 2 h 144"/>
                <a:gd name="T4" fmla="*/ 4 w 352"/>
                <a:gd name="T5" fmla="*/ 2 h 144"/>
                <a:gd name="T6" fmla="*/ 3 w 352"/>
                <a:gd name="T7" fmla="*/ 2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30" name="Freeform 22"/>
            <p:cNvSpPr/>
            <p:nvPr/>
          </p:nvSpPr>
          <p:spPr bwMode="auto">
            <a:xfrm>
              <a:off x="2436" y="2001"/>
              <a:ext cx="264" cy="108"/>
            </a:xfrm>
            <a:custGeom>
              <a:avLst/>
              <a:gdLst>
                <a:gd name="T0" fmla="*/ 2 w 352"/>
                <a:gd name="T1" fmla="*/ 0 h 144"/>
                <a:gd name="T2" fmla="*/ 2 w 352"/>
                <a:gd name="T3" fmla="*/ 2 h 144"/>
                <a:gd name="T4" fmla="*/ 4 w 352"/>
                <a:gd name="T5" fmla="*/ 2 h 144"/>
                <a:gd name="T6" fmla="*/ 3 w 352"/>
                <a:gd name="T7" fmla="*/ 2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31" name="Freeform 23"/>
            <p:cNvSpPr/>
            <p:nvPr/>
          </p:nvSpPr>
          <p:spPr bwMode="auto">
            <a:xfrm>
              <a:off x="2394" y="1695"/>
              <a:ext cx="312" cy="108"/>
            </a:xfrm>
            <a:custGeom>
              <a:avLst/>
              <a:gdLst>
                <a:gd name="T0" fmla="*/ 2 w 416"/>
                <a:gd name="T1" fmla="*/ 0 h 144"/>
                <a:gd name="T2" fmla="*/ 2 w 416"/>
                <a:gd name="T3" fmla="*/ 2 h 144"/>
                <a:gd name="T4" fmla="*/ 6 w 416"/>
                <a:gd name="T5" fmla="*/ 2 h 144"/>
                <a:gd name="T6" fmla="*/ 5 w 416"/>
                <a:gd name="T7" fmla="*/ 2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32" name="Freeform 24"/>
            <p:cNvSpPr/>
            <p:nvPr/>
          </p:nvSpPr>
          <p:spPr bwMode="auto">
            <a:xfrm>
              <a:off x="2442" y="2109"/>
              <a:ext cx="198" cy="72"/>
            </a:xfrm>
            <a:custGeom>
              <a:avLst/>
              <a:gdLst>
                <a:gd name="T0" fmla="*/ 2 w 264"/>
                <a:gd name="T1" fmla="*/ 0 h 96"/>
                <a:gd name="T2" fmla="*/ 2 w 264"/>
                <a:gd name="T3" fmla="*/ 2 h 96"/>
                <a:gd name="T4" fmla="*/ 3 w 264"/>
                <a:gd name="T5" fmla="*/ 2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33" name="Freeform 25"/>
            <p:cNvSpPr/>
            <p:nvPr/>
          </p:nvSpPr>
          <p:spPr bwMode="auto">
            <a:xfrm>
              <a:off x="2442" y="2217"/>
              <a:ext cx="198" cy="72"/>
            </a:xfrm>
            <a:custGeom>
              <a:avLst/>
              <a:gdLst>
                <a:gd name="T0" fmla="*/ 2 w 264"/>
                <a:gd name="T1" fmla="*/ 0 h 96"/>
                <a:gd name="T2" fmla="*/ 2 w 264"/>
                <a:gd name="T3" fmla="*/ 2 h 96"/>
                <a:gd name="T4" fmla="*/ 3 w 264"/>
                <a:gd name="T5" fmla="*/ 2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34" name="Freeform 26"/>
            <p:cNvSpPr/>
            <p:nvPr/>
          </p:nvSpPr>
          <p:spPr bwMode="auto">
            <a:xfrm>
              <a:off x="2460" y="1488"/>
              <a:ext cx="318" cy="72"/>
            </a:xfrm>
            <a:custGeom>
              <a:avLst/>
              <a:gdLst>
                <a:gd name="T0" fmla="*/ 0 w 424"/>
                <a:gd name="T1" fmla="*/ 0 h 96"/>
                <a:gd name="T2" fmla="*/ 6 w 424"/>
                <a:gd name="T3" fmla="*/ 2 h 96"/>
                <a:gd name="T4" fmla="*/ 4 w 424"/>
                <a:gd name="T5" fmla="*/ 2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24581" name="Line 27"/>
          <p:cNvSpPr>
            <a:spLocks noChangeShapeType="1"/>
          </p:cNvSpPr>
          <p:nvPr/>
        </p:nvSpPr>
        <p:spPr bwMode="auto">
          <a:xfrm flipH="1">
            <a:off x="8153400" y="1981200"/>
            <a:ext cx="685800"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5" name="Group 28"/>
          <p:cNvGrpSpPr/>
          <p:nvPr/>
        </p:nvGrpSpPr>
        <p:grpSpPr bwMode="auto">
          <a:xfrm>
            <a:off x="3867150" y="1638300"/>
            <a:ext cx="2343150" cy="1785939"/>
            <a:chOff x="2976" y="1452"/>
            <a:chExt cx="1476" cy="1125"/>
          </a:xfrm>
        </p:grpSpPr>
        <p:sp>
          <p:nvSpPr>
            <p:cNvPr id="23614" name="Line 29"/>
            <p:cNvSpPr>
              <a:spLocks noChangeShapeType="1"/>
            </p:cNvSpPr>
            <p:nvPr/>
          </p:nvSpPr>
          <p:spPr bwMode="auto">
            <a:xfrm>
              <a:off x="3948" y="1452"/>
              <a:ext cx="0" cy="18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15" name="Rectangle 30"/>
            <p:cNvSpPr>
              <a:spLocks noChangeArrowheads="1"/>
            </p:cNvSpPr>
            <p:nvPr/>
          </p:nvSpPr>
          <p:spPr bwMode="auto">
            <a:xfrm>
              <a:off x="3300" y="1668"/>
              <a:ext cx="432" cy="144"/>
            </a:xfrm>
            <a:prstGeom prst="rect">
              <a:avLst/>
            </a:prstGeom>
            <a:gradFill rotWithShape="0">
              <a:gsLst>
                <a:gs pos="0">
                  <a:schemeClr val="accent1"/>
                </a:gs>
                <a:gs pos="100000">
                  <a:srgbClr val="6E5105"/>
                </a:gs>
              </a:gsLst>
              <a:lin ang="540000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16" name="Line 31"/>
            <p:cNvSpPr>
              <a:spLocks noChangeShapeType="1"/>
            </p:cNvSpPr>
            <p:nvPr/>
          </p:nvSpPr>
          <p:spPr bwMode="auto">
            <a:xfrm>
              <a:off x="3432" y="1452"/>
              <a:ext cx="0" cy="216"/>
            </a:xfrm>
            <a:prstGeom prst="line">
              <a:avLst/>
            </a:prstGeom>
            <a:noFill/>
            <a:ln w="38100" cap="sq">
              <a:solidFill>
                <a:srgbClr val="00FFFF"/>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17" name="Line 32"/>
            <p:cNvSpPr>
              <a:spLocks noChangeShapeType="1"/>
            </p:cNvSpPr>
            <p:nvPr/>
          </p:nvSpPr>
          <p:spPr bwMode="auto">
            <a:xfrm>
              <a:off x="3516" y="1452"/>
              <a:ext cx="432"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18" name="Line 33"/>
            <p:cNvSpPr>
              <a:spLocks noChangeShapeType="1"/>
            </p:cNvSpPr>
            <p:nvPr/>
          </p:nvSpPr>
          <p:spPr bwMode="auto">
            <a:xfrm>
              <a:off x="2976" y="1740"/>
              <a:ext cx="324"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19" name="Line 34"/>
            <p:cNvSpPr>
              <a:spLocks noChangeShapeType="1"/>
            </p:cNvSpPr>
            <p:nvPr/>
          </p:nvSpPr>
          <p:spPr bwMode="auto">
            <a:xfrm>
              <a:off x="2976" y="1740"/>
              <a:ext cx="0" cy="72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0" name="Line 35"/>
            <p:cNvSpPr>
              <a:spLocks noChangeShapeType="1"/>
            </p:cNvSpPr>
            <p:nvPr/>
          </p:nvSpPr>
          <p:spPr bwMode="auto">
            <a:xfrm>
              <a:off x="3912" y="2406"/>
              <a:ext cx="0" cy="108"/>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1" name="Line 36"/>
            <p:cNvSpPr>
              <a:spLocks noChangeShapeType="1"/>
            </p:cNvSpPr>
            <p:nvPr/>
          </p:nvSpPr>
          <p:spPr bwMode="auto">
            <a:xfrm>
              <a:off x="3849" y="2361"/>
              <a:ext cx="0" cy="216"/>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2" name="Line 37"/>
            <p:cNvSpPr>
              <a:spLocks noChangeShapeType="1"/>
            </p:cNvSpPr>
            <p:nvPr/>
          </p:nvSpPr>
          <p:spPr bwMode="auto">
            <a:xfrm flipH="1">
              <a:off x="3480" y="2460"/>
              <a:ext cx="360"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3" name="Line 38"/>
            <p:cNvSpPr>
              <a:spLocks noChangeShapeType="1"/>
            </p:cNvSpPr>
            <p:nvPr/>
          </p:nvSpPr>
          <p:spPr bwMode="auto">
            <a:xfrm flipH="1">
              <a:off x="2976" y="2460"/>
              <a:ext cx="324"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4" name="Line 39"/>
            <p:cNvSpPr>
              <a:spLocks noChangeShapeType="1"/>
            </p:cNvSpPr>
            <p:nvPr/>
          </p:nvSpPr>
          <p:spPr bwMode="auto">
            <a:xfrm flipV="1">
              <a:off x="3300" y="2388"/>
              <a:ext cx="180" cy="72"/>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5" name="Line 40"/>
            <p:cNvSpPr>
              <a:spLocks noChangeShapeType="1"/>
            </p:cNvSpPr>
            <p:nvPr/>
          </p:nvSpPr>
          <p:spPr bwMode="auto">
            <a:xfrm>
              <a:off x="3948" y="1632"/>
              <a:ext cx="504"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6" name="Line 41"/>
            <p:cNvSpPr>
              <a:spLocks noChangeShapeType="1"/>
            </p:cNvSpPr>
            <p:nvPr/>
          </p:nvSpPr>
          <p:spPr bwMode="auto">
            <a:xfrm flipH="1">
              <a:off x="3432" y="1452"/>
              <a:ext cx="288"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sp>
        <p:nvSpPr>
          <p:cNvPr id="24583" name="Line 42"/>
          <p:cNvSpPr>
            <a:spLocks noChangeShapeType="1"/>
          </p:cNvSpPr>
          <p:nvPr/>
        </p:nvSpPr>
        <p:spPr bwMode="auto">
          <a:xfrm>
            <a:off x="5334000" y="3238500"/>
            <a:ext cx="457200"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4584" name="Line 43"/>
          <p:cNvSpPr>
            <a:spLocks noChangeShapeType="1"/>
          </p:cNvSpPr>
          <p:nvPr/>
        </p:nvSpPr>
        <p:spPr bwMode="auto">
          <a:xfrm>
            <a:off x="5791200" y="3276600"/>
            <a:ext cx="0" cy="1143000"/>
          </a:xfrm>
          <a:prstGeom prst="line">
            <a:avLst/>
          </a:prstGeom>
          <a:noFill/>
          <a:ln w="38100" cap="sq">
            <a:solidFill>
              <a:srgbClr val="00FF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4585" name="Line 44"/>
          <p:cNvSpPr>
            <a:spLocks noChangeShapeType="1"/>
          </p:cNvSpPr>
          <p:nvPr/>
        </p:nvSpPr>
        <p:spPr bwMode="auto">
          <a:xfrm>
            <a:off x="5791200" y="4419600"/>
            <a:ext cx="3048000"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4586" name="Line 45"/>
          <p:cNvSpPr>
            <a:spLocks noChangeShapeType="1"/>
          </p:cNvSpPr>
          <p:nvPr/>
        </p:nvSpPr>
        <p:spPr bwMode="auto">
          <a:xfrm>
            <a:off x="8839200" y="1981200"/>
            <a:ext cx="0" cy="243840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6" name="Group 46"/>
          <p:cNvGrpSpPr/>
          <p:nvPr/>
        </p:nvGrpSpPr>
        <p:grpSpPr bwMode="auto">
          <a:xfrm rot="913762" flipV="1">
            <a:off x="7910513" y="3221037"/>
            <a:ext cx="228600" cy="457200"/>
            <a:chOff x="864" y="3216"/>
            <a:chExt cx="144" cy="288"/>
          </a:xfrm>
        </p:grpSpPr>
        <p:sp>
          <p:nvSpPr>
            <p:cNvPr id="23612" name="AutoShape 47"/>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13" name="AutoShape 48"/>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7" name="Group 52"/>
          <p:cNvGrpSpPr/>
          <p:nvPr/>
        </p:nvGrpSpPr>
        <p:grpSpPr bwMode="auto">
          <a:xfrm rot="21155953" flipV="1">
            <a:off x="8126413" y="3221037"/>
            <a:ext cx="228600" cy="457200"/>
            <a:chOff x="864" y="3216"/>
            <a:chExt cx="144" cy="288"/>
          </a:xfrm>
        </p:grpSpPr>
        <p:sp>
          <p:nvSpPr>
            <p:cNvPr id="23610" name="AutoShape 53"/>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11" name="AutoShape 54"/>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8" name="Group 61"/>
          <p:cNvGrpSpPr/>
          <p:nvPr/>
        </p:nvGrpSpPr>
        <p:grpSpPr bwMode="auto">
          <a:xfrm flipV="1">
            <a:off x="5943600" y="3733800"/>
            <a:ext cx="228600" cy="457200"/>
            <a:chOff x="864" y="3216"/>
            <a:chExt cx="144" cy="288"/>
          </a:xfrm>
        </p:grpSpPr>
        <p:sp>
          <p:nvSpPr>
            <p:cNvPr id="23608" name="AutoShape 62"/>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09" name="AutoShape 63"/>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9" name="Group 64"/>
          <p:cNvGrpSpPr/>
          <p:nvPr/>
        </p:nvGrpSpPr>
        <p:grpSpPr bwMode="auto">
          <a:xfrm flipV="1">
            <a:off x="6096000" y="3962400"/>
            <a:ext cx="228600" cy="457200"/>
            <a:chOff x="864" y="3216"/>
            <a:chExt cx="144" cy="288"/>
          </a:xfrm>
        </p:grpSpPr>
        <p:sp>
          <p:nvSpPr>
            <p:cNvPr id="23606" name="AutoShape 65"/>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07" name="AutoShape 66"/>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0" name="Group 67"/>
          <p:cNvGrpSpPr/>
          <p:nvPr/>
        </p:nvGrpSpPr>
        <p:grpSpPr bwMode="auto">
          <a:xfrm rot="20557343" flipV="1">
            <a:off x="6324600" y="3886200"/>
            <a:ext cx="228600" cy="457200"/>
            <a:chOff x="864" y="3216"/>
            <a:chExt cx="144" cy="288"/>
          </a:xfrm>
        </p:grpSpPr>
        <p:sp>
          <p:nvSpPr>
            <p:cNvPr id="23604" name="AutoShape 68"/>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05" name="AutoShape 69"/>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1" name="Group 70"/>
          <p:cNvGrpSpPr/>
          <p:nvPr/>
        </p:nvGrpSpPr>
        <p:grpSpPr bwMode="auto">
          <a:xfrm rot="913762" flipV="1">
            <a:off x="6134100" y="3676651"/>
            <a:ext cx="228600" cy="457200"/>
            <a:chOff x="864" y="3216"/>
            <a:chExt cx="144" cy="288"/>
          </a:xfrm>
        </p:grpSpPr>
        <p:sp>
          <p:nvSpPr>
            <p:cNvPr id="23602" name="AutoShape 71"/>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03" name="AutoShape 72"/>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2" name="Group 73"/>
          <p:cNvGrpSpPr/>
          <p:nvPr/>
        </p:nvGrpSpPr>
        <p:grpSpPr bwMode="auto">
          <a:xfrm rot="17847162" flipV="1">
            <a:off x="6381750" y="3543300"/>
            <a:ext cx="228600" cy="457200"/>
            <a:chOff x="864" y="3216"/>
            <a:chExt cx="144" cy="288"/>
          </a:xfrm>
        </p:grpSpPr>
        <p:sp>
          <p:nvSpPr>
            <p:cNvPr id="23600" name="AutoShape 74"/>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01" name="AutoShape 75"/>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3" name="Group 76"/>
          <p:cNvGrpSpPr/>
          <p:nvPr/>
        </p:nvGrpSpPr>
        <p:grpSpPr bwMode="auto">
          <a:xfrm rot="21155953" flipV="1">
            <a:off x="6248400" y="3733800"/>
            <a:ext cx="228600" cy="457200"/>
            <a:chOff x="864" y="3216"/>
            <a:chExt cx="144" cy="288"/>
          </a:xfrm>
        </p:grpSpPr>
        <p:sp>
          <p:nvSpPr>
            <p:cNvPr id="23598" name="AutoShape 77"/>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599" name="AutoShape 78"/>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4" name="Group 79"/>
          <p:cNvGrpSpPr/>
          <p:nvPr/>
        </p:nvGrpSpPr>
        <p:grpSpPr bwMode="auto">
          <a:xfrm rot="3470054" flipV="1">
            <a:off x="6057900" y="3543300"/>
            <a:ext cx="228600" cy="457200"/>
            <a:chOff x="864" y="3216"/>
            <a:chExt cx="144" cy="288"/>
          </a:xfrm>
        </p:grpSpPr>
        <p:sp>
          <p:nvSpPr>
            <p:cNvPr id="23596" name="AutoShape 80"/>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597" name="AutoShape 81"/>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5" name="Group 82"/>
          <p:cNvGrpSpPr/>
          <p:nvPr/>
        </p:nvGrpSpPr>
        <p:grpSpPr bwMode="auto">
          <a:xfrm rot="19618568" flipV="1">
            <a:off x="6362700" y="3695700"/>
            <a:ext cx="228600" cy="457200"/>
            <a:chOff x="864" y="3216"/>
            <a:chExt cx="144" cy="288"/>
          </a:xfrm>
        </p:grpSpPr>
        <p:sp>
          <p:nvSpPr>
            <p:cNvPr id="23594" name="AutoShape 83"/>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595" name="AutoShape 84"/>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sp>
        <p:nvSpPr>
          <p:cNvPr id="25685" name="Line 85"/>
          <p:cNvSpPr>
            <a:spLocks noChangeShapeType="1"/>
          </p:cNvSpPr>
          <p:nvPr/>
        </p:nvSpPr>
        <p:spPr bwMode="auto">
          <a:xfrm>
            <a:off x="4572000" y="3048000"/>
            <a:ext cx="152400" cy="228600"/>
          </a:xfrm>
          <a:prstGeom prst="line">
            <a:avLst/>
          </a:prstGeom>
          <a:noFill/>
          <a:ln w="38100" cap="sq">
            <a:solidFill>
              <a:srgbClr val="FFFF00"/>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4598" name="Freeform 86"/>
          <p:cNvSpPr/>
          <p:nvPr/>
        </p:nvSpPr>
        <p:spPr bwMode="auto">
          <a:xfrm>
            <a:off x="7804150" y="2397125"/>
            <a:ext cx="495300" cy="171451"/>
          </a:xfrm>
          <a:custGeom>
            <a:avLst/>
            <a:gdLst>
              <a:gd name="T0" fmla="*/ 2147483647 w 416"/>
              <a:gd name="T1" fmla="*/ 0 h 144"/>
              <a:gd name="T2" fmla="*/ 2147483647 w 416"/>
              <a:gd name="T3" fmla="*/ 2147483647 h 144"/>
              <a:gd name="T4" fmla="*/ 2147483647 w 416"/>
              <a:gd name="T5" fmla="*/ 2147483647 h 144"/>
              <a:gd name="T6" fmla="*/ 2147483647 w 416"/>
              <a:gd name="T7" fmla="*/ 2147483647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599" name="Freeform 87"/>
          <p:cNvSpPr/>
          <p:nvPr/>
        </p:nvSpPr>
        <p:spPr bwMode="auto">
          <a:xfrm>
            <a:off x="7794627" y="2054225"/>
            <a:ext cx="561975" cy="171451"/>
          </a:xfrm>
          <a:custGeom>
            <a:avLst/>
            <a:gdLst>
              <a:gd name="T0" fmla="*/ 2147483647 w 472"/>
              <a:gd name="T1" fmla="*/ 0 h 144"/>
              <a:gd name="T2" fmla="*/ 2147483647 w 472"/>
              <a:gd name="T3" fmla="*/ 2147483647 h 144"/>
              <a:gd name="T4" fmla="*/ 2147483647 w 472"/>
              <a:gd name="T5" fmla="*/ 2147483647 h 144"/>
              <a:gd name="T6" fmla="*/ 2147483647 w 472"/>
              <a:gd name="T7" fmla="*/ 2147483647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0" name="Freeform 88"/>
          <p:cNvSpPr/>
          <p:nvPr/>
        </p:nvSpPr>
        <p:spPr bwMode="auto">
          <a:xfrm>
            <a:off x="7870825" y="2568575"/>
            <a:ext cx="419100" cy="171451"/>
          </a:xfrm>
          <a:custGeom>
            <a:avLst/>
            <a:gdLst>
              <a:gd name="T0" fmla="*/ 2147483647 w 352"/>
              <a:gd name="T1" fmla="*/ 0 h 144"/>
              <a:gd name="T2" fmla="*/ 2147483647 w 352"/>
              <a:gd name="T3" fmla="*/ 2147483647 h 144"/>
              <a:gd name="T4" fmla="*/ 2147483647 w 352"/>
              <a:gd name="T5" fmla="*/ 2147483647 h 144"/>
              <a:gd name="T6" fmla="*/ 2147483647 w 352"/>
              <a:gd name="T7" fmla="*/ 2147483647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1" name="Freeform 89"/>
          <p:cNvSpPr/>
          <p:nvPr/>
        </p:nvSpPr>
        <p:spPr bwMode="auto">
          <a:xfrm>
            <a:off x="7870825" y="2740025"/>
            <a:ext cx="419100" cy="171451"/>
          </a:xfrm>
          <a:custGeom>
            <a:avLst/>
            <a:gdLst>
              <a:gd name="T0" fmla="*/ 2147483647 w 352"/>
              <a:gd name="T1" fmla="*/ 0 h 144"/>
              <a:gd name="T2" fmla="*/ 2147483647 w 352"/>
              <a:gd name="T3" fmla="*/ 2147483647 h 144"/>
              <a:gd name="T4" fmla="*/ 2147483647 w 352"/>
              <a:gd name="T5" fmla="*/ 2147483647 h 144"/>
              <a:gd name="T6" fmla="*/ 2147483647 w 352"/>
              <a:gd name="T7" fmla="*/ 2147483647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2" name="Freeform 90"/>
          <p:cNvSpPr/>
          <p:nvPr/>
        </p:nvSpPr>
        <p:spPr bwMode="auto">
          <a:xfrm>
            <a:off x="7804150" y="2254249"/>
            <a:ext cx="495300" cy="171451"/>
          </a:xfrm>
          <a:custGeom>
            <a:avLst/>
            <a:gdLst>
              <a:gd name="T0" fmla="*/ 2147483647 w 416"/>
              <a:gd name="T1" fmla="*/ 0 h 144"/>
              <a:gd name="T2" fmla="*/ 2147483647 w 416"/>
              <a:gd name="T3" fmla="*/ 2147483647 h 144"/>
              <a:gd name="T4" fmla="*/ 2147483647 w 416"/>
              <a:gd name="T5" fmla="*/ 2147483647 h 144"/>
              <a:gd name="T6" fmla="*/ 2147483647 w 416"/>
              <a:gd name="T7" fmla="*/ 2147483647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3" name="Freeform 91"/>
          <p:cNvSpPr/>
          <p:nvPr/>
        </p:nvSpPr>
        <p:spPr bwMode="auto">
          <a:xfrm>
            <a:off x="7880352" y="2911475"/>
            <a:ext cx="314325" cy="114300"/>
          </a:xfrm>
          <a:custGeom>
            <a:avLst/>
            <a:gdLst>
              <a:gd name="T0" fmla="*/ 2147483647 w 264"/>
              <a:gd name="T1" fmla="*/ 0 h 96"/>
              <a:gd name="T2" fmla="*/ 2147483647 w 264"/>
              <a:gd name="T3" fmla="*/ 2147483647 h 96"/>
              <a:gd name="T4" fmla="*/ 2147483647 w 264"/>
              <a:gd name="T5" fmla="*/ 2147483647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4" name="Freeform 92"/>
          <p:cNvSpPr/>
          <p:nvPr/>
        </p:nvSpPr>
        <p:spPr bwMode="auto">
          <a:xfrm>
            <a:off x="7880352" y="3082926"/>
            <a:ext cx="314325" cy="114300"/>
          </a:xfrm>
          <a:custGeom>
            <a:avLst/>
            <a:gdLst>
              <a:gd name="T0" fmla="*/ 2147483647 w 264"/>
              <a:gd name="T1" fmla="*/ 0 h 96"/>
              <a:gd name="T2" fmla="*/ 2147483647 w 264"/>
              <a:gd name="T3" fmla="*/ 2147483647 h 96"/>
              <a:gd name="T4" fmla="*/ 2147483647 w 264"/>
              <a:gd name="T5" fmla="*/ 2147483647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5" name="Freeform 93"/>
          <p:cNvSpPr/>
          <p:nvPr/>
        </p:nvSpPr>
        <p:spPr bwMode="auto">
          <a:xfrm>
            <a:off x="7908927" y="1955801"/>
            <a:ext cx="504825" cy="114300"/>
          </a:xfrm>
          <a:custGeom>
            <a:avLst/>
            <a:gdLst>
              <a:gd name="T0" fmla="*/ 0 w 424"/>
              <a:gd name="T1" fmla="*/ 0 h 96"/>
              <a:gd name="T2" fmla="*/ 2147483647 w 424"/>
              <a:gd name="T3" fmla="*/ 2147483647 h 96"/>
              <a:gd name="T4" fmla="*/ 2147483647 w 424"/>
              <a:gd name="T5" fmla="*/ 2147483647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6" name="Freeform 94"/>
          <p:cNvSpPr/>
          <p:nvPr/>
        </p:nvSpPr>
        <p:spPr bwMode="auto">
          <a:xfrm>
            <a:off x="7966077" y="3030539"/>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07" name="Freeform 95"/>
          <p:cNvSpPr/>
          <p:nvPr/>
        </p:nvSpPr>
        <p:spPr bwMode="auto">
          <a:xfrm>
            <a:off x="7991477" y="2862263"/>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08" name="Freeform 96"/>
          <p:cNvSpPr/>
          <p:nvPr/>
        </p:nvSpPr>
        <p:spPr bwMode="auto">
          <a:xfrm>
            <a:off x="7981952" y="2654301"/>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09" name="Freeform 97"/>
          <p:cNvSpPr/>
          <p:nvPr/>
        </p:nvSpPr>
        <p:spPr bwMode="auto">
          <a:xfrm>
            <a:off x="7981952" y="2501901"/>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10" name="Freeform 98"/>
          <p:cNvSpPr/>
          <p:nvPr/>
        </p:nvSpPr>
        <p:spPr bwMode="auto">
          <a:xfrm>
            <a:off x="7910515" y="2365375"/>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11" name="Freeform 99"/>
          <p:cNvSpPr/>
          <p:nvPr/>
        </p:nvSpPr>
        <p:spPr bwMode="auto">
          <a:xfrm>
            <a:off x="7981952" y="1925639"/>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12" name="Freeform 100"/>
          <p:cNvSpPr/>
          <p:nvPr/>
        </p:nvSpPr>
        <p:spPr bwMode="auto">
          <a:xfrm>
            <a:off x="7981952" y="2141539"/>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13" name="矩形 93"/>
          <p:cNvSpPr>
            <a:spLocks noChangeArrowheads="1"/>
          </p:cNvSpPr>
          <p:nvPr/>
        </p:nvSpPr>
        <p:spPr bwMode="auto">
          <a:xfrm>
            <a:off x="685800" y="1600200"/>
            <a:ext cx="2327910" cy="181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kumimoji="1" lang="zh-CN" altLang="en-US" sz="2800" b="1">
                <a:solidFill>
                  <a:srgbClr val="FF0000"/>
                </a:solidFill>
                <a:latin typeface="Times New Roman" panose="02020603050405020304" pitchFamily="18" charset="0"/>
              </a:rPr>
              <a:t>   不变量：</a:t>
            </a:r>
            <a:endParaRPr kumimoji="1" lang="en-US" altLang="zh-CN" sz="2800" b="1">
              <a:solidFill>
                <a:srgbClr val="FF0000"/>
              </a:solidFill>
              <a:latin typeface="Times New Roman" panose="02020603050405020304" pitchFamily="18" charset="0"/>
            </a:endParaRPr>
          </a:p>
          <a:p>
            <a:pPr>
              <a:spcBef>
                <a:spcPct val="50000"/>
              </a:spcBef>
            </a:pPr>
            <a:r>
              <a:rPr kumimoji="1" lang="zh-CN" altLang="en-US" sz="2800" b="1"/>
              <a:t>电流的大小、</a:t>
            </a:r>
            <a:endParaRPr kumimoji="1" lang="en-US" altLang="zh-CN" sz="2800" b="1"/>
          </a:p>
          <a:p>
            <a:pPr>
              <a:spcBef>
                <a:spcPct val="50000"/>
              </a:spcBef>
            </a:pPr>
            <a:r>
              <a:rPr kumimoji="1" lang="zh-CN" altLang="en-US" sz="2800" b="1"/>
              <a:t>线圈匝数</a:t>
            </a:r>
            <a:endParaRPr kumimoji="1" lang="zh-CN" altLang="en-US" sz="2800" b="1">
              <a:latin typeface="Times New Roman" panose="02020603050405020304" pitchFamily="18" charset="0"/>
            </a:endParaRPr>
          </a:p>
        </p:txBody>
      </p:sp>
      <p:sp>
        <p:nvSpPr>
          <p:cNvPr id="24614" name="矩形 94"/>
          <p:cNvSpPr>
            <a:spLocks noChangeArrowheads="1"/>
          </p:cNvSpPr>
          <p:nvPr/>
        </p:nvSpPr>
        <p:spPr bwMode="auto">
          <a:xfrm>
            <a:off x="685800" y="3810001"/>
            <a:ext cx="33528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800" b="1">
                <a:solidFill>
                  <a:srgbClr val="FF0000"/>
                </a:solidFill>
                <a:latin typeface="Times New Roman" panose="02020603050405020304" pitchFamily="18" charset="0"/>
              </a:rPr>
              <a:t>   改变量</a:t>
            </a:r>
            <a:r>
              <a:rPr kumimoji="1" lang="zh-CN" altLang="en-US" sz="2800">
                <a:solidFill>
                  <a:srgbClr val="FF0000"/>
                </a:solidFill>
                <a:latin typeface="Times New Roman" panose="02020603050405020304" pitchFamily="18" charset="0"/>
              </a:rPr>
              <a:t>：</a:t>
            </a:r>
            <a:r>
              <a:rPr kumimoji="1" lang="zh-CN" altLang="en-US" sz="2800" b="1"/>
              <a:t>有无铁芯</a:t>
            </a:r>
            <a:endParaRPr kumimoji="1" lang="zh-CN" altLang="en-US" sz="2800">
              <a:latin typeface="Times New Roman" panose="02020603050405020304" pitchFamily="18" charset="0"/>
            </a:endParaRPr>
          </a:p>
        </p:txBody>
      </p:sp>
      <p:sp>
        <p:nvSpPr>
          <p:cNvPr id="24615" name="矩形 96"/>
          <p:cNvSpPr>
            <a:spLocks noChangeArrowheads="1"/>
          </p:cNvSpPr>
          <p:nvPr/>
        </p:nvSpPr>
        <p:spPr bwMode="auto">
          <a:xfrm>
            <a:off x="457200" y="5410201"/>
            <a:ext cx="838200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rPr>
              <a:t>      结论：</a:t>
            </a:r>
            <a:r>
              <a:rPr lang="zh-CN" altLang="en-US" sz="2800" b="1"/>
              <a:t>当</a:t>
            </a:r>
            <a:r>
              <a:rPr kumimoji="1" lang="zh-CN" altLang="en-US" sz="2800" b="1"/>
              <a:t>电流的大小一定、线圈匝数相同时，线圈有铁芯，磁性增强。</a:t>
            </a:r>
            <a:endParaRPr kumimoji="1" lang="zh-CN" altLang="en-US" sz="2800" b="1"/>
          </a:p>
        </p:txBody>
      </p:sp>
      <p:sp>
        <p:nvSpPr>
          <p:cNvPr id="24617" name="矩形 98"/>
          <p:cNvSpPr>
            <a:spLocks noChangeArrowheads="1"/>
          </p:cNvSpPr>
          <p:nvPr/>
        </p:nvSpPr>
        <p:spPr bwMode="auto">
          <a:xfrm>
            <a:off x="762000" y="4724401"/>
            <a:ext cx="75438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0000"/>
                </a:solidFill>
              </a:rPr>
              <a:t>现象：</a:t>
            </a:r>
            <a:r>
              <a:rPr lang="zh-CN" altLang="en-US" sz="3200" b="1"/>
              <a:t>线圈有铁芯，吸引的大头针增多</a:t>
            </a:r>
            <a:endParaRPr lang="zh-CN" altLang="en-US" sz="3200" b="1"/>
          </a:p>
        </p:txBody>
      </p:sp>
      <p:sp>
        <p:nvSpPr>
          <p:cNvPr id="23593" name="矩形 87"/>
          <p:cNvSpPr>
            <a:spLocks noChangeArrowheads="1"/>
          </p:cNvSpPr>
          <p:nvPr/>
        </p:nvSpPr>
        <p:spPr bwMode="auto">
          <a:xfrm>
            <a:off x="914401" y="685801"/>
            <a:ext cx="753237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latin typeface="宋体" panose="02010600030101010101" pitchFamily="2" charset="-122"/>
              </a:rPr>
              <a:t>(3) </a:t>
            </a:r>
            <a:r>
              <a:rPr lang="zh-CN" altLang="en-US" sz="3600" b="1">
                <a:latin typeface="宋体" panose="02010600030101010101" pitchFamily="2" charset="-122"/>
              </a:rPr>
              <a:t>研究电磁铁的磁性跟铁芯的关系</a:t>
            </a:r>
            <a:endParaRPr lang="zh-CN" altLang="en-US" sz="3600" b="1">
              <a:latin typeface="宋体" panose="02010600030101010101" pitchFamily="2"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613">
                                            <p:txEl>
                                              <p:pRg st="0" end="0"/>
                                            </p:txEl>
                                          </p:spTgt>
                                        </p:tgtEl>
                                        <p:attrNameLst>
                                          <p:attrName>style.visibility</p:attrName>
                                        </p:attrNameLst>
                                      </p:cBhvr>
                                      <p:to>
                                        <p:strVal val="visible"/>
                                      </p:to>
                                    </p:set>
                                    <p:anim calcmode="lin" valueType="num">
                                      <p:cBhvr additive="base">
                                        <p:cTn id="7" dur="500" fill="hold"/>
                                        <p:tgtEl>
                                          <p:spTgt spid="246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61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4613">
                                            <p:txEl>
                                              <p:pRg st="1" end="1"/>
                                            </p:txEl>
                                          </p:spTgt>
                                        </p:tgtEl>
                                        <p:attrNameLst>
                                          <p:attrName>style.visibility</p:attrName>
                                        </p:attrNameLst>
                                      </p:cBhvr>
                                      <p:to>
                                        <p:strVal val="visible"/>
                                      </p:to>
                                    </p:set>
                                    <p:anim calcmode="lin" valueType="num">
                                      <p:cBhvr additive="base">
                                        <p:cTn id="11" dur="500" fill="hold"/>
                                        <p:tgtEl>
                                          <p:spTgt spid="2461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461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4613">
                                            <p:txEl>
                                              <p:pRg st="2" end="2"/>
                                            </p:txEl>
                                          </p:spTgt>
                                        </p:tgtEl>
                                        <p:attrNameLst>
                                          <p:attrName>style.visibility</p:attrName>
                                        </p:attrNameLst>
                                      </p:cBhvr>
                                      <p:to>
                                        <p:strVal val="visible"/>
                                      </p:to>
                                    </p:set>
                                    <p:anim calcmode="lin" valueType="num">
                                      <p:cBhvr additive="base">
                                        <p:cTn id="15" dur="500" fill="hold"/>
                                        <p:tgtEl>
                                          <p:spTgt spid="2461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46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4614">
                                            <p:txEl>
                                              <p:pRg st="0" end="0"/>
                                            </p:txEl>
                                          </p:spTgt>
                                        </p:tgtEl>
                                        <p:attrNameLst>
                                          <p:attrName>style.visibility</p:attrName>
                                        </p:attrNameLst>
                                      </p:cBhvr>
                                      <p:to>
                                        <p:strVal val="visible"/>
                                      </p:to>
                                    </p:set>
                                    <p:anim calcmode="lin" valueType="num">
                                      <p:cBhvr additive="base">
                                        <p:cTn id="21" dur="500" fill="hold"/>
                                        <p:tgtEl>
                                          <p:spTgt spid="2461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46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 fill="hold" grpId="0" nodeType="clickEffect">
                                  <p:stCondLst>
                                    <p:cond delay="0"/>
                                  </p:stCondLst>
                                  <p:childTnLst>
                                    <p:set>
                                      <p:cBhvr>
                                        <p:cTn id="26" dur="1" fill="hold">
                                          <p:stCondLst>
                                            <p:cond delay="0"/>
                                          </p:stCondLst>
                                        </p:cTn>
                                        <p:tgtEl>
                                          <p:spTgt spid="25685"/>
                                        </p:tgtEl>
                                        <p:attrNameLst>
                                          <p:attrName>style.visibility</p:attrName>
                                        </p:attrNameLst>
                                      </p:cBhvr>
                                      <p:to>
                                        <p:strVal val="visible"/>
                                      </p:to>
                                    </p:set>
                                    <p:anim calcmode="lin" valueType="num">
                                      <p:cBhvr>
                                        <p:cTn id="27" dur="500" fill="hold"/>
                                        <p:tgtEl>
                                          <p:spTgt spid="25685"/>
                                        </p:tgtEl>
                                        <p:attrNameLst>
                                          <p:attrName>ppt_x</p:attrName>
                                        </p:attrNameLst>
                                      </p:cBhvr>
                                      <p:tavLst>
                                        <p:tav tm="0">
                                          <p:val>
                                            <p:strVal val="#ppt_x"/>
                                          </p:val>
                                        </p:tav>
                                        <p:tav tm="100000">
                                          <p:val>
                                            <p:strVal val="#ppt_x"/>
                                          </p:val>
                                        </p:tav>
                                      </p:tavLst>
                                    </p:anim>
                                    <p:anim calcmode="lin" valueType="num">
                                      <p:cBhvr>
                                        <p:cTn id="28" dur="500" fill="hold"/>
                                        <p:tgtEl>
                                          <p:spTgt spid="25685"/>
                                        </p:tgtEl>
                                        <p:attrNameLst>
                                          <p:attrName>ppt_y</p:attrName>
                                        </p:attrNameLst>
                                      </p:cBhvr>
                                      <p:tavLst>
                                        <p:tav tm="0">
                                          <p:val>
                                            <p:strVal val="#ppt_y-#ppt_h/2"/>
                                          </p:val>
                                        </p:tav>
                                        <p:tav tm="100000">
                                          <p:val>
                                            <p:strVal val="#ppt_y"/>
                                          </p:val>
                                        </p:tav>
                                      </p:tavLst>
                                    </p:anim>
                                    <p:anim calcmode="lin" valueType="num">
                                      <p:cBhvr>
                                        <p:cTn id="29" dur="500" fill="hold"/>
                                        <p:tgtEl>
                                          <p:spTgt spid="25685"/>
                                        </p:tgtEl>
                                        <p:attrNameLst>
                                          <p:attrName>ppt_w</p:attrName>
                                        </p:attrNameLst>
                                      </p:cBhvr>
                                      <p:tavLst>
                                        <p:tav tm="0">
                                          <p:val>
                                            <p:strVal val="#ppt_w"/>
                                          </p:val>
                                        </p:tav>
                                        <p:tav tm="100000">
                                          <p:val>
                                            <p:strVal val="#ppt_w"/>
                                          </p:val>
                                        </p:tav>
                                      </p:tavLst>
                                    </p:anim>
                                    <p:anim calcmode="lin" valueType="num">
                                      <p:cBhvr>
                                        <p:cTn id="30" dur="500" fill="hold"/>
                                        <p:tgtEl>
                                          <p:spTgt spid="25685"/>
                                        </p:tgtEl>
                                        <p:attrNameLst>
                                          <p:attrName>ppt_h</p:attrName>
                                        </p:attrNameLst>
                                      </p:cBhvr>
                                      <p:tavLst>
                                        <p:tav tm="0">
                                          <p:val>
                                            <p:fltVal val="0"/>
                                          </p:val>
                                        </p:tav>
                                        <p:tav tm="100000">
                                          <p:val>
                                            <p:strVal val="#ppt_h"/>
                                          </p:val>
                                        </p:tav>
                                      </p:tavLst>
                                    </p:anim>
                                  </p:childTnLst>
                                </p:cTn>
                              </p:par>
                            </p:childTnLst>
                          </p:cTn>
                        </p:par>
                        <p:par>
                          <p:cTn id="31" fill="hold">
                            <p:stCondLst>
                              <p:cond delay="500"/>
                            </p:stCondLst>
                            <p:childTnLst>
                              <p:par>
                                <p:cTn id="32" presetID="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1000"/>
                            </p:stCondLst>
                            <p:childTnLst>
                              <p:par>
                                <p:cTn id="37" presetID="2" presetClass="entr" presetSubtype="4"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 presetClass="entr" presetSubtype="4"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childTnLst>
                          </p:cTn>
                        </p:par>
                        <p:par>
                          <p:cTn id="46" fill="hold">
                            <p:stCondLst>
                              <p:cond delay="2000"/>
                            </p:stCondLst>
                            <p:childTnLst>
                              <p:par>
                                <p:cTn id="47" presetID="2" presetClass="entr" presetSubtype="4"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par>
                          <p:cTn id="51" fill="hold">
                            <p:stCondLst>
                              <p:cond delay="2500"/>
                            </p:stCondLst>
                            <p:childTnLst>
                              <p:par>
                                <p:cTn id="52" presetID="2" presetClass="entr" presetSubtype="4"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 presetClass="entr" presetSubtype="4"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childTnLst>
                          </p:cTn>
                        </p:par>
                        <p:par>
                          <p:cTn id="61" fill="hold">
                            <p:stCondLst>
                              <p:cond delay="35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4000"/>
                            </p:stCondLst>
                            <p:childTnLst>
                              <p:par>
                                <p:cTn id="67" presetID="2" presetClass="entr" presetSubtype="4"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ppt_x"/>
                                          </p:val>
                                        </p:tav>
                                        <p:tav tm="100000">
                                          <p:val>
                                            <p:strVal val="#ppt_x"/>
                                          </p:val>
                                        </p:tav>
                                      </p:tavLst>
                                    </p:anim>
                                    <p:anim calcmode="lin" valueType="num">
                                      <p:cBhvr additive="base">
                                        <p:cTn id="70" dur="500" fill="hold"/>
                                        <p:tgtEl>
                                          <p:spTgt spid="13"/>
                                        </p:tgtEl>
                                        <p:attrNameLst>
                                          <p:attrName>ppt_y</p:attrName>
                                        </p:attrNameLst>
                                      </p:cBhvr>
                                      <p:tavLst>
                                        <p:tav tm="0">
                                          <p:val>
                                            <p:strVal val="1+#ppt_h/2"/>
                                          </p:val>
                                        </p:tav>
                                        <p:tav tm="100000">
                                          <p:val>
                                            <p:strVal val="#ppt_y"/>
                                          </p:val>
                                        </p:tav>
                                      </p:tavLst>
                                    </p:anim>
                                  </p:childTnLst>
                                </p:cTn>
                              </p:par>
                            </p:childTnLst>
                          </p:cTn>
                        </p:par>
                        <p:par>
                          <p:cTn id="71" fill="hold">
                            <p:stCondLst>
                              <p:cond delay="4500"/>
                            </p:stCondLst>
                            <p:childTnLst>
                              <p:par>
                                <p:cTn id="72" presetID="2" presetClass="entr" presetSubtype="4"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fill="hold"/>
                                        <p:tgtEl>
                                          <p:spTgt spid="14"/>
                                        </p:tgtEl>
                                        <p:attrNameLst>
                                          <p:attrName>ppt_x</p:attrName>
                                        </p:attrNameLst>
                                      </p:cBhvr>
                                      <p:tavLst>
                                        <p:tav tm="0">
                                          <p:val>
                                            <p:strVal val="#ppt_x"/>
                                          </p:val>
                                        </p:tav>
                                        <p:tav tm="100000">
                                          <p:val>
                                            <p:strVal val="#ppt_x"/>
                                          </p:val>
                                        </p:tav>
                                      </p:tavLst>
                                    </p:anim>
                                    <p:anim calcmode="lin" valueType="num">
                                      <p:cBhvr additive="base">
                                        <p:cTn id="75" dur="500" fill="hold"/>
                                        <p:tgtEl>
                                          <p:spTgt spid="14"/>
                                        </p:tgtEl>
                                        <p:attrNameLst>
                                          <p:attrName>ppt_y</p:attrName>
                                        </p:attrNameLst>
                                      </p:cBhvr>
                                      <p:tavLst>
                                        <p:tav tm="0">
                                          <p:val>
                                            <p:strVal val="1+#ppt_h/2"/>
                                          </p:val>
                                        </p:tav>
                                        <p:tav tm="100000">
                                          <p:val>
                                            <p:strVal val="#ppt_y"/>
                                          </p:val>
                                        </p:tav>
                                      </p:tavLst>
                                    </p:anim>
                                  </p:childTnLst>
                                </p:cTn>
                              </p:par>
                            </p:childTnLst>
                          </p:cTn>
                        </p:par>
                        <p:par>
                          <p:cTn id="76" fill="hold">
                            <p:stCondLst>
                              <p:cond delay="5000"/>
                            </p:stCondLst>
                            <p:childTnLst>
                              <p:par>
                                <p:cTn id="77" presetID="2" presetClass="entr" presetSubtype="4" fill="hold"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ppt_x"/>
                                          </p:val>
                                        </p:tav>
                                        <p:tav tm="100000">
                                          <p:val>
                                            <p:strVal val="#ppt_x"/>
                                          </p:val>
                                        </p:tav>
                                      </p:tavLst>
                                    </p:anim>
                                    <p:anim calcmode="lin" valueType="num">
                                      <p:cBhvr additive="base">
                                        <p:cTn id="80" dur="500" fill="hold"/>
                                        <p:tgtEl>
                                          <p:spTgt spid="15"/>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fill="hold"/>
                                        <p:tgtEl>
                                          <p:spTgt spid="4"/>
                                        </p:tgtEl>
                                        <p:attrNameLst>
                                          <p:attrName>ppt_x</p:attrName>
                                        </p:attrNameLst>
                                      </p:cBhvr>
                                      <p:tavLst>
                                        <p:tav tm="0">
                                          <p:val>
                                            <p:strVal val="#ppt_x"/>
                                          </p:val>
                                        </p:tav>
                                        <p:tav tm="100000">
                                          <p:val>
                                            <p:strVal val="#ppt_x"/>
                                          </p:val>
                                        </p:tav>
                                      </p:tavLst>
                                    </p:anim>
                                    <p:anim calcmode="lin" valueType="num">
                                      <p:cBhvr additive="base">
                                        <p:cTn id="84" dur="500" fill="hold"/>
                                        <p:tgtEl>
                                          <p:spTgt spid="4"/>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4581"/>
                                        </p:tgtEl>
                                        <p:attrNameLst>
                                          <p:attrName>style.visibility</p:attrName>
                                        </p:attrNameLst>
                                      </p:cBhvr>
                                      <p:to>
                                        <p:strVal val="visible"/>
                                      </p:to>
                                    </p:set>
                                    <p:anim calcmode="lin" valueType="num">
                                      <p:cBhvr additive="base">
                                        <p:cTn id="87" dur="500" fill="hold"/>
                                        <p:tgtEl>
                                          <p:spTgt spid="24581"/>
                                        </p:tgtEl>
                                        <p:attrNameLst>
                                          <p:attrName>ppt_x</p:attrName>
                                        </p:attrNameLst>
                                      </p:cBhvr>
                                      <p:tavLst>
                                        <p:tav tm="0">
                                          <p:val>
                                            <p:strVal val="#ppt_x"/>
                                          </p:val>
                                        </p:tav>
                                        <p:tav tm="100000">
                                          <p:val>
                                            <p:strVal val="#ppt_x"/>
                                          </p:val>
                                        </p:tav>
                                      </p:tavLst>
                                    </p:anim>
                                    <p:anim calcmode="lin" valueType="num">
                                      <p:cBhvr additive="base">
                                        <p:cTn id="88" dur="500" fill="hold"/>
                                        <p:tgtEl>
                                          <p:spTgt spid="24581"/>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4583"/>
                                        </p:tgtEl>
                                        <p:attrNameLst>
                                          <p:attrName>style.visibility</p:attrName>
                                        </p:attrNameLst>
                                      </p:cBhvr>
                                      <p:to>
                                        <p:strVal val="visible"/>
                                      </p:to>
                                    </p:set>
                                    <p:anim calcmode="lin" valueType="num">
                                      <p:cBhvr additive="base">
                                        <p:cTn id="91" dur="500" fill="hold"/>
                                        <p:tgtEl>
                                          <p:spTgt spid="24583"/>
                                        </p:tgtEl>
                                        <p:attrNameLst>
                                          <p:attrName>ppt_x</p:attrName>
                                        </p:attrNameLst>
                                      </p:cBhvr>
                                      <p:tavLst>
                                        <p:tav tm="0">
                                          <p:val>
                                            <p:strVal val="#ppt_x"/>
                                          </p:val>
                                        </p:tav>
                                        <p:tav tm="100000">
                                          <p:val>
                                            <p:strVal val="#ppt_x"/>
                                          </p:val>
                                        </p:tav>
                                      </p:tavLst>
                                    </p:anim>
                                    <p:anim calcmode="lin" valueType="num">
                                      <p:cBhvr additive="base">
                                        <p:cTn id="92" dur="500" fill="hold"/>
                                        <p:tgtEl>
                                          <p:spTgt spid="2458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24584"/>
                                        </p:tgtEl>
                                        <p:attrNameLst>
                                          <p:attrName>style.visibility</p:attrName>
                                        </p:attrNameLst>
                                      </p:cBhvr>
                                      <p:to>
                                        <p:strVal val="visible"/>
                                      </p:to>
                                    </p:set>
                                    <p:anim calcmode="lin" valueType="num">
                                      <p:cBhvr additive="base">
                                        <p:cTn id="95" dur="500" fill="hold"/>
                                        <p:tgtEl>
                                          <p:spTgt spid="24584"/>
                                        </p:tgtEl>
                                        <p:attrNameLst>
                                          <p:attrName>ppt_x</p:attrName>
                                        </p:attrNameLst>
                                      </p:cBhvr>
                                      <p:tavLst>
                                        <p:tav tm="0">
                                          <p:val>
                                            <p:strVal val="#ppt_x"/>
                                          </p:val>
                                        </p:tav>
                                        <p:tav tm="100000">
                                          <p:val>
                                            <p:strVal val="#ppt_x"/>
                                          </p:val>
                                        </p:tav>
                                      </p:tavLst>
                                    </p:anim>
                                    <p:anim calcmode="lin" valueType="num">
                                      <p:cBhvr additive="base">
                                        <p:cTn id="96" dur="500" fill="hold"/>
                                        <p:tgtEl>
                                          <p:spTgt spid="2458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4585"/>
                                        </p:tgtEl>
                                        <p:attrNameLst>
                                          <p:attrName>style.visibility</p:attrName>
                                        </p:attrNameLst>
                                      </p:cBhvr>
                                      <p:to>
                                        <p:strVal val="visible"/>
                                      </p:to>
                                    </p:set>
                                    <p:anim calcmode="lin" valueType="num">
                                      <p:cBhvr additive="base">
                                        <p:cTn id="99" dur="500" fill="hold"/>
                                        <p:tgtEl>
                                          <p:spTgt spid="24585"/>
                                        </p:tgtEl>
                                        <p:attrNameLst>
                                          <p:attrName>ppt_x</p:attrName>
                                        </p:attrNameLst>
                                      </p:cBhvr>
                                      <p:tavLst>
                                        <p:tav tm="0">
                                          <p:val>
                                            <p:strVal val="#ppt_x"/>
                                          </p:val>
                                        </p:tav>
                                        <p:tav tm="100000">
                                          <p:val>
                                            <p:strVal val="#ppt_x"/>
                                          </p:val>
                                        </p:tav>
                                      </p:tavLst>
                                    </p:anim>
                                    <p:anim calcmode="lin" valueType="num">
                                      <p:cBhvr additive="base">
                                        <p:cTn id="100" dur="500" fill="hold"/>
                                        <p:tgtEl>
                                          <p:spTgt spid="24585"/>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24586"/>
                                        </p:tgtEl>
                                        <p:attrNameLst>
                                          <p:attrName>style.visibility</p:attrName>
                                        </p:attrNameLst>
                                      </p:cBhvr>
                                      <p:to>
                                        <p:strVal val="visible"/>
                                      </p:to>
                                    </p:set>
                                    <p:anim calcmode="lin" valueType="num">
                                      <p:cBhvr additive="base">
                                        <p:cTn id="103" dur="500" fill="hold"/>
                                        <p:tgtEl>
                                          <p:spTgt spid="24586"/>
                                        </p:tgtEl>
                                        <p:attrNameLst>
                                          <p:attrName>ppt_x</p:attrName>
                                        </p:attrNameLst>
                                      </p:cBhvr>
                                      <p:tavLst>
                                        <p:tav tm="0">
                                          <p:val>
                                            <p:strVal val="#ppt_x"/>
                                          </p:val>
                                        </p:tav>
                                        <p:tav tm="100000">
                                          <p:val>
                                            <p:strVal val="#ppt_x"/>
                                          </p:val>
                                        </p:tav>
                                      </p:tavLst>
                                    </p:anim>
                                    <p:anim calcmode="lin" valueType="num">
                                      <p:cBhvr additive="base">
                                        <p:cTn id="104" dur="500" fill="hold"/>
                                        <p:tgtEl>
                                          <p:spTgt spid="24586"/>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6"/>
                                        </p:tgtEl>
                                        <p:attrNameLst>
                                          <p:attrName>style.visibility</p:attrName>
                                        </p:attrNameLst>
                                      </p:cBhvr>
                                      <p:to>
                                        <p:strVal val="visible"/>
                                      </p:to>
                                    </p:set>
                                    <p:anim calcmode="lin" valueType="num">
                                      <p:cBhvr additive="base">
                                        <p:cTn id="107" dur="500" fill="hold"/>
                                        <p:tgtEl>
                                          <p:spTgt spid="6"/>
                                        </p:tgtEl>
                                        <p:attrNameLst>
                                          <p:attrName>ppt_x</p:attrName>
                                        </p:attrNameLst>
                                      </p:cBhvr>
                                      <p:tavLst>
                                        <p:tav tm="0">
                                          <p:val>
                                            <p:strVal val="#ppt_x"/>
                                          </p:val>
                                        </p:tav>
                                        <p:tav tm="100000">
                                          <p:val>
                                            <p:strVal val="#ppt_x"/>
                                          </p:val>
                                        </p:tav>
                                      </p:tavLst>
                                    </p:anim>
                                    <p:anim calcmode="lin" valueType="num">
                                      <p:cBhvr additive="base">
                                        <p:cTn id="108" dur="500" fill="hold"/>
                                        <p:tgtEl>
                                          <p:spTgt spid="6"/>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500" fill="hold"/>
                                        <p:tgtEl>
                                          <p:spTgt spid="7"/>
                                        </p:tgtEl>
                                        <p:attrNameLst>
                                          <p:attrName>ppt_x</p:attrName>
                                        </p:attrNameLst>
                                      </p:cBhvr>
                                      <p:tavLst>
                                        <p:tav tm="0">
                                          <p:val>
                                            <p:strVal val="#ppt_x"/>
                                          </p:val>
                                        </p:tav>
                                        <p:tav tm="100000">
                                          <p:val>
                                            <p:strVal val="#ppt_x"/>
                                          </p:val>
                                        </p:tav>
                                      </p:tavLst>
                                    </p:anim>
                                    <p:anim calcmode="lin" valueType="num">
                                      <p:cBhvr additive="base">
                                        <p:cTn id="112" dur="500" fill="hold"/>
                                        <p:tgtEl>
                                          <p:spTgt spid="7"/>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8"/>
                                        </p:tgtEl>
                                        <p:attrNameLst>
                                          <p:attrName>style.visibility</p:attrName>
                                        </p:attrNameLst>
                                      </p:cBhvr>
                                      <p:to>
                                        <p:strVal val="visible"/>
                                      </p:to>
                                    </p:set>
                                    <p:anim calcmode="lin" valueType="num">
                                      <p:cBhvr additive="base">
                                        <p:cTn id="115" dur="500" fill="hold"/>
                                        <p:tgtEl>
                                          <p:spTgt spid="8"/>
                                        </p:tgtEl>
                                        <p:attrNameLst>
                                          <p:attrName>ppt_x</p:attrName>
                                        </p:attrNameLst>
                                      </p:cBhvr>
                                      <p:tavLst>
                                        <p:tav tm="0">
                                          <p:val>
                                            <p:strVal val="#ppt_x"/>
                                          </p:val>
                                        </p:tav>
                                        <p:tav tm="100000">
                                          <p:val>
                                            <p:strVal val="#ppt_x"/>
                                          </p:val>
                                        </p:tav>
                                      </p:tavLst>
                                    </p:anim>
                                    <p:anim calcmode="lin" valueType="num">
                                      <p:cBhvr additive="base">
                                        <p:cTn id="116" dur="500" fill="hold"/>
                                        <p:tgtEl>
                                          <p:spTgt spid="8"/>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9"/>
                                        </p:tgtEl>
                                        <p:attrNameLst>
                                          <p:attrName>style.visibility</p:attrName>
                                        </p:attrNameLst>
                                      </p:cBhvr>
                                      <p:to>
                                        <p:strVal val="visible"/>
                                      </p:to>
                                    </p:set>
                                    <p:anim calcmode="lin" valueType="num">
                                      <p:cBhvr additive="base">
                                        <p:cTn id="119" dur="500" fill="hold"/>
                                        <p:tgtEl>
                                          <p:spTgt spid="9"/>
                                        </p:tgtEl>
                                        <p:attrNameLst>
                                          <p:attrName>ppt_x</p:attrName>
                                        </p:attrNameLst>
                                      </p:cBhvr>
                                      <p:tavLst>
                                        <p:tav tm="0">
                                          <p:val>
                                            <p:strVal val="#ppt_x"/>
                                          </p:val>
                                        </p:tav>
                                        <p:tav tm="100000">
                                          <p:val>
                                            <p:strVal val="#ppt_x"/>
                                          </p:val>
                                        </p:tav>
                                      </p:tavLst>
                                    </p:anim>
                                    <p:anim calcmode="lin" valueType="num">
                                      <p:cBhvr additive="base">
                                        <p:cTn id="120" dur="500" fill="hold"/>
                                        <p:tgtEl>
                                          <p:spTgt spid="9"/>
                                        </p:tgtEl>
                                        <p:attrNameLst>
                                          <p:attrName>ppt_y</p:attrName>
                                        </p:attrNameLst>
                                      </p:cBhvr>
                                      <p:tavLst>
                                        <p:tav tm="0">
                                          <p:val>
                                            <p:strVal val="1+#ppt_h/2"/>
                                          </p:val>
                                        </p:tav>
                                        <p:tav tm="100000">
                                          <p:val>
                                            <p:strVal val="#ppt_y"/>
                                          </p:val>
                                        </p:tav>
                                      </p:tavLst>
                                    </p:anim>
                                  </p:childTnLst>
                                </p:cTn>
                              </p:par>
                              <p:par>
                                <p:cTn id="121" presetID="2" presetClass="entr" presetSubtype="4" fill="hold" nodeType="withEffect">
                                  <p:stCondLst>
                                    <p:cond delay="0"/>
                                  </p:stCondLst>
                                  <p:childTnLst>
                                    <p:set>
                                      <p:cBhvr>
                                        <p:cTn id="122" dur="1" fill="hold">
                                          <p:stCondLst>
                                            <p:cond delay="0"/>
                                          </p:stCondLst>
                                        </p:cTn>
                                        <p:tgtEl>
                                          <p:spTgt spid="10"/>
                                        </p:tgtEl>
                                        <p:attrNameLst>
                                          <p:attrName>style.visibility</p:attrName>
                                        </p:attrNameLst>
                                      </p:cBhvr>
                                      <p:to>
                                        <p:strVal val="visible"/>
                                      </p:to>
                                    </p:set>
                                    <p:anim calcmode="lin" valueType="num">
                                      <p:cBhvr additive="base">
                                        <p:cTn id="123" dur="500" fill="hold"/>
                                        <p:tgtEl>
                                          <p:spTgt spid="10"/>
                                        </p:tgtEl>
                                        <p:attrNameLst>
                                          <p:attrName>ppt_x</p:attrName>
                                        </p:attrNameLst>
                                      </p:cBhvr>
                                      <p:tavLst>
                                        <p:tav tm="0">
                                          <p:val>
                                            <p:strVal val="#ppt_x"/>
                                          </p:val>
                                        </p:tav>
                                        <p:tav tm="100000">
                                          <p:val>
                                            <p:strVal val="#ppt_x"/>
                                          </p:val>
                                        </p:tav>
                                      </p:tavLst>
                                    </p:anim>
                                    <p:anim calcmode="lin" valueType="num">
                                      <p:cBhvr additive="base">
                                        <p:cTn id="124" dur="500" fill="hold"/>
                                        <p:tgtEl>
                                          <p:spTgt spid="10"/>
                                        </p:tgtEl>
                                        <p:attrNameLst>
                                          <p:attrName>ppt_y</p:attrName>
                                        </p:attrNameLst>
                                      </p:cBhvr>
                                      <p:tavLst>
                                        <p:tav tm="0">
                                          <p:val>
                                            <p:strVal val="1+#ppt_h/2"/>
                                          </p:val>
                                        </p:tav>
                                        <p:tav tm="100000">
                                          <p:val>
                                            <p:strVal val="#ppt_y"/>
                                          </p:val>
                                        </p:tav>
                                      </p:tavLst>
                                    </p:anim>
                                  </p:childTnLst>
                                </p:cTn>
                              </p:par>
                              <p:par>
                                <p:cTn id="125" presetID="2" presetClass="entr" presetSubtype="4" fill="hold" nodeType="withEffect">
                                  <p:stCondLst>
                                    <p:cond delay="0"/>
                                  </p:stCondLst>
                                  <p:childTnLst>
                                    <p:set>
                                      <p:cBhvr>
                                        <p:cTn id="126" dur="1" fill="hold">
                                          <p:stCondLst>
                                            <p:cond delay="0"/>
                                          </p:stCondLst>
                                        </p:cTn>
                                        <p:tgtEl>
                                          <p:spTgt spid="11"/>
                                        </p:tgtEl>
                                        <p:attrNameLst>
                                          <p:attrName>style.visibility</p:attrName>
                                        </p:attrNameLst>
                                      </p:cBhvr>
                                      <p:to>
                                        <p:strVal val="visible"/>
                                      </p:to>
                                    </p:set>
                                    <p:anim calcmode="lin" valueType="num">
                                      <p:cBhvr additive="base">
                                        <p:cTn id="127" dur="500" fill="hold"/>
                                        <p:tgtEl>
                                          <p:spTgt spid="11"/>
                                        </p:tgtEl>
                                        <p:attrNameLst>
                                          <p:attrName>ppt_x</p:attrName>
                                        </p:attrNameLst>
                                      </p:cBhvr>
                                      <p:tavLst>
                                        <p:tav tm="0">
                                          <p:val>
                                            <p:strVal val="#ppt_x"/>
                                          </p:val>
                                        </p:tav>
                                        <p:tav tm="100000">
                                          <p:val>
                                            <p:strVal val="#ppt_x"/>
                                          </p:val>
                                        </p:tav>
                                      </p:tavLst>
                                    </p:anim>
                                    <p:anim calcmode="lin" valueType="num">
                                      <p:cBhvr additive="base">
                                        <p:cTn id="128" dur="500" fill="hold"/>
                                        <p:tgtEl>
                                          <p:spTgt spid="11"/>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12"/>
                                        </p:tgtEl>
                                        <p:attrNameLst>
                                          <p:attrName>style.visibility</p:attrName>
                                        </p:attrNameLst>
                                      </p:cBhvr>
                                      <p:to>
                                        <p:strVal val="visible"/>
                                      </p:to>
                                    </p:set>
                                    <p:anim calcmode="lin" valueType="num">
                                      <p:cBhvr additive="base">
                                        <p:cTn id="131" dur="500" fill="hold"/>
                                        <p:tgtEl>
                                          <p:spTgt spid="12"/>
                                        </p:tgtEl>
                                        <p:attrNameLst>
                                          <p:attrName>ppt_x</p:attrName>
                                        </p:attrNameLst>
                                      </p:cBhvr>
                                      <p:tavLst>
                                        <p:tav tm="0">
                                          <p:val>
                                            <p:strVal val="#ppt_x"/>
                                          </p:val>
                                        </p:tav>
                                        <p:tav tm="100000">
                                          <p:val>
                                            <p:strVal val="#ppt_x"/>
                                          </p:val>
                                        </p:tav>
                                      </p:tavLst>
                                    </p:anim>
                                    <p:anim calcmode="lin" valueType="num">
                                      <p:cBhvr additive="base">
                                        <p:cTn id="132" dur="500" fill="hold"/>
                                        <p:tgtEl>
                                          <p:spTgt spid="12"/>
                                        </p:tgtEl>
                                        <p:attrNameLst>
                                          <p:attrName>ppt_y</p:attrName>
                                        </p:attrNameLst>
                                      </p:cBhvr>
                                      <p:tavLst>
                                        <p:tav tm="0">
                                          <p:val>
                                            <p:strVal val="1+#ppt_h/2"/>
                                          </p:val>
                                        </p:tav>
                                        <p:tav tm="100000">
                                          <p:val>
                                            <p:strVal val="#ppt_y"/>
                                          </p:val>
                                        </p:tav>
                                      </p:tavLst>
                                    </p:anim>
                                  </p:childTnLst>
                                </p:cTn>
                              </p:par>
                              <p:par>
                                <p:cTn id="133" presetID="2" presetClass="entr" presetSubtype="4" fill="hold" nodeType="withEffect">
                                  <p:stCondLst>
                                    <p:cond delay="0"/>
                                  </p:stCondLst>
                                  <p:childTnLst>
                                    <p:set>
                                      <p:cBhvr>
                                        <p:cTn id="134" dur="1" fill="hold">
                                          <p:stCondLst>
                                            <p:cond delay="0"/>
                                          </p:stCondLst>
                                        </p:cTn>
                                        <p:tgtEl>
                                          <p:spTgt spid="13"/>
                                        </p:tgtEl>
                                        <p:attrNameLst>
                                          <p:attrName>style.visibility</p:attrName>
                                        </p:attrNameLst>
                                      </p:cBhvr>
                                      <p:to>
                                        <p:strVal val="visible"/>
                                      </p:to>
                                    </p:set>
                                    <p:anim calcmode="lin" valueType="num">
                                      <p:cBhvr additive="base">
                                        <p:cTn id="135" dur="500" fill="hold"/>
                                        <p:tgtEl>
                                          <p:spTgt spid="13"/>
                                        </p:tgtEl>
                                        <p:attrNameLst>
                                          <p:attrName>ppt_x</p:attrName>
                                        </p:attrNameLst>
                                      </p:cBhvr>
                                      <p:tavLst>
                                        <p:tav tm="0">
                                          <p:val>
                                            <p:strVal val="#ppt_x"/>
                                          </p:val>
                                        </p:tav>
                                        <p:tav tm="100000">
                                          <p:val>
                                            <p:strVal val="#ppt_x"/>
                                          </p:val>
                                        </p:tav>
                                      </p:tavLst>
                                    </p:anim>
                                    <p:anim calcmode="lin" valueType="num">
                                      <p:cBhvr additive="base">
                                        <p:cTn id="136" dur="500" fill="hold"/>
                                        <p:tgtEl>
                                          <p:spTgt spid="13"/>
                                        </p:tgtEl>
                                        <p:attrNameLst>
                                          <p:attrName>ppt_y</p:attrName>
                                        </p:attrNameLst>
                                      </p:cBhvr>
                                      <p:tavLst>
                                        <p:tav tm="0">
                                          <p:val>
                                            <p:strVal val="1+#ppt_h/2"/>
                                          </p:val>
                                        </p:tav>
                                        <p:tav tm="100000">
                                          <p:val>
                                            <p:strVal val="#ppt_y"/>
                                          </p:val>
                                        </p:tav>
                                      </p:tavLst>
                                    </p:anim>
                                  </p:childTnLst>
                                </p:cTn>
                              </p:par>
                              <p:par>
                                <p:cTn id="137" presetID="2" presetClass="entr" presetSubtype="4" fill="hold" nodeType="withEffect">
                                  <p:stCondLst>
                                    <p:cond delay="0"/>
                                  </p:stCondLst>
                                  <p:childTnLst>
                                    <p:set>
                                      <p:cBhvr>
                                        <p:cTn id="138" dur="1" fill="hold">
                                          <p:stCondLst>
                                            <p:cond delay="0"/>
                                          </p:stCondLst>
                                        </p:cTn>
                                        <p:tgtEl>
                                          <p:spTgt spid="14"/>
                                        </p:tgtEl>
                                        <p:attrNameLst>
                                          <p:attrName>style.visibility</p:attrName>
                                        </p:attrNameLst>
                                      </p:cBhvr>
                                      <p:to>
                                        <p:strVal val="visible"/>
                                      </p:to>
                                    </p:set>
                                    <p:anim calcmode="lin" valueType="num">
                                      <p:cBhvr additive="base">
                                        <p:cTn id="139" dur="500" fill="hold"/>
                                        <p:tgtEl>
                                          <p:spTgt spid="14"/>
                                        </p:tgtEl>
                                        <p:attrNameLst>
                                          <p:attrName>ppt_x</p:attrName>
                                        </p:attrNameLst>
                                      </p:cBhvr>
                                      <p:tavLst>
                                        <p:tav tm="0">
                                          <p:val>
                                            <p:strVal val="#ppt_x"/>
                                          </p:val>
                                        </p:tav>
                                        <p:tav tm="100000">
                                          <p:val>
                                            <p:strVal val="#ppt_x"/>
                                          </p:val>
                                        </p:tav>
                                      </p:tavLst>
                                    </p:anim>
                                    <p:anim calcmode="lin" valueType="num">
                                      <p:cBhvr additive="base">
                                        <p:cTn id="140" dur="500" fill="hold"/>
                                        <p:tgtEl>
                                          <p:spTgt spid="14"/>
                                        </p:tgtEl>
                                        <p:attrNameLst>
                                          <p:attrName>ppt_y</p:attrName>
                                        </p:attrNameLst>
                                      </p:cBhvr>
                                      <p:tavLst>
                                        <p:tav tm="0">
                                          <p:val>
                                            <p:strVal val="1+#ppt_h/2"/>
                                          </p:val>
                                        </p:tav>
                                        <p:tav tm="100000">
                                          <p:val>
                                            <p:strVal val="#ppt_y"/>
                                          </p:val>
                                        </p:tav>
                                      </p:tavLst>
                                    </p:anim>
                                  </p:childTnLst>
                                </p:cTn>
                              </p:par>
                              <p:par>
                                <p:cTn id="141" presetID="2" presetClass="entr" presetSubtype="4" fill="hold" nodeType="withEffect">
                                  <p:stCondLst>
                                    <p:cond delay="0"/>
                                  </p:stCondLst>
                                  <p:childTnLst>
                                    <p:set>
                                      <p:cBhvr>
                                        <p:cTn id="142" dur="1" fill="hold">
                                          <p:stCondLst>
                                            <p:cond delay="0"/>
                                          </p:stCondLst>
                                        </p:cTn>
                                        <p:tgtEl>
                                          <p:spTgt spid="15"/>
                                        </p:tgtEl>
                                        <p:attrNameLst>
                                          <p:attrName>style.visibility</p:attrName>
                                        </p:attrNameLst>
                                      </p:cBhvr>
                                      <p:to>
                                        <p:strVal val="visible"/>
                                      </p:to>
                                    </p:set>
                                    <p:anim calcmode="lin" valueType="num">
                                      <p:cBhvr additive="base">
                                        <p:cTn id="143" dur="500" fill="hold"/>
                                        <p:tgtEl>
                                          <p:spTgt spid="15"/>
                                        </p:tgtEl>
                                        <p:attrNameLst>
                                          <p:attrName>ppt_x</p:attrName>
                                        </p:attrNameLst>
                                      </p:cBhvr>
                                      <p:tavLst>
                                        <p:tav tm="0">
                                          <p:val>
                                            <p:strVal val="#ppt_x"/>
                                          </p:val>
                                        </p:tav>
                                        <p:tav tm="100000">
                                          <p:val>
                                            <p:strVal val="#ppt_x"/>
                                          </p:val>
                                        </p:tav>
                                      </p:tavLst>
                                    </p:anim>
                                    <p:anim calcmode="lin" valueType="num">
                                      <p:cBhvr additive="base">
                                        <p:cTn id="144" dur="500" fill="hold"/>
                                        <p:tgtEl>
                                          <p:spTgt spid="15"/>
                                        </p:tgtEl>
                                        <p:attrNameLst>
                                          <p:attrName>ppt_y</p:attrName>
                                        </p:attrNameLst>
                                      </p:cBhvr>
                                      <p:tavLst>
                                        <p:tav tm="0">
                                          <p:val>
                                            <p:strVal val="1+#ppt_h/2"/>
                                          </p:val>
                                        </p:tav>
                                        <p:tav tm="100000">
                                          <p:val>
                                            <p:strVal val="#ppt_y"/>
                                          </p:val>
                                        </p:tav>
                                      </p:tavLst>
                                    </p:anim>
                                  </p:childTnLst>
                                </p:cTn>
                              </p:par>
                              <p:par>
                                <p:cTn id="145" presetID="2" presetClass="entr" presetSubtype="4" fill="hold" grpId="1" nodeType="withEffect">
                                  <p:stCondLst>
                                    <p:cond delay="0"/>
                                  </p:stCondLst>
                                  <p:childTnLst>
                                    <p:set>
                                      <p:cBhvr>
                                        <p:cTn id="146" dur="1" fill="hold">
                                          <p:stCondLst>
                                            <p:cond delay="0"/>
                                          </p:stCondLst>
                                        </p:cTn>
                                        <p:tgtEl>
                                          <p:spTgt spid="25685"/>
                                        </p:tgtEl>
                                        <p:attrNameLst>
                                          <p:attrName>style.visibility</p:attrName>
                                        </p:attrNameLst>
                                      </p:cBhvr>
                                      <p:to>
                                        <p:strVal val="visible"/>
                                      </p:to>
                                    </p:set>
                                    <p:anim calcmode="lin" valueType="num">
                                      <p:cBhvr additive="base">
                                        <p:cTn id="147" dur="500" fill="hold"/>
                                        <p:tgtEl>
                                          <p:spTgt spid="25685"/>
                                        </p:tgtEl>
                                        <p:attrNameLst>
                                          <p:attrName>ppt_x</p:attrName>
                                        </p:attrNameLst>
                                      </p:cBhvr>
                                      <p:tavLst>
                                        <p:tav tm="0">
                                          <p:val>
                                            <p:strVal val="#ppt_x"/>
                                          </p:val>
                                        </p:tav>
                                        <p:tav tm="100000">
                                          <p:val>
                                            <p:strVal val="#ppt_x"/>
                                          </p:val>
                                        </p:tav>
                                      </p:tavLst>
                                    </p:anim>
                                    <p:anim calcmode="lin" valueType="num">
                                      <p:cBhvr additive="base">
                                        <p:cTn id="148" dur="500" fill="hold"/>
                                        <p:tgtEl>
                                          <p:spTgt spid="25685"/>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24598"/>
                                        </p:tgtEl>
                                        <p:attrNameLst>
                                          <p:attrName>style.visibility</p:attrName>
                                        </p:attrNameLst>
                                      </p:cBhvr>
                                      <p:to>
                                        <p:strVal val="visible"/>
                                      </p:to>
                                    </p:set>
                                    <p:anim calcmode="lin" valueType="num">
                                      <p:cBhvr additive="base">
                                        <p:cTn id="151" dur="500" fill="hold"/>
                                        <p:tgtEl>
                                          <p:spTgt spid="24598"/>
                                        </p:tgtEl>
                                        <p:attrNameLst>
                                          <p:attrName>ppt_x</p:attrName>
                                        </p:attrNameLst>
                                      </p:cBhvr>
                                      <p:tavLst>
                                        <p:tav tm="0">
                                          <p:val>
                                            <p:strVal val="#ppt_x"/>
                                          </p:val>
                                        </p:tav>
                                        <p:tav tm="100000">
                                          <p:val>
                                            <p:strVal val="#ppt_x"/>
                                          </p:val>
                                        </p:tav>
                                      </p:tavLst>
                                    </p:anim>
                                    <p:anim calcmode="lin" valueType="num">
                                      <p:cBhvr additive="base">
                                        <p:cTn id="152" dur="500" fill="hold"/>
                                        <p:tgtEl>
                                          <p:spTgt spid="24598"/>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24599"/>
                                        </p:tgtEl>
                                        <p:attrNameLst>
                                          <p:attrName>style.visibility</p:attrName>
                                        </p:attrNameLst>
                                      </p:cBhvr>
                                      <p:to>
                                        <p:strVal val="visible"/>
                                      </p:to>
                                    </p:set>
                                    <p:anim calcmode="lin" valueType="num">
                                      <p:cBhvr additive="base">
                                        <p:cTn id="155" dur="500" fill="hold"/>
                                        <p:tgtEl>
                                          <p:spTgt spid="24599"/>
                                        </p:tgtEl>
                                        <p:attrNameLst>
                                          <p:attrName>ppt_x</p:attrName>
                                        </p:attrNameLst>
                                      </p:cBhvr>
                                      <p:tavLst>
                                        <p:tav tm="0">
                                          <p:val>
                                            <p:strVal val="#ppt_x"/>
                                          </p:val>
                                        </p:tav>
                                        <p:tav tm="100000">
                                          <p:val>
                                            <p:strVal val="#ppt_x"/>
                                          </p:val>
                                        </p:tav>
                                      </p:tavLst>
                                    </p:anim>
                                    <p:anim calcmode="lin" valueType="num">
                                      <p:cBhvr additive="base">
                                        <p:cTn id="156" dur="500" fill="hold"/>
                                        <p:tgtEl>
                                          <p:spTgt spid="24599"/>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24600"/>
                                        </p:tgtEl>
                                        <p:attrNameLst>
                                          <p:attrName>style.visibility</p:attrName>
                                        </p:attrNameLst>
                                      </p:cBhvr>
                                      <p:to>
                                        <p:strVal val="visible"/>
                                      </p:to>
                                    </p:set>
                                    <p:anim calcmode="lin" valueType="num">
                                      <p:cBhvr additive="base">
                                        <p:cTn id="159" dur="500" fill="hold"/>
                                        <p:tgtEl>
                                          <p:spTgt spid="24600"/>
                                        </p:tgtEl>
                                        <p:attrNameLst>
                                          <p:attrName>ppt_x</p:attrName>
                                        </p:attrNameLst>
                                      </p:cBhvr>
                                      <p:tavLst>
                                        <p:tav tm="0">
                                          <p:val>
                                            <p:strVal val="#ppt_x"/>
                                          </p:val>
                                        </p:tav>
                                        <p:tav tm="100000">
                                          <p:val>
                                            <p:strVal val="#ppt_x"/>
                                          </p:val>
                                        </p:tav>
                                      </p:tavLst>
                                    </p:anim>
                                    <p:anim calcmode="lin" valueType="num">
                                      <p:cBhvr additive="base">
                                        <p:cTn id="160" dur="500" fill="hold"/>
                                        <p:tgtEl>
                                          <p:spTgt spid="24600"/>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24601"/>
                                        </p:tgtEl>
                                        <p:attrNameLst>
                                          <p:attrName>style.visibility</p:attrName>
                                        </p:attrNameLst>
                                      </p:cBhvr>
                                      <p:to>
                                        <p:strVal val="visible"/>
                                      </p:to>
                                    </p:set>
                                    <p:anim calcmode="lin" valueType="num">
                                      <p:cBhvr additive="base">
                                        <p:cTn id="163" dur="500" fill="hold"/>
                                        <p:tgtEl>
                                          <p:spTgt spid="24601"/>
                                        </p:tgtEl>
                                        <p:attrNameLst>
                                          <p:attrName>ppt_x</p:attrName>
                                        </p:attrNameLst>
                                      </p:cBhvr>
                                      <p:tavLst>
                                        <p:tav tm="0">
                                          <p:val>
                                            <p:strVal val="#ppt_x"/>
                                          </p:val>
                                        </p:tav>
                                        <p:tav tm="100000">
                                          <p:val>
                                            <p:strVal val="#ppt_x"/>
                                          </p:val>
                                        </p:tav>
                                      </p:tavLst>
                                    </p:anim>
                                    <p:anim calcmode="lin" valueType="num">
                                      <p:cBhvr additive="base">
                                        <p:cTn id="164" dur="500" fill="hold"/>
                                        <p:tgtEl>
                                          <p:spTgt spid="24601"/>
                                        </p:tgtEl>
                                        <p:attrNameLst>
                                          <p:attrName>ppt_y</p:attrName>
                                        </p:attrNameLst>
                                      </p:cBhvr>
                                      <p:tavLst>
                                        <p:tav tm="0">
                                          <p:val>
                                            <p:strVal val="1+#ppt_h/2"/>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24602"/>
                                        </p:tgtEl>
                                        <p:attrNameLst>
                                          <p:attrName>style.visibility</p:attrName>
                                        </p:attrNameLst>
                                      </p:cBhvr>
                                      <p:to>
                                        <p:strVal val="visible"/>
                                      </p:to>
                                    </p:set>
                                    <p:anim calcmode="lin" valueType="num">
                                      <p:cBhvr additive="base">
                                        <p:cTn id="167" dur="500" fill="hold"/>
                                        <p:tgtEl>
                                          <p:spTgt spid="24602"/>
                                        </p:tgtEl>
                                        <p:attrNameLst>
                                          <p:attrName>ppt_x</p:attrName>
                                        </p:attrNameLst>
                                      </p:cBhvr>
                                      <p:tavLst>
                                        <p:tav tm="0">
                                          <p:val>
                                            <p:strVal val="#ppt_x"/>
                                          </p:val>
                                        </p:tav>
                                        <p:tav tm="100000">
                                          <p:val>
                                            <p:strVal val="#ppt_x"/>
                                          </p:val>
                                        </p:tav>
                                      </p:tavLst>
                                    </p:anim>
                                    <p:anim calcmode="lin" valueType="num">
                                      <p:cBhvr additive="base">
                                        <p:cTn id="168" dur="500" fill="hold"/>
                                        <p:tgtEl>
                                          <p:spTgt spid="24602"/>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24603"/>
                                        </p:tgtEl>
                                        <p:attrNameLst>
                                          <p:attrName>style.visibility</p:attrName>
                                        </p:attrNameLst>
                                      </p:cBhvr>
                                      <p:to>
                                        <p:strVal val="visible"/>
                                      </p:to>
                                    </p:set>
                                    <p:anim calcmode="lin" valueType="num">
                                      <p:cBhvr additive="base">
                                        <p:cTn id="171" dur="500" fill="hold"/>
                                        <p:tgtEl>
                                          <p:spTgt spid="24603"/>
                                        </p:tgtEl>
                                        <p:attrNameLst>
                                          <p:attrName>ppt_x</p:attrName>
                                        </p:attrNameLst>
                                      </p:cBhvr>
                                      <p:tavLst>
                                        <p:tav tm="0">
                                          <p:val>
                                            <p:strVal val="#ppt_x"/>
                                          </p:val>
                                        </p:tav>
                                        <p:tav tm="100000">
                                          <p:val>
                                            <p:strVal val="#ppt_x"/>
                                          </p:val>
                                        </p:tav>
                                      </p:tavLst>
                                    </p:anim>
                                    <p:anim calcmode="lin" valueType="num">
                                      <p:cBhvr additive="base">
                                        <p:cTn id="172" dur="500" fill="hold"/>
                                        <p:tgtEl>
                                          <p:spTgt spid="24603"/>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24604"/>
                                        </p:tgtEl>
                                        <p:attrNameLst>
                                          <p:attrName>style.visibility</p:attrName>
                                        </p:attrNameLst>
                                      </p:cBhvr>
                                      <p:to>
                                        <p:strVal val="visible"/>
                                      </p:to>
                                    </p:set>
                                    <p:anim calcmode="lin" valueType="num">
                                      <p:cBhvr additive="base">
                                        <p:cTn id="175" dur="500" fill="hold"/>
                                        <p:tgtEl>
                                          <p:spTgt spid="24604"/>
                                        </p:tgtEl>
                                        <p:attrNameLst>
                                          <p:attrName>ppt_x</p:attrName>
                                        </p:attrNameLst>
                                      </p:cBhvr>
                                      <p:tavLst>
                                        <p:tav tm="0">
                                          <p:val>
                                            <p:strVal val="#ppt_x"/>
                                          </p:val>
                                        </p:tav>
                                        <p:tav tm="100000">
                                          <p:val>
                                            <p:strVal val="#ppt_x"/>
                                          </p:val>
                                        </p:tav>
                                      </p:tavLst>
                                    </p:anim>
                                    <p:anim calcmode="lin" valueType="num">
                                      <p:cBhvr additive="base">
                                        <p:cTn id="176" dur="500" fill="hold"/>
                                        <p:tgtEl>
                                          <p:spTgt spid="24604"/>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24605"/>
                                        </p:tgtEl>
                                        <p:attrNameLst>
                                          <p:attrName>style.visibility</p:attrName>
                                        </p:attrNameLst>
                                      </p:cBhvr>
                                      <p:to>
                                        <p:strVal val="visible"/>
                                      </p:to>
                                    </p:set>
                                    <p:anim calcmode="lin" valueType="num">
                                      <p:cBhvr additive="base">
                                        <p:cTn id="179" dur="500" fill="hold"/>
                                        <p:tgtEl>
                                          <p:spTgt spid="24605"/>
                                        </p:tgtEl>
                                        <p:attrNameLst>
                                          <p:attrName>ppt_x</p:attrName>
                                        </p:attrNameLst>
                                      </p:cBhvr>
                                      <p:tavLst>
                                        <p:tav tm="0">
                                          <p:val>
                                            <p:strVal val="#ppt_x"/>
                                          </p:val>
                                        </p:tav>
                                        <p:tav tm="100000">
                                          <p:val>
                                            <p:strVal val="#ppt_x"/>
                                          </p:val>
                                        </p:tav>
                                      </p:tavLst>
                                    </p:anim>
                                    <p:anim calcmode="lin" valueType="num">
                                      <p:cBhvr additive="base">
                                        <p:cTn id="180" dur="500" fill="hold"/>
                                        <p:tgtEl>
                                          <p:spTgt spid="24605"/>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24606"/>
                                        </p:tgtEl>
                                        <p:attrNameLst>
                                          <p:attrName>style.visibility</p:attrName>
                                        </p:attrNameLst>
                                      </p:cBhvr>
                                      <p:to>
                                        <p:strVal val="visible"/>
                                      </p:to>
                                    </p:set>
                                    <p:anim calcmode="lin" valueType="num">
                                      <p:cBhvr additive="base">
                                        <p:cTn id="183" dur="500" fill="hold"/>
                                        <p:tgtEl>
                                          <p:spTgt spid="24606"/>
                                        </p:tgtEl>
                                        <p:attrNameLst>
                                          <p:attrName>ppt_x</p:attrName>
                                        </p:attrNameLst>
                                      </p:cBhvr>
                                      <p:tavLst>
                                        <p:tav tm="0">
                                          <p:val>
                                            <p:strVal val="#ppt_x"/>
                                          </p:val>
                                        </p:tav>
                                        <p:tav tm="100000">
                                          <p:val>
                                            <p:strVal val="#ppt_x"/>
                                          </p:val>
                                        </p:tav>
                                      </p:tavLst>
                                    </p:anim>
                                    <p:anim calcmode="lin" valueType="num">
                                      <p:cBhvr additive="base">
                                        <p:cTn id="184" dur="500" fill="hold"/>
                                        <p:tgtEl>
                                          <p:spTgt spid="24606"/>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24607"/>
                                        </p:tgtEl>
                                        <p:attrNameLst>
                                          <p:attrName>style.visibility</p:attrName>
                                        </p:attrNameLst>
                                      </p:cBhvr>
                                      <p:to>
                                        <p:strVal val="visible"/>
                                      </p:to>
                                    </p:set>
                                    <p:anim calcmode="lin" valueType="num">
                                      <p:cBhvr additive="base">
                                        <p:cTn id="187" dur="500" fill="hold"/>
                                        <p:tgtEl>
                                          <p:spTgt spid="24607"/>
                                        </p:tgtEl>
                                        <p:attrNameLst>
                                          <p:attrName>ppt_x</p:attrName>
                                        </p:attrNameLst>
                                      </p:cBhvr>
                                      <p:tavLst>
                                        <p:tav tm="0">
                                          <p:val>
                                            <p:strVal val="#ppt_x"/>
                                          </p:val>
                                        </p:tav>
                                        <p:tav tm="100000">
                                          <p:val>
                                            <p:strVal val="#ppt_x"/>
                                          </p:val>
                                        </p:tav>
                                      </p:tavLst>
                                    </p:anim>
                                    <p:anim calcmode="lin" valueType="num">
                                      <p:cBhvr additive="base">
                                        <p:cTn id="188" dur="500" fill="hold"/>
                                        <p:tgtEl>
                                          <p:spTgt spid="24607"/>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24608"/>
                                        </p:tgtEl>
                                        <p:attrNameLst>
                                          <p:attrName>style.visibility</p:attrName>
                                        </p:attrNameLst>
                                      </p:cBhvr>
                                      <p:to>
                                        <p:strVal val="visible"/>
                                      </p:to>
                                    </p:set>
                                    <p:anim calcmode="lin" valueType="num">
                                      <p:cBhvr additive="base">
                                        <p:cTn id="191" dur="500" fill="hold"/>
                                        <p:tgtEl>
                                          <p:spTgt spid="24608"/>
                                        </p:tgtEl>
                                        <p:attrNameLst>
                                          <p:attrName>ppt_x</p:attrName>
                                        </p:attrNameLst>
                                      </p:cBhvr>
                                      <p:tavLst>
                                        <p:tav tm="0">
                                          <p:val>
                                            <p:strVal val="#ppt_x"/>
                                          </p:val>
                                        </p:tav>
                                        <p:tav tm="100000">
                                          <p:val>
                                            <p:strVal val="#ppt_x"/>
                                          </p:val>
                                        </p:tav>
                                      </p:tavLst>
                                    </p:anim>
                                    <p:anim calcmode="lin" valueType="num">
                                      <p:cBhvr additive="base">
                                        <p:cTn id="192" dur="500" fill="hold"/>
                                        <p:tgtEl>
                                          <p:spTgt spid="24608"/>
                                        </p:tgtEl>
                                        <p:attrNameLst>
                                          <p:attrName>ppt_y</p:attrName>
                                        </p:attrNameLst>
                                      </p:cBhvr>
                                      <p:tavLst>
                                        <p:tav tm="0">
                                          <p:val>
                                            <p:strVal val="1+#ppt_h/2"/>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24609"/>
                                        </p:tgtEl>
                                        <p:attrNameLst>
                                          <p:attrName>style.visibility</p:attrName>
                                        </p:attrNameLst>
                                      </p:cBhvr>
                                      <p:to>
                                        <p:strVal val="visible"/>
                                      </p:to>
                                    </p:set>
                                    <p:anim calcmode="lin" valueType="num">
                                      <p:cBhvr additive="base">
                                        <p:cTn id="195" dur="500" fill="hold"/>
                                        <p:tgtEl>
                                          <p:spTgt spid="24609"/>
                                        </p:tgtEl>
                                        <p:attrNameLst>
                                          <p:attrName>ppt_x</p:attrName>
                                        </p:attrNameLst>
                                      </p:cBhvr>
                                      <p:tavLst>
                                        <p:tav tm="0">
                                          <p:val>
                                            <p:strVal val="#ppt_x"/>
                                          </p:val>
                                        </p:tav>
                                        <p:tav tm="100000">
                                          <p:val>
                                            <p:strVal val="#ppt_x"/>
                                          </p:val>
                                        </p:tav>
                                      </p:tavLst>
                                    </p:anim>
                                    <p:anim calcmode="lin" valueType="num">
                                      <p:cBhvr additive="base">
                                        <p:cTn id="196" dur="500" fill="hold"/>
                                        <p:tgtEl>
                                          <p:spTgt spid="24609"/>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24610"/>
                                        </p:tgtEl>
                                        <p:attrNameLst>
                                          <p:attrName>style.visibility</p:attrName>
                                        </p:attrNameLst>
                                      </p:cBhvr>
                                      <p:to>
                                        <p:strVal val="visible"/>
                                      </p:to>
                                    </p:set>
                                    <p:anim calcmode="lin" valueType="num">
                                      <p:cBhvr additive="base">
                                        <p:cTn id="199" dur="500" fill="hold"/>
                                        <p:tgtEl>
                                          <p:spTgt spid="24610"/>
                                        </p:tgtEl>
                                        <p:attrNameLst>
                                          <p:attrName>ppt_x</p:attrName>
                                        </p:attrNameLst>
                                      </p:cBhvr>
                                      <p:tavLst>
                                        <p:tav tm="0">
                                          <p:val>
                                            <p:strVal val="#ppt_x"/>
                                          </p:val>
                                        </p:tav>
                                        <p:tav tm="100000">
                                          <p:val>
                                            <p:strVal val="#ppt_x"/>
                                          </p:val>
                                        </p:tav>
                                      </p:tavLst>
                                    </p:anim>
                                    <p:anim calcmode="lin" valueType="num">
                                      <p:cBhvr additive="base">
                                        <p:cTn id="200" dur="500" fill="hold"/>
                                        <p:tgtEl>
                                          <p:spTgt spid="24610"/>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24611"/>
                                        </p:tgtEl>
                                        <p:attrNameLst>
                                          <p:attrName>style.visibility</p:attrName>
                                        </p:attrNameLst>
                                      </p:cBhvr>
                                      <p:to>
                                        <p:strVal val="visible"/>
                                      </p:to>
                                    </p:set>
                                    <p:anim calcmode="lin" valueType="num">
                                      <p:cBhvr additive="base">
                                        <p:cTn id="203" dur="500" fill="hold"/>
                                        <p:tgtEl>
                                          <p:spTgt spid="24611"/>
                                        </p:tgtEl>
                                        <p:attrNameLst>
                                          <p:attrName>ppt_x</p:attrName>
                                        </p:attrNameLst>
                                      </p:cBhvr>
                                      <p:tavLst>
                                        <p:tav tm="0">
                                          <p:val>
                                            <p:strVal val="#ppt_x"/>
                                          </p:val>
                                        </p:tav>
                                        <p:tav tm="100000">
                                          <p:val>
                                            <p:strVal val="#ppt_x"/>
                                          </p:val>
                                        </p:tav>
                                      </p:tavLst>
                                    </p:anim>
                                    <p:anim calcmode="lin" valueType="num">
                                      <p:cBhvr additive="base">
                                        <p:cTn id="204" dur="500" fill="hold"/>
                                        <p:tgtEl>
                                          <p:spTgt spid="24611"/>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24612"/>
                                        </p:tgtEl>
                                        <p:attrNameLst>
                                          <p:attrName>style.visibility</p:attrName>
                                        </p:attrNameLst>
                                      </p:cBhvr>
                                      <p:to>
                                        <p:strVal val="visible"/>
                                      </p:to>
                                    </p:set>
                                    <p:anim calcmode="lin" valueType="num">
                                      <p:cBhvr additive="base">
                                        <p:cTn id="207" dur="500" fill="hold"/>
                                        <p:tgtEl>
                                          <p:spTgt spid="24612"/>
                                        </p:tgtEl>
                                        <p:attrNameLst>
                                          <p:attrName>ppt_x</p:attrName>
                                        </p:attrNameLst>
                                      </p:cBhvr>
                                      <p:tavLst>
                                        <p:tav tm="0">
                                          <p:val>
                                            <p:strVal val="#ppt_x"/>
                                          </p:val>
                                        </p:tav>
                                        <p:tav tm="100000">
                                          <p:val>
                                            <p:strVal val="#ppt_x"/>
                                          </p:val>
                                        </p:tav>
                                      </p:tavLst>
                                    </p:anim>
                                    <p:anim calcmode="lin" valueType="num">
                                      <p:cBhvr additive="base">
                                        <p:cTn id="208" dur="500" fill="hold"/>
                                        <p:tgtEl>
                                          <p:spTgt spid="24612"/>
                                        </p:tgtEl>
                                        <p:attrNameLst>
                                          <p:attrName>ppt_y</p:attrName>
                                        </p:attrNameLst>
                                      </p:cBhvr>
                                      <p:tavLst>
                                        <p:tav tm="0">
                                          <p:val>
                                            <p:strVal val="1+#ppt_h/2"/>
                                          </p:val>
                                        </p:tav>
                                        <p:tav tm="100000">
                                          <p:val>
                                            <p:strVal val="#ppt_y"/>
                                          </p:val>
                                        </p:tav>
                                      </p:tavLst>
                                    </p:anim>
                                  </p:childTnLst>
                                </p:cTn>
                              </p:par>
                            </p:childTnLst>
                          </p:cTn>
                        </p:par>
                      </p:childTnLst>
                    </p:cTn>
                  </p:par>
                  <p:par>
                    <p:cTn id="209" fill="hold">
                      <p:stCondLst>
                        <p:cond delay="indefinite"/>
                      </p:stCondLst>
                      <p:childTnLst>
                        <p:par>
                          <p:cTn id="210" fill="hold">
                            <p:stCondLst>
                              <p:cond delay="0"/>
                            </p:stCondLst>
                            <p:childTnLst>
                              <p:par>
                                <p:cTn id="211" presetID="2" presetClass="entr" presetSubtype="4" fill="hold" grpId="0" nodeType="clickEffect">
                                  <p:stCondLst>
                                    <p:cond delay="0"/>
                                  </p:stCondLst>
                                  <p:childTnLst>
                                    <p:set>
                                      <p:cBhvr>
                                        <p:cTn id="212" dur="1" fill="hold">
                                          <p:stCondLst>
                                            <p:cond delay="0"/>
                                          </p:stCondLst>
                                        </p:cTn>
                                        <p:tgtEl>
                                          <p:spTgt spid="24578"/>
                                        </p:tgtEl>
                                        <p:attrNameLst>
                                          <p:attrName>style.visibility</p:attrName>
                                        </p:attrNameLst>
                                      </p:cBhvr>
                                      <p:to>
                                        <p:strVal val="visible"/>
                                      </p:to>
                                    </p:set>
                                    <p:anim calcmode="lin" valueType="num">
                                      <p:cBhvr additive="base">
                                        <p:cTn id="213" dur="500" fill="hold"/>
                                        <p:tgtEl>
                                          <p:spTgt spid="24578"/>
                                        </p:tgtEl>
                                        <p:attrNameLst>
                                          <p:attrName>ppt_x</p:attrName>
                                        </p:attrNameLst>
                                      </p:cBhvr>
                                      <p:tavLst>
                                        <p:tav tm="0">
                                          <p:val>
                                            <p:strVal val="#ppt_x"/>
                                          </p:val>
                                        </p:tav>
                                        <p:tav tm="100000">
                                          <p:val>
                                            <p:strVal val="#ppt_x"/>
                                          </p:val>
                                        </p:tav>
                                      </p:tavLst>
                                    </p:anim>
                                    <p:anim calcmode="lin" valueType="num">
                                      <p:cBhvr additive="base">
                                        <p:cTn id="214" dur="500" fill="hold"/>
                                        <p:tgtEl>
                                          <p:spTgt spid="24578"/>
                                        </p:tgtEl>
                                        <p:attrNameLst>
                                          <p:attrName>ppt_y</p:attrName>
                                        </p:attrNameLst>
                                      </p:cBhvr>
                                      <p:tavLst>
                                        <p:tav tm="0">
                                          <p:val>
                                            <p:strVal val="1+#ppt_h/2"/>
                                          </p:val>
                                        </p:tav>
                                        <p:tav tm="100000">
                                          <p:val>
                                            <p:strVal val="#ppt_y"/>
                                          </p:val>
                                        </p:tav>
                                      </p:tavLst>
                                    </p:anim>
                                  </p:childTnLst>
                                </p:cTn>
                              </p:par>
                              <p:par>
                                <p:cTn id="215" presetID="2" presetClass="entr" presetSubtype="4" fill="hold" nodeType="withEffect">
                                  <p:stCondLst>
                                    <p:cond delay="0"/>
                                  </p:stCondLst>
                                  <p:childTnLst>
                                    <p:set>
                                      <p:cBhvr>
                                        <p:cTn id="216" dur="1" fill="hold">
                                          <p:stCondLst>
                                            <p:cond delay="0"/>
                                          </p:stCondLst>
                                        </p:cTn>
                                        <p:tgtEl>
                                          <p:spTgt spid="4"/>
                                        </p:tgtEl>
                                        <p:attrNameLst>
                                          <p:attrName>style.visibility</p:attrName>
                                        </p:attrNameLst>
                                      </p:cBhvr>
                                      <p:to>
                                        <p:strVal val="visible"/>
                                      </p:to>
                                    </p:set>
                                    <p:anim calcmode="lin" valueType="num">
                                      <p:cBhvr additive="base">
                                        <p:cTn id="217" dur="500" fill="hold"/>
                                        <p:tgtEl>
                                          <p:spTgt spid="4"/>
                                        </p:tgtEl>
                                        <p:attrNameLst>
                                          <p:attrName>ppt_x</p:attrName>
                                        </p:attrNameLst>
                                      </p:cBhvr>
                                      <p:tavLst>
                                        <p:tav tm="0">
                                          <p:val>
                                            <p:strVal val="#ppt_x"/>
                                          </p:val>
                                        </p:tav>
                                        <p:tav tm="100000">
                                          <p:val>
                                            <p:strVal val="#ppt_x"/>
                                          </p:val>
                                        </p:tav>
                                      </p:tavLst>
                                    </p:anim>
                                    <p:anim calcmode="lin" valueType="num">
                                      <p:cBhvr additive="base">
                                        <p:cTn id="218" dur="500" fill="hold"/>
                                        <p:tgtEl>
                                          <p:spTgt spid="4"/>
                                        </p:tgtEl>
                                        <p:attrNameLst>
                                          <p:attrName>ppt_y</p:attrName>
                                        </p:attrNameLst>
                                      </p:cBhvr>
                                      <p:tavLst>
                                        <p:tav tm="0">
                                          <p:val>
                                            <p:strVal val="1+#ppt_h/2"/>
                                          </p:val>
                                        </p:tav>
                                        <p:tav tm="100000">
                                          <p:val>
                                            <p:strVal val="#ppt_y"/>
                                          </p:val>
                                        </p:tav>
                                      </p:tavLst>
                                    </p:anim>
                                  </p:childTnLst>
                                </p:cTn>
                              </p:par>
                              <p:par>
                                <p:cTn id="219" presetID="2" presetClass="entr" presetSubtype="4" fill="hold" grpId="1" nodeType="withEffect">
                                  <p:stCondLst>
                                    <p:cond delay="0"/>
                                  </p:stCondLst>
                                  <p:childTnLst>
                                    <p:set>
                                      <p:cBhvr>
                                        <p:cTn id="220" dur="1" fill="hold">
                                          <p:stCondLst>
                                            <p:cond delay="0"/>
                                          </p:stCondLst>
                                        </p:cTn>
                                        <p:tgtEl>
                                          <p:spTgt spid="24581"/>
                                        </p:tgtEl>
                                        <p:attrNameLst>
                                          <p:attrName>style.visibility</p:attrName>
                                        </p:attrNameLst>
                                      </p:cBhvr>
                                      <p:to>
                                        <p:strVal val="visible"/>
                                      </p:to>
                                    </p:set>
                                    <p:anim calcmode="lin" valueType="num">
                                      <p:cBhvr additive="base">
                                        <p:cTn id="221" dur="500" fill="hold"/>
                                        <p:tgtEl>
                                          <p:spTgt spid="24581"/>
                                        </p:tgtEl>
                                        <p:attrNameLst>
                                          <p:attrName>ppt_x</p:attrName>
                                        </p:attrNameLst>
                                      </p:cBhvr>
                                      <p:tavLst>
                                        <p:tav tm="0">
                                          <p:val>
                                            <p:strVal val="#ppt_x"/>
                                          </p:val>
                                        </p:tav>
                                        <p:tav tm="100000">
                                          <p:val>
                                            <p:strVal val="#ppt_x"/>
                                          </p:val>
                                        </p:tav>
                                      </p:tavLst>
                                    </p:anim>
                                    <p:anim calcmode="lin" valueType="num">
                                      <p:cBhvr additive="base">
                                        <p:cTn id="222" dur="500" fill="hold"/>
                                        <p:tgtEl>
                                          <p:spTgt spid="24581"/>
                                        </p:tgtEl>
                                        <p:attrNameLst>
                                          <p:attrName>ppt_y</p:attrName>
                                        </p:attrNameLst>
                                      </p:cBhvr>
                                      <p:tavLst>
                                        <p:tav tm="0">
                                          <p:val>
                                            <p:strVal val="1+#ppt_h/2"/>
                                          </p:val>
                                        </p:tav>
                                        <p:tav tm="100000">
                                          <p:val>
                                            <p:strVal val="#ppt_y"/>
                                          </p:val>
                                        </p:tav>
                                      </p:tavLst>
                                    </p:anim>
                                  </p:childTnLst>
                                </p:cTn>
                              </p:par>
                              <p:par>
                                <p:cTn id="223" presetID="2" presetClass="entr" presetSubtype="4" fill="hold" grpId="1" nodeType="withEffect">
                                  <p:stCondLst>
                                    <p:cond delay="0"/>
                                  </p:stCondLst>
                                  <p:childTnLst>
                                    <p:set>
                                      <p:cBhvr>
                                        <p:cTn id="224" dur="1" fill="hold">
                                          <p:stCondLst>
                                            <p:cond delay="0"/>
                                          </p:stCondLst>
                                        </p:cTn>
                                        <p:tgtEl>
                                          <p:spTgt spid="24583"/>
                                        </p:tgtEl>
                                        <p:attrNameLst>
                                          <p:attrName>style.visibility</p:attrName>
                                        </p:attrNameLst>
                                      </p:cBhvr>
                                      <p:to>
                                        <p:strVal val="visible"/>
                                      </p:to>
                                    </p:set>
                                    <p:anim calcmode="lin" valueType="num">
                                      <p:cBhvr additive="base">
                                        <p:cTn id="225" dur="500" fill="hold"/>
                                        <p:tgtEl>
                                          <p:spTgt spid="24583"/>
                                        </p:tgtEl>
                                        <p:attrNameLst>
                                          <p:attrName>ppt_x</p:attrName>
                                        </p:attrNameLst>
                                      </p:cBhvr>
                                      <p:tavLst>
                                        <p:tav tm="0">
                                          <p:val>
                                            <p:strVal val="#ppt_x"/>
                                          </p:val>
                                        </p:tav>
                                        <p:tav tm="100000">
                                          <p:val>
                                            <p:strVal val="#ppt_x"/>
                                          </p:val>
                                        </p:tav>
                                      </p:tavLst>
                                    </p:anim>
                                    <p:anim calcmode="lin" valueType="num">
                                      <p:cBhvr additive="base">
                                        <p:cTn id="226" dur="500" fill="hold"/>
                                        <p:tgtEl>
                                          <p:spTgt spid="24583"/>
                                        </p:tgtEl>
                                        <p:attrNameLst>
                                          <p:attrName>ppt_y</p:attrName>
                                        </p:attrNameLst>
                                      </p:cBhvr>
                                      <p:tavLst>
                                        <p:tav tm="0">
                                          <p:val>
                                            <p:strVal val="1+#ppt_h/2"/>
                                          </p:val>
                                        </p:tav>
                                        <p:tav tm="100000">
                                          <p:val>
                                            <p:strVal val="#ppt_y"/>
                                          </p:val>
                                        </p:tav>
                                      </p:tavLst>
                                    </p:anim>
                                  </p:childTnLst>
                                </p:cTn>
                              </p:par>
                              <p:par>
                                <p:cTn id="227" presetID="2" presetClass="entr" presetSubtype="4" fill="hold" grpId="1" nodeType="withEffect">
                                  <p:stCondLst>
                                    <p:cond delay="0"/>
                                  </p:stCondLst>
                                  <p:childTnLst>
                                    <p:set>
                                      <p:cBhvr>
                                        <p:cTn id="228" dur="1" fill="hold">
                                          <p:stCondLst>
                                            <p:cond delay="0"/>
                                          </p:stCondLst>
                                        </p:cTn>
                                        <p:tgtEl>
                                          <p:spTgt spid="24584"/>
                                        </p:tgtEl>
                                        <p:attrNameLst>
                                          <p:attrName>style.visibility</p:attrName>
                                        </p:attrNameLst>
                                      </p:cBhvr>
                                      <p:to>
                                        <p:strVal val="visible"/>
                                      </p:to>
                                    </p:set>
                                    <p:anim calcmode="lin" valueType="num">
                                      <p:cBhvr additive="base">
                                        <p:cTn id="229" dur="500" fill="hold"/>
                                        <p:tgtEl>
                                          <p:spTgt spid="24584"/>
                                        </p:tgtEl>
                                        <p:attrNameLst>
                                          <p:attrName>ppt_x</p:attrName>
                                        </p:attrNameLst>
                                      </p:cBhvr>
                                      <p:tavLst>
                                        <p:tav tm="0">
                                          <p:val>
                                            <p:strVal val="#ppt_x"/>
                                          </p:val>
                                        </p:tav>
                                        <p:tav tm="100000">
                                          <p:val>
                                            <p:strVal val="#ppt_x"/>
                                          </p:val>
                                        </p:tav>
                                      </p:tavLst>
                                    </p:anim>
                                    <p:anim calcmode="lin" valueType="num">
                                      <p:cBhvr additive="base">
                                        <p:cTn id="230" dur="500" fill="hold"/>
                                        <p:tgtEl>
                                          <p:spTgt spid="24584"/>
                                        </p:tgtEl>
                                        <p:attrNameLst>
                                          <p:attrName>ppt_y</p:attrName>
                                        </p:attrNameLst>
                                      </p:cBhvr>
                                      <p:tavLst>
                                        <p:tav tm="0">
                                          <p:val>
                                            <p:strVal val="1+#ppt_h/2"/>
                                          </p:val>
                                        </p:tav>
                                        <p:tav tm="100000">
                                          <p:val>
                                            <p:strVal val="#ppt_y"/>
                                          </p:val>
                                        </p:tav>
                                      </p:tavLst>
                                    </p:anim>
                                  </p:childTnLst>
                                </p:cTn>
                              </p:par>
                              <p:par>
                                <p:cTn id="231" presetID="2" presetClass="entr" presetSubtype="4" fill="hold" grpId="1" nodeType="withEffect">
                                  <p:stCondLst>
                                    <p:cond delay="0"/>
                                  </p:stCondLst>
                                  <p:childTnLst>
                                    <p:set>
                                      <p:cBhvr>
                                        <p:cTn id="232" dur="1" fill="hold">
                                          <p:stCondLst>
                                            <p:cond delay="0"/>
                                          </p:stCondLst>
                                        </p:cTn>
                                        <p:tgtEl>
                                          <p:spTgt spid="24585"/>
                                        </p:tgtEl>
                                        <p:attrNameLst>
                                          <p:attrName>style.visibility</p:attrName>
                                        </p:attrNameLst>
                                      </p:cBhvr>
                                      <p:to>
                                        <p:strVal val="visible"/>
                                      </p:to>
                                    </p:set>
                                    <p:anim calcmode="lin" valueType="num">
                                      <p:cBhvr additive="base">
                                        <p:cTn id="233" dur="500" fill="hold"/>
                                        <p:tgtEl>
                                          <p:spTgt spid="24585"/>
                                        </p:tgtEl>
                                        <p:attrNameLst>
                                          <p:attrName>ppt_x</p:attrName>
                                        </p:attrNameLst>
                                      </p:cBhvr>
                                      <p:tavLst>
                                        <p:tav tm="0">
                                          <p:val>
                                            <p:strVal val="#ppt_x"/>
                                          </p:val>
                                        </p:tav>
                                        <p:tav tm="100000">
                                          <p:val>
                                            <p:strVal val="#ppt_x"/>
                                          </p:val>
                                        </p:tav>
                                      </p:tavLst>
                                    </p:anim>
                                    <p:anim calcmode="lin" valueType="num">
                                      <p:cBhvr additive="base">
                                        <p:cTn id="234" dur="500" fill="hold"/>
                                        <p:tgtEl>
                                          <p:spTgt spid="24585"/>
                                        </p:tgtEl>
                                        <p:attrNameLst>
                                          <p:attrName>ppt_y</p:attrName>
                                        </p:attrNameLst>
                                      </p:cBhvr>
                                      <p:tavLst>
                                        <p:tav tm="0">
                                          <p:val>
                                            <p:strVal val="1+#ppt_h/2"/>
                                          </p:val>
                                        </p:tav>
                                        <p:tav tm="100000">
                                          <p:val>
                                            <p:strVal val="#ppt_y"/>
                                          </p:val>
                                        </p:tav>
                                      </p:tavLst>
                                    </p:anim>
                                  </p:childTnLst>
                                </p:cTn>
                              </p:par>
                              <p:par>
                                <p:cTn id="235" presetID="2" presetClass="entr" presetSubtype="4" fill="hold" grpId="1" nodeType="withEffect">
                                  <p:stCondLst>
                                    <p:cond delay="0"/>
                                  </p:stCondLst>
                                  <p:childTnLst>
                                    <p:set>
                                      <p:cBhvr>
                                        <p:cTn id="236" dur="1" fill="hold">
                                          <p:stCondLst>
                                            <p:cond delay="0"/>
                                          </p:stCondLst>
                                        </p:cTn>
                                        <p:tgtEl>
                                          <p:spTgt spid="24586"/>
                                        </p:tgtEl>
                                        <p:attrNameLst>
                                          <p:attrName>style.visibility</p:attrName>
                                        </p:attrNameLst>
                                      </p:cBhvr>
                                      <p:to>
                                        <p:strVal val="visible"/>
                                      </p:to>
                                    </p:set>
                                    <p:anim calcmode="lin" valueType="num">
                                      <p:cBhvr additive="base">
                                        <p:cTn id="237" dur="500" fill="hold"/>
                                        <p:tgtEl>
                                          <p:spTgt spid="24586"/>
                                        </p:tgtEl>
                                        <p:attrNameLst>
                                          <p:attrName>ppt_x</p:attrName>
                                        </p:attrNameLst>
                                      </p:cBhvr>
                                      <p:tavLst>
                                        <p:tav tm="0">
                                          <p:val>
                                            <p:strVal val="#ppt_x"/>
                                          </p:val>
                                        </p:tav>
                                        <p:tav tm="100000">
                                          <p:val>
                                            <p:strVal val="#ppt_x"/>
                                          </p:val>
                                        </p:tav>
                                      </p:tavLst>
                                    </p:anim>
                                    <p:anim calcmode="lin" valueType="num">
                                      <p:cBhvr additive="base">
                                        <p:cTn id="238" dur="500" fill="hold"/>
                                        <p:tgtEl>
                                          <p:spTgt spid="24586"/>
                                        </p:tgtEl>
                                        <p:attrNameLst>
                                          <p:attrName>ppt_y</p:attrName>
                                        </p:attrNameLst>
                                      </p:cBhvr>
                                      <p:tavLst>
                                        <p:tav tm="0">
                                          <p:val>
                                            <p:strVal val="1+#ppt_h/2"/>
                                          </p:val>
                                        </p:tav>
                                        <p:tav tm="100000">
                                          <p:val>
                                            <p:strVal val="#ppt_y"/>
                                          </p:val>
                                        </p:tav>
                                      </p:tavLst>
                                    </p:anim>
                                  </p:childTnLst>
                                </p:cTn>
                              </p:par>
                              <p:par>
                                <p:cTn id="239" presetID="2" presetClass="entr" presetSubtype="4" fill="hold" nodeType="withEffect">
                                  <p:stCondLst>
                                    <p:cond delay="0"/>
                                  </p:stCondLst>
                                  <p:childTnLst>
                                    <p:set>
                                      <p:cBhvr>
                                        <p:cTn id="240" dur="1" fill="hold">
                                          <p:stCondLst>
                                            <p:cond delay="0"/>
                                          </p:stCondLst>
                                        </p:cTn>
                                        <p:tgtEl>
                                          <p:spTgt spid="6"/>
                                        </p:tgtEl>
                                        <p:attrNameLst>
                                          <p:attrName>style.visibility</p:attrName>
                                        </p:attrNameLst>
                                      </p:cBhvr>
                                      <p:to>
                                        <p:strVal val="visible"/>
                                      </p:to>
                                    </p:set>
                                    <p:anim calcmode="lin" valueType="num">
                                      <p:cBhvr additive="base">
                                        <p:cTn id="241" dur="500" fill="hold"/>
                                        <p:tgtEl>
                                          <p:spTgt spid="6"/>
                                        </p:tgtEl>
                                        <p:attrNameLst>
                                          <p:attrName>ppt_x</p:attrName>
                                        </p:attrNameLst>
                                      </p:cBhvr>
                                      <p:tavLst>
                                        <p:tav tm="0">
                                          <p:val>
                                            <p:strVal val="#ppt_x"/>
                                          </p:val>
                                        </p:tav>
                                        <p:tav tm="100000">
                                          <p:val>
                                            <p:strVal val="#ppt_x"/>
                                          </p:val>
                                        </p:tav>
                                      </p:tavLst>
                                    </p:anim>
                                    <p:anim calcmode="lin" valueType="num">
                                      <p:cBhvr additive="base">
                                        <p:cTn id="242" dur="500" fill="hold"/>
                                        <p:tgtEl>
                                          <p:spTgt spid="6"/>
                                        </p:tgtEl>
                                        <p:attrNameLst>
                                          <p:attrName>ppt_y</p:attrName>
                                        </p:attrNameLst>
                                      </p:cBhvr>
                                      <p:tavLst>
                                        <p:tav tm="0">
                                          <p:val>
                                            <p:strVal val="1+#ppt_h/2"/>
                                          </p:val>
                                        </p:tav>
                                        <p:tav tm="100000">
                                          <p:val>
                                            <p:strVal val="#ppt_y"/>
                                          </p:val>
                                        </p:tav>
                                      </p:tavLst>
                                    </p:anim>
                                  </p:childTnLst>
                                </p:cTn>
                              </p:par>
                              <p:par>
                                <p:cTn id="243" presetID="2" presetClass="entr" presetSubtype="4" fill="hold" nodeType="withEffect">
                                  <p:stCondLst>
                                    <p:cond delay="0"/>
                                  </p:stCondLst>
                                  <p:childTnLst>
                                    <p:set>
                                      <p:cBhvr>
                                        <p:cTn id="244" dur="1" fill="hold">
                                          <p:stCondLst>
                                            <p:cond delay="0"/>
                                          </p:stCondLst>
                                        </p:cTn>
                                        <p:tgtEl>
                                          <p:spTgt spid="7"/>
                                        </p:tgtEl>
                                        <p:attrNameLst>
                                          <p:attrName>style.visibility</p:attrName>
                                        </p:attrNameLst>
                                      </p:cBhvr>
                                      <p:to>
                                        <p:strVal val="visible"/>
                                      </p:to>
                                    </p:set>
                                    <p:anim calcmode="lin" valueType="num">
                                      <p:cBhvr additive="base">
                                        <p:cTn id="245" dur="500" fill="hold"/>
                                        <p:tgtEl>
                                          <p:spTgt spid="7"/>
                                        </p:tgtEl>
                                        <p:attrNameLst>
                                          <p:attrName>ppt_x</p:attrName>
                                        </p:attrNameLst>
                                      </p:cBhvr>
                                      <p:tavLst>
                                        <p:tav tm="0">
                                          <p:val>
                                            <p:strVal val="#ppt_x"/>
                                          </p:val>
                                        </p:tav>
                                        <p:tav tm="100000">
                                          <p:val>
                                            <p:strVal val="#ppt_x"/>
                                          </p:val>
                                        </p:tav>
                                      </p:tavLst>
                                    </p:anim>
                                    <p:anim calcmode="lin" valueType="num">
                                      <p:cBhvr additive="base">
                                        <p:cTn id="246" dur="500" fill="hold"/>
                                        <p:tgtEl>
                                          <p:spTgt spid="7"/>
                                        </p:tgtEl>
                                        <p:attrNameLst>
                                          <p:attrName>ppt_y</p:attrName>
                                        </p:attrNameLst>
                                      </p:cBhvr>
                                      <p:tavLst>
                                        <p:tav tm="0">
                                          <p:val>
                                            <p:strVal val="1+#ppt_h/2"/>
                                          </p:val>
                                        </p:tav>
                                        <p:tav tm="100000">
                                          <p:val>
                                            <p:strVal val="#ppt_y"/>
                                          </p:val>
                                        </p:tav>
                                      </p:tavLst>
                                    </p:anim>
                                  </p:childTnLst>
                                </p:cTn>
                              </p:par>
                              <p:par>
                                <p:cTn id="247" presetID="2" presetClass="entr" presetSubtype="4" fill="hold" nodeType="withEffect">
                                  <p:stCondLst>
                                    <p:cond delay="0"/>
                                  </p:stCondLst>
                                  <p:childTnLst>
                                    <p:set>
                                      <p:cBhvr>
                                        <p:cTn id="248" dur="1" fill="hold">
                                          <p:stCondLst>
                                            <p:cond delay="0"/>
                                          </p:stCondLst>
                                        </p:cTn>
                                        <p:tgtEl>
                                          <p:spTgt spid="8"/>
                                        </p:tgtEl>
                                        <p:attrNameLst>
                                          <p:attrName>style.visibility</p:attrName>
                                        </p:attrNameLst>
                                      </p:cBhvr>
                                      <p:to>
                                        <p:strVal val="visible"/>
                                      </p:to>
                                    </p:set>
                                    <p:anim calcmode="lin" valueType="num">
                                      <p:cBhvr additive="base">
                                        <p:cTn id="249" dur="500" fill="hold"/>
                                        <p:tgtEl>
                                          <p:spTgt spid="8"/>
                                        </p:tgtEl>
                                        <p:attrNameLst>
                                          <p:attrName>ppt_x</p:attrName>
                                        </p:attrNameLst>
                                      </p:cBhvr>
                                      <p:tavLst>
                                        <p:tav tm="0">
                                          <p:val>
                                            <p:strVal val="#ppt_x"/>
                                          </p:val>
                                        </p:tav>
                                        <p:tav tm="100000">
                                          <p:val>
                                            <p:strVal val="#ppt_x"/>
                                          </p:val>
                                        </p:tav>
                                      </p:tavLst>
                                    </p:anim>
                                    <p:anim calcmode="lin" valueType="num">
                                      <p:cBhvr additive="base">
                                        <p:cTn id="250" dur="500" fill="hold"/>
                                        <p:tgtEl>
                                          <p:spTgt spid="8"/>
                                        </p:tgtEl>
                                        <p:attrNameLst>
                                          <p:attrName>ppt_y</p:attrName>
                                        </p:attrNameLst>
                                      </p:cBhvr>
                                      <p:tavLst>
                                        <p:tav tm="0">
                                          <p:val>
                                            <p:strVal val="1+#ppt_h/2"/>
                                          </p:val>
                                        </p:tav>
                                        <p:tav tm="100000">
                                          <p:val>
                                            <p:strVal val="#ppt_y"/>
                                          </p:val>
                                        </p:tav>
                                      </p:tavLst>
                                    </p:anim>
                                  </p:childTnLst>
                                </p:cTn>
                              </p:par>
                              <p:par>
                                <p:cTn id="251" presetID="2" presetClass="entr" presetSubtype="4" fill="hold" nodeType="withEffect">
                                  <p:stCondLst>
                                    <p:cond delay="0"/>
                                  </p:stCondLst>
                                  <p:childTnLst>
                                    <p:set>
                                      <p:cBhvr>
                                        <p:cTn id="252" dur="1" fill="hold">
                                          <p:stCondLst>
                                            <p:cond delay="0"/>
                                          </p:stCondLst>
                                        </p:cTn>
                                        <p:tgtEl>
                                          <p:spTgt spid="9"/>
                                        </p:tgtEl>
                                        <p:attrNameLst>
                                          <p:attrName>style.visibility</p:attrName>
                                        </p:attrNameLst>
                                      </p:cBhvr>
                                      <p:to>
                                        <p:strVal val="visible"/>
                                      </p:to>
                                    </p:set>
                                    <p:anim calcmode="lin" valueType="num">
                                      <p:cBhvr additive="base">
                                        <p:cTn id="253" dur="500" fill="hold"/>
                                        <p:tgtEl>
                                          <p:spTgt spid="9"/>
                                        </p:tgtEl>
                                        <p:attrNameLst>
                                          <p:attrName>ppt_x</p:attrName>
                                        </p:attrNameLst>
                                      </p:cBhvr>
                                      <p:tavLst>
                                        <p:tav tm="0">
                                          <p:val>
                                            <p:strVal val="#ppt_x"/>
                                          </p:val>
                                        </p:tav>
                                        <p:tav tm="100000">
                                          <p:val>
                                            <p:strVal val="#ppt_x"/>
                                          </p:val>
                                        </p:tav>
                                      </p:tavLst>
                                    </p:anim>
                                    <p:anim calcmode="lin" valueType="num">
                                      <p:cBhvr additive="base">
                                        <p:cTn id="254" dur="500" fill="hold"/>
                                        <p:tgtEl>
                                          <p:spTgt spid="9"/>
                                        </p:tgtEl>
                                        <p:attrNameLst>
                                          <p:attrName>ppt_y</p:attrName>
                                        </p:attrNameLst>
                                      </p:cBhvr>
                                      <p:tavLst>
                                        <p:tav tm="0">
                                          <p:val>
                                            <p:strVal val="1+#ppt_h/2"/>
                                          </p:val>
                                        </p:tav>
                                        <p:tav tm="100000">
                                          <p:val>
                                            <p:strVal val="#ppt_y"/>
                                          </p:val>
                                        </p:tav>
                                      </p:tavLst>
                                    </p:anim>
                                  </p:childTnLst>
                                </p:cTn>
                              </p:par>
                              <p:par>
                                <p:cTn id="255" presetID="2" presetClass="entr" presetSubtype="4" fill="hold" nodeType="withEffect">
                                  <p:stCondLst>
                                    <p:cond delay="0"/>
                                  </p:stCondLst>
                                  <p:childTnLst>
                                    <p:set>
                                      <p:cBhvr>
                                        <p:cTn id="256" dur="1" fill="hold">
                                          <p:stCondLst>
                                            <p:cond delay="0"/>
                                          </p:stCondLst>
                                        </p:cTn>
                                        <p:tgtEl>
                                          <p:spTgt spid="10"/>
                                        </p:tgtEl>
                                        <p:attrNameLst>
                                          <p:attrName>style.visibility</p:attrName>
                                        </p:attrNameLst>
                                      </p:cBhvr>
                                      <p:to>
                                        <p:strVal val="visible"/>
                                      </p:to>
                                    </p:set>
                                    <p:anim calcmode="lin" valueType="num">
                                      <p:cBhvr additive="base">
                                        <p:cTn id="257" dur="500" fill="hold"/>
                                        <p:tgtEl>
                                          <p:spTgt spid="10"/>
                                        </p:tgtEl>
                                        <p:attrNameLst>
                                          <p:attrName>ppt_x</p:attrName>
                                        </p:attrNameLst>
                                      </p:cBhvr>
                                      <p:tavLst>
                                        <p:tav tm="0">
                                          <p:val>
                                            <p:strVal val="#ppt_x"/>
                                          </p:val>
                                        </p:tav>
                                        <p:tav tm="100000">
                                          <p:val>
                                            <p:strVal val="#ppt_x"/>
                                          </p:val>
                                        </p:tav>
                                      </p:tavLst>
                                    </p:anim>
                                    <p:anim calcmode="lin" valueType="num">
                                      <p:cBhvr additive="base">
                                        <p:cTn id="258" dur="500" fill="hold"/>
                                        <p:tgtEl>
                                          <p:spTgt spid="10"/>
                                        </p:tgtEl>
                                        <p:attrNameLst>
                                          <p:attrName>ppt_y</p:attrName>
                                        </p:attrNameLst>
                                      </p:cBhvr>
                                      <p:tavLst>
                                        <p:tav tm="0">
                                          <p:val>
                                            <p:strVal val="1+#ppt_h/2"/>
                                          </p:val>
                                        </p:tav>
                                        <p:tav tm="100000">
                                          <p:val>
                                            <p:strVal val="#ppt_y"/>
                                          </p:val>
                                        </p:tav>
                                      </p:tavLst>
                                    </p:anim>
                                  </p:childTnLst>
                                </p:cTn>
                              </p:par>
                              <p:par>
                                <p:cTn id="259" presetID="2" presetClass="entr" presetSubtype="4" fill="hold" nodeType="withEffect">
                                  <p:stCondLst>
                                    <p:cond delay="0"/>
                                  </p:stCondLst>
                                  <p:childTnLst>
                                    <p:set>
                                      <p:cBhvr>
                                        <p:cTn id="260" dur="1" fill="hold">
                                          <p:stCondLst>
                                            <p:cond delay="0"/>
                                          </p:stCondLst>
                                        </p:cTn>
                                        <p:tgtEl>
                                          <p:spTgt spid="11"/>
                                        </p:tgtEl>
                                        <p:attrNameLst>
                                          <p:attrName>style.visibility</p:attrName>
                                        </p:attrNameLst>
                                      </p:cBhvr>
                                      <p:to>
                                        <p:strVal val="visible"/>
                                      </p:to>
                                    </p:set>
                                    <p:anim calcmode="lin" valueType="num">
                                      <p:cBhvr additive="base">
                                        <p:cTn id="261" dur="500" fill="hold"/>
                                        <p:tgtEl>
                                          <p:spTgt spid="11"/>
                                        </p:tgtEl>
                                        <p:attrNameLst>
                                          <p:attrName>ppt_x</p:attrName>
                                        </p:attrNameLst>
                                      </p:cBhvr>
                                      <p:tavLst>
                                        <p:tav tm="0">
                                          <p:val>
                                            <p:strVal val="#ppt_x"/>
                                          </p:val>
                                        </p:tav>
                                        <p:tav tm="100000">
                                          <p:val>
                                            <p:strVal val="#ppt_x"/>
                                          </p:val>
                                        </p:tav>
                                      </p:tavLst>
                                    </p:anim>
                                    <p:anim calcmode="lin" valueType="num">
                                      <p:cBhvr additive="base">
                                        <p:cTn id="262" dur="500" fill="hold"/>
                                        <p:tgtEl>
                                          <p:spTgt spid="11"/>
                                        </p:tgtEl>
                                        <p:attrNameLst>
                                          <p:attrName>ppt_y</p:attrName>
                                        </p:attrNameLst>
                                      </p:cBhvr>
                                      <p:tavLst>
                                        <p:tav tm="0">
                                          <p:val>
                                            <p:strVal val="1+#ppt_h/2"/>
                                          </p:val>
                                        </p:tav>
                                        <p:tav tm="100000">
                                          <p:val>
                                            <p:strVal val="#ppt_y"/>
                                          </p:val>
                                        </p:tav>
                                      </p:tavLst>
                                    </p:anim>
                                  </p:childTnLst>
                                </p:cTn>
                              </p:par>
                              <p:par>
                                <p:cTn id="263" presetID="2" presetClass="entr" presetSubtype="4" fill="hold" nodeType="withEffect">
                                  <p:stCondLst>
                                    <p:cond delay="0"/>
                                  </p:stCondLst>
                                  <p:childTnLst>
                                    <p:set>
                                      <p:cBhvr>
                                        <p:cTn id="264" dur="1" fill="hold">
                                          <p:stCondLst>
                                            <p:cond delay="0"/>
                                          </p:stCondLst>
                                        </p:cTn>
                                        <p:tgtEl>
                                          <p:spTgt spid="12"/>
                                        </p:tgtEl>
                                        <p:attrNameLst>
                                          <p:attrName>style.visibility</p:attrName>
                                        </p:attrNameLst>
                                      </p:cBhvr>
                                      <p:to>
                                        <p:strVal val="visible"/>
                                      </p:to>
                                    </p:set>
                                    <p:anim calcmode="lin" valueType="num">
                                      <p:cBhvr additive="base">
                                        <p:cTn id="265" dur="500" fill="hold"/>
                                        <p:tgtEl>
                                          <p:spTgt spid="12"/>
                                        </p:tgtEl>
                                        <p:attrNameLst>
                                          <p:attrName>ppt_x</p:attrName>
                                        </p:attrNameLst>
                                      </p:cBhvr>
                                      <p:tavLst>
                                        <p:tav tm="0">
                                          <p:val>
                                            <p:strVal val="#ppt_x"/>
                                          </p:val>
                                        </p:tav>
                                        <p:tav tm="100000">
                                          <p:val>
                                            <p:strVal val="#ppt_x"/>
                                          </p:val>
                                        </p:tav>
                                      </p:tavLst>
                                    </p:anim>
                                    <p:anim calcmode="lin" valueType="num">
                                      <p:cBhvr additive="base">
                                        <p:cTn id="266" dur="500" fill="hold"/>
                                        <p:tgtEl>
                                          <p:spTgt spid="12"/>
                                        </p:tgtEl>
                                        <p:attrNameLst>
                                          <p:attrName>ppt_y</p:attrName>
                                        </p:attrNameLst>
                                      </p:cBhvr>
                                      <p:tavLst>
                                        <p:tav tm="0">
                                          <p:val>
                                            <p:strVal val="1+#ppt_h/2"/>
                                          </p:val>
                                        </p:tav>
                                        <p:tav tm="100000">
                                          <p:val>
                                            <p:strVal val="#ppt_y"/>
                                          </p:val>
                                        </p:tav>
                                      </p:tavLst>
                                    </p:anim>
                                  </p:childTnLst>
                                </p:cTn>
                              </p:par>
                              <p:par>
                                <p:cTn id="267" presetID="2" presetClass="entr" presetSubtype="4" fill="hold" nodeType="withEffect">
                                  <p:stCondLst>
                                    <p:cond delay="0"/>
                                  </p:stCondLst>
                                  <p:childTnLst>
                                    <p:set>
                                      <p:cBhvr>
                                        <p:cTn id="268" dur="1" fill="hold">
                                          <p:stCondLst>
                                            <p:cond delay="0"/>
                                          </p:stCondLst>
                                        </p:cTn>
                                        <p:tgtEl>
                                          <p:spTgt spid="13"/>
                                        </p:tgtEl>
                                        <p:attrNameLst>
                                          <p:attrName>style.visibility</p:attrName>
                                        </p:attrNameLst>
                                      </p:cBhvr>
                                      <p:to>
                                        <p:strVal val="visible"/>
                                      </p:to>
                                    </p:set>
                                    <p:anim calcmode="lin" valueType="num">
                                      <p:cBhvr additive="base">
                                        <p:cTn id="269" dur="500" fill="hold"/>
                                        <p:tgtEl>
                                          <p:spTgt spid="13"/>
                                        </p:tgtEl>
                                        <p:attrNameLst>
                                          <p:attrName>ppt_x</p:attrName>
                                        </p:attrNameLst>
                                      </p:cBhvr>
                                      <p:tavLst>
                                        <p:tav tm="0">
                                          <p:val>
                                            <p:strVal val="#ppt_x"/>
                                          </p:val>
                                        </p:tav>
                                        <p:tav tm="100000">
                                          <p:val>
                                            <p:strVal val="#ppt_x"/>
                                          </p:val>
                                        </p:tav>
                                      </p:tavLst>
                                    </p:anim>
                                    <p:anim calcmode="lin" valueType="num">
                                      <p:cBhvr additive="base">
                                        <p:cTn id="270" dur="500" fill="hold"/>
                                        <p:tgtEl>
                                          <p:spTgt spid="13"/>
                                        </p:tgtEl>
                                        <p:attrNameLst>
                                          <p:attrName>ppt_y</p:attrName>
                                        </p:attrNameLst>
                                      </p:cBhvr>
                                      <p:tavLst>
                                        <p:tav tm="0">
                                          <p:val>
                                            <p:strVal val="1+#ppt_h/2"/>
                                          </p:val>
                                        </p:tav>
                                        <p:tav tm="100000">
                                          <p:val>
                                            <p:strVal val="#ppt_y"/>
                                          </p:val>
                                        </p:tav>
                                      </p:tavLst>
                                    </p:anim>
                                  </p:childTnLst>
                                </p:cTn>
                              </p:par>
                              <p:par>
                                <p:cTn id="271" presetID="2" presetClass="entr" presetSubtype="4" fill="hold" nodeType="withEffect">
                                  <p:stCondLst>
                                    <p:cond delay="0"/>
                                  </p:stCondLst>
                                  <p:childTnLst>
                                    <p:set>
                                      <p:cBhvr>
                                        <p:cTn id="272" dur="1" fill="hold">
                                          <p:stCondLst>
                                            <p:cond delay="0"/>
                                          </p:stCondLst>
                                        </p:cTn>
                                        <p:tgtEl>
                                          <p:spTgt spid="14"/>
                                        </p:tgtEl>
                                        <p:attrNameLst>
                                          <p:attrName>style.visibility</p:attrName>
                                        </p:attrNameLst>
                                      </p:cBhvr>
                                      <p:to>
                                        <p:strVal val="visible"/>
                                      </p:to>
                                    </p:set>
                                    <p:anim calcmode="lin" valueType="num">
                                      <p:cBhvr additive="base">
                                        <p:cTn id="273" dur="500" fill="hold"/>
                                        <p:tgtEl>
                                          <p:spTgt spid="14"/>
                                        </p:tgtEl>
                                        <p:attrNameLst>
                                          <p:attrName>ppt_x</p:attrName>
                                        </p:attrNameLst>
                                      </p:cBhvr>
                                      <p:tavLst>
                                        <p:tav tm="0">
                                          <p:val>
                                            <p:strVal val="#ppt_x"/>
                                          </p:val>
                                        </p:tav>
                                        <p:tav tm="100000">
                                          <p:val>
                                            <p:strVal val="#ppt_x"/>
                                          </p:val>
                                        </p:tav>
                                      </p:tavLst>
                                    </p:anim>
                                    <p:anim calcmode="lin" valueType="num">
                                      <p:cBhvr additive="base">
                                        <p:cTn id="274" dur="500" fill="hold"/>
                                        <p:tgtEl>
                                          <p:spTgt spid="14"/>
                                        </p:tgtEl>
                                        <p:attrNameLst>
                                          <p:attrName>ppt_y</p:attrName>
                                        </p:attrNameLst>
                                      </p:cBhvr>
                                      <p:tavLst>
                                        <p:tav tm="0">
                                          <p:val>
                                            <p:strVal val="1+#ppt_h/2"/>
                                          </p:val>
                                        </p:tav>
                                        <p:tav tm="100000">
                                          <p:val>
                                            <p:strVal val="#ppt_y"/>
                                          </p:val>
                                        </p:tav>
                                      </p:tavLst>
                                    </p:anim>
                                  </p:childTnLst>
                                </p:cTn>
                              </p:par>
                              <p:par>
                                <p:cTn id="275" presetID="2" presetClass="entr" presetSubtype="4" fill="hold" nodeType="withEffect">
                                  <p:stCondLst>
                                    <p:cond delay="0"/>
                                  </p:stCondLst>
                                  <p:childTnLst>
                                    <p:set>
                                      <p:cBhvr>
                                        <p:cTn id="276" dur="1" fill="hold">
                                          <p:stCondLst>
                                            <p:cond delay="0"/>
                                          </p:stCondLst>
                                        </p:cTn>
                                        <p:tgtEl>
                                          <p:spTgt spid="15"/>
                                        </p:tgtEl>
                                        <p:attrNameLst>
                                          <p:attrName>style.visibility</p:attrName>
                                        </p:attrNameLst>
                                      </p:cBhvr>
                                      <p:to>
                                        <p:strVal val="visible"/>
                                      </p:to>
                                    </p:set>
                                    <p:anim calcmode="lin" valueType="num">
                                      <p:cBhvr additive="base">
                                        <p:cTn id="277" dur="500" fill="hold"/>
                                        <p:tgtEl>
                                          <p:spTgt spid="15"/>
                                        </p:tgtEl>
                                        <p:attrNameLst>
                                          <p:attrName>ppt_x</p:attrName>
                                        </p:attrNameLst>
                                      </p:cBhvr>
                                      <p:tavLst>
                                        <p:tav tm="0">
                                          <p:val>
                                            <p:strVal val="#ppt_x"/>
                                          </p:val>
                                        </p:tav>
                                        <p:tav tm="100000">
                                          <p:val>
                                            <p:strVal val="#ppt_x"/>
                                          </p:val>
                                        </p:tav>
                                      </p:tavLst>
                                    </p:anim>
                                    <p:anim calcmode="lin" valueType="num">
                                      <p:cBhvr additive="base">
                                        <p:cTn id="278" dur="500" fill="hold"/>
                                        <p:tgtEl>
                                          <p:spTgt spid="15"/>
                                        </p:tgtEl>
                                        <p:attrNameLst>
                                          <p:attrName>ppt_y</p:attrName>
                                        </p:attrNameLst>
                                      </p:cBhvr>
                                      <p:tavLst>
                                        <p:tav tm="0">
                                          <p:val>
                                            <p:strVal val="1+#ppt_h/2"/>
                                          </p:val>
                                        </p:tav>
                                        <p:tav tm="100000">
                                          <p:val>
                                            <p:strVal val="#ppt_y"/>
                                          </p:val>
                                        </p:tav>
                                      </p:tavLst>
                                    </p:anim>
                                  </p:childTnLst>
                                </p:cTn>
                              </p:par>
                              <p:par>
                                <p:cTn id="279" presetID="2" presetClass="entr" presetSubtype="4" fill="hold" grpId="2" nodeType="withEffect">
                                  <p:stCondLst>
                                    <p:cond delay="0"/>
                                  </p:stCondLst>
                                  <p:childTnLst>
                                    <p:set>
                                      <p:cBhvr>
                                        <p:cTn id="280" dur="1" fill="hold">
                                          <p:stCondLst>
                                            <p:cond delay="0"/>
                                          </p:stCondLst>
                                        </p:cTn>
                                        <p:tgtEl>
                                          <p:spTgt spid="25685"/>
                                        </p:tgtEl>
                                        <p:attrNameLst>
                                          <p:attrName>style.visibility</p:attrName>
                                        </p:attrNameLst>
                                      </p:cBhvr>
                                      <p:to>
                                        <p:strVal val="visible"/>
                                      </p:to>
                                    </p:set>
                                    <p:anim calcmode="lin" valueType="num">
                                      <p:cBhvr additive="base">
                                        <p:cTn id="281" dur="500" fill="hold"/>
                                        <p:tgtEl>
                                          <p:spTgt spid="25685"/>
                                        </p:tgtEl>
                                        <p:attrNameLst>
                                          <p:attrName>ppt_x</p:attrName>
                                        </p:attrNameLst>
                                      </p:cBhvr>
                                      <p:tavLst>
                                        <p:tav tm="0">
                                          <p:val>
                                            <p:strVal val="#ppt_x"/>
                                          </p:val>
                                        </p:tav>
                                        <p:tav tm="100000">
                                          <p:val>
                                            <p:strVal val="#ppt_x"/>
                                          </p:val>
                                        </p:tav>
                                      </p:tavLst>
                                    </p:anim>
                                    <p:anim calcmode="lin" valueType="num">
                                      <p:cBhvr additive="base">
                                        <p:cTn id="282" dur="500" fill="hold"/>
                                        <p:tgtEl>
                                          <p:spTgt spid="25685"/>
                                        </p:tgtEl>
                                        <p:attrNameLst>
                                          <p:attrName>ppt_y</p:attrName>
                                        </p:attrNameLst>
                                      </p:cBhvr>
                                      <p:tavLst>
                                        <p:tav tm="0">
                                          <p:val>
                                            <p:strVal val="1+#ppt_h/2"/>
                                          </p:val>
                                        </p:tav>
                                        <p:tav tm="100000">
                                          <p:val>
                                            <p:strVal val="#ppt_y"/>
                                          </p:val>
                                        </p:tav>
                                      </p:tavLst>
                                    </p:anim>
                                  </p:childTnLst>
                                </p:cTn>
                              </p:par>
                              <p:par>
                                <p:cTn id="283" presetID="2" presetClass="entr" presetSubtype="4" fill="hold" grpId="1" nodeType="withEffect">
                                  <p:stCondLst>
                                    <p:cond delay="0"/>
                                  </p:stCondLst>
                                  <p:childTnLst>
                                    <p:set>
                                      <p:cBhvr>
                                        <p:cTn id="284" dur="1" fill="hold">
                                          <p:stCondLst>
                                            <p:cond delay="0"/>
                                          </p:stCondLst>
                                        </p:cTn>
                                        <p:tgtEl>
                                          <p:spTgt spid="24598"/>
                                        </p:tgtEl>
                                        <p:attrNameLst>
                                          <p:attrName>style.visibility</p:attrName>
                                        </p:attrNameLst>
                                      </p:cBhvr>
                                      <p:to>
                                        <p:strVal val="visible"/>
                                      </p:to>
                                    </p:set>
                                    <p:anim calcmode="lin" valueType="num">
                                      <p:cBhvr additive="base">
                                        <p:cTn id="285" dur="500" fill="hold"/>
                                        <p:tgtEl>
                                          <p:spTgt spid="24598"/>
                                        </p:tgtEl>
                                        <p:attrNameLst>
                                          <p:attrName>ppt_x</p:attrName>
                                        </p:attrNameLst>
                                      </p:cBhvr>
                                      <p:tavLst>
                                        <p:tav tm="0">
                                          <p:val>
                                            <p:strVal val="#ppt_x"/>
                                          </p:val>
                                        </p:tav>
                                        <p:tav tm="100000">
                                          <p:val>
                                            <p:strVal val="#ppt_x"/>
                                          </p:val>
                                        </p:tav>
                                      </p:tavLst>
                                    </p:anim>
                                    <p:anim calcmode="lin" valueType="num">
                                      <p:cBhvr additive="base">
                                        <p:cTn id="286" dur="500" fill="hold"/>
                                        <p:tgtEl>
                                          <p:spTgt spid="24598"/>
                                        </p:tgtEl>
                                        <p:attrNameLst>
                                          <p:attrName>ppt_y</p:attrName>
                                        </p:attrNameLst>
                                      </p:cBhvr>
                                      <p:tavLst>
                                        <p:tav tm="0">
                                          <p:val>
                                            <p:strVal val="1+#ppt_h/2"/>
                                          </p:val>
                                        </p:tav>
                                        <p:tav tm="100000">
                                          <p:val>
                                            <p:strVal val="#ppt_y"/>
                                          </p:val>
                                        </p:tav>
                                      </p:tavLst>
                                    </p:anim>
                                  </p:childTnLst>
                                </p:cTn>
                              </p:par>
                              <p:par>
                                <p:cTn id="287" presetID="2" presetClass="entr" presetSubtype="4" fill="hold" grpId="1" nodeType="withEffect">
                                  <p:stCondLst>
                                    <p:cond delay="0"/>
                                  </p:stCondLst>
                                  <p:childTnLst>
                                    <p:set>
                                      <p:cBhvr>
                                        <p:cTn id="288" dur="1" fill="hold">
                                          <p:stCondLst>
                                            <p:cond delay="0"/>
                                          </p:stCondLst>
                                        </p:cTn>
                                        <p:tgtEl>
                                          <p:spTgt spid="24599"/>
                                        </p:tgtEl>
                                        <p:attrNameLst>
                                          <p:attrName>style.visibility</p:attrName>
                                        </p:attrNameLst>
                                      </p:cBhvr>
                                      <p:to>
                                        <p:strVal val="visible"/>
                                      </p:to>
                                    </p:set>
                                    <p:anim calcmode="lin" valueType="num">
                                      <p:cBhvr additive="base">
                                        <p:cTn id="289" dur="500" fill="hold"/>
                                        <p:tgtEl>
                                          <p:spTgt spid="24599"/>
                                        </p:tgtEl>
                                        <p:attrNameLst>
                                          <p:attrName>ppt_x</p:attrName>
                                        </p:attrNameLst>
                                      </p:cBhvr>
                                      <p:tavLst>
                                        <p:tav tm="0">
                                          <p:val>
                                            <p:strVal val="#ppt_x"/>
                                          </p:val>
                                        </p:tav>
                                        <p:tav tm="100000">
                                          <p:val>
                                            <p:strVal val="#ppt_x"/>
                                          </p:val>
                                        </p:tav>
                                      </p:tavLst>
                                    </p:anim>
                                    <p:anim calcmode="lin" valueType="num">
                                      <p:cBhvr additive="base">
                                        <p:cTn id="290" dur="500" fill="hold"/>
                                        <p:tgtEl>
                                          <p:spTgt spid="24599"/>
                                        </p:tgtEl>
                                        <p:attrNameLst>
                                          <p:attrName>ppt_y</p:attrName>
                                        </p:attrNameLst>
                                      </p:cBhvr>
                                      <p:tavLst>
                                        <p:tav tm="0">
                                          <p:val>
                                            <p:strVal val="1+#ppt_h/2"/>
                                          </p:val>
                                        </p:tav>
                                        <p:tav tm="100000">
                                          <p:val>
                                            <p:strVal val="#ppt_y"/>
                                          </p:val>
                                        </p:tav>
                                      </p:tavLst>
                                    </p:anim>
                                  </p:childTnLst>
                                </p:cTn>
                              </p:par>
                              <p:par>
                                <p:cTn id="291" presetID="2" presetClass="entr" presetSubtype="4" fill="hold" grpId="1" nodeType="withEffect">
                                  <p:stCondLst>
                                    <p:cond delay="0"/>
                                  </p:stCondLst>
                                  <p:childTnLst>
                                    <p:set>
                                      <p:cBhvr>
                                        <p:cTn id="292" dur="1" fill="hold">
                                          <p:stCondLst>
                                            <p:cond delay="0"/>
                                          </p:stCondLst>
                                        </p:cTn>
                                        <p:tgtEl>
                                          <p:spTgt spid="24600"/>
                                        </p:tgtEl>
                                        <p:attrNameLst>
                                          <p:attrName>style.visibility</p:attrName>
                                        </p:attrNameLst>
                                      </p:cBhvr>
                                      <p:to>
                                        <p:strVal val="visible"/>
                                      </p:to>
                                    </p:set>
                                    <p:anim calcmode="lin" valueType="num">
                                      <p:cBhvr additive="base">
                                        <p:cTn id="293" dur="500" fill="hold"/>
                                        <p:tgtEl>
                                          <p:spTgt spid="24600"/>
                                        </p:tgtEl>
                                        <p:attrNameLst>
                                          <p:attrName>ppt_x</p:attrName>
                                        </p:attrNameLst>
                                      </p:cBhvr>
                                      <p:tavLst>
                                        <p:tav tm="0">
                                          <p:val>
                                            <p:strVal val="#ppt_x"/>
                                          </p:val>
                                        </p:tav>
                                        <p:tav tm="100000">
                                          <p:val>
                                            <p:strVal val="#ppt_x"/>
                                          </p:val>
                                        </p:tav>
                                      </p:tavLst>
                                    </p:anim>
                                    <p:anim calcmode="lin" valueType="num">
                                      <p:cBhvr additive="base">
                                        <p:cTn id="294" dur="500" fill="hold"/>
                                        <p:tgtEl>
                                          <p:spTgt spid="24600"/>
                                        </p:tgtEl>
                                        <p:attrNameLst>
                                          <p:attrName>ppt_y</p:attrName>
                                        </p:attrNameLst>
                                      </p:cBhvr>
                                      <p:tavLst>
                                        <p:tav tm="0">
                                          <p:val>
                                            <p:strVal val="1+#ppt_h/2"/>
                                          </p:val>
                                        </p:tav>
                                        <p:tav tm="100000">
                                          <p:val>
                                            <p:strVal val="#ppt_y"/>
                                          </p:val>
                                        </p:tav>
                                      </p:tavLst>
                                    </p:anim>
                                  </p:childTnLst>
                                </p:cTn>
                              </p:par>
                              <p:par>
                                <p:cTn id="295" presetID="2" presetClass="entr" presetSubtype="4" fill="hold" grpId="1" nodeType="withEffect">
                                  <p:stCondLst>
                                    <p:cond delay="0"/>
                                  </p:stCondLst>
                                  <p:childTnLst>
                                    <p:set>
                                      <p:cBhvr>
                                        <p:cTn id="296" dur="1" fill="hold">
                                          <p:stCondLst>
                                            <p:cond delay="0"/>
                                          </p:stCondLst>
                                        </p:cTn>
                                        <p:tgtEl>
                                          <p:spTgt spid="24601"/>
                                        </p:tgtEl>
                                        <p:attrNameLst>
                                          <p:attrName>style.visibility</p:attrName>
                                        </p:attrNameLst>
                                      </p:cBhvr>
                                      <p:to>
                                        <p:strVal val="visible"/>
                                      </p:to>
                                    </p:set>
                                    <p:anim calcmode="lin" valueType="num">
                                      <p:cBhvr additive="base">
                                        <p:cTn id="297" dur="500" fill="hold"/>
                                        <p:tgtEl>
                                          <p:spTgt spid="24601"/>
                                        </p:tgtEl>
                                        <p:attrNameLst>
                                          <p:attrName>ppt_x</p:attrName>
                                        </p:attrNameLst>
                                      </p:cBhvr>
                                      <p:tavLst>
                                        <p:tav tm="0">
                                          <p:val>
                                            <p:strVal val="#ppt_x"/>
                                          </p:val>
                                        </p:tav>
                                        <p:tav tm="100000">
                                          <p:val>
                                            <p:strVal val="#ppt_x"/>
                                          </p:val>
                                        </p:tav>
                                      </p:tavLst>
                                    </p:anim>
                                    <p:anim calcmode="lin" valueType="num">
                                      <p:cBhvr additive="base">
                                        <p:cTn id="298" dur="500" fill="hold"/>
                                        <p:tgtEl>
                                          <p:spTgt spid="24601"/>
                                        </p:tgtEl>
                                        <p:attrNameLst>
                                          <p:attrName>ppt_y</p:attrName>
                                        </p:attrNameLst>
                                      </p:cBhvr>
                                      <p:tavLst>
                                        <p:tav tm="0">
                                          <p:val>
                                            <p:strVal val="1+#ppt_h/2"/>
                                          </p:val>
                                        </p:tav>
                                        <p:tav tm="100000">
                                          <p:val>
                                            <p:strVal val="#ppt_y"/>
                                          </p:val>
                                        </p:tav>
                                      </p:tavLst>
                                    </p:anim>
                                  </p:childTnLst>
                                </p:cTn>
                              </p:par>
                              <p:par>
                                <p:cTn id="299" presetID="2" presetClass="entr" presetSubtype="4" fill="hold" grpId="1" nodeType="withEffect">
                                  <p:stCondLst>
                                    <p:cond delay="0"/>
                                  </p:stCondLst>
                                  <p:childTnLst>
                                    <p:set>
                                      <p:cBhvr>
                                        <p:cTn id="300" dur="1" fill="hold">
                                          <p:stCondLst>
                                            <p:cond delay="0"/>
                                          </p:stCondLst>
                                        </p:cTn>
                                        <p:tgtEl>
                                          <p:spTgt spid="24602"/>
                                        </p:tgtEl>
                                        <p:attrNameLst>
                                          <p:attrName>style.visibility</p:attrName>
                                        </p:attrNameLst>
                                      </p:cBhvr>
                                      <p:to>
                                        <p:strVal val="visible"/>
                                      </p:to>
                                    </p:set>
                                    <p:anim calcmode="lin" valueType="num">
                                      <p:cBhvr additive="base">
                                        <p:cTn id="301" dur="500" fill="hold"/>
                                        <p:tgtEl>
                                          <p:spTgt spid="24602"/>
                                        </p:tgtEl>
                                        <p:attrNameLst>
                                          <p:attrName>ppt_x</p:attrName>
                                        </p:attrNameLst>
                                      </p:cBhvr>
                                      <p:tavLst>
                                        <p:tav tm="0">
                                          <p:val>
                                            <p:strVal val="#ppt_x"/>
                                          </p:val>
                                        </p:tav>
                                        <p:tav tm="100000">
                                          <p:val>
                                            <p:strVal val="#ppt_x"/>
                                          </p:val>
                                        </p:tav>
                                      </p:tavLst>
                                    </p:anim>
                                    <p:anim calcmode="lin" valueType="num">
                                      <p:cBhvr additive="base">
                                        <p:cTn id="302" dur="500" fill="hold"/>
                                        <p:tgtEl>
                                          <p:spTgt spid="24602"/>
                                        </p:tgtEl>
                                        <p:attrNameLst>
                                          <p:attrName>ppt_y</p:attrName>
                                        </p:attrNameLst>
                                      </p:cBhvr>
                                      <p:tavLst>
                                        <p:tav tm="0">
                                          <p:val>
                                            <p:strVal val="1+#ppt_h/2"/>
                                          </p:val>
                                        </p:tav>
                                        <p:tav tm="100000">
                                          <p:val>
                                            <p:strVal val="#ppt_y"/>
                                          </p:val>
                                        </p:tav>
                                      </p:tavLst>
                                    </p:anim>
                                  </p:childTnLst>
                                </p:cTn>
                              </p:par>
                              <p:par>
                                <p:cTn id="303" presetID="2" presetClass="entr" presetSubtype="4" fill="hold" grpId="1" nodeType="withEffect">
                                  <p:stCondLst>
                                    <p:cond delay="0"/>
                                  </p:stCondLst>
                                  <p:childTnLst>
                                    <p:set>
                                      <p:cBhvr>
                                        <p:cTn id="304" dur="1" fill="hold">
                                          <p:stCondLst>
                                            <p:cond delay="0"/>
                                          </p:stCondLst>
                                        </p:cTn>
                                        <p:tgtEl>
                                          <p:spTgt spid="24603"/>
                                        </p:tgtEl>
                                        <p:attrNameLst>
                                          <p:attrName>style.visibility</p:attrName>
                                        </p:attrNameLst>
                                      </p:cBhvr>
                                      <p:to>
                                        <p:strVal val="visible"/>
                                      </p:to>
                                    </p:set>
                                    <p:anim calcmode="lin" valueType="num">
                                      <p:cBhvr additive="base">
                                        <p:cTn id="305" dur="500" fill="hold"/>
                                        <p:tgtEl>
                                          <p:spTgt spid="24603"/>
                                        </p:tgtEl>
                                        <p:attrNameLst>
                                          <p:attrName>ppt_x</p:attrName>
                                        </p:attrNameLst>
                                      </p:cBhvr>
                                      <p:tavLst>
                                        <p:tav tm="0">
                                          <p:val>
                                            <p:strVal val="#ppt_x"/>
                                          </p:val>
                                        </p:tav>
                                        <p:tav tm="100000">
                                          <p:val>
                                            <p:strVal val="#ppt_x"/>
                                          </p:val>
                                        </p:tav>
                                      </p:tavLst>
                                    </p:anim>
                                    <p:anim calcmode="lin" valueType="num">
                                      <p:cBhvr additive="base">
                                        <p:cTn id="306" dur="500" fill="hold"/>
                                        <p:tgtEl>
                                          <p:spTgt spid="24603"/>
                                        </p:tgtEl>
                                        <p:attrNameLst>
                                          <p:attrName>ppt_y</p:attrName>
                                        </p:attrNameLst>
                                      </p:cBhvr>
                                      <p:tavLst>
                                        <p:tav tm="0">
                                          <p:val>
                                            <p:strVal val="1+#ppt_h/2"/>
                                          </p:val>
                                        </p:tav>
                                        <p:tav tm="100000">
                                          <p:val>
                                            <p:strVal val="#ppt_y"/>
                                          </p:val>
                                        </p:tav>
                                      </p:tavLst>
                                    </p:anim>
                                  </p:childTnLst>
                                </p:cTn>
                              </p:par>
                              <p:par>
                                <p:cTn id="307" presetID="2" presetClass="entr" presetSubtype="4" fill="hold" grpId="1" nodeType="withEffect">
                                  <p:stCondLst>
                                    <p:cond delay="0"/>
                                  </p:stCondLst>
                                  <p:childTnLst>
                                    <p:set>
                                      <p:cBhvr>
                                        <p:cTn id="308" dur="1" fill="hold">
                                          <p:stCondLst>
                                            <p:cond delay="0"/>
                                          </p:stCondLst>
                                        </p:cTn>
                                        <p:tgtEl>
                                          <p:spTgt spid="24604"/>
                                        </p:tgtEl>
                                        <p:attrNameLst>
                                          <p:attrName>style.visibility</p:attrName>
                                        </p:attrNameLst>
                                      </p:cBhvr>
                                      <p:to>
                                        <p:strVal val="visible"/>
                                      </p:to>
                                    </p:set>
                                    <p:anim calcmode="lin" valueType="num">
                                      <p:cBhvr additive="base">
                                        <p:cTn id="309" dur="500" fill="hold"/>
                                        <p:tgtEl>
                                          <p:spTgt spid="24604"/>
                                        </p:tgtEl>
                                        <p:attrNameLst>
                                          <p:attrName>ppt_x</p:attrName>
                                        </p:attrNameLst>
                                      </p:cBhvr>
                                      <p:tavLst>
                                        <p:tav tm="0">
                                          <p:val>
                                            <p:strVal val="#ppt_x"/>
                                          </p:val>
                                        </p:tav>
                                        <p:tav tm="100000">
                                          <p:val>
                                            <p:strVal val="#ppt_x"/>
                                          </p:val>
                                        </p:tav>
                                      </p:tavLst>
                                    </p:anim>
                                    <p:anim calcmode="lin" valueType="num">
                                      <p:cBhvr additive="base">
                                        <p:cTn id="310" dur="500" fill="hold"/>
                                        <p:tgtEl>
                                          <p:spTgt spid="24604"/>
                                        </p:tgtEl>
                                        <p:attrNameLst>
                                          <p:attrName>ppt_y</p:attrName>
                                        </p:attrNameLst>
                                      </p:cBhvr>
                                      <p:tavLst>
                                        <p:tav tm="0">
                                          <p:val>
                                            <p:strVal val="1+#ppt_h/2"/>
                                          </p:val>
                                        </p:tav>
                                        <p:tav tm="100000">
                                          <p:val>
                                            <p:strVal val="#ppt_y"/>
                                          </p:val>
                                        </p:tav>
                                      </p:tavLst>
                                    </p:anim>
                                  </p:childTnLst>
                                </p:cTn>
                              </p:par>
                              <p:par>
                                <p:cTn id="311" presetID="2" presetClass="entr" presetSubtype="4" fill="hold" grpId="1" nodeType="withEffect">
                                  <p:stCondLst>
                                    <p:cond delay="0"/>
                                  </p:stCondLst>
                                  <p:childTnLst>
                                    <p:set>
                                      <p:cBhvr>
                                        <p:cTn id="312" dur="1" fill="hold">
                                          <p:stCondLst>
                                            <p:cond delay="0"/>
                                          </p:stCondLst>
                                        </p:cTn>
                                        <p:tgtEl>
                                          <p:spTgt spid="24605"/>
                                        </p:tgtEl>
                                        <p:attrNameLst>
                                          <p:attrName>style.visibility</p:attrName>
                                        </p:attrNameLst>
                                      </p:cBhvr>
                                      <p:to>
                                        <p:strVal val="visible"/>
                                      </p:to>
                                    </p:set>
                                    <p:anim calcmode="lin" valueType="num">
                                      <p:cBhvr additive="base">
                                        <p:cTn id="313" dur="500" fill="hold"/>
                                        <p:tgtEl>
                                          <p:spTgt spid="24605"/>
                                        </p:tgtEl>
                                        <p:attrNameLst>
                                          <p:attrName>ppt_x</p:attrName>
                                        </p:attrNameLst>
                                      </p:cBhvr>
                                      <p:tavLst>
                                        <p:tav tm="0">
                                          <p:val>
                                            <p:strVal val="#ppt_x"/>
                                          </p:val>
                                        </p:tav>
                                        <p:tav tm="100000">
                                          <p:val>
                                            <p:strVal val="#ppt_x"/>
                                          </p:val>
                                        </p:tav>
                                      </p:tavLst>
                                    </p:anim>
                                    <p:anim calcmode="lin" valueType="num">
                                      <p:cBhvr additive="base">
                                        <p:cTn id="314" dur="500" fill="hold"/>
                                        <p:tgtEl>
                                          <p:spTgt spid="24605"/>
                                        </p:tgtEl>
                                        <p:attrNameLst>
                                          <p:attrName>ppt_y</p:attrName>
                                        </p:attrNameLst>
                                      </p:cBhvr>
                                      <p:tavLst>
                                        <p:tav tm="0">
                                          <p:val>
                                            <p:strVal val="1+#ppt_h/2"/>
                                          </p:val>
                                        </p:tav>
                                        <p:tav tm="100000">
                                          <p:val>
                                            <p:strVal val="#ppt_y"/>
                                          </p:val>
                                        </p:tav>
                                      </p:tavLst>
                                    </p:anim>
                                  </p:childTnLst>
                                </p:cTn>
                              </p:par>
                              <p:par>
                                <p:cTn id="315" presetID="2" presetClass="entr" presetSubtype="4" fill="hold" grpId="1" nodeType="withEffect">
                                  <p:stCondLst>
                                    <p:cond delay="0"/>
                                  </p:stCondLst>
                                  <p:childTnLst>
                                    <p:set>
                                      <p:cBhvr>
                                        <p:cTn id="316" dur="1" fill="hold">
                                          <p:stCondLst>
                                            <p:cond delay="0"/>
                                          </p:stCondLst>
                                        </p:cTn>
                                        <p:tgtEl>
                                          <p:spTgt spid="24606"/>
                                        </p:tgtEl>
                                        <p:attrNameLst>
                                          <p:attrName>style.visibility</p:attrName>
                                        </p:attrNameLst>
                                      </p:cBhvr>
                                      <p:to>
                                        <p:strVal val="visible"/>
                                      </p:to>
                                    </p:set>
                                    <p:anim calcmode="lin" valueType="num">
                                      <p:cBhvr additive="base">
                                        <p:cTn id="317" dur="500" fill="hold"/>
                                        <p:tgtEl>
                                          <p:spTgt spid="24606"/>
                                        </p:tgtEl>
                                        <p:attrNameLst>
                                          <p:attrName>ppt_x</p:attrName>
                                        </p:attrNameLst>
                                      </p:cBhvr>
                                      <p:tavLst>
                                        <p:tav tm="0">
                                          <p:val>
                                            <p:strVal val="#ppt_x"/>
                                          </p:val>
                                        </p:tav>
                                        <p:tav tm="100000">
                                          <p:val>
                                            <p:strVal val="#ppt_x"/>
                                          </p:val>
                                        </p:tav>
                                      </p:tavLst>
                                    </p:anim>
                                    <p:anim calcmode="lin" valueType="num">
                                      <p:cBhvr additive="base">
                                        <p:cTn id="318" dur="500" fill="hold"/>
                                        <p:tgtEl>
                                          <p:spTgt spid="24606"/>
                                        </p:tgtEl>
                                        <p:attrNameLst>
                                          <p:attrName>ppt_y</p:attrName>
                                        </p:attrNameLst>
                                      </p:cBhvr>
                                      <p:tavLst>
                                        <p:tav tm="0">
                                          <p:val>
                                            <p:strVal val="1+#ppt_h/2"/>
                                          </p:val>
                                        </p:tav>
                                        <p:tav tm="100000">
                                          <p:val>
                                            <p:strVal val="#ppt_y"/>
                                          </p:val>
                                        </p:tav>
                                      </p:tavLst>
                                    </p:anim>
                                  </p:childTnLst>
                                </p:cTn>
                              </p:par>
                              <p:par>
                                <p:cTn id="319" presetID="2" presetClass="entr" presetSubtype="4" fill="hold" grpId="1" nodeType="withEffect">
                                  <p:stCondLst>
                                    <p:cond delay="0"/>
                                  </p:stCondLst>
                                  <p:childTnLst>
                                    <p:set>
                                      <p:cBhvr>
                                        <p:cTn id="320" dur="1" fill="hold">
                                          <p:stCondLst>
                                            <p:cond delay="0"/>
                                          </p:stCondLst>
                                        </p:cTn>
                                        <p:tgtEl>
                                          <p:spTgt spid="24607"/>
                                        </p:tgtEl>
                                        <p:attrNameLst>
                                          <p:attrName>style.visibility</p:attrName>
                                        </p:attrNameLst>
                                      </p:cBhvr>
                                      <p:to>
                                        <p:strVal val="visible"/>
                                      </p:to>
                                    </p:set>
                                    <p:anim calcmode="lin" valueType="num">
                                      <p:cBhvr additive="base">
                                        <p:cTn id="321" dur="500" fill="hold"/>
                                        <p:tgtEl>
                                          <p:spTgt spid="24607"/>
                                        </p:tgtEl>
                                        <p:attrNameLst>
                                          <p:attrName>ppt_x</p:attrName>
                                        </p:attrNameLst>
                                      </p:cBhvr>
                                      <p:tavLst>
                                        <p:tav tm="0">
                                          <p:val>
                                            <p:strVal val="#ppt_x"/>
                                          </p:val>
                                        </p:tav>
                                        <p:tav tm="100000">
                                          <p:val>
                                            <p:strVal val="#ppt_x"/>
                                          </p:val>
                                        </p:tav>
                                      </p:tavLst>
                                    </p:anim>
                                    <p:anim calcmode="lin" valueType="num">
                                      <p:cBhvr additive="base">
                                        <p:cTn id="322" dur="500" fill="hold"/>
                                        <p:tgtEl>
                                          <p:spTgt spid="24607"/>
                                        </p:tgtEl>
                                        <p:attrNameLst>
                                          <p:attrName>ppt_y</p:attrName>
                                        </p:attrNameLst>
                                      </p:cBhvr>
                                      <p:tavLst>
                                        <p:tav tm="0">
                                          <p:val>
                                            <p:strVal val="1+#ppt_h/2"/>
                                          </p:val>
                                        </p:tav>
                                        <p:tav tm="100000">
                                          <p:val>
                                            <p:strVal val="#ppt_y"/>
                                          </p:val>
                                        </p:tav>
                                      </p:tavLst>
                                    </p:anim>
                                  </p:childTnLst>
                                </p:cTn>
                              </p:par>
                              <p:par>
                                <p:cTn id="323" presetID="2" presetClass="entr" presetSubtype="4" fill="hold" grpId="1" nodeType="withEffect">
                                  <p:stCondLst>
                                    <p:cond delay="0"/>
                                  </p:stCondLst>
                                  <p:childTnLst>
                                    <p:set>
                                      <p:cBhvr>
                                        <p:cTn id="324" dur="1" fill="hold">
                                          <p:stCondLst>
                                            <p:cond delay="0"/>
                                          </p:stCondLst>
                                        </p:cTn>
                                        <p:tgtEl>
                                          <p:spTgt spid="24608"/>
                                        </p:tgtEl>
                                        <p:attrNameLst>
                                          <p:attrName>style.visibility</p:attrName>
                                        </p:attrNameLst>
                                      </p:cBhvr>
                                      <p:to>
                                        <p:strVal val="visible"/>
                                      </p:to>
                                    </p:set>
                                    <p:anim calcmode="lin" valueType="num">
                                      <p:cBhvr additive="base">
                                        <p:cTn id="325" dur="500" fill="hold"/>
                                        <p:tgtEl>
                                          <p:spTgt spid="24608"/>
                                        </p:tgtEl>
                                        <p:attrNameLst>
                                          <p:attrName>ppt_x</p:attrName>
                                        </p:attrNameLst>
                                      </p:cBhvr>
                                      <p:tavLst>
                                        <p:tav tm="0">
                                          <p:val>
                                            <p:strVal val="#ppt_x"/>
                                          </p:val>
                                        </p:tav>
                                        <p:tav tm="100000">
                                          <p:val>
                                            <p:strVal val="#ppt_x"/>
                                          </p:val>
                                        </p:tav>
                                      </p:tavLst>
                                    </p:anim>
                                    <p:anim calcmode="lin" valueType="num">
                                      <p:cBhvr additive="base">
                                        <p:cTn id="326" dur="500" fill="hold"/>
                                        <p:tgtEl>
                                          <p:spTgt spid="24608"/>
                                        </p:tgtEl>
                                        <p:attrNameLst>
                                          <p:attrName>ppt_y</p:attrName>
                                        </p:attrNameLst>
                                      </p:cBhvr>
                                      <p:tavLst>
                                        <p:tav tm="0">
                                          <p:val>
                                            <p:strVal val="1+#ppt_h/2"/>
                                          </p:val>
                                        </p:tav>
                                        <p:tav tm="100000">
                                          <p:val>
                                            <p:strVal val="#ppt_y"/>
                                          </p:val>
                                        </p:tav>
                                      </p:tavLst>
                                    </p:anim>
                                  </p:childTnLst>
                                </p:cTn>
                              </p:par>
                              <p:par>
                                <p:cTn id="327" presetID="2" presetClass="entr" presetSubtype="4" fill="hold" grpId="1" nodeType="withEffect">
                                  <p:stCondLst>
                                    <p:cond delay="0"/>
                                  </p:stCondLst>
                                  <p:childTnLst>
                                    <p:set>
                                      <p:cBhvr>
                                        <p:cTn id="328" dur="1" fill="hold">
                                          <p:stCondLst>
                                            <p:cond delay="0"/>
                                          </p:stCondLst>
                                        </p:cTn>
                                        <p:tgtEl>
                                          <p:spTgt spid="24609"/>
                                        </p:tgtEl>
                                        <p:attrNameLst>
                                          <p:attrName>style.visibility</p:attrName>
                                        </p:attrNameLst>
                                      </p:cBhvr>
                                      <p:to>
                                        <p:strVal val="visible"/>
                                      </p:to>
                                    </p:set>
                                    <p:anim calcmode="lin" valueType="num">
                                      <p:cBhvr additive="base">
                                        <p:cTn id="329" dur="500" fill="hold"/>
                                        <p:tgtEl>
                                          <p:spTgt spid="24609"/>
                                        </p:tgtEl>
                                        <p:attrNameLst>
                                          <p:attrName>ppt_x</p:attrName>
                                        </p:attrNameLst>
                                      </p:cBhvr>
                                      <p:tavLst>
                                        <p:tav tm="0">
                                          <p:val>
                                            <p:strVal val="#ppt_x"/>
                                          </p:val>
                                        </p:tav>
                                        <p:tav tm="100000">
                                          <p:val>
                                            <p:strVal val="#ppt_x"/>
                                          </p:val>
                                        </p:tav>
                                      </p:tavLst>
                                    </p:anim>
                                    <p:anim calcmode="lin" valueType="num">
                                      <p:cBhvr additive="base">
                                        <p:cTn id="330" dur="500" fill="hold"/>
                                        <p:tgtEl>
                                          <p:spTgt spid="24609"/>
                                        </p:tgtEl>
                                        <p:attrNameLst>
                                          <p:attrName>ppt_y</p:attrName>
                                        </p:attrNameLst>
                                      </p:cBhvr>
                                      <p:tavLst>
                                        <p:tav tm="0">
                                          <p:val>
                                            <p:strVal val="1+#ppt_h/2"/>
                                          </p:val>
                                        </p:tav>
                                        <p:tav tm="100000">
                                          <p:val>
                                            <p:strVal val="#ppt_y"/>
                                          </p:val>
                                        </p:tav>
                                      </p:tavLst>
                                    </p:anim>
                                  </p:childTnLst>
                                </p:cTn>
                              </p:par>
                              <p:par>
                                <p:cTn id="331" presetID="2" presetClass="entr" presetSubtype="4" fill="hold" grpId="1" nodeType="withEffect">
                                  <p:stCondLst>
                                    <p:cond delay="0"/>
                                  </p:stCondLst>
                                  <p:childTnLst>
                                    <p:set>
                                      <p:cBhvr>
                                        <p:cTn id="332" dur="1" fill="hold">
                                          <p:stCondLst>
                                            <p:cond delay="0"/>
                                          </p:stCondLst>
                                        </p:cTn>
                                        <p:tgtEl>
                                          <p:spTgt spid="24610"/>
                                        </p:tgtEl>
                                        <p:attrNameLst>
                                          <p:attrName>style.visibility</p:attrName>
                                        </p:attrNameLst>
                                      </p:cBhvr>
                                      <p:to>
                                        <p:strVal val="visible"/>
                                      </p:to>
                                    </p:set>
                                    <p:anim calcmode="lin" valueType="num">
                                      <p:cBhvr additive="base">
                                        <p:cTn id="333" dur="500" fill="hold"/>
                                        <p:tgtEl>
                                          <p:spTgt spid="24610"/>
                                        </p:tgtEl>
                                        <p:attrNameLst>
                                          <p:attrName>ppt_x</p:attrName>
                                        </p:attrNameLst>
                                      </p:cBhvr>
                                      <p:tavLst>
                                        <p:tav tm="0">
                                          <p:val>
                                            <p:strVal val="#ppt_x"/>
                                          </p:val>
                                        </p:tav>
                                        <p:tav tm="100000">
                                          <p:val>
                                            <p:strVal val="#ppt_x"/>
                                          </p:val>
                                        </p:tav>
                                      </p:tavLst>
                                    </p:anim>
                                    <p:anim calcmode="lin" valueType="num">
                                      <p:cBhvr additive="base">
                                        <p:cTn id="334" dur="500" fill="hold"/>
                                        <p:tgtEl>
                                          <p:spTgt spid="24610"/>
                                        </p:tgtEl>
                                        <p:attrNameLst>
                                          <p:attrName>ppt_y</p:attrName>
                                        </p:attrNameLst>
                                      </p:cBhvr>
                                      <p:tavLst>
                                        <p:tav tm="0">
                                          <p:val>
                                            <p:strVal val="1+#ppt_h/2"/>
                                          </p:val>
                                        </p:tav>
                                        <p:tav tm="100000">
                                          <p:val>
                                            <p:strVal val="#ppt_y"/>
                                          </p:val>
                                        </p:tav>
                                      </p:tavLst>
                                    </p:anim>
                                  </p:childTnLst>
                                </p:cTn>
                              </p:par>
                              <p:par>
                                <p:cTn id="335" presetID="2" presetClass="entr" presetSubtype="4" fill="hold" grpId="1" nodeType="withEffect">
                                  <p:stCondLst>
                                    <p:cond delay="0"/>
                                  </p:stCondLst>
                                  <p:childTnLst>
                                    <p:set>
                                      <p:cBhvr>
                                        <p:cTn id="336" dur="1" fill="hold">
                                          <p:stCondLst>
                                            <p:cond delay="0"/>
                                          </p:stCondLst>
                                        </p:cTn>
                                        <p:tgtEl>
                                          <p:spTgt spid="24611"/>
                                        </p:tgtEl>
                                        <p:attrNameLst>
                                          <p:attrName>style.visibility</p:attrName>
                                        </p:attrNameLst>
                                      </p:cBhvr>
                                      <p:to>
                                        <p:strVal val="visible"/>
                                      </p:to>
                                    </p:set>
                                    <p:anim calcmode="lin" valueType="num">
                                      <p:cBhvr additive="base">
                                        <p:cTn id="337" dur="500" fill="hold"/>
                                        <p:tgtEl>
                                          <p:spTgt spid="24611"/>
                                        </p:tgtEl>
                                        <p:attrNameLst>
                                          <p:attrName>ppt_x</p:attrName>
                                        </p:attrNameLst>
                                      </p:cBhvr>
                                      <p:tavLst>
                                        <p:tav tm="0">
                                          <p:val>
                                            <p:strVal val="#ppt_x"/>
                                          </p:val>
                                        </p:tav>
                                        <p:tav tm="100000">
                                          <p:val>
                                            <p:strVal val="#ppt_x"/>
                                          </p:val>
                                        </p:tav>
                                      </p:tavLst>
                                    </p:anim>
                                    <p:anim calcmode="lin" valueType="num">
                                      <p:cBhvr additive="base">
                                        <p:cTn id="338" dur="500" fill="hold"/>
                                        <p:tgtEl>
                                          <p:spTgt spid="24611"/>
                                        </p:tgtEl>
                                        <p:attrNameLst>
                                          <p:attrName>ppt_y</p:attrName>
                                        </p:attrNameLst>
                                      </p:cBhvr>
                                      <p:tavLst>
                                        <p:tav tm="0">
                                          <p:val>
                                            <p:strVal val="1+#ppt_h/2"/>
                                          </p:val>
                                        </p:tav>
                                        <p:tav tm="100000">
                                          <p:val>
                                            <p:strVal val="#ppt_y"/>
                                          </p:val>
                                        </p:tav>
                                      </p:tavLst>
                                    </p:anim>
                                  </p:childTnLst>
                                </p:cTn>
                              </p:par>
                              <p:par>
                                <p:cTn id="339" presetID="2" presetClass="entr" presetSubtype="4" fill="hold" grpId="1" nodeType="withEffect">
                                  <p:stCondLst>
                                    <p:cond delay="0"/>
                                  </p:stCondLst>
                                  <p:childTnLst>
                                    <p:set>
                                      <p:cBhvr>
                                        <p:cTn id="340" dur="1" fill="hold">
                                          <p:stCondLst>
                                            <p:cond delay="0"/>
                                          </p:stCondLst>
                                        </p:cTn>
                                        <p:tgtEl>
                                          <p:spTgt spid="24612"/>
                                        </p:tgtEl>
                                        <p:attrNameLst>
                                          <p:attrName>style.visibility</p:attrName>
                                        </p:attrNameLst>
                                      </p:cBhvr>
                                      <p:to>
                                        <p:strVal val="visible"/>
                                      </p:to>
                                    </p:set>
                                    <p:anim calcmode="lin" valueType="num">
                                      <p:cBhvr additive="base">
                                        <p:cTn id="341" dur="500" fill="hold"/>
                                        <p:tgtEl>
                                          <p:spTgt spid="24612"/>
                                        </p:tgtEl>
                                        <p:attrNameLst>
                                          <p:attrName>ppt_x</p:attrName>
                                        </p:attrNameLst>
                                      </p:cBhvr>
                                      <p:tavLst>
                                        <p:tav tm="0">
                                          <p:val>
                                            <p:strVal val="#ppt_x"/>
                                          </p:val>
                                        </p:tav>
                                        <p:tav tm="100000">
                                          <p:val>
                                            <p:strVal val="#ppt_x"/>
                                          </p:val>
                                        </p:tav>
                                      </p:tavLst>
                                    </p:anim>
                                    <p:anim calcmode="lin" valueType="num">
                                      <p:cBhvr additive="base">
                                        <p:cTn id="342" dur="500" fill="hold"/>
                                        <p:tgtEl>
                                          <p:spTgt spid="24612"/>
                                        </p:tgtEl>
                                        <p:attrNameLst>
                                          <p:attrName>ppt_y</p:attrName>
                                        </p:attrNameLst>
                                      </p:cBhvr>
                                      <p:tavLst>
                                        <p:tav tm="0">
                                          <p:val>
                                            <p:strVal val="1+#ppt_h/2"/>
                                          </p:val>
                                        </p:tav>
                                        <p:tav tm="100000">
                                          <p:val>
                                            <p:strVal val="#ppt_y"/>
                                          </p:val>
                                        </p:tav>
                                      </p:tavLst>
                                    </p:anim>
                                  </p:childTnLst>
                                </p:cTn>
                              </p:par>
                            </p:childTnLst>
                          </p:cTn>
                        </p:par>
                      </p:childTnLst>
                    </p:cTn>
                  </p:par>
                  <p:par>
                    <p:cTn id="343" fill="hold">
                      <p:stCondLst>
                        <p:cond delay="indefinite"/>
                      </p:stCondLst>
                      <p:childTnLst>
                        <p:par>
                          <p:cTn id="344" fill="hold">
                            <p:stCondLst>
                              <p:cond delay="0"/>
                            </p:stCondLst>
                            <p:childTnLst>
                              <p:par>
                                <p:cTn id="345" presetID="2" presetClass="entr" presetSubtype="4" fill="hold" nodeType="clickEffect">
                                  <p:stCondLst>
                                    <p:cond delay="0"/>
                                  </p:stCondLst>
                                  <p:childTnLst>
                                    <p:set>
                                      <p:cBhvr>
                                        <p:cTn id="346" dur="1" fill="hold">
                                          <p:stCondLst>
                                            <p:cond delay="0"/>
                                          </p:stCondLst>
                                        </p:cTn>
                                        <p:tgtEl>
                                          <p:spTgt spid="5"/>
                                        </p:tgtEl>
                                        <p:attrNameLst>
                                          <p:attrName>style.visibility</p:attrName>
                                        </p:attrNameLst>
                                      </p:cBhvr>
                                      <p:to>
                                        <p:strVal val="visible"/>
                                      </p:to>
                                    </p:set>
                                    <p:anim calcmode="lin" valueType="num">
                                      <p:cBhvr additive="base">
                                        <p:cTn id="347" dur="500" fill="hold"/>
                                        <p:tgtEl>
                                          <p:spTgt spid="5"/>
                                        </p:tgtEl>
                                        <p:attrNameLst>
                                          <p:attrName>ppt_x</p:attrName>
                                        </p:attrNameLst>
                                      </p:cBhvr>
                                      <p:tavLst>
                                        <p:tav tm="0">
                                          <p:val>
                                            <p:strVal val="#ppt_x"/>
                                          </p:val>
                                        </p:tav>
                                        <p:tav tm="100000">
                                          <p:val>
                                            <p:strVal val="#ppt_x"/>
                                          </p:val>
                                        </p:tav>
                                      </p:tavLst>
                                    </p:anim>
                                    <p:anim calcmode="lin" valueType="num">
                                      <p:cBhvr additive="base">
                                        <p:cTn id="34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49" fill="hold">
                      <p:stCondLst>
                        <p:cond delay="indefinite"/>
                      </p:stCondLst>
                      <p:childTnLst>
                        <p:par>
                          <p:cTn id="350" fill="hold">
                            <p:stCondLst>
                              <p:cond delay="0"/>
                            </p:stCondLst>
                            <p:childTnLst>
                              <p:par>
                                <p:cTn id="351" presetID="2" presetClass="entr" presetSubtype="4" fill="hold" nodeType="clickEffect">
                                  <p:stCondLst>
                                    <p:cond delay="0"/>
                                  </p:stCondLst>
                                  <p:childTnLst>
                                    <p:set>
                                      <p:cBhvr>
                                        <p:cTn id="352" dur="1" fill="hold">
                                          <p:stCondLst>
                                            <p:cond delay="0"/>
                                          </p:stCondLst>
                                        </p:cTn>
                                        <p:tgtEl>
                                          <p:spTgt spid="24617">
                                            <p:txEl>
                                              <p:pRg st="0" end="0"/>
                                            </p:txEl>
                                          </p:spTgt>
                                        </p:tgtEl>
                                        <p:attrNameLst>
                                          <p:attrName>style.visibility</p:attrName>
                                        </p:attrNameLst>
                                      </p:cBhvr>
                                      <p:to>
                                        <p:strVal val="visible"/>
                                      </p:to>
                                    </p:set>
                                    <p:anim calcmode="lin" valueType="num">
                                      <p:cBhvr additive="base">
                                        <p:cTn id="353" dur="500" fill="hold"/>
                                        <p:tgtEl>
                                          <p:spTgt spid="24617">
                                            <p:txEl>
                                              <p:pRg st="0" end="0"/>
                                            </p:txEl>
                                          </p:spTgt>
                                        </p:tgtEl>
                                        <p:attrNameLst>
                                          <p:attrName>ppt_x</p:attrName>
                                        </p:attrNameLst>
                                      </p:cBhvr>
                                      <p:tavLst>
                                        <p:tav tm="0">
                                          <p:val>
                                            <p:strVal val="#ppt_x"/>
                                          </p:val>
                                        </p:tav>
                                        <p:tav tm="100000">
                                          <p:val>
                                            <p:strVal val="#ppt_x"/>
                                          </p:val>
                                        </p:tav>
                                      </p:tavLst>
                                    </p:anim>
                                    <p:anim calcmode="lin" valueType="num">
                                      <p:cBhvr additive="base">
                                        <p:cTn id="354" dur="500" fill="hold"/>
                                        <p:tgtEl>
                                          <p:spTgt spid="246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5" fill="hold">
                      <p:stCondLst>
                        <p:cond delay="indefinite"/>
                      </p:stCondLst>
                      <p:childTnLst>
                        <p:par>
                          <p:cTn id="356" fill="hold">
                            <p:stCondLst>
                              <p:cond delay="0"/>
                            </p:stCondLst>
                            <p:childTnLst>
                              <p:par>
                                <p:cTn id="357" presetID="2" presetClass="entr" presetSubtype="4" fill="hold" nodeType="clickEffect">
                                  <p:stCondLst>
                                    <p:cond delay="0"/>
                                  </p:stCondLst>
                                  <p:childTnLst>
                                    <p:set>
                                      <p:cBhvr>
                                        <p:cTn id="358" dur="1" fill="hold">
                                          <p:stCondLst>
                                            <p:cond delay="0"/>
                                          </p:stCondLst>
                                        </p:cTn>
                                        <p:tgtEl>
                                          <p:spTgt spid="24615">
                                            <p:txEl>
                                              <p:pRg st="0" end="0"/>
                                            </p:txEl>
                                          </p:spTgt>
                                        </p:tgtEl>
                                        <p:attrNameLst>
                                          <p:attrName>style.visibility</p:attrName>
                                        </p:attrNameLst>
                                      </p:cBhvr>
                                      <p:to>
                                        <p:strVal val="visible"/>
                                      </p:to>
                                    </p:set>
                                    <p:anim calcmode="lin" valueType="num">
                                      <p:cBhvr additive="base">
                                        <p:cTn id="359" dur="500" fill="hold"/>
                                        <p:tgtEl>
                                          <p:spTgt spid="24615">
                                            <p:txEl>
                                              <p:pRg st="0" end="0"/>
                                            </p:txEl>
                                          </p:spTgt>
                                        </p:tgtEl>
                                        <p:attrNameLst>
                                          <p:attrName>ppt_x</p:attrName>
                                        </p:attrNameLst>
                                      </p:cBhvr>
                                      <p:tavLst>
                                        <p:tav tm="0">
                                          <p:val>
                                            <p:strVal val="#ppt_x"/>
                                          </p:val>
                                        </p:tav>
                                        <p:tav tm="100000">
                                          <p:val>
                                            <p:strVal val="#ppt_x"/>
                                          </p:val>
                                        </p:tav>
                                      </p:tavLst>
                                    </p:anim>
                                    <p:anim calcmode="lin" valueType="num">
                                      <p:cBhvr additive="base">
                                        <p:cTn id="360" dur="500" fill="hold"/>
                                        <p:tgtEl>
                                          <p:spTgt spid="246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81" grpId="0" animBg="1"/>
      <p:bldP spid="24581" grpId="1" animBg="1"/>
      <p:bldP spid="24583" grpId="0" animBg="1"/>
      <p:bldP spid="24583" grpId="1" animBg="1"/>
      <p:bldP spid="24584" grpId="0" animBg="1"/>
      <p:bldP spid="24584" grpId="1" animBg="1"/>
      <p:bldP spid="24585" grpId="0" animBg="1"/>
      <p:bldP spid="24585" grpId="1" animBg="1"/>
      <p:bldP spid="24586" grpId="0" animBg="1"/>
      <p:bldP spid="24586" grpId="1" animBg="1"/>
      <p:bldP spid="25685" grpId="0" animBg="1"/>
      <p:bldP spid="25685" grpId="1" animBg="1"/>
      <p:bldP spid="25685" grpId="2" animBg="1"/>
      <p:bldP spid="24598" grpId="0" animBg="1"/>
      <p:bldP spid="24598" grpId="1" animBg="1"/>
      <p:bldP spid="24599" grpId="0" animBg="1"/>
      <p:bldP spid="24599" grpId="1" animBg="1"/>
      <p:bldP spid="24600" grpId="0" animBg="1"/>
      <p:bldP spid="24600" grpId="1" animBg="1"/>
      <p:bldP spid="24601" grpId="0" animBg="1"/>
      <p:bldP spid="24601" grpId="1" animBg="1"/>
      <p:bldP spid="24602" grpId="0" animBg="1"/>
      <p:bldP spid="24602" grpId="1" animBg="1"/>
      <p:bldP spid="24603" grpId="0" animBg="1"/>
      <p:bldP spid="24603" grpId="1" animBg="1"/>
      <p:bldP spid="24604" grpId="0" animBg="1"/>
      <p:bldP spid="24604" grpId="1" animBg="1"/>
      <p:bldP spid="24605" grpId="0" animBg="1"/>
      <p:bldP spid="24605" grpId="1" animBg="1"/>
      <p:bldP spid="24606" grpId="0" animBg="1"/>
      <p:bldP spid="24606" grpId="1" animBg="1"/>
      <p:bldP spid="24607" grpId="0" animBg="1"/>
      <p:bldP spid="24607" grpId="1" animBg="1"/>
      <p:bldP spid="24608" grpId="0" animBg="1"/>
      <p:bldP spid="24608" grpId="1" animBg="1"/>
      <p:bldP spid="24609" grpId="0" animBg="1"/>
      <p:bldP spid="24609" grpId="1" animBg="1"/>
      <p:bldP spid="24610" grpId="0" animBg="1"/>
      <p:bldP spid="24610" grpId="1" animBg="1"/>
      <p:bldP spid="24611" grpId="0" animBg="1"/>
      <p:bldP spid="24611" grpId="1" animBg="1"/>
      <p:bldP spid="24612" grpId="0" animBg="1"/>
      <p:bldP spid="2461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611188" y="620713"/>
            <a:ext cx="29702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4000" b="1">
                <a:solidFill>
                  <a:srgbClr val="FF0000"/>
                </a:solidFill>
              </a:rPr>
              <a:t>实验记录：</a:t>
            </a:r>
            <a:endParaRPr lang="zh-CN" altLang="en-US" sz="4000" b="1">
              <a:solidFill>
                <a:srgbClr val="FF0000"/>
              </a:solidFill>
            </a:endParaRPr>
          </a:p>
        </p:txBody>
      </p:sp>
      <p:graphicFrame>
        <p:nvGraphicFramePr>
          <p:cNvPr id="10243" name="Group 3"/>
          <p:cNvGraphicFramePr>
            <a:graphicFrameLocks noGrp="1"/>
          </p:cNvGraphicFramePr>
          <p:nvPr/>
        </p:nvGraphicFramePr>
        <p:xfrm>
          <a:off x="384175" y="1524000"/>
          <a:ext cx="8091488" cy="4800600"/>
        </p:xfrm>
        <a:graphic>
          <a:graphicData uri="http://schemas.openxmlformats.org/drawingml/2006/table">
            <a:tbl>
              <a:tblPr/>
              <a:tblGrid>
                <a:gridCol w="1369898"/>
                <a:gridCol w="1903527"/>
                <a:gridCol w="2069851"/>
                <a:gridCol w="1755288"/>
                <a:gridCol w="992924"/>
              </a:tblGrid>
              <a:tr h="94488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步骤</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保持不变的因素</a:t>
                      </a:r>
                      <a:endPar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变化的因素</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实验现象</a:t>
                      </a:r>
                      <a:endPar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判断</a:t>
                      </a:r>
                      <a:endPar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45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实验</a:t>
                      </a:r>
                      <a:r>
                        <a:rPr kumimoji="0" 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(1)</a:t>
                      </a:r>
                      <a:endParaRPr kumimoji="0" 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匝数、</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有铁钉</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电流大</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电流小</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rgbClr val="FF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422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实验</a:t>
                      </a:r>
                      <a:r>
                        <a:rPr kumimoji="0" 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(2)</a:t>
                      </a:r>
                      <a:endParaRPr kumimoji="0" 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电流、</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有铁钉</a:t>
                      </a:r>
                      <a:endPar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0" 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匝数多</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匝数少</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68844">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实验</a:t>
                      </a:r>
                      <a:r>
                        <a:rPr kumimoji="0" 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(3)</a:t>
                      </a:r>
                      <a:endParaRPr kumimoji="0" 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匝数、</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电流</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铁钉有</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铁钉无</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4611" name="Line 55"/>
          <p:cNvSpPr>
            <a:spLocks noChangeShapeType="1"/>
          </p:cNvSpPr>
          <p:nvPr/>
        </p:nvSpPr>
        <p:spPr bwMode="auto">
          <a:xfrm>
            <a:off x="4298952" y="3036888"/>
            <a:ext cx="4176713"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612" name="Line 56"/>
          <p:cNvSpPr>
            <a:spLocks noChangeShapeType="1"/>
          </p:cNvSpPr>
          <p:nvPr/>
        </p:nvSpPr>
        <p:spPr bwMode="auto">
          <a:xfrm>
            <a:off x="4298952" y="4405313"/>
            <a:ext cx="4176713"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613" name="Line 58"/>
          <p:cNvSpPr>
            <a:spLocks noChangeShapeType="1"/>
          </p:cNvSpPr>
          <p:nvPr/>
        </p:nvSpPr>
        <p:spPr bwMode="auto">
          <a:xfrm flipV="1">
            <a:off x="4343402" y="5715001"/>
            <a:ext cx="4176713" cy="158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78" name="Text Box 77"/>
          <p:cNvSpPr txBox="1">
            <a:spLocks noChangeArrowheads="1"/>
          </p:cNvSpPr>
          <p:nvPr/>
        </p:nvSpPr>
        <p:spPr bwMode="auto">
          <a:xfrm>
            <a:off x="5956300" y="2460625"/>
            <a:ext cx="172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吸引大头针多</a:t>
            </a:r>
            <a:endParaRPr lang="zh-CN" altLang="en-US">
              <a:solidFill>
                <a:srgbClr val="FF0000"/>
              </a:solidFill>
            </a:endParaRPr>
          </a:p>
        </p:txBody>
      </p:sp>
      <p:sp>
        <p:nvSpPr>
          <p:cNvPr id="10279" name="Text Box 79"/>
          <p:cNvSpPr txBox="1">
            <a:spLocks noChangeArrowheads="1"/>
          </p:cNvSpPr>
          <p:nvPr/>
        </p:nvSpPr>
        <p:spPr bwMode="auto">
          <a:xfrm>
            <a:off x="7540627" y="2532063"/>
            <a:ext cx="9366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磁性强</a:t>
            </a:r>
            <a:endParaRPr lang="zh-CN" altLang="en-US">
              <a:solidFill>
                <a:srgbClr val="FF0000"/>
              </a:solidFill>
            </a:endParaRPr>
          </a:p>
        </p:txBody>
      </p:sp>
      <p:sp>
        <p:nvSpPr>
          <p:cNvPr id="24616" name="Text Box 80"/>
          <p:cNvSpPr txBox="1">
            <a:spLocks noChangeArrowheads="1"/>
          </p:cNvSpPr>
          <p:nvPr/>
        </p:nvSpPr>
        <p:spPr bwMode="auto">
          <a:xfrm>
            <a:off x="8959851" y="2825751"/>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281" name="Text Box 81"/>
          <p:cNvSpPr txBox="1">
            <a:spLocks noChangeArrowheads="1"/>
          </p:cNvSpPr>
          <p:nvPr/>
        </p:nvSpPr>
        <p:spPr bwMode="auto">
          <a:xfrm>
            <a:off x="5956302" y="3036888"/>
            <a:ext cx="1655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吸引大头针少</a:t>
            </a:r>
            <a:endParaRPr lang="zh-CN" altLang="en-US">
              <a:solidFill>
                <a:srgbClr val="FF0000"/>
              </a:solidFill>
            </a:endParaRPr>
          </a:p>
        </p:txBody>
      </p:sp>
      <p:sp>
        <p:nvSpPr>
          <p:cNvPr id="10282" name="Text Box 82"/>
          <p:cNvSpPr txBox="1">
            <a:spLocks noChangeArrowheads="1"/>
          </p:cNvSpPr>
          <p:nvPr/>
        </p:nvSpPr>
        <p:spPr bwMode="auto">
          <a:xfrm>
            <a:off x="7612063" y="3036888"/>
            <a:ext cx="10795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磁性弱</a:t>
            </a:r>
            <a:endParaRPr lang="zh-CN" altLang="en-US">
              <a:solidFill>
                <a:srgbClr val="FF0000"/>
              </a:solidFill>
            </a:endParaRPr>
          </a:p>
        </p:txBody>
      </p:sp>
      <p:sp>
        <p:nvSpPr>
          <p:cNvPr id="10283" name="Text Box 83"/>
          <p:cNvSpPr txBox="1">
            <a:spLocks noChangeArrowheads="1"/>
          </p:cNvSpPr>
          <p:nvPr/>
        </p:nvSpPr>
        <p:spPr bwMode="auto">
          <a:xfrm>
            <a:off x="7612063" y="3684588"/>
            <a:ext cx="10080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磁性强</a:t>
            </a:r>
            <a:endParaRPr lang="zh-CN" altLang="en-US">
              <a:solidFill>
                <a:srgbClr val="FF0000"/>
              </a:solidFill>
            </a:endParaRPr>
          </a:p>
        </p:txBody>
      </p:sp>
      <p:sp>
        <p:nvSpPr>
          <p:cNvPr id="10284" name="Text Box 84"/>
          <p:cNvSpPr txBox="1">
            <a:spLocks noChangeArrowheads="1"/>
          </p:cNvSpPr>
          <p:nvPr/>
        </p:nvSpPr>
        <p:spPr bwMode="auto">
          <a:xfrm>
            <a:off x="7612063" y="5197476"/>
            <a:ext cx="10080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磁性强</a:t>
            </a:r>
            <a:endParaRPr lang="zh-CN" altLang="en-US">
              <a:solidFill>
                <a:srgbClr val="FF0000"/>
              </a:solidFill>
            </a:endParaRPr>
          </a:p>
        </p:txBody>
      </p:sp>
      <p:sp>
        <p:nvSpPr>
          <p:cNvPr id="10285" name="Text Box 85"/>
          <p:cNvSpPr txBox="1">
            <a:spLocks noChangeArrowheads="1"/>
          </p:cNvSpPr>
          <p:nvPr/>
        </p:nvSpPr>
        <p:spPr bwMode="auto">
          <a:xfrm>
            <a:off x="7612065" y="4476751"/>
            <a:ext cx="9366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磁性弱</a:t>
            </a:r>
            <a:endParaRPr lang="zh-CN" altLang="en-US">
              <a:solidFill>
                <a:srgbClr val="FF0000"/>
              </a:solidFill>
            </a:endParaRPr>
          </a:p>
        </p:txBody>
      </p:sp>
      <p:sp>
        <p:nvSpPr>
          <p:cNvPr id="10286" name="Text Box 86"/>
          <p:cNvSpPr txBox="1">
            <a:spLocks noChangeArrowheads="1"/>
          </p:cNvSpPr>
          <p:nvPr/>
        </p:nvSpPr>
        <p:spPr bwMode="auto">
          <a:xfrm>
            <a:off x="7612063" y="5700713"/>
            <a:ext cx="10080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磁性弱</a:t>
            </a:r>
            <a:endParaRPr lang="zh-CN" altLang="en-US">
              <a:solidFill>
                <a:srgbClr val="FF0000"/>
              </a:solidFill>
            </a:endParaRPr>
          </a:p>
        </p:txBody>
      </p:sp>
      <p:sp>
        <p:nvSpPr>
          <p:cNvPr id="10287" name="Text Box 87"/>
          <p:cNvSpPr txBox="1">
            <a:spLocks noChangeArrowheads="1"/>
          </p:cNvSpPr>
          <p:nvPr/>
        </p:nvSpPr>
        <p:spPr bwMode="auto">
          <a:xfrm>
            <a:off x="5956302" y="3684588"/>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吸引大头针多</a:t>
            </a:r>
            <a:endParaRPr lang="zh-CN" altLang="en-US">
              <a:solidFill>
                <a:srgbClr val="FF0000"/>
              </a:solidFill>
            </a:endParaRPr>
          </a:p>
        </p:txBody>
      </p:sp>
      <p:sp>
        <p:nvSpPr>
          <p:cNvPr id="10288" name="Text Box 88"/>
          <p:cNvSpPr txBox="1">
            <a:spLocks noChangeArrowheads="1"/>
          </p:cNvSpPr>
          <p:nvPr/>
        </p:nvSpPr>
        <p:spPr bwMode="auto">
          <a:xfrm>
            <a:off x="5956302" y="5124451"/>
            <a:ext cx="1655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吸引大头针多</a:t>
            </a:r>
            <a:endParaRPr lang="zh-CN" altLang="en-US">
              <a:solidFill>
                <a:srgbClr val="FF0000"/>
              </a:solidFill>
            </a:endParaRPr>
          </a:p>
        </p:txBody>
      </p:sp>
      <p:sp>
        <p:nvSpPr>
          <p:cNvPr id="10289" name="Text Box 89"/>
          <p:cNvSpPr txBox="1">
            <a:spLocks noChangeArrowheads="1"/>
          </p:cNvSpPr>
          <p:nvPr/>
        </p:nvSpPr>
        <p:spPr bwMode="auto">
          <a:xfrm>
            <a:off x="5956302" y="4548188"/>
            <a:ext cx="1655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吸引大头针少</a:t>
            </a:r>
            <a:endParaRPr lang="zh-CN" altLang="en-US">
              <a:solidFill>
                <a:srgbClr val="FF0000"/>
              </a:solidFill>
            </a:endParaRPr>
          </a:p>
        </p:txBody>
      </p:sp>
      <p:sp>
        <p:nvSpPr>
          <p:cNvPr id="10290" name="Text Box 90"/>
          <p:cNvSpPr txBox="1">
            <a:spLocks noChangeArrowheads="1"/>
          </p:cNvSpPr>
          <p:nvPr/>
        </p:nvSpPr>
        <p:spPr bwMode="auto">
          <a:xfrm>
            <a:off x="5956302" y="5700713"/>
            <a:ext cx="1655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吸引大头针少</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78"/>
                                        </p:tgtEl>
                                        <p:attrNameLst>
                                          <p:attrName>style.visibility</p:attrName>
                                        </p:attrNameLst>
                                      </p:cBhvr>
                                      <p:to>
                                        <p:strVal val="visible"/>
                                      </p:to>
                                    </p:set>
                                    <p:animEffect transition="in" filter="blinds(horizontal)">
                                      <p:cBhvr>
                                        <p:cTn id="7" dur="500"/>
                                        <p:tgtEl>
                                          <p:spTgt spid="102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79"/>
                                        </p:tgtEl>
                                        <p:attrNameLst>
                                          <p:attrName>style.visibility</p:attrName>
                                        </p:attrNameLst>
                                      </p:cBhvr>
                                      <p:to>
                                        <p:strVal val="visible"/>
                                      </p:to>
                                    </p:set>
                                    <p:animEffect transition="in" filter="blinds(horizontal)">
                                      <p:cBhvr>
                                        <p:cTn id="12" dur="500"/>
                                        <p:tgtEl>
                                          <p:spTgt spid="1027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281"/>
                                        </p:tgtEl>
                                        <p:attrNameLst>
                                          <p:attrName>style.visibility</p:attrName>
                                        </p:attrNameLst>
                                      </p:cBhvr>
                                      <p:to>
                                        <p:strVal val="visible"/>
                                      </p:to>
                                    </p:set>
                                    <p:anim calcmode="lin" valueType="num">
                                      <p:cBhvr additive="base">
                                        <p:cTn id="17" dur="500" fill="hold"/>
                                        <p:tgtEl>
                                          <p:spTgt spid="10281"/>
                                        </p:tgtEl>
                                        <p:attrNameLst>
                                          <p:attrName>ppt_x</p:attrName>
                                        </p:attrNameLst>
                                      </p:cBhvr>
                                      <p:tavLst>
                                        <p:tav tm="0">
                                          <p:val>
                                            <p:strVal val="#ppt_x"/>
                                          </p:val>
                                        </p:tav>
                                        <p:tav tm="100000">
                                          <p:val>
                                            <p:strVal val="#ppt_x"/>
                                          </p:val>
                                        </p:tav>
                                      </p:tavLst>
                                    </p:anim>
                                    <p:anim calcmode="lin" valueType="num">
                                      <p:cBhvr additive="base">
                                        <p:cTn id="18" dur="500" fill="hold"/>
                                        <p:tgtEl>
                                          <p:spTgt spid="1028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282"/>
                                        </p:tgtEl>
                                        <p:attrNameLst>
                                          <p:attrName>style.visibility</p:attrName>
                                        </p:attrNameLst>
                                      </p:cBhvr>
                                      <p:to>
                                        <p:strVal val="visible"/>
                                      </p:to>
                                    </p:set>
                                    <p:anim calcmode="lin" valueType="num">
                                      <p:cBhvr additive="base">
                                        <p:cTn id="23" dur="500" fill="hold"/>
                                        <p:tgtEl>
                                          <p:spTgt spid="10282"/>
                                        </p:tgtEl>
                                        <p:attrNameLst>
                                          <p:attrName>ppt_x</p:attrName>
                                        </p:attrNameLst>
                                      </p:cBhvr>
                                      <p:tavLst>
                                        <p:tav tm="0">
                                          <p:val>
                                            <p:strVal val="#ppt_x"/>
                                          </p:val>
                                        </p:tav>
                                        <p:tav tm="100000">
                                          <p:val>
                                            <p:strVal val="#ppt_x"/>
                                          </p:val>
                                        </p:tav>
                                      </p:tavLst>
                                    </p:anim>
                                    <p:anim calcmode="lin" valueType="num">
                                      <p:cBhvr additive="base">
                                        <p:cTn id="24" dur="500" fill="hold"/>
                                        <p:tgtEl>
                                          <p:spTgt spid="1028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0287"/>
                                        </p:tgtEl>
                                        <p:attrNameLst>
                                          <p:attrName>style.visibility</p:attrName>
                                        </p:attrNameLst>
                                      </p:cBhvr>
                                      <p:to>
                                        <p:strVal val="visible"/>
                                      </p:to>
                                    </p:set>
                                    <p:animEffect transition="in" filter="box(in)">
                                      <p:cBhvr>
                                        <p:cTn id="29" dur="500"/>
                                        <p:tgtEl>
                                          <p:spTgt spid="10287"/>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10283"/>
                                        </p:tgtEl>
                                        <p:attrNameLst>
                                          <p:attrName>style.visibility</p:attrName>
                                        </p:attrNameLst>
                                      </p:cBhvr>
                                      <p:to>
                                        <p:strVal val="visible"/>
                                      </p:to>
                                    </p:set>
                                    <p:animEffect transition="in" filter="box(in)">
                                      <p:cBhvr>
                                        <p:cTn id="34" dur="500"/>
                                        <p:tgtEl>
                                          <p:spTgt spid="10283"/>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0289"/>
                                        </p:tgtEl>
                                        <p:attrNameLst>
                                          <p:attrName>style.visibility</p:attrName>
                                        </p:attrNameLst>
                                      </p:cBhvr>
                                      <p:to>
                                        <p:strVal val="visible"/>
                                      </p:to>
                                    </p:set>
                                    <p:animEffect transition="in" filter="checkerboard(across)">
                                      <p:cBhvr>
                                        <p:cTn id="39" dur="500"/>
                                        <p:tgtEl>
                                          <p:spTgt spid="10289"/>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0285"/>
                                        </p:tgtEl>
                                        <p:attrNameLst>
                                          <p:attrName>style.visibility</p:attrName>
                                        </p:attrNameLst>
                                      </p:cBhvr>
                                      <p:to>
                                        <p:strVal val="visible"/>
                                      </p:to>
                                    </p:set>
                                    <p:animEffect transition="in" filter="checkerboard(across)">
                                      <p:cBhvr>
                                        <p:cTn id="44" dur="500"/>
                                        <p:tgtEl>
                                          <p:spTgt spid="10285"/>
                                        </p:tgtEl>
                                      </p:cBhvr>
                                    </p:animEffect>
                                  </p:childTnLst>
                                </p:cTn>
                              </p:par>
                            </p:childTnLst>
                          </p:cTn>
                        </p:par>
                      </p:childTnLst>
                    </p:cTn>
                  </p:par>
                  <p:par>
                    <p:cTn id="45" fill="hold">
                      <p:stCondLst>
                        <p:cond delay="indefinite"/>
                      </p:stCondLst>
                      <p:childTnLst>
                        <p:par>
                          <p:cTn id="46" fill="hold">
                            <p:stCondLst>
                              <p:cond delay="0"/>
                            </p:stCondLst>
                            <p:childTnLst>
                              <p:par>
                                <p:cTn id="47" presetID="8" presetClass="entr" presetSubtype="16" fill="hold" grpId="0" nodeType="clickEffect">
                                  <p:stCondLst>
                                    <p:cond delay="0"/>
                                  </p:stCondLst>
                                  <p:childTnLst>
                                    <p:set>
                                      <p:cBhvr>
                                        <p:cTn id="48" dur="1" fill="hold">
                                          <p:stCondLst>
                                            <p:cond delay="0"/>
                                          </p:stCondLst>
                                        </p:cTn>
                                        <p:tgtEl>
                                          <p:spTgt spid="10288"/>
                                        </p:tgtEl>
                                        <p:attrNameLst>
                                          <p:attrName>style.visibility</p:attrName>
                                        </p:attrNameLst>
                                      </p:cBhvr>
                                      <p:to>
                                        <p:strVal val="visible"/>
                                      </p:to>
                                    </p:set>
                                    <p:animEffect transition="in" filter="diamond(in)">
                                      <p:cBhvr>
                                        <p:cTn id="49" dur="2000"/>
                                        <p:tgtEl>
                                          <p:spTgt spid="10288"/>
                                        </p:tgtEl>
                                      </p:cBhvr>
                                    </p:animEffect>
                                  </p:childTnLst>
                                </p:cTn>
                              </p:par>
                            </p:childTnLst>
                          </p:cTn>
                        </p:par>
                      </p:childTnLst>
                    </p:cTn>
                  </p:par>
                  <p:par>
                    <p:cTn id="50" fill="hold">
                      <p:stCondLst>
                        <p:cond delay="indefinite"/>
                      </p:stCondLst>
                      <p:childTnLst>
                        <p:par>
                          <p:cTn id="51" fill="hold">
                            <p:stCondLst>
                              <p:cond delay="0"/>
                            </p:stCondLst>
                            <p:childTnLst>
                              <p:par>
                                <p:cTn id="52" presetID="8" presetClass="entr" presetSubtype="16" fill="hold" grpId="0" nodeType="clickEffect">
                                  <p:stCondLst>
                                    <p:cond delay="0"/>
                                  </p:stCondLst>
                                  <p:childTnLst>
                                    <p:set>
                                      <p:cBhvr>
                                        <p:cTn id="53" dur="1" fill="hold">
                                          <p:stCondLst>
                                            <p:cond delay="0"/>
                                          </p:stCondLst>
                                        </p:cTn>
                                        <p:tgtEl>
                                          <p:spTgt spid="10284"/>
                                        </p:tgtEl>
                                        <p:attrNameLst>
                                          <p:attrName>style.visibility</p:attrName>
                                        </p:attrNameLst>
                                      </p:cBhvr>
                                      <p:to>
                                        <p:strVal val="visible"/>
                                      </p:to>
                                    </p:set>
                                    <p:animEffect transition="in" filter="diamond(in)">
                                      <p:cBhvr>
                                        <p:cTn id="54" dur="2000"/>
                                        <p:tgtEl>
                                          <p:spTgt spid="10284"/>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0290"/>
                                        </p:tgtEl>
                                        <p:attrNameLst>
                                          <p:attrName>style.visibility</p:attrName>
                                        </p:attrNameLst>
                                      </p:cBhvr>
                                      <p:to>
                                        <p:strVal val="visible"/>
                                      </p:to>
                                    </p:set>
                                    <p:anim calcmode="lin" valueType="num">
                                      <p:cBhvr additive="base">
                                        <p:cTn id="59" dur="500" fill="hold"/>
                                        <p:tgtEl>
                                          <p:spTgt spid="10290"/>
                                        </p:tgtEl>
                                        <p:attrNameLst>
                                          <p:attrName>ppt_x</p:attrName>
                                        </p:attrNameLst>
                                      </p:cBhvr>
                                      <p:tavLst>
                                        <p:tav tm="0">
                                          <p:val>
                                            <p:strVal val="#ppt_x"/>
                                          </p:val>
                                        </p:tav>
                                        <p:tav tm="100000">
                                          <p:val>
                                            <p:strVal val="#ppt_x"/>
                                          </p:val>
                                        </p:tav>
                                      </p:tavLst>
                                    </p:anim>
                                    <p:anim calcmode="lin" valueType="num">
                                      <p:cBhvr additive="base">
                                        <p:cTn id="60" dur="500" fill="hold"/>
                                        <p:tgtEl>
                                          <p:spTgt spid="10290"/>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0286"/>
                                        </p:tgtEl>
                                        <p:attrNameLst>
                                          <p:attrName>style.visibility</p:attrName>
                                        </p:attrNameLst>
                                      </p:cBhvr>
                                      <p:to>
                                        <p:strVal val="visible"/>
                                      </p:to>
                                    </p:set>
                                    <p:anim calcmode="lin" valueType="num">
                                      <p:cBhvr additive="base">
                                        <p:cTn id="65" dur="500" fill="hold"/>
                                        <p:tgtEl>
                                          <p:spTgt spid="10286"/>
                                        </p:tgtEl>
                                        <p:attrNameLst>
                                          <p:attrName>ppt_x</p:attrName>
                                        </p:attrNameLst>
                                      </p:cBhvr>
                                      <p:tavLst>
                                        <p:tav tm="0">
                                          <p:val>
                                            <p:strVal val="#ppt_x"/>
                                          </p:val>
                                        </p:tav>
                                        <p:tav tm="100000">
                                          <p:val>
                                            <p:strVal val="#ppt_x"/>
                                          </p:val>
                                        </p:tav>
                                      </p:tavLst>
                                    </p:anim>
                                    <p:anim calcmode="lin" valueType="num">
                                      <p:cBhvr additive="base">
                                        <p:cTn id="66" dur="500" fill="hold"/>
                                        <p:tgtEl>
                                          <p:spTgt spid="102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8" grpId="0" autoUpdateAnimBg="0"/>
      <p:bldP spid="10279" grpId="0" autoUpdateAnimBg="0"/>
      <p:bldP spid="10281" grpId="0" autoUpdateAnimBg="0"/>
      <p:bldP spid="10282" grpId="0" autoUpdateAnimBg="0"/>
      <p:bldP spid="10283" grpId="0" autoUpdateAnimBg="0"/>
      <p:bldP spid="10284" grpId="0" autoUpdateAnimBg="0"/>
      <p:bldP spid="10285" grpId="0" autoUpdateAnimBg="0"/>
      <p:bldP spid="10286" grpId="0" autoUpdateAnimBg="0"/>
      <p:bldP spid="10287" grpId="0" autoUpdateAnimBg="0"/>
      <p:bldP spid="10288" grpId="0" autoUpdateAnimBg="0"/>
      <p:bldP spid="10289" grpId="0" autoUpdateAnimBg="0"/>
      <p:bldP spid="1029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Text Box 5"/>
          <p:cNvSpPr txBox="1">
            <a:spLocks noChangeArrowheads="1"/>
          </p:cNvSpPr>
          <p:nvPr/>
        </p:nvSpPr>
        <p:spPr bwMode="auto">
          <a:xfrm>
            <a:off x="3743900" y="1407234"/>
            <a:ext cx="685800" cy="584775"/>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3200" b="1" dirty="0">
                <a:solidFill>
                  <a:srgbClr val="FF0000"/>
                </a:solidFill>
                <a:latin typeface="Times New Roman" panose="02020603050405020304" pitchFamily="18" charset="0"/>
              </a:rPr>
              <a:t>有</a:t>
            </a:r>
            <a:endParaRPr kumimoji="1" lang="zh-CN" altLang="en-US" sz="3200" b="1" dirty="0">
              <a:solidFill>
                <a:srgbClr val="FF0000"/>
              </a:solidFill>
              <a:latin typeface="Times New Roman" panose="02020603050405020304" pitchFamily="18" charset="0"/>
            </a:endParaRPr>
          </a:p>
        </p:txBody>
      </p:sp>
      <p:sp>
        <p:nvSpPr>
          <p:cNvPr id="16390" name="Rectangle 6"/>
          <p:cNvSpPr>
            <a:spLocks noChangeArrowheads="1"/>
          </p:cNvSpPr>
          <p:nvPr/>
        </p:nvSpPr>
        <p:spPr bwMode="auto">
          <a:xfrm>
            <a:off x="2913193" y="2862161"/>
            <a:ext cx="1276350" cy="584775"/>
          </a:xfrm>
          <a:prstGeom prst="rect">
            <a:avLst/>
          </a:prstGeom>
          <a:noFill/>
          <a:ln w="12700" cap="sq">
            <a:noFill/>
            <a:miter lim="800000"/>
            <a:headEnd type="none" w="sm" len="sm"/>
            <a:tailEnd type="none" w="sm" len="sm"/>
          </a:ln>
          <a:effectLst/>
        </p:spPr>
        <p:txBody>
          <a:bodyPr>
            <a:spAutoFit/>
          </a:bodyPr>
          <a:lstStyle/>
          <a:p>
            <a:pPr>
              <a:defRPr/>
            </a:pPr>
            <a:r>
              <a:rPr kumimoji="1" lang="zh-CN" altLang="en-US" sz="3200" b="1" dirty="0">
                <a:solidFill>
                  <a:srgbClr val="FF0000"/>
                </a:solidFill>
                <a:latin typeface="Times New Roman" panose="02020603050405020304" pitchFamily="18" charset="0"/>
              </a:rPr>
              <a:t>越强</a:t>
            </a:r>
            <a:endParaRPr kumimoji="1" lang="zh-CN" altLang="en-US" sz="3200" b="1" dirty="0">
              <a:solidFill>
                <a:srgbClr val="FF0000"/>
              </a:solidFill>
              <a:latin typeface="Times New Roman" panose="02020603050405020304" pitchFamily="18" charset="0"/>
            </a:endParaRPr>
          </a:p>
        </p:txBody>
      </p:sp>
      <p:sp>
        <p:nvSpPr>
          <p:cNvPr id="16391" name="Rectangle 7"/>
          <p:cNvSpPr>
            <a:spLocks noChangeArrowheads="1"/>
          </p:cNvSpPr>
          <p:nvPr/>
        </p:nvSpPr>
        <p:spPr bwMode="auto">
          <a:xfrm>
            <a:off x="744365" y="2866593"/>
            <a:ext cx="1270000" cy="584775"/>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3200" b="1" dirty="0">
                <a:solidFill>
                  <a:srgbClr val="FF0000"/>
                </a:solidFill>
                <a:latin typeface="Times New Roman" panose="02020603050405020304" pitchFamily="18" charset="0"/>
              </a:rPr>
              <a:t>越多</a:t>
            </a:r>
            <a:endParaRPr kumimoji="1" lang="zh-CN" altLang="en-US" sz="3200" b="1" dirty="0">
              <a:solidFill>
                <a:srgbClr val="FF0000"/>
              </a:solidFill>
              <a:latin typeface="Times New Roman" panose="02020603050405020304" pitchFamily="18" charset="0"/>
            </a:endParaRPr>
          </a:p>
        </p:txBody>
      </p:sp>
      <p:sp>
        <p:nvSpPr>
          <p:cNvPr id="16392" name="Rectangle 8"/>
          <p:cNvSpPr>
            <a:spLocks noChangeArrowheads="1"/>
          </p:cNvSpPr>
          <p:nvPr/>
        </p:nvSpPr>
        <p:spPr bwMode="auto">
          <a:xfrm>
            <a:off x="1151139" y="2428350"/>
            <a:ext cx="1354138" cy="584775"/>
          </a:xfrm>
          <a:prstGeom prst="rect">
            <a:avLst/>
          </a:prstGeom>
          <a:noFill/>
          <a:ln w="12700" cap="sq">
            <a:noFill/>
            <a:miter lim="800000"/>
            <a:headEnd type="none" w="sm" len="sm"/>
            <a:tailEnd type="none" w="sm" len="sm"/>
          </a:ln>
          <a:effectLst/>
        </p:spPr>
        <p:txBody>
          <a:bodyPr>
            <a:spAutoFit/>
          </a:bodyPr>
          <a:lstStyle/>
          <a:p>
            <a:pPr>
              <a:defRPr/>
            </a:pPr>
            <a:r>
              <a:rPr kumimoji="1" lang="zh-CN" altLang="en-US" sz="3200" b="1" dirty="0">
                <a:solidFill>
                  <a:srgbClr val="FF0000"/>
                </a:solidFill>
                <a:latin typeface="Times New Roman" panose="02020603050405020304" pitchFamily="18" charset="0"/>
              </a:rPr>
              <a:t>越强</a:t>
            </a:r>
            <a:endParaRPr kumimoji="1" lang="zh-CN" altLang="en-US" sz="3200" b="1" dirty="0">
              <a:solidFill>
                <a:srgbClr val="FF0000"/>
              </a:solidFill>
              <a:latin typeface="Times New Roman" panose="02020603050405020304" pitchFamily="18" charset="0"/>
            </a:endParaRPr>
          </a:p>
        </p:txBody>
      </p:sp>
      <p:sp>
        <p:nvSpPr>
          <p:cNvPr id="16393" name="Rectangle 9"/>
          <p:cNvSpPr>
            <a:spLocks noChangeArrowheads="1"/>
          </p:cNvSpPr>
          <p:nvPr/>
        </p:nvSpPr>
        <p:spPr bwMode="auto">
          <a:xfrm>
            <a:off x="5848776" y="1843575"/>
            <a:ext cx="596638" cy="584775"/>
          </a:xfrm>
          <a:prstGeom prst="rect">
            <a:avLst/>
          </a:prstGeom>
          <a:noFill/>
          <a:ln w="12700" cap="sq">
            <a:noFill/>
            <a:miter lim="800000"/>
            <a:headEnd type="none" w="sm" len="sm"/>
            <a:tailEnd type="none" w="sm" len="sm"/>
          </a:ln>
          <a:effectLst/>
        </p:spPr>
        <p:txBody>
          <a:bodyPr wrap="none">
            <a:spAutoFit/>
          </a:bodyPr>
          <a:lstStyle/>
          <a:p>
            <a:pPr>
              <a:spcBef>
                <a:spcPct val="50000"/>
              </a:spcBef>
              <a:defRPr/>
            </a:pPr>
            <a:r>
              <a:rPr kumimoji="1" lang="zh-CN" altLang="en-US" sz="3200" b="1" dirty="0">
                <a:solidFill>
                  <a:srgbClr val="FF0000"/>
                </a:solidFill>
                <a:latin typeface="Times New Roman" panose="02020603050405020304" pitchFamily="18" charset="0"/>
              </a:rPr>
              <a:t>大</a:t>
            </a:r>
            <a:endParaRPr kumimoji="1" lang="zh-CN" altLang="en-US" sz="3200" b="1" dirty="0">
              <a:solidFill>
                <a:srgbClr val="FF0000"/>
              </a:solidFill>
              <a:latin typeface="Times New Roman" panose="02020603050405020304" pitchFamily="18" charset="0"/>
            </a:endParaRPr>
          </a:p>
        </p:txBody>
      </p:sp>
      <p:sp>
        <p:nvSpPr>
          <p:cNvPr id="16394" name="Rectangle 10"/>
          <p:cNvSpPr>
            <a:spLocks noChangeArrowheads="1"/>
          </p:cNvSpPr>
          <p:nvPr/>
        </p:nvSpPr>
        <p:spPr bwMode="auto">
          <a:xfrm>
            <a:off x="467544" y="1843576"/>
            <a:ext cx="1230313" cy="584775"/>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3200" b="1" dirty="0">
                <a:solidFill>
                  <a:srgbClr val="FF0000"/>
                </a:solidFill>
                <a:latin typeface="Times New Roman" panose="02020603050405020304" pitchFamily="18" charset="0"/>
              </a:rPr>
              <a:t>消失</a:t>
            </a:r>
            <a:endParaRPr kumimoji="1" lang="zh-CN" altLang="en-US" sz="3200" b="1" dirty="0">
              <a:solidFill>
                <a:srgbClr val="FF0000"/>
              </a:solidFill>
              <a:latin typeface="Times New Roman" panose="02020603050405020304" pitchFamily="18" charset="0"/>
            </a:endParaRPr>
          </a:p>
        </p:txBody>
      </p:sp>
      <p:sp>
        <p:nvSpPr>
          <p:cNvPr id="16398" name="Rectangle 14"/>
          <p:cNvSpPr>
            <a:spLocks noChangeArrowheads="1"/>
          </p:cNvSpPr>
          <p:nvPr/>
        </p:nvSpPr>
        <p:spPr bwMode="auto">
          <a:xfrm>
            <a:off x="5080295" y="4550897"/>
            <a:ext cx="2133600" cy="523220"/>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2800" b="1" dirty="0">
                <a:solidFill>
                  <a:srgbClr val="FF0000"/>
                </a:solidFill>
                <a:latin typeface="Times New Roman" panose="02020603050405020304" pitchFamily="18" charset="0"/>
              </a:rPr>
              <a:t>通、断电    </a:t>
            </a:r>
            <a:endParaRPr kumimoji="1" lang="zh-CN" altLang="en-US" sz="2800" b="1" dirty="0">
              <a:solidFill>
                <a:srgbClr val="FF0000"/>
              </a:solidFill>
              <a:latin typeface="Times New Roman" panose="02020603050405020304" pitchFamily="18" charset="0"/>
            </a:endParaRPr>
          </a:p>
        </p:txBody>
      </p:sp>
      <p:sp>
        <p:nvSpPr>
          <p:cNvPr id="16399" name="Rectangle 15"/>
          <p:cNvSpPr>
            <a:spLocks noChangeArrowheads="1"/>
          </p:cNvSpPr>
          <p:nvPr/>
        </p:nvSpPr>
        <p:spPr bwMode="auto">
          <a:xfrm>
            <a:off x="4576798" y="5074117"/>
            <a:ext cx="2514600" cy="523220"/>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2800" b="1" dirty="0">
                <a:solidFill>
                  <a:srgbClr val="FF0000"/>
                </a:solidFill>
                <a:latin typeface="Times New Roman" panose="02020603050405020304" pitchFamily="18" charset="0"/>
              </a:rPr>
              <a:t>改变电流大小</a:t>
            </a:r>
            <a:endParaRPr kumimoji="1" lang="zh-CN" altLang="en-US" sz="2800" b="1" dirty="0">
              <a:solidFill>
                <a:srgbClr val="FF0000"/>
              </a:solidFill>
              <a:latin typeface="Times New Roman" panose="02020603050405020304" pitchFamily="18" charset="0"/>
            </a:endParaRPr>
          </a:p>
        </p:txBody>
      </p:sp>
      <p:sp>
        <p:nvSpPr>
          <p:cNvPr id="16400" name="Rectangle 16"/>
          <p:cNvSpPr>
            <a:spLocks noChangeArrowheads="1"/>
          </p:cNvSpPr>
          <p:nvPr/>
        </p:nvSpPr>
        <p:spPr bwMode="auto">
          <a:xfrm>
            <a:off x="4716016" y="5517232"/>
            <a:ext cx="2667000" cy="523220"/>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2800" b="1" dirty="0">
                <a:solidFill>
                  <a:srgbClr val="FF0000"/>
                </a:solidFill>
                <a:latin typeface="Times New Roman" panose="02020603050405020304" pitchFamily="18" charset="0"/>
              </a:rPr>
              <a:t>改变电流方向</a:t>
            </a:r>
            <a:endParaRPr kumimoji="1" lang="zh-CN" altLang="en-US" sz="2800" b="1" dirty="0">
              <a:solidFill>
                <a:srgbClr val="FF0000"/>
              </a:solidFill>
              <a:latin typeface="Times New Roman" panose="02020603050405020304" pitchFamily="18" charset="0"/>
            </a:endParaRPr>
          </a:p>
        </p:txBody>
      </p:sp>
      <p:sp>
        <p:nvSpPr>
          <p:cNvPr id="25611" name="矩形 17"/>
          <p:cNvSpPr>
            <a:spLocks noChangeArrowheads="1"/>
          </p:cNvSpPr>
          <p:nvPr/>
        </p:nvSpPr>
        <p:spPr bwMode="auto">
          <a:xfrm>
            <a:off x="708425" y="742934"/>
            <a:ext cx="25010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a:solidFill>
                  <a:srgbClr val="FF0000"/>
                </a:solidFill>
              </a:rPr>
              <a:t>实验结论：</a:t>
            </a:r>
            <a:endParaRPr lang="zh-CN" altLang="en-US" sz="3600" b="1" dirty="0">
              <a:solidFill>
                <a:srgbClr val="FF0000"/>
              </a:solidFill>
            </a:endParaRPr>
          </a:p>
        </p:txBody>
      </p:sp>
      <p:sp>
        <p:nvSpPr>
          <p:cNvPr id="25612" name="矩形 18"/>
          <p:cNvSpPr>
            <a:spLocks noChangeArrowheads="1"/>
          </p:cNvSpPr>
          <p:nvPr/>
        </p:nvSpPr>
        <p:spPr bwMode="auto">
          <a:xfrm>
            <a:off x="651255" y="3866524"/>
            <a:ext cx="34275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a:solidFill>
                  <a:srgbClr val="FF0000"/>
                </a:solidFill>
              </a:rPr>
              <a:t>电磁铁的优点：</a:t>
            </a:r>
            <a:endParaRPr lang="zh-CN" altLang="en-US" sz="3600" b="1" dirty="0">
              <a:solidFill>
                <a:srgbClr val="FF0000"/>
              </a:solidFill>
            </a:endParaRPr>
          </a:p>
        </p:txBody>
      </p:sp>
      <p:sp>
        <p:nvSpPr>
          <p:cNvPr id="25613" name="矩形 19"/>
          <p:cNvSpPr>
            <a:spLocks noChangeArrowheads="1"/>
          </p:cNvSpPr>
          <p:nvPr/>
        </p:nvSpPr>
        <p:spPr bwMode="auto">
          <a:xfrm>
            <a:off x="277873" y="1389265"/>
            <a:ext cx="8382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t>         </a:t>
            </a:r>
            <a:r>
              <a:rPr lang="zh-CN" altLang="en-US" sz="3200" b="1" dirty="0">
                <a:latin typeface="宋体" panose="02010600030101010101" pitchFamily="2" charset="-122"/>
              </a:rPr>
              <a:t>电磁铁通电时</a:t>
            </a:r>
            <a:r>
              <a:rPr lang="en-US" altLang="zh-CN" sz="3200" b="1" dirty="0">
                <a:latin typeface="宋体" panose="02010600030101010101" pitchFamily="2" charset="-122"/>
              </a:rPr>
              <a:t>____</a:t>
            </a:r>
            <a:r>
              <a:rPr lang="zh-CN" altLang="en-US" sz="3200" b="1" dirty="0">
                <a:latin typeface="宋体" panose="02010600030101010101" pitchFamily="2" charset="-122"/>
              </a:rPr>
              <a:t>磁性，断电时磁性</a:t>
            </a:r>
            <a:r>
              <a:rPr lang="en-US" altLang="zh-CN" sz="3200" b="1" dirty="0">
                <a:latin typeface="宋体" panose="02010600030101010101" pitchFamily="2" charset="-122"/>
              </a:rPr>
              <a:t>______</a:t>
            </a:r>
            <a:r>
              <a:rPr lang="zh-CN" altLang="en-US" sz="3200" b="1" dirty="0">
                <a:latin typeface="宋体" panose="02010600030101010101" pitchFamily="2" charset="-122"/>
              </a:rPr>
              <a:t>；通过电磁铁的电流越</a:t>
            </a:r>
            <a:r>
              <a:rPr lang="en-US" altLang="zh-CN" sz="3200" b="1" dirty="0">
                <a:latin typeface="宋体" panose="02010600030101010101" pitchFamily="2" charset="-122"/>
              </a:rPr>
              <a:t>____</a:t>
            </a:r>
            <a:r>
              <a:rPr lang="zh-CN" altLang="en-US" sz="3200" b="1" dirty="0">
                <a:latin typeface="宋体" panose="02010600030101010101" pitchFamily="2" charset="-122"/>
              </a:rPr>
              <a:t>，电磁铁的磁性</a:t>
            </a:r>
            <a:r>
              <a:rPr lang="en-US" altLang="zh-CN" sz="3200" b="1" dirty="0">
                <a:latin typeface="宋体" panose="02010600030101010101" pitchFamily="2" charset="-122"/>
              </a:rPr>
              <a:t>______</a:t>
            </a:r>
            <a:r>
              <a:rPr lang="zh-CN" altLang="en-US" sz="3200" b="1" dirty="0">
                <a:latin typeface="宋体" panose="02010600030101010101" pitchFamily="2" charset="-122"/>
              </a:rPr>
              <a:t>；当电流一定时，电磁铁线圈的匝数</a:t>
            </a:r>
            <a:r>
              <a:rPr lang="en-US" altLang="zh-CN" sz="3200" b="1" dirty="0">
                <a:latin typeface="宋体" panose="02010600030101010101" pitchFamily="2" charset="-122"/>
              </a:rPr>
              <a:t>_____</a:t>
            </a:r>
            <a:r>
              <a:rPr lang="zh-CN" altLang="en-US" sz="3200" b="1" dirty="0">
                <a:latin typeface="宋体" panose="02010600030101010101" pitchFamily="2" charset="-122"/>
              </a:rPr>
              <a:t>，磁性</a:t>
            </a:r>
            <a:r>
              <a:rPr lang="en-US" altLang="zh-CN" sz="3200" dirty="0">
                <a:latin typeface="宋体" panose="02010600030101010101" pitchFamily="2" charset="-122"/>
              </a:rPr>
              <a:t>____</a:t>
            </a:r>
            <a:r>
              <a:rPr lang="en-US" altLang="zh-CN" sz="3200" b="1" dirty="0">
                <a:latin typeface="宋体" panose="02010600030101010101" pitchFamily="2" charset="-122"/>
              </a:rPr>
              <a:t>. </a:t>
            </a:r>
            <a:endParaRPr lang="en-US" altLang="zh-CN" sz="3200" b="1" dirty="0">
              <a:latin typeface="宋体" panose="02010600030101010101" pitchFamily="2" charset="-122"/>
            </a:endParaRPr>
          </a:p>
        </p:txBody>
      </p:sp>
      <p:sp>
        <p:nvSpPr>
          <p:cNvPr id="25614" name="矩形 21"/>
          <p:cNvSpPr>
            <a:spLocks noChangeArrowheads="1"/>
          </p:cNvSpPr>
          <p:nvPr/>
        </p:nvSpPr>
        <p:spPr bwMode="auto">
          <a:xfrm>
            <a:off x="286176" y="4552723"/>
            <a:ext cx="86106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t>        </a:t>
            </a:r>
            <a:r>
              <a:rPr lang="zh-CN" altLang="en-US" sz="3200" b="1" dirty="0"/>
              <a:t>电磁铁磁性有无，可用</a:t>
            </a:r>
            <a:r>
              <a:rPr lang="en-US" altLang="zh-CN" sz="3200" b="1" dirty="0" smtClean="0"/>
              <a:t>________    </a:t>
            </a:r>
            <a:r>
              <a:rPr lang="zh-CN" altLang="en-US" sz="3200" b="1" dirty="0"/>
              <a:t>来控制；电磁铁磁性强弱，可用</a:t>
            </a:r>
            <a:r>
              <a:rPr lang="en-US" altLang="zh-CN" sz="3200" b="1" dirty="0"/>
              <a:t>_____________</a:t>
            </a:r>
            <a:r>
              <a:rPr lang="zh-CN" altLang="en-US" sz="3200" b="1" dirty="0"/>
              <a:t>来控制； 电磁铁的极性变换，可用</a:t>
            </a:r>
            <a:r>
              <a:rPr lang="en-US" altLang="zh-CN" sz="3200" b="1" dirty="0"/>
              <a:t>____________</a:t>
            </a:r>
            <a:r>
              <a:rPr lang="zh-CN" altLang="en-US" sz="3200" b="1" dirty="0"/>
              <a:t>来实现。</a:t>
            </a:r>
            <a:endParaRPr lang="zh-CN" altLang="en-US"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 calcmode="lin" valueType="num">
                                      <p:cBhvr>
                                        <p:cTn id="7" dur="500" fill="hold"/>
                                        <p:tgtEl>
                                          <p:spTgt spid="16389"/>
                                        </p:tgtEl>
                                        <p:attrNameLst>
                                          <p:attrName>ppt_w</p:attrName>
                                        </p:attrNameLst>
                                      </p:cBhvr>
                                      <p:tavLst>
                                        <p:tav tm="0">
                                          <p:val>
                                            <p:fltVal val="0"/>
                                          </p:val>
                                        </p:tav>
                                        <p:tav tm="100000">
                                          <p:val>
                                            <p:strVal val="#ppt_w"/>
                                          </p:val>
                                        </p:tav>
                                      </p:tavLst>
                                    </p:anim>
                                    <p:anim calcmode="lin" valueType="num">
                                      <p:cBhvr>
                                        <p:cTn id="8" dur="500" fill="hold"/>
                                        <p:tgtEl>
                                          <p:spTgt spid="1638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6394"/>
                                        </p:tgtEl>
                                        <p:attrNameLst>
                                          <p:attrName>style.visibility</p:attrName>
                                        </p:attrNameLst>
                                      </p:cBhvr>
                                      <p:to>
                                        <p:strVal val="visible"/>
                                      </p:to>
                                    </p:set>
                                    <p:anim calcmode="lin" valueType="num">
                                      <p:cBhvr>
                                        <p:cTn id="13" dur="500" fill="hold"/>
                                        <p:tgtEl>
                                          <p:spTgt spid="16394"/>
                                        </p:tgtEl>
                                        <p:attrNameLst>
                                          <p:attrName>ppt_w</p:attrName>
                                        </p:attrNameLst>
                                      </p:cBhvr>
                                      <p:tavLst>
                                        <p:tav tm="0">
                                          <p:val>
                                            <p:fltVal val="0"/>
                                          </p:val>
                                        </p:tav>
                                        <p:tav tm="100000">
                                          <p:val>
                                            <p:strVal val="#ppt_w"/>
                                          </p:val>
                                        </p:tav>
                                      </p:tavLst>
                                    </p:anim>
                                    <p:anim calcmode="lin" valueType="num">
                                      <p:cBhvr>
                                        <p:cTn id="14" dur="500" fill="hold"/>
                                        <p:tgtEl>
                                          <p:spTgt spid="1639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6393"/>
                                        </p:tgtEl>
                                        <p:attrNameLst>
                                          <p:attrName>style.visibility</p:attrName>
                                        </p:attrNameLst>
                                      </p:cBhvr>
                                      <p:to>
                                        <p:strVal val="visible"/>
                                      </p:to>
                                    </p:set>
                                    <p:anim calcmode="lin" valueType="num">
                                      <p:cBhvr>
                                        <p:cTn id="19" dur="500" fill="hold"/>
                                        <p:tgtEl>
                                          <p:spTgt spid="16393"/>
                                        </p:tgtEl>
                                        <p:attrNameLst>
                                          <p:attrName>ppt_w</p:attrName>
                                        </p:attrNameLst>
                                      </p:cBhvr>
                                      <p:tavLst>
                                        <p:tav tm="0">
                                          <p:val>
                                            <p:fltVal val="0"/>
                                          </p:val>
                                        </p:tav>
                                        <p:tav tm="100000">
                                          <p:val>
                                            <p:strVal val="#ppt_w"/>
                                          </p:val>
                                        </p:tav>
                                      </p:tavLst>
                                    </p:anim>
                                    <p:anim calcmode="lin" valueType="num">
                                      <p:cBhvr>
                                        <p:cTn id="20" dur="500" fill="hold"/>
                                        <p:tgtEl>
                                          <p:spTgt spid="16393"/>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6392"/>
                                        </p:tgtEl>
                                        <p:attrNameLst>
                                          <p:attrName>style.visibility</p:attrName>
                                        </p:attrNameLst>
                                      </p:cBhvr>
                                      <p:to>
                                        <p:strVal val="visible"/>
                                      </p:to>
                                    </p:set>
                                    <p:anim calcmode="lin" valueType="num">
                                      <p:cBhvr>
                                        <p:cTn id="25" dur="500" fill="hold"/>
                                        <p:tgtEl>
                                          <p:spTgt spid="16392"/>
                                        </p:tgtEl>
                                        <p:attrNameLst>
                                          <p:attrName>ppt_w</p:attrName>
                                        </p:attrNameLst>
                                      </p:cBhvr>
                                      <p:tavLst>
                                        <p:tav tm="0">
                                          <p:val>
                                            <p:fltVal val="0"/>
                                          </p:val>
                                        </p:tav>
                                        <p:tav tm="100000">
                                          <p:val>
                                            <p:strVal val="#ppt_w"/>
                                          </p:val>
                                        </p:tav>
                                      </p:tavLst>
                                    </p:anim>
                                    <p:anim calcmode="lin" valueType="num">
                                      <p:cBhvr>
                                        <p:cTn id="26" dur="500" fill="hold"/>
                                        <p:tgtEl>
                                          <p:spTgt spid="16392"/>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6391"/>
                                        </p:tgtEl>
                                        <p:attrNameLst>
                                          <p:attrName>style.visibility</p:attrName>
                                        </p:attrNameLst>
                                      </p:cBhvr>
                                      <p:to>
                                        <p:strVal val="visible"/>
                                      </p:to>
                                    </p:set>
                                    <p:anim calcmode="lin" valueType="num">
                                      <p:cBhvr>
                                        <p:cTn id="31" dur="500" fill="hold"/>
                                        <p:tgtEl>
                                          <p:spTgt spid="16391"/>
                                        </p:tgtEl>
                                        <p:attrNameLst>
                                          <p:attrName>ppt_w</p:attrName>
                                        </p:attrNameLst>
                                      </p:cBhvr>
                                      <p:tavLst>
                                        <p:tav tm="0">
                                          <p:val>
                                            <p:fltVal val="0"/>
                                          </p:val>
                                        </p:tav>
                                        <p:tav tm="100000">
                                          <p:val>
                                            <p:strVal val="#ppt_w"/>
                                          </p:val>
                                        </p:tav>
                                      </p:tavLst>
                                    </p:anim>
                                    <p:anim calcmode="lin" valueType="num">
                                      <p:cBhvr>
                                        <p:cTn id="32" dur="500" fill="hold"/>
                                        <p:tgtEl>
                                          <p:spTgt spid="16391"/>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6390"/>
                                        </p:tgtEl>
                                        <p:attrNameLst>
                                          <p:attrName>style.visibility</p:attrName>
                                        </p:attrNameLst>
                                      </p:cBhvr>
                                      <p:to>
                                        <p:strVal val="visible"/>
                                      </p:to>
                                    </p:set>
                                    <p:anim calcmode="lin" valueType="num">
                                      <p:cBhvr>
                                        <p:cTn id="37" dur="500" fill="hold"/>
                                        <p:tgtEl>
                                          <p:spTgt spid="16390"/>
                                        </p:tgtEl>
                                        <p:attrNameLst>
                                          <p:attrName>ppt_w</p:attrName>
                                        </p:attrNameLst>
                                      </p:cBhvr>
                                      <p:tavLst>
                                        <p:tav tm="0">
                                          <p:val>
                                            <p:fltVal val="0"/>
                                          </p:val>
                                        </p:tav>
                                        <p:tav tm="100000">
                                          <p:val>
                                            <p:strVal val="#ppt_w"/>
                                          </p:val>
                                        </p:tav>
                                      </p:tavLst>
                                    </p:anim>
                                    <p:anim calcmode="lin" valueType="num">
                                      <p:cBhvr>
                                        <p:cTn id="38" dur="500" fill="hold"/>
                                        <p:tgtEl>
                                          <p:spTgt spid="16390"/>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16398"/>
                                        </p:tgtEl>
                                        <p:attrNameLst>
                                          <p:attrName>style.visibility</p:attrName>
                                        </p:attrNameLst>
                                      </p:cBhvr>
                                      <p:to>
                                        <p:strVal val="visible"/>
                                      </p:to>
                                    </p:set>
                                    <p:anim calcmode="lin" valueType="num">
                                      <p:cBhvr>
                                        <p:cTn id="43" dur="500" fill="hold"/>
                                        <p:tgtEl>
                                          <p:spTgt spid="16398"/>
                                        </p:tgtEl>
                                        <p:attrNameLst>
                                          <p:attrName>ppt_w</p:attrName>
                                        </p:attrNameLst>
                                      </p:cBhvr>
                                      <p:tavLst>
                                        <p:tav tm="0">
                                          <p:val>
                                            <p:fltVal val="0"/>
                                          </p:val>
                                        </p:tav>
                                        <p:tav tm="100000">
                                          <p:val>
                                            <p:strVal val="#ppt_w"/>
                                          </p:val>
                                        </p:tav>
                                      </p:tavLst>
                                    </p:anim>
                                    <p:anim calcmode="lin" valueType="num">
                                      <p:cBhvr>
                                        <p:cTn id="44" dur="500" fill="hold"/>
                                        <p:tgtEl>
                                          <p:spTgt spid="16398"/>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16399"/>
                                        </p:tgtEl>
                                        <p:attrNameLst>
                                          <p:attrName>style.visibility</p:attrName>
                                        </p:attrNameLst>
                                      </p:cBhvr>
                                      <p:to>
                                        <p:strVal val="visible"/>
                                      </p:to>
                                    </p:set>
                                    <p:anim calcmode="lin" valueType="num">
                                      <p:cBhvr>
                                        <p:cTn id="49" dur="500" fill="hold"/>
                                        <p:tgtEl>
                                          <p:spTgt spid="16399"/>
                                        </p:tgtEl>
                                        <p:attrNameLst>
                                          <p:attrName>ppt_w</p:attrName>
                                        </p:attrNameLst>
                                      </p:cBhvr>
                                      <p:tavLst>
                                        <p:tav tm="0">
                                          <p:val>
                                            <p:fltVal val="0"/>
                                          </p:val>
                                        </p:tav>
                                        <p:tav tm="100000">
                                          <p:val>
                                            <p:strVal val="#ppt_w"/>
                                          </p:val>
                                        </p:tav>
                                      </p:tavLst>
                                    </p:anim>
                                    <p:anim calcmode="lin" valueType="num">
                                      <p:cBhvr>
                                        <p:cTn id="50" dur="500" fill="hold"/>
                                        <p:tgtEl>
                                          <p:spTgt spid="16399"/>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16400"/>
                                        </p:tgtEl>
                                        <p:attrNameLst>
                                          <p:attrName>style.visibility</p:attrName>
                                        </p:attrNameLst>
                                      </p:cBhvr>
                                      <p:to>
                                        <p:strVal val="visible"/>
                                      </p:to>
                                    </p:set>
                                    <p:anim calcmode="lin" valueType="num">
                                      <p:cBhvr>
                                        <p:cTn id="55" dur="500" fill="hold"/>
                                        <p:tgtEl>
                                          <p:spTgt spid="16400"/>
                                        </p:tgtEl>
                                        <p:attrNameLst>
                                          <p:attrName>ppt_w</p:attrName>
                                        </p:attrNameLst>
                                      </p:cBhvr>
                                      <p:tavLst>
                                        <p:tav tm="0">
                                          <p:val>
                                            <p:fltVal val="0"/>
                                          </p:val>
                                        </p:tav>
                                        <p:tav tm="100000">
                                          <p:val>
                                            <p:strVal val="#ppt_w"/>
                                          </p:val>
                                        </p:tav>
                                      </p:tavLst>
                                    </p:anim>
                                    <p:anim calcmode="lin" valueType="num">
                                      <p:cBhvr>
                                        <p:cTn id="56" dur="500" fill="hold"/>
                                        <p:tgtEl>
                                          <p:spTgt spid="1640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autoUpdateAnimBg="0"/>
      <p:bldP spid="16390" grpId="0" autoUpdateAnimBg="0"/>
      <p:bldP spid="16391" grpId="0" autoUpdateAnimBg="0"/>
      <p:bldP spid="16392" grpId="0" autoUpdateAnimBg="0"/>
      <p:bldP spid="16393" grpId="0" autoUpdateAnimBg="0"/>
      <p:bldP spid="16394" grpId="0" autoUpdateAnimBg="0"/>
      <p:bldP spid="16398" grpId="0" autoUpdateAnimBg="0"/>
      <p:bldP spid="16399" grpId="0" autoUpdateAnimBg="0"/>
      <p:bldP spid="16400"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665" y="1600201"/>
            <a:ext cx="4859337" cy="244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4101" name="Picture 5"/>
          <p:cNvPicPr>
            <a:picLocks noChangeAspect="1" noChangeArrowheads="1"/>
          </p:cNvPicPr>
          <p:nvPr/>
        </p:nvPicPr>
        <p:blipFill>
          <a:blip r:embed="rId2">
            <a:lum contrast="30000"/>
            <a:extLst>
              <a:ext uri="{28A0092B-C50C-407E-A947-70E740481C1C}">
                <a14:useLocalDpi xmlns:a14="http://schemas.microsoft.com/office/drawing/2010/main" val="0"/>
              </a:ext>
            </a:extLst>
          </a:blip>
          <a:srcRect/>
          <a:stretch>
            <a:fillRect/>
          </a:stretch>
        </p:blipFill>
        <p:spPr bwMode="auto">
          <a:xfrm>
            <a:off x="5076827" y="1447800"/>
            <a:ext cx="36861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p:cNvPicPr>
            <a:picLocks noChangeAspect="1" noChangeArrowheads="1"/>
          </p:cNvPicPr>
          <p:nvPr/>
        </p:nvPicPr>
        <p:blipFill>
          <a:blip r:embed="rId3">
            <a:lum contrast="30000"/>
            <a:extLst>
              <a:ext uri="{28A0092B-C50C-407E-A947-70E740481C1C}">
                <a14:useLocalDpi xmlns:a14="http://schemas.microsoft.com/office/drawing/2010/main" val="0"/>
              </a:ext>
            </a:extLst>
          </a:blip>
          <a:srcRect/>
          <a:stretch>
            <a:fillRect/>
          </a:stretch>
        </p:blipFill>
        <p:spPr bwMode="auto">
          <a:xfrm>
            <a:off x="93663" y="4110039"/>
            <a:ext cx="2646362" cy="273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7"/>
          <p:cNvPicPr>
            <a:picLocks noChangeAspect="1" noChangeArrowheads="1"/>
          </p:cNvPicPr>
          <p:nvPr/>
        </p:nvPicPr>
        <p:blipFill>
          <a:blip r:embed="rId4">
            <a:lum contrast="30000"/>
            <a:extLst>
              <a:ext uri="{28A0092B-C50C-407E-A947-70E740481C1C}">
                <a14:useLocalDpi xmlns:a14="http://schemas.microsoft.com/office/drawing/2010/main" val="0"/>
              </a:ext>
            </a:extLst>
          </a:blip>
          <a:srcRect/>
          <a:stretch>
            <a:fillRect/>
          </a:stretch>
        </p:blipFill>
        <p:spPr bwMode="auto">
          <a:xfrm>
            <a:off x="2901950" y="4121151"/>
            <a:ext cx="2808288"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8"/>
          <p:cNvPicPr>
            <a:picLocks noChangeAspect="1" noChangeArrowheads="1"/>
          </p:cNvPicPr>
          <p:nvPr/>
        </p:nvPicPr>
        <p:blipFill>
          <a:blip r:embed="rId5">
            <a:lum contrast="30000"/>
            <a:extLst>
              <a:ext uri="{28A0092B-C50C-407E-A947-70E740481C1C}">
                <a14:useLocalDpi xmlns:a14="http://schemas.microsoft.com/office/drawing/2010/main" val="0"/>
              </a:ext>
            </a:extLst>
          </a:blip>
          <a:srcRect/>
          <a:stretch>
            <a:fillRect/>
          </a:stretch>
        </p:blipFill>
        <p:spPr bwMode="auto">
          <a:xfrm>
            <a:off x="5883277" y="4170363"/>
            <a:ext cx="3203575"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矩形 7"/>
          <p:cNvSpPr>
            <a:spLocks noChangeArrowheads="1"/>
          </p:cNvSpPr>
          <p:nvPr/>
        </p:nvSpPr>
        <p:spPr bwMode="auto">
          <a:xfrm>
            <a:off x="533400" y="776898"/>
            <a:ext cx="4953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dirty="0">
                <a:solidFill>
                  <a:srgbClr val="FF0000"/>
                </a:solidFill>
              </a:rPr>
              <a:t>三、电磁铁的应用</a:t>
            </a:r>
            <a:endParaRPr lang="zh-CN" altLang="en-US" sz="40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dissolve">
                                      <p:cBhvr>
                                        <p:cTn id="7" dur="5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101"/>
                                        </p:tgtEl>
                                        <p:attrNameLst>
                                          <p:attrName>style.visibility</p:attrName>
                                        </p:attrNameLst>
                                      </p:cBhvr>
                                      <p:to>
                                        <p:strVal val="visible"/>
                                      </p:to>
                                    </p:set>
                                    <p:animEffect transition="in" filter="diamond(in)">
                                      <p:cBhvr>
                                        <p:cTn id="12" dur="500"/>
                                        <p:tgtEl>
                                          <p:spTgt spid="410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102"/>
                                        </p:tgtEl>
                                        <p:attrNameLst>
                                          <p:attrName>style.visibility</p:attrName>
                                        </p:attrNameLst>
                                      </p:cBhvr>
                                      <p:to>
                                        <p:strVal val="visible"/>
                                      </p:to>
                                    </p:set>
                                    <p:animEffect transition="in" filter="box(in)">
                                      <p:cBhvr>
                                        <p:cTn id="17" dur="500"/>
                                        <p:tgtEl>
                                          <p:spTgt spid="410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103"/>
                                        </p:tgtEl>
                                        <p:attrNameLst>
                                          <p:attrName>style.visibility</p:attrName>
                                        </p:attrNameLst>
                                      </p:cBhvr>
                                      <p:to>
                                        <p:strVal val="visible"/>
                                      </p:to>
                                    </p:set>
                                    <p:animEffect transition="in" filter="checkerboard(across)">
                                      <p:cBhvr>
                                        <p:cTn id="22" dur="500"/>
                                        <p:tgtEl>
                                          <p:spTgt spid="4103"/>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4104"/>
                                        </p:tgtEl>
                                        <p:attrNameLst>
                                          <p:attrName>style.visibility</p:attrName>
                                        </p:attrNameLst>
                                      </p:cBhvr>
                                      <p:to>
                                        <p:strVal val="visible"/>
                                      </p:to>
                                    </p:set>
                                    <p:animEffect transition="in" filter="strips(downLeft)">
                                      <p:cBhvr>
                                        <p:cTn id="27" dur="500"/>
                                        <p:tgtEl>
                                          <p:spTgt spid="4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2005122211142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56448" y="632737"/>
            <a:ext cx="3736032" cy="3156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Rectangle 5"/>
          <p:cNvSpPr>
            <a:spLocks noChangeArrowheads="1"/>
          </p:cNvSpPr>
          <p:nvPr/>
        </p:nvSpPr>
        <p:spPr bwMode="auto">
          <a:xfrm>
            <a:off x="2" y="3886528"/>
            <a:ext cx="8893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2800" b="1" dirty="0"/>
              <a:t>       如图所示是上海磁悬浮列车的悬浮原理示意图。</a:t>
            </a:r>
            <a:endParaRPr lang="zh-CN" altLang="en-US" sz="2800" b="1" dirty="0"/>
          </a:p>
        </p:txBody>
      </p:sp>
      <p:sp>
        <p:nvSpPr>
          <p:cNvPr id="28676" name="矩形 4"/>
          <p:cNvSpPr>
            <a:spLocks noChangeArrowheads="1"/>
          </p:cNvSpPr>
          <p:nvPr/>
        </p:nvSpPr>
        <p:spPr bwMode="auto">
          <a:xfrm>
            <a:off x="152400" y="4343401"/>
            <a:ext cx="8763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spcBef>
                <a:spcPct val="50000"/>
              </a:spcBef>
            </a:pPr>
            <a:r>
              <a:rPr kumimoji="1" lang="zh-CN" altLang="en-US" sz="2800" b="1">
                <a:solidFill>
                  <a:srgbClr val="FF0000"/>
                </a:solidFill>
                <a:latin typeface="Times New Roman" panose="02020603050405020304" pitchFamily="18" charset="0"/>
              </a:rPr>
              <a:t>             工作原理：</a:t>
            </a:r>
            <a:r>
              <a:rPr kumimoji="1" lang="zh-CN" altLang="en-US" sz="2800" b="1">
                <a:latin typeface="Times New Roman" panose="02020603050405020304" pitchFamily="18" charset="0"/>
              </a:rPr>
              <a:t>列车轨道上强电磁铁的磁极与列车上的电磁铁的磁极是异名磁极相互吸引，使列车悬浮，消除了摩擦，减少阻力，增加运行速度。</a:t>
            </a:r>
            <a:endParaRPr kumimoji="1" lang="zh-CN" altLang="en-US" sz="2800" b="1">
              <a:latin typeface="Times New Roman" panose="02020603050405020304" pitchFamily="18" charset="0"/>
            </a:endParaRPr>
          </a:p>
        </p:txBody>
      </p:sp>
      <p:sp>
        <p:nvSpPr>
          <p:cNvPr id="28677" name="矩形 5"/>
          <p:cNvSpPr>
            <a:spLocks noChangeArrowheads="1"/>
          </p:cNvSpPr>
          <p:nvPr/>
        </p:nvSpPr>
        <p:spPr bwMode="auto">
          <a:xfrm>
            <a:off x="228600" y="5715001"/>
            <a:ext cx="86106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t>        请在右侧放大的图中画出轨道下方的车厢线圈的绕线。</a:t>
            </a:r>
            <a:endParaRPr lang="zh-CN" altLang="en-US" sz="2800" b="1"/>
          </a:p>
        </p:txBody>
      </p:sp>
      <p:sp>
        <p:nvSpPr>
          <p:cNvPr id="27654" name="矩形 6"/>
          <p:cNvSpPr>
            <a:spLocks noChangeArrowheads="1"/>
          </p:cNvSpPr>
          <p:nvPr/>
        </p:nvSpPr>
        <p:spPr bwMode="auto">
          <a:xfrm>
            <a:off x="755576" y="488866"/>
            <a:ext cx="3505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spcBef>
                <a:spcPct val="50000"/>
              </a:spcBef>
            </a:pPr>
            <a:r>
              <a:rPr kumimoji="1" lang="en-US" altLang="zh-CN" sz="4000" b="1" dirty="0" smtClean="0">
                <a:solidFill>
                  <a:srgbClr val="FF0000"/>
                </a:solidFill>
                <a:latin typeface="Times New Roman" panose="02020603050405020304" pitchFamily="18" charset="0"/>
              </a:rPr>
              <a:t>1.</a:t>
            </a:r>
            <a:r>
              <a:rPr kumimoji="1" lang="zh-CN" altLang="en-US" sz="4000" b="1" dirty="0" smtClean="0">
                <a:solidFill>
                  <a:srgbClr val="FF0000"/>
                </a:solidFill>
                <a:latin typeface="Times New Roman" panose="02020603050405020304" pitchFamily="18" charset="0"/>
              </a:rPr>
              <a:t>磁悬浮</a:t>
            </a:r>
            <a:r>
              <a:rPr kumimoji="1" lang="zh-CN" altLang="en-US" sz="4000" b="1" dirty="0">
                <a:solidFill>
                  <a:srgbClr val="FF0000"/>
                </a:solidFill>
                <a:latin typeface="Times New Roman" panose="02020603050405020304" pitchFamily="18" charset="0"/>
              </a:rPr>
              <a:t>列车</a:t>
            </a:r>
            <a:endParaRPr kumimoji="1" lang="zh-CN" altLang="en-US" sz="4000" b="1" dirty="0">
              <a:solidFill>
                <a:srgbClr val="FF0000"/>
              </a:solidFill>
              <a:latin typeface="Times New Roman" panose="02020603050405020304" pitchFamily="18" charset="0"/>
            </a:endParaRPr>
          </a:p>
        </p:txBody>
      </p:sp>
      <p:grpSp>
        <p:nvGrpSpPr>
          <p:cNvPr id="2" name="Group 5"/>
          <p:cNvGrpSpPr/>
          <p:nvPr/>
        </p:nvGrpSpPr>
        <p:grpSpPr bwMode="auto">
          <a:xfrm>
            <a:off x="304800" y="1340768"/>
            <a:ext cx="4038600" cy="2520280"/>
            <a:chOff x="0" y="0"/>
            <a:chExt cx="2070" cy="1749"/>
          </a:xfrm>
        </p:grpSpPr>
        <p:pic>
          <p:nvPicPr>
            <p:cNvPr id="27656" name="图片 7" descr="上海磁悬浮列车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070" cy="1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7" name="TextBox 3"/>
            <p:cNvSpPr txBox="1">
              <a:spLocks noChangeArrowheads="1"/>
            </p:cNvSpPr>
            <p:nvPr/>
          </p:nvSpPr>
          <p:spPr bwMode="auto">
            <a:xfrm>
              <a:off x="472" y="1520"/>
              <a:ext cx="66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a:solidFill>
                    <a:schemeClr val="tx2"/>
                  </a:solidFill>
                  <a:latin typeface="Calibri" panose="020F0502020204030204" pitchFamily="34" charset="0"/>
                </a:rPr>
                <a:t>磁悬浮列车</a:t>
              </a:r>
              <a:endParaRPr lang="zh-CN" altLang="en-US" b="1">
                <a:solidFill>
                  <a:schemeClr val="tx2"/>
                </a:solidFill>
                <a:latin typeface="Calibri" panose="020F0502020204030204" pitchFamily="34" charset="0"/>
              </a:endParaRPr>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4"/>
                                        </p:tgtEl>
                                        <p:attrNameLst>
                                          <p:attrName>style.visibility</p:attrName>
                                        </p:attrNameLst>
                                      </p:cBhvr>
                                      <p:to>
                                        <p:strVal val="visible"/>
                                      </p:to>
                                    </p:set>
                                    <p:anim calcmode="lin" valueType="num">
                                      <p:cBhvr additive="base">
                                        <p:cTn id="13" dur="500" fill="hold"/>
                                        <p:tgtEl>
                                          <p:spTgt spid="28674"/>
                                        </p:tgtEl>
                                        <p:attrNameLst>
                                          <p:attrName>ppt_x</p:attrName>
                                        </p:attrNameLst>
                                      </p:cBhvr>
                                      <p:tavLst>
                                        <p:tav tm="0">
                                          <p:val>
                                            <p:strVal val="#ppt_x"/>
                                          </p:val>
                                        </p:tav>
                                        <p:tav tm="100000">
                                          <p:val>
                                            <p:strVal val="#ppt_x"/>
                                          </p:val>
                                        </p:tav>
                                      </p:tavLst>
                                    </p:anim>
                                    <p:anim calcmode="lin" valueType="num">
                                      <p:cBhvr additive="base">
                                        <p:cTn id="14"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675">
                                            <p:txEl>
                                              <p:pRg st="0" end="0"/>
                                            </p:txEl>
                                          </p:spTgt>
                                        </p:tgtEl>
                                        <p:attrNameLst>
                                          <p:attrName>style.visibility</p:attrName>
                                        </p:attrNameLst>
                                      </p:cBhvr>
                                      <p:to>
                                        <p:strVal val="visible"/>
                                      </p:to>
                                    </p:set>
                                    <p:anim calcmode="lin" valueType="num">
                                      <p:cBhvr additive="base">
                                        <p:cTn id="19"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8676">
                                            <p:txEl>
                                              <p:pRg st="0" end="0"/>
                                            </p:txEl>
                                          </p:spTgt>
                                        </p:tgtEl>
                                        <p:attrNameLst>
                                          <p:attrName>style.visibility</p:attrName>
                                        </p:attrNameLst>
                                      </p:cBhvr>
                                      <p:to>
                                        <p:strVal val="visible"/>
                                      </p:to>
                                    </p:set>
                                    <p:anim calcmode="lin" valueType="num">
                                      <p:cBhvr additive="base">
                                        <p:cTn id="25" dur="500" fill="hold"/>
                                        <p:tgtEl>
                                          <p:spTgt spid="2867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8677">
                                            <p:txEl>
                                              <p:pRg st="0" end="0"/>
                                            </p:txEl>
                                          </p:spTgt>
                                        </p:tgtEl>
                                        <p:attrNameLst>
                                          <p:attrName>style.visibility</p:attrName>
                                        </p:attrNameLst>
                                      </p:cBhvr>
                                      <p:to>
                                        <p:strVal val="visible"/>
                                      </p:to>
                                    </p:set>
                                    <p:anim calcmode="lin" valueType="num">
                                      <p:cBhvr additive="base">
                                        <p:cTn id="31" dur="500" fill="hold"/>
                                        <p:tgtEl>
                                          <p:spTgt spid="2867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67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7" name="Picture 3"/>
          <p:cNvPicPr>
            <a:picLocks noGrp="1" noChangeAspect="1" noChangeArrowheads="1"/>
          </p:cNvPicPr>
          <p:nvPr>
            <p:ph idx="4294967295"/>
          </p:nvPr>
        </p:nvPicPr>
        <p:blipFill>
          <a:blip r:embed="rId1">
            <a:extLst>
              <a:ext uri="{28A0092B-C50C-407E-A947-70E740481C1C}">
                <a14:useLocalDpi xmlns:a14="http://schemas.microsoft.com/office/drawing/2010/main" val="0"/>
              </a:ext>
            </a:extLst>
          </a:blip>
          <a:stretch>
            <a:fillRect/>
          </a:stretch>
        </p:blipFill>
        <p:spPr>
          <a:xfrm>
            <a:off x="464820" y="523875"/>
            <a:ext cx="4526280" cy="4526280"/>
          </a:xfrm>
          <a:noFill/>
        </p:spPr>
      </p:pic>
      <p:pic>
        <p:nvPicPr>
          <p:cNvPr id="154628" name="Picture 4" descr="电磁起重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8597" y="620191"/>
            <a:ext cx="3571875"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29" name="Text Box 5"/>
          <p:cNvSpPr txBox="1">
            <a:spLocks noChangeArrowheads="1"/>
          </p:cNvSpPr>
          <p:nvPr/>
        </p:nvSpPr>
        <p:spPr bwMode="auto">
          <a:xfrm>
            <a:off x="394335" y="4917440"/>
            <a:ext cx="836866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sz="3200">
                <a:solidFill>
                  <a:srgbClr val="FF0000"/>
                </a:solidFill>
                <a:latin typeface="Times New Roman" panose="02020603050405020304" pitchFamily="18" charset="0"/>
              </a:rPr>
              <a:t>        </a:t>
            </a:r>
            <a:r>
              <a:rPr kumimoji="1" lang="zh-CN" altLang="en-US" sz="2800" b="1">
                <a:latin typeface="Times New Roman" panose="02020603050405020304" pitchFamily="18" charset="0"/>
              </a:rPr>
              <a:t>根据电磁铁的原理，解释电磁起重机的工作原理。</a:t>
            </a:r>
            <a:endParaRPr kumimoji="1" lang="zh-CN" altLang="en-US" sz="2800" b="1">
              <a:latin typeface="Times New Roman" panose="02020603050405020304" pitchFamily="18" charset="0"/>
            </a:endParaRPr>
          </a:p>
        </p:txBody>
      </p:sp>
      <p:sp>
        <p:nvSpPr>
          <p:cNvPr id="154630" name="Text Box 6"/>
          <p:cNvSpPr txBox="1">
            <a:spLocks noChangeArrowheads="1"/>
          </p:cNvSpPr>
          <p:nvPr/>
        </p:nvSpPr>
        <p:spPr bwMode="auto">
          <a:xfrm>
            <a:off x="228761" y="4343400"/>
            <a:ext cx="1710055" cy="706755"/>
          </a:xfrm>
          <a:prstGeom prst="rect">
            <a:avLst/>
          </a:prstGeom>
          <a:noFill/>
          <a:ln w="9525">
            <a:noFill/>
            <a:miter lim="800000"/>
          </a:ln>
          <a:effectLst/>
        </p:spPr>
        <p:txBody>
          <a:bodyPr wrap="none" lIns="92075" tIns="46038" rIns="92075" bIns="46038" anchor="b">
            <a:spAutoFit/>
          </a:bodyPr>
          <a:lstStyle/>
          <a:p>
            <a:pPr algn="ctr">
              <a:defRPr/>
            </a:pPr>
            <a:r>
              <a:rPr kumimoji="1" lang="zh-CN" altLang="en-US" sz="4000" b="1" dirty="0">
                <a:solidFill>
                  <a:srgbClr val="FF3300"/>
                </a:solidFill>
                <a:effectLst>
                  <a:outerShdw blurRad="38100" dist="38100" dir="2700000" algn="tl">
                    <a:srgbClr val="C0C0C0"/>
                  </a:outerShdw>
                </a:effectLst>
                <a:ea typeface="华文新魏" panose="02010800040101010101" pitchFamily="2" charset="-122"/>
              </a:rPr>
              <a:t>讨论：</a:t>
            </a:r>
            <a:endParaRPr kumimoji="1" lang="zh-CN" altLang="en-US" sz="4000" b="1" dirty="0">
              <a:solidFill>
                <a:srgbClr val="FF3300"/>
              </a:solidFill>
              <a:effectLst>
                <a:outerShdw blurRad="38100" dist="38100" dir="2700000" algn="tl">
                  <a:srgbClr val="C0C0C0"/>
                </a:outerShdw>
              </a:effectLst>
              <a:ea typeface="华文新魏" panose="02010800040101010101" pitchFamily="2" charset="-122"/>
            </a:endParaRPr>
          </a:p>
        </p:txBody>
      </p:sp>
      <p:sp>
        <p:nvSpPr>
          <p:cNvPr id="29702" name="矩形 8"/>
          <p:cNvSpPr>
            <a:spLocks noChangeArrowheads="1"/>
          </p:cNvSpPr>
          <p:nvPr/>
        </p:nvSpPr>
        <p:spPr bwMode="auto">
          <a:xfrm>
            <a:off x="228600" y="5768975"/>
            <a:ext cx="86106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2400" b="1"/>
              <a:t>      </a:t>
            </a:r>
            <a:r>
              <a:rPr kumimoji="1" lang="zh-CN" altLang="en-US" sz="2400" b="1">
                <a:solidFill>
                  <a:srgbClr val="FF0000"/>
                </a:solidFill>
              </a:rPr>
              <a:t>工作原理：</a:t>
            </a:r>
            <a:r>
              <a:rPr kumimoji="1" lang="zh-CN" altLang="en-US" sz="2400" b="1"/>
              <a:t>接通电流</a:t>
            </a:r>
            <a:r>
              <a:rPr kumimoji="1" lang="en-US" altLang="zh-CN" sz="2400" b="1"/>
              <a:t>,</a:t>
            </a:r>
            <a:r>
              <a:rPr kumimoji="1" lang="zh-CN" altLang="en-US" sz="2400" b="1"/>
              <a:t>电磁铁产生磁性</a:t>
            </a:r>
            <a:r>
              <a:rPr kumimoji="1" lang="en-US" altLang="zh-CN" sz="2400" b="1"/>
              <a:t>,</a:t>
            </a:r>
            <a:r>
              <a:rPr kumimoji="1" lang="zh-CN" altLang="en-US" sz="2400" b="1"/>
              <a:t>把铁质物体吸起</a:t>
            </a:r>
            <a:r>
              <a:rPr kumimoji="1" lang="en-US" altLang="zh-CN" sz="2400" b="1"/>
              <a:t>,</a:t>
            </a:r>
            <a:r>
              <a:rPr kumimoji="1" lang="zh-CN" altLang="en-US" sz="2400" b="1"/>
              <a:t>放下时</a:t>
            </a:r>
            <a:r>
              <a:rPr kumimoji="1" lang="en-US" altLang="zh-CN" sz="2400" b="1"/>
              <a:t>,</a:t>
            </a:r>
            <a:r>
              <a:rPr kumimoji="1" lang="zh-CN" altLang="en-US" sz="2400" b="1"/>
              <a:t>只要断开电流即可。</a:t>
            </a:r>
            <a:endParaRPr kumimoji="1" lang="zh-CN" altLang="en-US" sz="2400" b="1"/>
          </a:p>
        </p:txBody>
      </p:sp>
      <p:sp>
        <p:nvSpPr>
          <p:cNvPr id="28679" name="矩形 9"/>
          <p:cNvSpPr>
            <a:spLocks noChangeArrowheads="1"/>
          </p:cNvSpPr>
          <p:nvPr/>
        </p:nvSpPr>
        <p:spPr bwMode="auto">
          <a:xfrm>
            <a:off x="838210" y="117773"/>
            <a:ext cx="3159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dirty="0" smtClean="0">
                <a:solidFill>
                  <a:srgbClr val="FF0000"/>
                </a:solidFill>
              </a:rPr>
              <a:t>2.</a:t>
            </a:r>
            <a:r>
              <a:rPr lang="zh-CN" altLang="en-US" sz="4000" b="1" dirty="0" smtClean="0">
                <a:solidFill>
                  <a:srgbClr val="FF0000"/>
                </a:solidFill>
              </a:rPr>
              <a:t>电磁</a:t>
            </a:r>
            <a:r>
              <a:rPr lang="zh-CN" altLang="en-US" sz="4000" b="1" dirty="0">
                <a:solidFill>
                  <a:srgbClr val="FF0000"/>
                </a:solidFill>
              </a:rPr>
              <a:t>起重机</a:t>
            </a:r>
            <a:endParaRPr lang="zh-CN" altLang="en-US" sz="4000" b="1" dirty="0">
              <a:solidFill>
                <a:srgbClr val="FF0000"/>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4627"/>
                                        </p:tgtEl>
                                        <p:attrNameLst>
                                          <p:attrName>style.visibility</p:attrName>
                                        </p:attrNameLst>
                                      </p:cBhvr>
                                      <p:to>
                                        <p:strVal val="visible"/>
                                      </p:to>
                                    </p:set>
                                    <p:animEffect transition="in" filter="blinds(horizontal)">
                                      <p:cBhvr>
                                        <p:cTn id="7" dur="500"/>
                                        <p:tgtEl>
                                          <p:spTgt spid="1546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4628"/>
                                        </p:tgtEl>
                                        <p:attrNameLst>
                                          <p:attrName>style.visibility</p:attrName>
                                        </p:attrNameLst>
                                      </p:cBhvr>
                                      <p:to>
                                        <p:strVal val="visible"/>
                                      </p:to>
                                    </p:set>
                                    <p:animEffect transition="in" filter="blinds(horizontal)">
                                      <p:cBhvr>
                                        <p:cTn id="12" dur="500"/>
                                        <p:tgtEl>
                                          <p:spTgt spid="1546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4630"/>
                                        </p:tgtEl>
                                        <p:attrNameLst>
                                          <p:attrName>style.visibility</p:attrName>
                                        </p:attrNameLst>
                                      </p:cBhvr>
                                      <p:to>
                                        <p:strVal val="visible"/>
                                      </p:to>
                                    </p:set>
                                    <p:animEffect transition="in" filter="blinds(horizontal)">
                                      <p:cBhvr>
                                        <p:cTn id="17" dur="500"/>
                                        <p:tgtEl>
                                          <p:spTgt spid="15463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54629"/>
                                        </p:tgtEl>
                                        <p:attrNameLst>
                                          <p:attrName>style.visibility</p:attrName>
                                        </p:attrNameLst>
                                      </p:cBhvr>
                                      <p:to>
                                        <p:strVal val="visible"/>
                                      </p:to>
                                    </p:set>
                                    <p:animEffect transition="in" filter="box(in)">
                                      <p:cBhvr>
                                        <p:cTn id="22" dur="500"/>
                                        <p:tgtEl>
                                          <p:spTgt spid="15462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9702">
                                            <p:txEl>
                                              <p:pRg st="0" end="0"/>
                                            </p:txEl>
                                          </p:spTgt>
                                        </p:tgtEl>
                                        <p:attrNameLst>
                                          <p:attrName>style.visibility</p:attrName>
                                        </p:attrNameLst>
                                      </p:cBhvr>
                                      <p:to>
                                        <p:strVal val="visible"/>
                                      </p:to>
                                    </p:set>
                                    <p:anim calcmode="lin" valueType="num">
                                      <p:cBhvr additive="base">
                                        <p:cTn id="27" dur="500" fill="hold"/>
                                        <p:tgtEl>
                                          <p:spTgt spid="29702">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970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9" grpId="0"/>
      <p:bldP spid="15463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File0023"/>
          <p:cNvPicPr>
            <a:picLocks noChangeAspect="1" noChangeArrowheads="1"/>
          </p:cNvPicPr>
          <p:nvPr/>
        </p:nvPicPr>
        <p:blipFill>
          <a:blip r:embed="rId1"/>
          <a:srcRect/>
          <a:stretch>
            <a:fillRect/>
          </a:stretch>
        </p:blipFill>
        <p:spPr bwMode="auto">
          <a:xfrm>
            <a:off x="609600" y="1392609"/>
            <a:ext cx="2895600" cy="2684463"/>
          </a:xfrm>
          <a:prstGeom prst="rect">
            <a:avLst/>
          </a:prstGeom>
          <a:noFill/>
          <a:effectLst>
            <a:outerShdw dist="107763" dir="2700000" algn="ctr" rotWithShape="0">
              <a:srgbClr val="808080"/>
            </a:outerShdw>
          </a:effectLst>
        </p:spPr>
      </p:pic>
      <p:pic>
        <p:nvPicPr>
          <p:cNvPr id="73731" name="Picture 3" descr="File00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8464" y="702058"/>
            <a:ext cx="4426024" cy="3336541"/>
          </a:xfrm>
          <a:prstGeom prst="rect">
            <a:avLst/>
          </a:prstGeom>
          <a:noFill/>
          <a:ln>
            <a:noFill/>
          </a:ln>
          <a:effectLst>
            <a:prstShdw prst="shdw13" dist="53882" dir="13500000">
              <a:srgbClr val="808080"/>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4" name="Text Box 6"/>
          <p:cNvSpPr txBox="1">
            <a:spLocks noChangeArrowheads="1"/>
          </p:cNvSpPr>
          <p:nvPr/>
        </p:nvSpPr>
        <p:spPr bwMode="auto">
          <a:xfrm>
            <a:off x="381000" y="4191001"/>
            <a:ext cx="85344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a:latin typeface="Times New Roman" panose="02020603050405020304" pitchFamily="18" charset="0"/>
              </a:rPr>
              <a:t>          </a:t>
            </a:r>
            <a:r>
              <a:rPr kumimoji="1" lang="zh-CN" altLang="en-US" sz="2800" b="1">
                <a:solidFill>
                  <a:srgbClr val="FF0000"/>
                </a:solidFill>
                <a:latin typeface="Times New Roman" panose="02020603050405020304" pitchFamily="18" charset="0"/>
              </a:rPr>
              <a:t>工作原理：</a:t>
            </a:r>
            <a:r>
              <a:rPr kumimoji="1" lang="zh-CN" altLang="en-US" sz="2800" b="1">
                <a:latin typeface="Times New Roman" panose="02020603050405020304" pitchFamily="18" charset="0"/>
              </a:rPr>
              <a:t>电路闭合，电磁铁吸引弹簧片，使铁锤向铁铃方向运动，铁锤打击铁铃而发出声音，同时电路断开，电磁铁失去磁性，铁锤跟弹簧片一起被弹回，电路又闭合。上述过程不断重复，电铃不断发出声音。</a:t>
            </a:r>
            <a:endParaRPr kumimoji="1" lang="zh-CN" altLang="en-US" sz="2800" b="1">
              <a:latin typeface="Times New Roman" panose="02020603050405020304" pitchFamily="18" charset="0"/>
            </a:endParaRPr>
          </a:p>
        </p:txBody>
      </p:sp>
      <p:sp>
        <p:nvSpPr>
          <p:cNvPr id="29701" name="矩形 6"/>
          <p:cNvSpPr>
            <a:spLocks noChangeArrowheads="1"/>
          </p:cNvSpPr>
          <p:nvPr/>
        </p:nvSpPr>
        <p:spPr bwMode="auto">
          <a:xfrm>
            <a:off x="912963" y="488866"/>
            <a:ext cx="18405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dirty="0" smtClean="0">
                <a:solidFill>
                  <a:srgbClr val="FF0000"/>
                </a:solidFill>
              </a:rPr>
              <a:t>3.</a:t>
            </a:r>
            <a:r>
              <a:rPr lang="zh-CN" altLang="en-US" sz="4000" b="1" dirty="0" smtClean="0">
                <a:solidFill>
                  <a:srgbClr val="FF0000"/>
                </a:solidFill>
              </a:rPr>
              <a:t>电  </a:t>
            </a:r>
            <a:r>
              <a:rPr lang="zh-CN" altLang="en-US" sz="4000" b="1" dirty="0">
                <a:solidFill>
                  <a:srgbClr val="FF0000"/>
                </a:solidFill>
              </a:rPr>
              <a:t>铃</a:t>
            </a:r>
            <a:endParaRPr lang="zh-CN" altLang="en-US" sz="4000" b="1" dirty="0">
              <a:solidFill>
                <a:srgbClr val="FF0000"/>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3730"/>
                                        </p:tgtEl>
                                        <p:attrNameLst>
                                          <p:attrName>style.visibility</p:attrName>
                                        </p:attrNameLst>
                                      </p:cBhvr>
                                      <p:to>
                                        <p:strVal val="visible"/>
                                      </p:to>
                                    </p:set>
                                    <p:anim calcmode="lin" valueType="num">
                                      <p:cBhvr additive="base">
                                        <p:cTn id="7" dur="500" fill="hold"/>
                                        <p:tgtEl>
                                          <p:spTgt spid="73730"/>
                                        </p:tgtEl>
                                        <p:attrNameLst>
                                          <p:attrName>ppt_x</p:attrName>
                                        </p:attrNameLst>
                                      </p:cBhvr>
                                      <p:tavLst>
                                        <p:tav tm="0">
                                          <p:val>
                                            <p:strVal val="0-#ppt_w/2"/>
                                          </p:val>
                                        </p:tav>
                                        <p:tav tm="100000">
                                          <p:val>
                                            <p:strVal val="#ppt_x"/>
                                          </p:val>
                                        </p:tav>
                                      </p:tavLst>
                                    </p:anim>
                                    <p:anim calcmode="lin" valueType="num">
                                      <p:cBhvr additive="base">
                                        <p:cTn id="8" dur="500" fill="hold"/>
                                        <p:tgtEl>
                                          <p:spTgt spid="737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3731"/>
                                        </p:tgtEl>
                                        <p:attrNameLst>
                                          <p:attrName>style.visibility</p:attrName>
                                        </p:attrNameLst>
                                      </p:cBhvr>
                                      <p:to>
                                        <p:strVal val="visible"/>
                                      </p:to>
                                    </p:set>
                                    <p:anim calcmode="lin" valueType="num">
                                      <p:cBhvr additive="base">
                                        <p:cTn id="13" dur="500" fill="hold"/>
                                        <p:tgtEl>
                                          <p:spTgt spid="73731"/>
                                        </p:tgtEl>
                                        <p:attrNameLst>
                                          <p:attrName>ppt_x</p:attrName>
                                        </p:attrNameLst>
                                      </p:cBhvr>
                                      <p:tavLst>
                                        <p:tav tm="0">
                                          <p:val>
                                            <p:strVal val="0-#ppt_w/2"/>
                                          </p:val>
                                        </p:tav>
                                        <p:tav tm="100000">
                                          <p:val>
                                            <p:strVal val="#ppt_x"/>
                                          </p:val>
                                        </p:tav>
                                      </p:tavLst>
                                    </p:anim>
                                    <p:anim calcmode="lin" valueType="num">
                                      <p:cBhvr additive="base">
                                        <p:cTn id="14" dur="500" fill="hold"/>
                                        <p:tgtEl>
                                          <p:spTgt spid="7373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3734"/>
                                        </p:tgtEl>
                                        <p:attrNameLst>
                                          <p:attrName>style.visibility</p:attrName>
                                        </p:attrNameLst>
                                      </p:cBhvr>
                                      <p:to>
                                        <p:strVal val="visible"/>
                                      </p:to>
                                    </p:set>
                                    <p:anim calcmode="lin" valueType="num">
                                      <p:cBhvr additive="base">
                                        <p:cTn id="19" dur="500" fill="hold"/>
                                        <p:tgtEl>
                                          <p:spTgt spid="73734"/>
                                        </p:tgtEl>
                                        <p:attrNameLst>
                                          <p:attrName>ppt_x</p:attrName>
                                        </p:attrNameLst>
                                      </p:cBhvr>
                                      <p:tavLst>
                                        <p:tav tm="0">
                                          <p:val>
                                            <p:strVal val="0-#ppt_w/2"/>
                                          </p:val>
                                        </p:tav>
                                        <p:tav tm="100000">
                                          <p:val>
                                            <p:strVal val="#ppt_x"/>
                                          </p:val>
                                        </p:tav>
                                      </p:tavLst>
                                    </p:anim>
                                    <p:anim calcmode="lin" valueType="num">
                                      <p:cBhvr additive="base">
                                        <p:cTn id="20" dur="500" fill="hold"/>
                                        <p:tgtEl>
                                          <p:spTgt spid="737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152400" y="1066801"/>
            <a:ext cx="8534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dirty="0">
                <a:latin typeface="Times New Roman" panose="02020603050405020304" pitchFamily="18" charset="0"/>
              </a:rPr>
              <a:t>       </a:t>
            </a:r>
            <a:r>
              <a:rPr kumimoji="1" lang="en-US" altLang="zh-CN" sz="2800" b="1" dirty="0">
                <a:latin typeface="Times New Roman" panose="02020603050405020304" pitchFamily="18" charset="0"/>
              </a:rPr>
              <a:t>1.</a:t>
            </a:r>
            <a:r>
              <a:rPr kumimoji="1" lang="zh-CN" altLang="en-US" sz="2800" b="1" dirty="0">
                <a:latin typeface="宋体" panose="02010600030101010101" pitchFamily="2" charset="-122"/>
              </a:rPr>
              <a:t>首先发现电流磁效应的科学家是</a:t>
            </a:r>
            <a:r>
              <a:rPr kumimoji="1" lang="en-US" altLang="zh-CN" sz="2800" b="1" dirty="0">
                <a:latin typeface="宋体" panose="02010600030101010101" pitchFamily="2" charset="-122"/>
              </a:rPr>
              <a:t>:</a:t>
            </a:r>
            <a:r>
              <a:rPr kumimoji="1" lang="en-US" altLang="zh-CN" sz="2800" b="1" u="sng" dirty="0">
                <a:latin typeface="宋体" panose="02010600030101010101" pitchFamily="2" charset="-122"/>
              </a:rPr>
              <a:t>      </a:t>
            </a:r>
            <a:r>
              <a:rPr kumimoji="1" lang="zh-CN" altLang="en-US" sz="2800" b="1" dirty="0">
                <a:latin typeface="宋体" panose="02010600030101010101" pitchFamily="2" charset="-122"/>
              </a:rPr>
              <a:t>。</a:t>
            </a:r>
            <a:r>
              <a:rPr kumimoji="1" lang="en-US" altLang="zh-CN" sz="2800" b="1" dirty="0" smtClean="0">
                <a:latin typeface="宋体" panose="02010600030101010101" pitchFamily="2" charset="-122"/>
              </a:rPr>
              <a:t>  </a:t>
            </a:r>
            <a:endParaRPr kumimoji="1" lang="en-US" altLang="zh-CN" sz="2800" b="1" dirty="0">
              <a:latin typeface="Times New Roman" panose="02020603050405020304" pitchFamily="18" charset="0"/>
            </a:endParaRPr>
          </a:p>
        </p:txBody>
      </p:sp>
      <p:sp>
        <p:nvSpPr>
          <p:cNvPr id="22531" name="Text Box 3"/>
          <p:cNvSpPr txBox="1">
            <a:spLocks noChangeArrowheads="1"/>
          </p:cNvSpPr>
          <p:nvPr/>
        </p:nvSpPr>
        <p:spPr bwMode="auto">
          <a:xfrm>
            <a:off x="6400800" y="1066801"/>
            <a:ext cx="1600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dirty="0">
                <a:solidFill>
                  <a:srgbClr val="FF0000"/>
                </a:solidFill>
                <a:latin typeface="Times New Roman" panose="02020603050405020304" pitchFamily="18" charset="0"/>
              </a:rPr>
              <a:t>奥斯特</a:t>
            </a:r>
            <a:endParaRPr kumimoji="1" lang="zh-CN" altLang="en-US" sz="2800" b="1" dirty="0">
              <a:solidFill>
                <a:srgbClr val="FF0000"/>
              </a:solidFill>
              <a:latin typeface="Times New Roman" panose="02020603050405020304" pitchFamily="18" charset="0"/>
            </a:endParaRPr>
          </a:p>
        </p:txBody>
      </p:sp>
      <p:sp>
        <p:nvSpPr>
          <p:cNvPr id="12292" name="Text Box 4"/>
          <p:cNvSpPr txBox="1">
            <a:spLocks noChangeArrowheads="1"/>
          </p:cNvSpPr>
          <p:nvPr/>
        </p:nvSpPr>
        <p:spPr bwMode="auto">
          <a:xfrm>
            <a:off x="838200" y="1752601"/>
            <a:ext cx="78486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dirty="0">
                <a:latin typeface="Times New Roman" panose="02020603050405020304" pitchFamily="18" charset="0"/>
              </a:rPr>
              <a:t>2.</a:t>
            </a:r>
            <a:r>
              <a:rPr kumimoji="1" lang="zh-CN" altLang="en-US" sz="2800" b="1" dirty="0">
                <a:latin typeface="宋体" panose="02010600030101010101" pitchFamily="2" charset="-122"/>
              </a:rPr>
              <a:t>奥斯特的实验说明</a:t>
            </a:r>
            <a:r>
              <a:rPr kumimoji="1" lang="en-US" altLang="zh-CN" sz="2800" b="1" dirty="0">
                <a:latin typeface="宋体" panose="02010600030101010101" pitchFamily="2" charset="-122"/>
              </a:rPr>
              <a:t>: </a:t>
            </a:r>
            <a:endParaRPr kumimoji="1" lang="en-US" altLang="zh-CN" sz="2800" b="1" dirty="0" smtClean="0">
              <a:latin typeface="宋体" panose="02010600030101010101" pitchFamily="2" charset="-122"/>
            </a:endParaRPr>
          </a:p>
          <a:p>
            <a:pPr eaLnBrk="1" hangingPunct="1">
              <a:spcBef>
                <a:spcPct val="50000"/>
              </a:spcBef>
            </a:pPr>
            <a:r>
              <a:rPr kumimoji="1" lang="en-US" altLang="zh-CN" sz="2800" b="1" u="sng" dirty="0">
                <a:latin typeface="宋体" panose="02010600030101010101" pitchFamily="2" charset="-122"/>
              </a:rPr>
              <a:t> </a:t>
            </a:r>
            <a:r>
              <a:rPr kumimoji="1" lang="en-US" altLang="zh-CN" sz="2800" b="1" u="sng" dirty="0" smtClean="0">
                <a:latin typeface="宋体" panose="02010600030101010101" pitchFamily="2" charset="-122"/>
              </a:rPr>
              <a:t>                                  </a:t>
            </a:r>
            <a:r>
              <a:rPr kumimoji="1" lang="zh-CN" altLang="en-US" sz="2800" b="1" u="sng" dirty="0">
                <a:latin typeface="宋体" panose="02010600030101010101" pitchFamily="2" charset="-122"/>
              </a:rPr>
              <a:t> </a:t>
            </a:r>
            <a:r>
              <a:rPr kumimoji="1" lang="zh-CN" altLang="en-US" sz="2800" b="1" u="sng" dirty="0" smtClean="0">
                <a:latin typeface="宋体" panose="02010600030101010101" pitchFamily="2" charset="-122"/>
              </a:rPr>
              <a:t> </a:t>
            </a:r>
            <a:r>
              <a:rPr kumimoji="1" lang="zh-CN" altLang="en-US" sz="2800" b="1" dirty="0" smtClean="0">
                <a:latin typeface="宋体" panose="02010600030101010101" pitchFamily="2" charset="-122"/>
              </a:rPr>
              <a:t>。</a:t>
            </a:r>
            <a:r>
              <a:rPr kumimoji="1" lang="en-US" altLang="zh-CN" sz="2800" b="1" dirty="0" smtClean="0">
                <a:latin typeface="宋体" panose="02010600030101010101" pitchFamily="2" charset="-122"/>
              </a:rPr>
              <a:t>                </a:t>
            </a:r>
            <a:endParaRPr kumimoji="1" lang="en-US" altLang="zh-CN" sz="2800" b="1" dirty="0">
              <a:latin typeface="Times New Roman" panose="02020603050405020304" pitchFamily="18" charset="0"/>
            </a:endParaRPr>
          </a:p>
        </p:txBody>
      </p:sp>
      <p:sp>
        <p:nvSpPr>
          <p:cNvPr id="22533" name="Rectangle 5"/>
          <p:cNvSpPr>
            <a:spLocks noChangeArrowheads="1"/>
          </p:cNvSpPr>
          <p:nvPr/>
        </p:nvSpPr>
        <p:spPr bwMode="auto">
          <a:xfrm>
            <a:off x="969818" y="2337376"/>
            <a:ext cx="7696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kumimoji="1" lang="zh-CN" altLang="en-US" sz="2800" b="1" dirty="0">
                <a:solidFill>
                  <a:srgbClr val="FF0000"/>
                </a:solidFill>
                <a:latin typeface="Times New Roman" panose="02020603050405020304" pitchFamily="18" charset="0"/>
              </a:rPr>
              <a:t>通电导体和磁体一样</a:t>
            </a:r>
            <a:r>
              <a:rPr kumimoji="1" lang="en-US" altLang="zh-CN" sz="2800" b="1" dirty="0">
                <a:solidFill>
                  <a:srgbClr val="FF0000"/>
                </a:solidFill>
                <a:latin typeface="Times New Roman" panose="02020603050405020304" pitchFamily="18" charset="0"/>
              </a:rPr>
              <a:t>,</a:t>
            </a:r>
            <a:r>
              <a:rPr kumimoji="1" lang="zh-CN" altLang="en-US" sz="2800" b="1" dirty="0">
                <a:solidFill>
                  <a:srgbClr val="FF0000"/>
                </a:solidFill>
                <a:latin typeface="Times New Roman" panose="02020603050405020304" pitchFamily="18" charset="0"/>
              </a:rPr>
              <a:t>周围也存在着</a:t>
            </a:r>
            <a:r>
              <a:rPr kumimoji="1" lang="zh-CN" altLang="en-US" sz="2800" b="1" dirty="0" smtClean="0">
                <a:solidFill>
                  <a:srgbClr val="FF0000"/>
                </a:solidFill>
                <a:latin typeface="Times New Roman" panose="02020603050405020304" pitchFamily="18" charset="0"/>
              </a:rPr>
              <a:t>磁场</a:t>
            </a:r>
            <a:endParaRPr kumimoji="1" lang="en-US" altLang="zh-CN" sz="2800" b="1" dirty="0">
              <a:solidFill>
                <a:srgbClr val="FF0000"/>
              </a:solidFill>
              <a:latin typeface="Times New Roman" panose="02020603050405020304" pitchFamily="18" charset="0"/>
            </a:endParaRPr>
          </a:p>
        </p:txBody>
      </p:sp>
      <p:sp>
        <p:nvSpPr>
          <p:cNvPr id="12294" name="Text Box 6"/>
          <p:cNvSpPr txBox="1">
            <a:spLocks noChangeArrowheads="1"/>
          </p:cNvSpPr>
          <p:nvPr/>
        </p:nvSpPr>
        <p:spPr bwMode="auto">
          <a:xfrm>
            <a:off x="248235" y="3038182"/>
            <a:ext cx="8534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dirty="0">
                <a:latin typeface="Times New Roman" panose="02020603050405020304" pitchFamily="18" charset="0"/>
              </a:rPr>
              <a:t>     </a:t>
            </a:r>
            <a:r>
              <a:rPr kumimoji="1" lang="en-US" altLang="zh-CN" sz="2800" b="1" dirty="0">
                <a:latin typeface="Times New Roman" panose="02020603050405020304" pitchFamily="18" charset="0"/>
              </a:rPr>
              <a:t>3.</a:t>
            </a:r>
            <a:r>
              <a:rPr kumimoji="1" lang="zh-CN" altLang="en-US" sz="2800" b="1" dirty="0">
                <a:latin typeface="Times New Roman" panose="02020603050405020304" pitchFamily="18" charset="0"/>
              </a:rPr>
              <a:t>通电螺线管的磁感线分布与</a:t>
            </a:r>
            <a:r>
              <a:rPr kumimoji="1" lang="zh-CN" altLang="en-US" sz="2800" b="1" u="sng" dirty="0">
                <a:latin typeface="Times New Roman" panose="02020603050405020304" pitchFamily="18" charset="0"/>
              </a:rPr>
              <a:t>                    </a:t>
            </a:r>
            <a:r>
              <a:rPr kumimoji="1" lang="zh-CN" altLang="en-US" sz="2800" b="1" dirty="0">
                <a:latin typeface="Times New Roman" panose="02020603050405020304" pitchFamily="18" charset="0"/>
              </a:rPr>
              <a:t>十分相似</a:t>
            </a:r>
            <a:r>
              <a:rPr kumimoji="1" lang="en-US" altLang="zh-CN" sz="2800" b="1" dirty="0">
                <a:latin typeface="Times New Roman" panose="02020603050405020304" pitchFamily="18" charset="0"/>
              </a:rPr>
              <a:t>.</a:t>
            </a:r>
            <a:r>
              <a:rPr kumimoji="1" lang="en-US" altLang="zh-CN" sz="2800" b="1" u="sng" dirty="0">
                <a:latin typeface="Times New Roman" panose="02020603050405020304" pitchFamily="18" charset="0"/>
              </a:rPr>
              <a:t>                        </a:t>
            </a:r>
            <a:endParaRPr kumimoji="1" lang="en-US" altLang="zh-CN" sz="2800" b="1" dirty="0">
              <a:latin typeface="Times New Roman" panose="02020603050405020304" pitchFamily="18" charset="0"/>
            </a:endParaRPr>
          </a:p>
        </p:txBody>
      </p:sp>
      <p:sp>
        <p:nvSpPr>
          <p:cNvPr id="22535" name="Text Box 7"/>
          <p:cNvSpPr txBox="1">
            <a:spLocks noChangeArrowheads="1"/>
          </p:cNvSpPr>
          <p:nvPr/>
        </p:nvSpPr>
        <p:spPr bwMode="auto">
          <a:xfrm>
            <a:off x="5271615" y="3068960"/>
            <a:ext cx="2209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dirty="0">
                <a:solidFill>
                  <a:srgbClr val="FF0000"/>
                </a:solidFill>
                <a:latin typeface="Times New Roman" panose="02020603050405020304" pitchFamily="18" charset="0"/>
              </a:rPr>
              <a:t>条形磁铁</a:t>
            </a:r>
            <a:endParaRPr kumimoji="1" lang="zh-CN" altLang="en-US" sz="2800" b="1" dirty="0">
              <a:solidFill>
                <a:srgbClr val="FF0000"/>
              </a:solidFill>
              <a:latin typeface="Times New Roman" panose="02020603050405020304" pitchFamily="18" charset="0"/>
            </a:endParaRPr>
          </a:p>
        </p:txBody>
      </p:sp>
      <p:sp>
        <p:nvSpPr>
          <p:cNvPr id="12296" name="Text Box 8"/>
          <p:cNvSpPr txBox="1">
            <a:spLocks noChangeArrowheads="1"/>
          </p:cNvSpPr>
          <p:nvPr/>
        </p:nvSpPr>
        <p:spPr bwMode="auto">
          <a:xfrm>
            <a:off x="381000" y="3795158"/>
            <a:ext cx="81534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dirty="0">
                <a:latin typeface="Times New Roman" panose="02020603050405020304" pitchFamily="18" charset="0"/>
              </a:rPr>
              <a:t>    4.</a:t>
            </a:r>
            <a:r>
              <a:rPr kumimoji="1" lang="zh-CN" altLang="en-US" sz="2800" b="1" dirty="0">
                <a:latin typeface="Times New Roman" panose="02020603050405020304" pitchFamily="18" charset="0"/>
              </a:rPr>
              <a:t>通电螺线管的极性跟电流方向之间的关系</a:t>
            </a:r>
            <a:r>
              <a:rPr kumimoji="1" lang="en-US" altLang="zh-CN" sz="2800" b="1" dirty="0">
                <a:latin typeface="Times New Roman" panose="02020603050405020304" pitchFamily="18" charset="0"/>
              </a:rPr>
              <a:t>,</a:t>
            </a:r>
            <a:r>
              <a:rPr kumimoji="1" lang="zh-CN" altLang="en-US" sz="2800" b="1" dirty="0">
                <a:latin typeface="Times New Roman" panose="02020603050405020304" pitchFamily="18" charset="0"/>
              </a:rPr>
              <a:t>可以</a:t>
            </a:r>
            <a:r>
              <a:rPr kumimoji="1" lang="zh-CN" altLang="en-US" sz="2800" b="1" u="sng" dirty="0">
                <a:latin typeface="Times New Roman" panose="02020603050405020304" pitchFamily="18" charset="0"/>
              </a:rPr>
              <a:t>                            用                                      </a:t>
            </a:r>
            <a:r>
              <a:rPr kumimoji="1" lang="zh-CN" altLang="en-US" sz="2800" b="1" dirty="0">
                <a:latin typeface="Times New Roman" panose="02020603050405020304" pitchFamily="18" charset="0"/>
              </a:rPr>
              <a:t>来</a:t>
            </a:r>
            <a:r>
              <a:rPr kumimoji="1" lang="zh-CN" altLang="en-US" sz="2800" b="1" dirty="0" smtClean="0">
                <a:latin typeface="Times New Roman" panose="02020603050405020304" pitchFamily="18" charset="0"/>
              </a:rPr>
              <a:t>判定。</a:t>
            </a:r>
            <a:endParaRPr kumimoji="1" lang="en-US" altLang="zh-CN" sz="2800" b="1" dirty="0">
              <a:latin typeface="Times New Roman" panose="02020603050405020304" pitchFamily="18" charset="0"/>
            </a:endParaRPr>
          </a:p>
        </p:txBody>
      </p:sp>
      <p:sp>
        <p:nvSpPr>
          <p:cNvPr id="22537" name="Text Box 9"/>
          <p:cNvSpPr txBox="1">
            <a:spLocks noChangeArrowheads="1"/>
          </p:cNvSpPr>
          <p:nvPr/>
        </p:nvSpPr>
        <p:spPr bwMode="auto">
          <a:xfrm>
            <a:off x="1066428" y="4212544"/>
            <a:ext cx="2667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dirty="0">
                <a:solidFill>
                  <a:srgbClr val="FF0000"/>
                </a:solidFill>
                <a:latin typeface="Times New Roman" panose="02020603050405020304" pitchFamily="18" charset="0"/>
              </a:rPr>
              <a:t>右手螺旋定则</a:t>
            </a:r>
            <a:endParaRPr kumimoji="1" lang="zh-CN" altLang="en-US" sz="2800" b="1" dirty="0">
              <a:solidFill>
                <a:srgbClr val="FF0000"/>
              </a:solidFill>
              <a:latin typeface="Times New Roman" panose="02020603050405020304" pitchFamily="18" charset="0"/>
            </a:endParaRPr>
          </a:p>
        </p:txBody>
      </p:sp>
      <p:sp>
        <p:nvSpPr>
          <p:cNvPr id="12298" name="Text Box 10"/>
          <p:cNvSpPr txBox="1">
            <a:spLocks noChangeArrowheads="1"/>
          </p:cNvSpPr>
          <p:nvPr/>
        </p:nvSpPr>
        <p:spPr bwMode="auto">
          <a:xfrm>
            <a:off x="523900" y="4716433"/>
            <a:ext cx="3657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dirty="0">
                <a:latin typeface="Times New Roman" panose="02020603050405020304" pitchFamily="18" charset="0"/>
              </a:rPr>
              <a:t>   </a:t>
            </a:r>
            <a:r>
              <a:rPr kumimoji="1" lang="en-US" altLang="zh-CN" sz="2800" b="1" dirty="0">
                <a:latin typeface="Times New Roman" panose="02020603050405020304" pitchFamily="18" charset="0"/>
              </a:rPr>
              <a:t>5.</a:t>
            </a:r>
            <a:r>
              <a:rPr kumimoji="1" lang="zh-CN" altLang="en-US" sz="2800" b="1" dirty="0">
                <a:latin typeface="Times New Roman" panose="02020603050405020304" pitchFamily="18" charset="0"/>
              </a:rPr>
              <a:t>右手螺旋定则</a:t>
            </a:r>
            <a:r>
              <a:rPr kumimoji="1" lang="en-US" altLang="zh-CN" sz="2800" b="1" dirty="0">
                <a:latin typeface="Times New Roman" panose="02020603050405020304" pitchFamily="18" charset="0"/>
              </a:rPr>
              <a:t>:</a:t>
            </a:r>
            <a:endParaRPr kumimoji="1" lang="en-US" altLang="zh-CN" sz="2800" b="1" dirty="0">
              <a:latin typeface="Times New Roman" panose="02020603050405020304" pitchFamily="18" charset="0"/>
            </a:endParaRPr>
          </a:p>
        </p:txBody>
      </p:sp>
      <p:sp>
        <p:nvSpPr>
          <p:cNvPr id="22539" name="Text Box 11"/>
          <p:cNvSpPr txBox="1">
            <a:spLocks noChangeArrowheads="1"/>
          </p:cNvSpPr>
          <p:nvPr/>
        </p:nvSpPr>
        <p:spPr bwMode="auto">
          <a:xfrm>
            <a:off x="523900" y="5301208"/>
            <a:ext cx="82296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solidFill>
                  <a:srgbClr val="FF0000"/>
                </a:solidFill>
                <a:latin typeface="Times New Roman" panose="02020603050405020304" pitchFamily="18" charset="0"/>
              </a:rPr>
              <a:t>      </a:t>
            </a:r>
            <a:r>
              <a:rPr kumimoji="1" lang="zh-CN" altLang="en-US" sz="2800" b="1" dirty="0">
                <a:solidFill>
                  <a:srgbClr val="FF0000"/>
                </a:solidFill>
                <a:latin typeface="Times New Roman" panose="02020603050405020304" pitchFamily="18" charset="0"/>
              </a:rPr>
              <a:t>用右手握住螺线管</a:t>
            </a:r>
            <a:r>
              <a:rPr kumimoji="1" lang="en-US" altLang="zh-CN" sz="2800" b="1" dirty="0">
                <a:solidFill>
                  <a:srgbClr val="FF0000"/>
                </a:solidFill>
                <a:latin typeface="Times New Roman" panose="02020603050405020304" pitchFamily="18" charset="0"/>
              </a:rPr>
              <a:t>,</a:t>
            </a:r>
            <a:r>
              <a:rPr kumimoji="1" lang="zh-CN" altLang="en-US" sz="2800" b="1" dirty="0">
                <a:solidFill>
                  <a:srgbClr val="FF0000"/>
                </a:solidFill>
                <a:latin typeface="Times New Roman" panose="02020603050405020304" pitchFamily="18" charset="0"/>
              </a:rPr>
              <a:t>四指弯向螺线管中电流的方向</a:t>
            </a:r>
            <a:r>
              <a:rPr kumimoji="1" lang="en-US" altLang="zh-CN" sz="2800" b="1" dirty="0">
                <a:solidFill>
                  <a:srgbClr val="FF0000"/>
                </a:solidFill>
                <a:latin typeface="Times New Roman" panose="02020603050405020304" pitchFamily="18" charset="0"/>
              </a:rPr>
              <a:t>,</a:t>
            </a:r>
            <a:r>
              <a:rPr kumimoji="1" lang="zh-CN" altLang="en-US" sz="2800" b="1" dirty="0">
                <a:solidFill>
                  <a:srgbClr val="FF0000"/>
                </a:solidFill>
                <a:latin typeface="Times New Roman" panose="02020603050405020304" pitchFamily="18" charset="0"/>
              </a:rPr>
              <a:t>则大拇指所指的那端就是螺线管的</a:t>
            </a:r>
            <a:r>
              <a:rPr kumimoji="1" lang="en-US" altLang="zh-CN" sz="2800" b="1" dirty="0">
                <a:solidFill>
                  <a:srgbClr val="FF0000"/>
                </a:solidFill>
                <a:latin typeface="Times New Roman" panose="02020603050405020304" pitchFamily="18" charset="0"/>
              </a:rPr>
              <a:t>N</a:t>
            </a:r>
            <a:r>
              <a:rPr kumimoji="1" lang="zh-CN" altLang="en-US" sz="2800" b="1" dirty="0" smtClean="0">
                <a:solidFill>
                  <a:srgbClr val="FF0000"/>
                </a:solidFill>
                <a:latin typeface="Times New Roman" panose="02020603050405020304" pitchFamily="18" charset="0"/>
              </a:rPr>
              <a:t>极。</a:t>
            </a:r>
            <a:endParaRPr kumimoji="1" lang="en-US" altLang="zh-CN" sz="2800" b="1" dirty="0">
              <a:solidFill>
                <a:srgbClr val="FF0000"/>
              </a:solidFill>
              <a:latin typeface="Times New Roman" panose="02020603050405020304" pitchFamily="18" charset="0"/>
            </a:endParaRPr>
          </a:p>
        </p:txBody>
      </p:sp>
      <p:sp>
        <p:nvSpPr>
          <p:cNvPr id="12300" name="Text Box 12"/>
          <p:cNvSpPr txBox="1">
            <a:spLocks noChangeArrowheads="1"/>
          </p:cNvSpPr>
          <p:nvPr/>
        </p:nvSpPr>
        <p:spPr bwMode="auto">
          <a:xfrm>
            <a:off x="875928" y="427311"/>
            <a:ext cx="3048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dirty="0">
                <a:solidFill>
                  <a:srgbClr val="FF0000"/>
                </a:solidFill>
              </a:rPr>
              <a:t>温故知新：</a:t>
            </a:r>
            <a:endParaRPr lang="zh-CN" altLang="en-US" sz="4400" b="1" dirty="0">
              <a:solidFill>
                <a:srgbClr val="FF0000"/>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0-#ppt_w/2"/>
                                          </p:val>
                                        </p:tav>
                                        <p:tav tm="100000">
                                          <p:val>
                                            <p:strVal val="#ppt_x"/>
                                          </p:val>
                                        </p:tav>
                                      </p:tavLst>
                                    </p:anim>
                                    <p:anim calcmode="lin" valueType="num">
                                      <p:cBhvr additive="base">
                                        <p:cTn id="8" dur="500" fill="hold"/>
                                        <p:tgtEl>
                                          <p:spTgt spid="2253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33"/>
                                        </p:tgtEl>
                                        <p:attrNameLst>
                                          <p:attrName>style.visibility</p:attrName>
                                        </p:attrNameLst>
                                      </p:cBhvr>
                                      <p:to>
                                        <p:strVal val="visible"/>
                                      </p:to>
                                    </p:set>
                                    <p:anim calcmode="lin" valueType="num">
                                      <p:cBhvr additive="base">
                                        <p:cTn id="13" dur="500" fill="hold"/>
                                        <p:tgtEl>
                                          <p:spTgt spid="22533"/>
                                        </p:tgtEl>
                                        <p:attrNameLst>
                                          <p:attrName>ppt_x</p:attrName>
                                        </p:attrNameLst>
                                      </p:cBhvr>
                                      <p:tavLst>
                                        <p:tav tm="0">
                                          <p:val>
                                            <p:strVal val="0-#ppt_w/2"/>
                                          </p:val>
                                        </p:tav>
                                        <p:tav tm="100000">
                                          <p:val>
                                            <p:strVal val="#ppt_x"/>
                                          </p:val>
                                        </p:tav>
                                      </p:tavLst>
                                    </p:anim>
                                    <p:anim calcmode="lin" valueType="num">
                                      <p:cBhvr additive="base">
                                        <p:cTn id="14" dur="500" fill="hold"/>
                                        <p:tgtEl>
                                          <p:spTgt spid="2253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535"/>
                                        </p:tgtEl>
                                        <p:attrNameLst>
                                          <p:attrName>style.visibility</p:attrName>
                                        </p:attrNameLst>
                                      </p:cBhvr>
                                      <p:to>
                                        <p:strVal val="visible"/>
                                      </p:to>
                                    </p:set>
                                    <p:anim calcmode="lin" valueType="num">
                                      <p:cBhvr additive="base">
                                        <p:cTn id="19" dur="500" fill="hold"/>
                                        <p:tgtEl>
                                          <p:spTgt spid="22535"/>
                                        </p:tgtEl>
                                        <p:attrNameLst>
                                          <p:attrName>ppt_x</p:attrName>
                                        </p:attrNameLst>
                                      </p:cBhvr>
                                      <p:tavLst>
                                        <p:tav tm="0">
                                          <p:val>
                                            <p:strVal val="0-#ppt_w/2"/>
                                          </p:val>
                                        </p:tav>
                                        <p:tav tm="100000">
                                          <p:val>
                                            <p:strVal val="#ppt_x"/>
                                          </p:val>
                                        </p:tav>
                                      </p:tavLst>
                                    </p:anim>
                                    <p:anim calcmode="lin" valueType="num">
                                      <p:cBhvr additive="base">
                                        <p:cTn id="20" dur="500" fill="hold"/>
                                        <p:tgtEl>
                                          <p:spTgt spid="2253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chimes.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537"/>
                                        </p:tgtEl>
                                        <p:attrNameLst>
                                          <p:attrName>style.visibility</p:attrName>
                                        </p:attrNameLst>
                                      </p:cBhvr>
                                      <p:to>
                                        <p:strVal val="visible"/>
                                      </p:to>
                                    </p:set>
                                    <p:anim calcmode="lin" valueType="num">
                                      <p:cBhvr additive="base">
                                        <p:cTn id="25" dur="500" fill="hold"/>
                                        <p:tgtEl>
                                          <p:spTgt spid="22537"/>
                                        </p:tgtEl>
                                        <p:attrNameLst>
                                          <p:attrName>ppt_x</p:attrName>
                                        </p:attrNameLst>
                                      </p:cBhvr>
                                      <p:tavLst>
                                        <p:tav tm="0">
                                          <p:val>
                                            <p:strVal val="0-#ppt_w/2"/>
                                          </p:val>
                                        </p:tav>
                                        <p:tav tm="100000">
                                          <p:val>
                                            <p:strVal val="#ppt_x"/>
                                          </p:val>
                                        </p:tav>
                                      </p:tavLst>
                                    </p:anim>
                                    <p:anim calcmode="lin" valueType="num">
                                      <p:cBhvr additive="base">
                                        <p:cTn id="26" dur="500" fill="hold"/>
                                        <p:tgtEl>
                                          <p:spTgt spid="2253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chimes.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539"/>
                                        </p:tgtEl>
                                        <p:attrNameLst>
                                          <p:attrName>style.visibility</p:attrName>
                                        </p:attrNameLst>
                                      </p:cBhvr>
                                      <p:to>
                                        <p:strVal val="visible"/>
                                      </p:to>
                                    </p:set>
                                    <p:anim calcmode="lin" valueType="num">
                                      <p:cBhvr additive="base">
                                        <p:cTn id="31" dur="500" fill="hold"/>
                                        <p:tgtEl>
                                          <p:spTgt spid="22539"/>
                                        </p:tgtEl>
                                        <p:attrNameLst>
                                          <p:attrName>ppt_x</p:attrName>
                                        </p:attrNameLst>
                                      </p:cBhvr>
                                      <p:tavLst>
                                        <p:tav tm="0">
                                          <p:val>
                                            <p:strVal val="0-#ppt_w/2"/>
                                          </p:val>
                                        </p:tav>
                                        <p:tav tm="100000">
                                          <p:val>
                                            <p:strVal val="#ppt_x"/>
                                          </p:val>
                                        </p:tav>
                                      </p:tavLst>
                                    </p:anim>
                                    <p:anim calcmode="lin" valueType="num">
                                      <p:cBhvr additive="base">
                                        <p:cTn id="32" dur="500" fill="hold"/>
                                        <p:tgtEl>
                                          <p:spTgt spid="2253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utoUpdateAnimBg="0"/>
      <p:bldP spid="22533" grpId="0" autoUpdateAnimBg="0"/>
      <p:bldP spid="22535" grpId="0" autoUpdateAnimBg="0"/>
      <p:bldP spid="22537" grpId="0" autoUpdateAnimBg="0"/>
      <p:bldP spid="2253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7" name="Picture 9" descr="File0025"/>
          <p:cNvPicPr>
            <a:picLocks noChangeAspect="1" noChangeArrowheads="1"/>
          </p:cNvPicPr>
          <p:nvPr/>
        </p:nvPicPr>
        <p:blipFill>
          <a:blip r:embed="rId1"/>
          <a:srcRect/>
          <a:stretch>
            <a:fillRect/>
          </a:stretch>
        </p:blipFill>
        <p:spPr bwMode="auto">
          <a:xfrm>
            <a:off x="5304656" y="780958"/>
            <a:ext cx="3227784" cy="3368122"/>
          </a:xfrm>
          <a:prstGeom prst="rect">
            <a:avLst/>
          </a:prstGeom>
          <a:noFill/>
          <a:effectLst>
            <a:outerShdw dist="107763" dir="13500000" algn="ctr" rotWithShape="0">
              <a:srgbClr val="808080"/>
            </a:outerShdw>
          </a:effectLst>
        </p:spPr>
      </p:pic>
      <p:sp>
        <p:nvSpPr>
          <p:cNvPr id="155650" name="Text Box 2"/>
          <p:cNvSpPr txBox="1">
            <a:spLocks noChangeArrowheads="1"/>
          </p:cNvSpPr>
          <p:nvPr/>
        </p:nvSpPr>
        <p:spPr bwMode="auto">
          <a:xfrm>
            <a:off x="304800" y="4191000"/>
            <a:ext cx="86042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sz="3600">
                <a:solidFill>
                  <a:srgbClr val="FF0000"/>
                </a:solidFill>
                <a:latin typeface="Times New Roman" panose="02020603050405020304" pitchFamily="18" charset="0"/>
              </a:rPr>
              <a:t>       </a:t>
            </a:r>
            <a:r>
              <a:rPr kumimoji="1" lang="zh-CN" altLang="en-US" sz="3600" b="1">
                <a:solidFill>
                  <a:srgbClr val="FF0000"/>
                </a:solidFill>
                <a:latin typeface="Times New Roman" panose="02020603050405020304" pitchFamily="18" charset="0"/>
              </a:rPr>
              <a:t>讨论：</a:t>
            </a:r>
            <a:r>
              <a:rPr kumimoji="1" lang="zh-CN" altLang="en-US" sz="2800" b="1">
                <a:latin typeface="Times New Roman" panose="02020603050405020304" pitchFamily="18" charset="0"/>
              </a:rPr>
              <a:t>根据电磁铁的原理，解释电磁选矿机的工作原理。</a:t>
            </a:r>
            <a:endParaRPr kumimoji="1" lang="zh-CN" altLang="en-US" sz="2800" b="1">
              <a:latin typeface="Times New Roman" panose="02020603050405020304" pitchFamily="18" charset="0"/>
            </a:endParaRPr>
          </a:p>
        </p:txBody>
      </p:sp>
      <p:pic>
        <p:nvPicPr>
          <p:cNvPr id="155652" name="Picture 4" descr="image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162993"/>
            <a:ext cx="3276600" cy="298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3" name="Text Box 5"/>
          <p:cNvSpPr txBox="1">
            <a:spLocks noChangeArrowheads="1"/>
          </p:cNvSpPr>
          <p:nvPr/>
        </p:nvSpPr>
        <p:spPr bwMode="auto">
          <a:xfrm>
            <a:off x="468315" y="406405"/>
            <a:ext cx="3743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kumimoji="1" lang="en-US" altLang="zh-CN" sz="3600" b="1" dirty="0">
                <a:solidFill>
                  <a:srgbClr val="FF0000"/>
                </a:solidFill>
                <a:latin typeface="Times New Roman" panose="02020603050405020304" pitchFamily="18" charset="0"/>
              </a:rPr>
              <a:t>4</a:t>
            </a:r>
            <a:r>
              <a:rPr kumimoji="1" lang="zh-CN" altLang="en-US" sz="3600" b="1" dirty="0">
                <a:solidFill>
                  <a:srgbClr val="FF0000"/>
                </a:solidFill>
                <a:latin typeface="Times New Roman" panose="02020603050405020304" pitchFamily="18" charset="0"/>
              </a:rPr>
              <a:t>、电磁选矿机</a:t>
            </a:r>
            <a:endParaRPr kumimoji="1" lang="zh-CN" altLang="en-US" sz="3600" b="1" dirty="0">
              <a:solidFill>
                <a:srgbClr val="FF0000"/>
              </a:solidFill>
              <a:latin typeface="Times New Roman" panose="02020603050405020304" pitchFamily="18" charset="0"/>
            </a:endParaRPr>
          </a:p>
        </p:txBody>
      </p:sp>
      <p:sp>
        <p:nvSpPr>
          <p:cNvPr id="31750" name="矩形 7"/>
          <p:cNvSpPr>
            <a:spLocks noChangeArrowheads="1"/>
          </p:cNvSpPr>
          <p:nvPr/>
        </p:nvSpPr>
        <p:spPr bwMode="auto">
          <a:xfrm>
            <a:off x="457200" y="5181601"/>
            <a:ext cx="8305800"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rgbClr val="FF0000"/>
                </a:solidFill>
              </a:rPr>
              <a:t>     工作原理：</a:t>
            </a:r>
            <a:r>
              <a:rPr lang="zh-CN" altLang="en-US" sz="2800" b="1"/>
              <a:t>不同矿物质具有不同的磁性，这些矿物质在电磁铁吸引下，受到的磁力不同，从而可以把不同矿物质分开。</a:t>
            </a:r>
            <a:endParaRPr lang="zh-CN" altLang="en-US" sz="2800" b="1"/>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5653"/>
                                        </p:tgtEl>
                                        <p:attrNameLst>
                                          <p:attrName>style.visibility</p:attrName>
                                        </p:attrNameLst>
                                      </p:cBhvr>
                                      <p:to>
                                        <p:strVal val="visible"/>
                                      </p:to>
                                    </p:set>
                                    <p:animEffect transition="in" filter="blinds(horizontal)">
                                      <p:cBhvr>
                                        <p:cTn id="7" dur="500"/>
                                        <p:tgtEl>
                                          <p:spTgt spid="15565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55652"/>
                                        </p:tgtEl>
                                        <p:attrNameLst>
                                          <p:attrName>style.visibility</p:attrName>
                                        </p:attrNameLst>
                                      </p:cBhvr>
                                      <p:to>
                                        <p:strVal val="visible"/>
                                      </p:to>
                                    </p:set>
                                    <p:animEffect transition="in" filter="box(in)">
                                      <p:cBhvr>
                                        <p:cTn id="12" dur="500"/>
                                        <p:tgtEl>
                                          <p:spTgt spid="15565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55657"/>
                                        </p:tgtEl>
                                        <p:attrNameLst>
                                          <p:attrName>style.visibility</p:attrName>
                                        </p:attrNameLst>
                                      </p:cBhvr>
                                      <p:to>
                                        <p:strVal val="visible"/>
                                      </p:to>
                                    </p:set>
                                    <p:animEffect transition="in" filter="box(in)">
                                      <p:cBhvr>
                                        <p:cTn id="17" dur="500"/>
                                        <p:tgtEl>
                                          <p:spTgt spid="1556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5650"/>
                                        </p:tgtEl>
                                        <p:attrNameLst>
                                          <p:attrName>style.visibility</p:attrName>
                                        </p:attrNameLst>
                                      </p:cBhvr>
                                      <p:to>
                                        <p:strVal val="visible"/>
                                      </p:to>
                                    </p:set>
                                    <p:animEffect transition="in" filter="blinds(horizontal)">
                                      <p:cBhvr>
                                        <p:cTn id="22" dur="500"/>
                                        <p:tgtEl>
                                          <p:spTgt spid="15565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1750">
                                            <p:txEl>
                                              <p:pRg st="0" end="0"/>
                                            </p:txEl>
                                          </p:spTgt>
                                        </p:tgtEl>
                                        <p:attrNameLst>
                                          <p:attrName>style.visibility</p:attrName>
                                        </p:attrNameLst>
                                      </p:cBhvr>
                                      <p:to>
                                        <p:strVal val="visible"/>
                                      </p:to>
                                    </p:set>
                                    <p:anim calcmode="lin" valueType="num">
                                      <p:cBhvr additive="base">
                                        <p:cTn id="27" dur="500" fill="hold"/>
                                        <p:tgtEl>
                                          <p:spTgt spid="31750">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175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0" grpId="0"/>
      <p:bldP spid="1556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55" name="Picture 11" descr="RIMG00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8600" y="1295400"/>
            <a:ext cx="3200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47" name="Picture 3" descr="软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2" y="1219200"/>
            <a:ext cx="2447925"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9749" name="Text Box 5"/>
          <p:cNvSpPr txBox="1">
            <a:spLocks noChangeArrowheads="1"/>
          </p:cNvSpPr>
          <p:nvPr/>
        </p:nvSpPr>
        <p:spPr bwMode="auto">
          <a:xfrm>
            <a:off x="381000" y="5638801"/>
            <a:ext cx="8763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3200" b="1">
                <a:solidFill>
                  <a:srgbClr val="FF0000"/>
                </a:solidFill>
                <a:latin typeface="Times New Roman" panose="02020603050405020304" pitchFamily="18" charset="0"/>
              </a:rPr>
              <a:t>想一想：</a:t>
            </a:r>
            <a:r>
              <a:rPr kumimoji="1" lang="zh-CN" altLang="en-US" sz="3200" b="1">
                <a:latin typeface="Times New Roman" panose="02020603050405020304" pitchFamily="18" charset="0"/>
              </a:rPr>
              <a:t>我们在使用过程中应注意哪些问题？</a:t>
            </a:r>
            <a:endParaRPr kumimoji="1" lang="zh-CN" altLang="en-US" sz="3200" b="1">
              <a:latin typeface="Times New Roman" panose="02020603050405020304" pitchFamily="18" charset="0"/>
            </a:endParaRPr>
          </a:p>
        </p:txBody>
      </p:sp>
      <p:sp>
        <p:nvSpPr>
          <p:cNvPr id="159751" name="Text Box 7"/>
          <p:cNvSpPr txBox="1">
            <a:spLocks noChangeArrowheads="1"/>
          </p:cNvSpPr>
          <p:nvPr/>
        </p:nvSpPr>
        <p:spPr bwMode="auto">
          <a:xfrm>
            <a:off x="966192" y="488866"/>
            <a:ext cx="5334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sz="4000" b="1" dirty="0">
                <a:solidFill>
                  <a:srgbClr val="FF0066"/>
                </a:solidFill>
                <a:latin typeface="Times New Roman" panose="02020603050405020304" pitchFamily="18" charset="0"/>
              </a:rPr>
              <a:t>STS</a:t>
            </a:r>
            <a:r>
              <a:rPr kumimoji="1" lang="zh-CN" altLang="en-US" sz="4000" b="1" dirty="0">
                <a:solidFill>
                  <a:srgbClr val="FF0066"/>
                </a:solidFill>
                <a:latin typeface="Times New Roman" panose="02020603050405020304" pitchFamily="18" charset="0"/>
              </a:rPr>
              <a:t>：</a:t>
            </a:r>
            <a:r>
              <a:rPr kumimoji="1" lang="en-US" altLang="zh-CN" sz="3200" b="1" dirty="0">
                <a:latin typeface="Times New Roman" panose="02020603050405020304" pitchFamily="18" charset="0"/>
              </a:rPr>
              <a:t>1</a:t>
            </a:r>
            <a:r>
              <a:rPr kumimoji="1" lang="zh-CN" altLang="en-US" sz="3200" b="1" dirty="0">
                <a:latin typeface="Times New Roman" panose="02020603050405020304" pitchFamily="18" charset="0"/>
              </a:rPr>
              <a:t>、磁带录音</a:t>
            </a:r>
            <a:endParaRPr kumimoji="1" lang="zh-CN" altLang="en-US" sz="3200" b="1" dirty="0">
              <a:latin typeface="Times New Roman" panose="02020603050405020304" pitchFamily="18" charset="0"/>
            </a:endParaRPr>
          </a:p>
        </p:txBody>
      </p:sp>
      <p:pic>
        <p:nvPicPr>
          <p:cNvPr id="159752" name="Picture 8" descr="06052221212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990600"/>
            <a:ext cx="2895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矩形 10"/>
          <p:cNvSpPr>
            <a:spLocks noChangeArrowheads="1"/>
          </p:cNvSpPr>
          <p:nvPr/>
        </p:nvSpPr>
        <p:spPr bwMode="auto">
          <a:xfrm>
            <a:off x="3657602" y="3657601"/>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t>软盘</a:t>
            </a:r>
            <a:endParaRPr lang="zh-CN" altLang="en-US" sz="3200" b="1"/>
          </a:p>
        </p:txBody>
      </p:sp>
      <p:sp>
        <p:nvSpPr>
          <p:cNvPr id="32776" name="矩形 11"/>
          <p:cNvSpPr>
            <a:spLocks noChangeArrowheads="1"/>
          </p:cNvSpPr>
          <p:nvPr/>
        </p:nvSpPr>
        <p:spPr bwMode="auto">
          <a:xfrm>
            <a:off x="609600" y="3733801"/>
            <a:ext cx="2514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t>录音机磁头</a:t>
            </a:r>
            <a:endParaRPr lang="zh-CN" altLang="en-US" sz="3200" b="1"/>
          </a:p>
        </p:txBody>
      </p:sp>
      <p:sp>
        <p:nvSpPr>
          <p:cNvPr id="32777" name="矩形 12"/>
          <p:cNvSpPr>
            <a:spLocks noChangeArrowheads="1"/>
          </p:cNvSpPr>
          <p:nvPr/>
        </p:nvSpPr>
        <p:spPr bwMode="auto">
          <a:xfrm>
            <a:off x="304800" y="4267201"/>
            <a:ext cx="8382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t>       </a:t>
            </a:r>
            <a:r>
              <a:rPr lang="zh-CN" altLang="en-US" sz="2800" b="1">
                <a:solidFill>
                  <a:srgbClr val="FF0000"/>
                </a:solidFill>
              </a:rPr>
              <a:t>工作原理：</a:t>
            </a:r>
            <a:r>
              <a:rPr lang="zh-CN" altLang="en-US" sz="2800" b="1"/>
              <a:t>记录信息的磁带的一面都涂有一层磁粉，每一个磁粉粒就是一个小磁体，磁头电磁铁的磁场磁化磁带上的磁粉而记录信息。</a:t>
            </a:r>
            <a:endParaRPr lang="zh-CN" altLang="en-US" sz="2800" b="1"/>
          </a:p>
        </p:txBody>
      </p:sp>
      <p:sp>
        <p:nvSpPr>
          <p:cNvPr id="32778" name="矩形 13"/>
          <p:cNvSpPr>
            <a:spLocks noChangeArrowheads="1"/>
          </p:cNvSpPr>
          <p:nvPr/>
        </p:nvSpPr>
        <p:spPr bwMode="auto">
          <a:xfrm>
            <a:off x="7086602" y="3581401"/>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2800" b="1">
                <a:latin typeface="Times New Roman" panose="02020603050405020304" pitchFamily="18" charset="0"/>
              </a:rPr>
              <a:t>磁带</a:t>
            </a:r>
            <a:endParaRPr lang="zh-CN" altLang="en-US" sz="2800"/>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9751"/>
                                        </p:tgtEl>
                                        <p:attrNameLst>
                                          <p:attrName>style.visibility</p:attrName>
                                        </p:attrNameLst>
                                      </p:cBhvr>
                                      <p:to>
                                        <p:strVal val="visible"/>
                                      </p:to>
                                    </p:set>
                                    <p:animEffect transition="in" filter="blinds(horizontal)">
                                      <p:cBhvr>
                                        <p:cTn id="7" dur="500"/>
                                        <p:tgtEl>
                                          <p:spTgt spid="1597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59755"/>
                                        </p:tgtEl>
                                        <p:attrNameLst>
                                          <p:attrName>style.visibility</p:attrName>
                                        </p:attrNameLst>
                                      </p:cBhvr>
                                      <p:to>
                                        <p:strVal val="visible"/>
                                      </p:to>
                                    </p:set>
                                    <p:anim calcmode="lin" valueType="num">
                                      <p:cBhvr additive="base">
                                        <p:cTn id="12" dur="500" fill="hold"/>
                                        <p:tgtEl>
                                          <p:spTgt spid="159755"/>
                                        </p:tgtEl>
                                        <p:attrNameLst>
                                          <p:attrName>ppt_x</p:attrName>
                                        </p:attrNameLst>
                                      </p:cBhvr>
                                      <p:tavLst>
                                        <p:tav tm="0">
                                          <p:val>
                                            <p:strVal val="0-#ppt_w/2"/>
                                          </p:val>
                                        </p:tav>
                                        <p:tav tm="100000">
                                          <p:val>
                                            <p:strVal val="#ppt_x"/>
                                          </p:val>
                                        </p:tav>
                                      </p:tavLst>
                                    </p:anim>
                                    <p:anim calcmode="lin" valueType="num">
                                      <p:cBhvr additive="base">
                                        <p:cTn id="13" dur="500" fill="hold"/>
                                        <p:tgtEl>
                                          <p:spTgt spid="15975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2776">
                                            <p:txEl>
                                              <p:pRg st="0" end="0"/>
                                            </p:txEl>
                                          </p:spTgt>
                                        </p:tgtEl>
                                        <p:attrNameLst>
                                          <p:attrName>style.visibility</p:attrName>
                                        </p:attrNameLst>
                                      </p:cBhvr>
                                      <p:to>
                                        <p:strVal val="visible"/>
                                      </p:to>
                                    </p:set>
                                    <p:anim calcmode="lin" valueType="num">
                                      <p:cBhvr additive="base">
                                        <p:cTn id="18" dur="500" fill="hold"/>
                                        <p:tgtEl>
                                          <p:spTgt spid="3277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27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59747"/>
                                        </p:tgtEl>
                                        <p:attrNameLst>
                                          <p:attrName>style.visibility</p:attrName>
                                        </p:attrNameLst>
                                      </p:cBhvr>
                                      <p:to>
                                        <p:strVal val="visible"/>
                                      </p:to>
                                    </p:set>
                                    <p:animEffect transition="in" filter="blinds(horizontal)">
                                      <p:cBhvr>
                                        <p:cTn id="24" dur="500"/>
                                        <p:tgtEl>
                                          <p:spTgt spid="15974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2775">
                                            <p:txEl>
                                              <p:pRg st="0" end="0"/>
                                            </p:txEl>
                                          </p:spTgt>
                                        </p:tgtEl>
                                        <p:attrNameLst>
                                          <p:attrName>style.visibility</p:attrName>
                                        </p:attrNameLst>
                                      </p:cBhvr>
                                      <p:to>
                                        <p:strVal val="visible"/>
                                      </p:to>
                                    </p:set>
                                    <p:anim calcmode="lin" valueType="num">
                                      <p:cBhvr additive="base">
                                        <p:cTn id="29" dur="500" fill="hold"/>
                                        <p:tgtEl>
                                          <p:spTgt spid="32775">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27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59752"/>
                                        </p:tgtEl>
                                        <p:attrNameLst>
                                          <p:attrName>style.visibility</p:attrName>
                                        </p:attrNameLst>
                                      </p:cBhvr>
                                      <p:to>
                                        <p:strVal val="visible"/>
                                      </p:to>
                                    </p:set>
                                    <p:animEffect transition="in" filter="blinds(horizontal)">
                                      <p:cBhvr>
                                        <p:cTn id="35" dur="500"/>
                                        <p:tgtEl>
                                          <p:spTgt spid="159752"/>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2778">
                                            <p:txEl>
                                              <p:pRg st="0" end="0"/>
                                            </p:txEl>
                                          </p:spTgt>
                                        </p:tgtEl>
                                        <p:attrNameLst>
                                          <p:attrName>style.visibility</p:attrName>
                                        </p:attrNameLst>
                                      </p:cBhvr>
                                      <p:to>
                                        <p:strVal val="visible"/>
                                      </p:to>
                                    </p:set>
                                    <p:anim calcmode="lin" valueType="num">
                                      <p:cBhvr additive="base">
                                        <p:cTn id="40" dur="500" fill="hold"/>
                                        <p:tgtEl>
                                          <p:spTgt spid="32778">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27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2777">
                                            <p:txEl>
                                              <p:pRg st="0" end="0"/>
                                            </p:txEl>
                                          </p:spTgt>
                                        </p:tgtEl>
                                        <p:attrNameLst>
                                          <p:attrName>style.visibility</p:attrName>
                                        </p:attrNameLst>
                                      </p:cBhvr>
                                      <p:to>
                                        <p:strVal val="visible"/>
                                      </p:to>
                                    </p:set>
                                    <p:anim calcmode="lin" valueType="num">
                                      <p:cBhvr additive="base">
                                        <p:cTn id="46" dur="500" fill="hold"/>
                                        <p:tgtEl>
                                          <p:spTgt spid="32777">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27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9749"/>
                                        </p:tgtEl>
                                        <p:attrNameLst>
                                          <p:attrName>style.visibility</p:attrName>
                                        </p:attrNameLst>
                                      </p:cBhvr>
                                      <p:to>
                                        <p:strVal val="visible"/>
                                      </p:to>
                                    </p:set>
                                    <p:animEffect transition="in" filter="blinds(horizontal)">
                                      <p:cBhvr>
                                        <p:cTn id="52" dur="500"/>
                                        <p:tgtEl>
                                          <p:spTgt spid="159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9" grpId="0"/>
      <p:bldP spid="1597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2" name="Picture 4" descr="电话2"/>
          <p:cNvPicPr>
            <a:picLocks noChangeAspect="1" noChangeArrowheads="1"/>
          </p:cNvPicPr>
          <p:nvPr/>
        </p:nvPicPr>
        <p:blipFill>
          <a:blip r:embed="rId1">
            <a:lum contrast="14000"/>
            <a:extLst>
              <a:ext uri="{28A0092B-C50C-407E-A947-70E740481C1C}">
                <a14:useLocalDpi xmlns:a14="http://schemas.microsoft.com/office/drawing/2010/main" val="0"/>
              </a:ext>
            </a:extLst>
          </a:blip>
          <a:srcRect/>
          <a:stretch>
            <a:fillRect/>
          </a:stretch>
        </p:blipFill>
        <p:spPr bwMode="auto">
          <a:xfrm>
            <a:off x="432048" y="901579"/>
            <a:ext cx="8244408" cy="5839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8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2048" y="1310053"/>
            <a:ext cx="8244408" cy="5287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4"/>
          <p:cNvSpPr>
            <a:spLocks noChangeArrowheads="1"/>
          </p:cNvSpPr>
          <p:nvPr/>
        </p:nvSpPr>
        <p:spPr bwMode="auto">
          <a:xfrm>
            <a:off x="951209" y="622429"/>
            <a:ext cx="41248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t>3</a:t>
            </a:r>
            <a:r>
              <a:rPr lang="zh-CN" altLang="en-US" sz="3600" b="1" dirty="0"/>
              <a:t>、扬声器（喇叭）</a:t>
            </a:r>
            <a:endParaRPr lang="zh-CN" altLang="en-US" sz="3600" b="1" dirty="0"/>
          </a:p>
        </p:txBody>
      </p:sp>
    </p:spTree>
  </p:cSld>
  <p:clrMapOvr>
    <a:masterClrMapping/>
  </p:clrMapOvr>
  <p:transition advTm="8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Text Box 5"/>
          <p:cNvSpPr txBox="1">
            <a:spLocks noChangeArrowheads="1"/>
          </p:cNvSpPr>
          <p:nvPr/>
        </p:nvSpPr>
        <p:spPr bwMode="auto">
          <a:xfrm>
            <a:off x="3124200" y="1219201"/>
            <a:ext cx="6302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电</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09" name="Text Box 6"/>
          <p:cNvSpPr txBox="1">
            <a:spLocks noChangeArrowheads="1"/>
          </p:cNvSpPr>
          <p:nvPr/>
        </p:nvSpPr>
        <p:spPr bwMode="auto">
          <a:xfrm>
            <a:off x="5410200" y="1219201"/>
            <a:ext cx="6302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声</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13" name="Text Box 12"/>
          <p:cNvSpPr txBox="1">
            <a:spLocks noChangeArrowheads="1"/>
          </p:cNvSpPr>
          <p:nvPr/>
        </p:nvSpPr>
        <p:spPr bwMode="auto">
          <a:xfrm>
            <a:off x="4648202" y="1752601"/>
            <a:ext cx="18716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永久磁体</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14" name="Text Box 13"/>
          <p:cNvSpPr txBox="1">
            <a:spLocks noChangeArrowheads="1"/>
          </p:cNvSpPr>
          <p:nvPr/>
        </p:nvSpPr>
        <p:spPr bwMode="auto">
          <a:xfrm>
            <a:off x="6477000" y="1752601"/>
            <a:ext cx="1219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线圈</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15" name="Text Box 14"/>
          <p:cNvSpPr txBox="1">
            <a:spLocks noChangeArrowheads="1"/>
          </p:cNvSpPr>
          <p:nvPr/>
        </p:nvSpPr>
        <p:spPr bwMode="auto">
          <a:xfrm>
            <a:off x="7086602" y="2133600"/>
            <a:ext cx="18716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锥形纸盆</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18" name="Text Box 18"/>
          <p:cNvSpPr txBox="1">
            <a:spLocks noChangeArrowheads="1"/>
          </p:cNvSpPr>
          <p:nvPr/>
        </p:nvSpPr>
        <p:spPr bwMode="auto">
          <a:xfrm>
            <a:off x="838202" y="3733801"/>
            <a:ext cx="6264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同名磁极相排斥  异名磁极相吸引</a:t>
            </a:r>
            <a:r>
              <a:rPr lang="zh-CN" altLang="en-US" sz="2800" b="1">
                <a:solidFill>
                  <a:srgbClr val="691124"/>
                </a:solidFill>
                <a:latin typeface="宋体" panose="02010600030101010101" pitchFamily="2" charset="-122"/>
                <a:ea typeface="仿宋_GB2312" panose="02010609030101010101" pitchFamily="49" charset="-122"/>
              </a:rPr>
              <a:t>。</a:t>
            </a:r>
            <a:endParaRPr lang="zh-CN" altLang="en-US" sz="2800" b="1">
              <a:solidFill>
                <a:srgbClr val="691124"/>
              </a:solidFill>
              <a:latin typeface="宋体" panose="02010600030101010101" pitchFamily="2" charset="-122"/>
              <a:ea typeface="仿宋_GB2312" panose="02010609030101010101" pitchFamily="49" charset="-122"/>
            </a:endParaRPr>
          </a:p>
        </p:txBody>
      </p:sp>
      <p:sp>
        <p:nvSpPr>
          <p:cNvPr id="47121" name="Text Box 22"/>
          <p:cNvSpPr txBox="1">
            <a:spLocks noChangeArrowheads="1"/>
          </p:cNvSpPr>
          <p:nvPr/>
        </p:nvSpPr>
        <p:spPr bwMode="auto">
          <a:xfrm>
            <a:off x="2895602" y="4343401"/>
            <a:ext cx="18716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锥形纸盆</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24" name="Text Box 26"/>
          <p:cNvSpPr txBox="1">
            <a:spLocks noChangeArrowheads="1"/>
          </p:cNvSpPr>
          <p:nvPr/>
        </p:nvSpPr>
        <p:spPr bwMode="auto">
          <a:xfrm>
            <a:off x="4800600" y="4953001"/>
            <a:ext cx="6302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电</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25" name="Text Box 27"/>
          <p:cNvSpPr txBox="1">
            <a:spLocks noChangeArrowheads="1"/>
          </p:cNvSpPr>
          <p:nvPr/>
        </p:nvSpPr>
        <p:spPr bwMode="auto">
          <a:xfrm>
            <a:off x="6781800" y="4953001"/>
            <a:ext cx="6302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动</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35851" name="矩形 21"/>
          <p:cNvSpPr>
            <a:spLocks noChangeArrowheads="1"/>
          </p:cNvSpPr>
          <p:nvPr/>
        </p:nvSpPr>
        <p:spPr bwMode="auto">
          <a:xfrm>
            <a:off x="838202" y="533401"/>
            <a:ext cx="29642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a:solidFill>
                  <a:srgbClr val="FF0000"/>
                </a:solidFill>
              </a:rPr>
              <a:t>扬声器的构造</a:t>
            </a:r>
            <a:endParaRPr lang="zh-CN" altLang="en-US" sz="3600" b="1">
              <a:solidFill>
                <a:srgbClr val="FF0000"/>
              </a:solidFill>
            </a:endParaRPr>
          </a:p>
        </p:txBody>
      </p:sp>
      <p:sp>
        <p:nvSpPr>
          <p:cNvPr id="35852" name="矩形 22"/>
          <p:cNvSpPr>
            <a:spLocks noChangeArrowheads="1"/>
          </p:cNvSpPr>
          <p:nvPr/>
        </p:nvSpPr>
        <p:spPr bwMode="auto">
          <a:xfrm>
            <a:off x="457200" y="1295401"/>
            <a:ext cx="853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t>   </a:t>
            </a:r>
            <a:r>
              <a:rPr lang="en-US" altLang="zh-CN" sz="2800" b="1">
                <a:latin typeface="宋体" panose="02010600030101010101" pitchFamily="2" charset="-122"/>
              </a:rPr>
              <a:t>1</a:t>
            </a:r>
            <a:r>
              <a:rPr lang="zh-CN" altLang="en-US" sz="2800" b="1">
                <a:latin typeface="宋体" panose="02010600030101010101" pitchFamily="2" charset="-122"/>
              </a:rPr>
              <a:t>、扬声器是把   信号转换成   信号的一种装置</a:t>
            </a:r>
            <a:r>
              <a:rPr lang="en-US" altLang="zh-CN" sz="2800" b="1">
                <a:latin typeface="宋体" panose="02010600030101010101" pitchFamily="2" charset="-122"/>
              </a:rPr>
              <a:t>.</a:t>
            </a:r>
            <a:endParaRPr lang="en-US" altLang="zh-CN" sz="2800" b="1">
              <a:latin typeface="宋体" panose="02010600030101010101" pitchFamily="2" charset="-122"/>
            </a:endParaRPr>
          </a:p>
        </p:txBody>
      </p:sp>
      <p:sp>
        <p:nvSpPr>
          <p:cNvPr id="35853" name="矩形 23"/>
          <p:cNvSpPr>
            <a:spLocks noChangeArrowheads="1"/>
          </p:cNvSpPr>
          <p:nvPr/>
        </p:nvSpPr>
        <p:spPr bwMode="auto">
          <a:xfrm>
            <a:off x="304800" y="1752601"/>
            <a:ext cx="8458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t>     </a:t>
            </a:r>
            <a:r>
              <a:rPr lang="en-US" altLang="zh-CN" sz="2800" b="1">
                <a:latin typeface="宋体" panose="02010600030101010101" pitchFamily="2" charset="-122"/>
              </a:rPr>
              <a:t>2</a:t>
            </a:r>
            <a:r>
              <a:rPr lang="zh-CN" altLang="en-US" sz="2800" b="1">
                <a:latin typeface="宋体" panose="02010600030101010101" pitchFamily="2" charset="-122"/>
              </a:rPr>
              <a:t>、扬声器主要由固定的          、    和            构成</a:t>
            </a:r>
            <a:r>
              <a:rPr lang="en-US" altLang="zh-CN" sz="2800" b="1">
                <a:latin typeface="宋体" panose="02010600030101010101" pitchFamily="2" charset="-122"/>
              </a:rPr>
              <a:t>. </a:t>
            </a:r>
            <a:endParaRPr lang="en-US" altLang="zh-CN" sz="2800" b="1">
              <a:latin typeface="宋体" panose="02010600030101010101" pitchFamily="2" charset="-122"/>
            </a:endParaRPr>
          </a:p>
        </p:txBody>
      </p:sp>
      <p:sp>
        <p:nvSpPr>
          <p:cNvPr id="35854" name="矩形 24"/>
          <p:cNvSpPr>
            <a:spLocks noChangeArrowheads="1"/>
          </p:cNvSpPr>
          <p:nvPr/>
        </p:nvSpPr>
        <p:spPr bwMode="auto">
          <a:xfrm>
            <a:off x="381000" y="2667001"/>
            <a:ext cx="85344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宋体" panose="02010600030101010101" pitchFamily="2" charset="-122"/>
              </a:rPr>
              <a:t>  3</a:t>
            </a:r>
            <a:r>
              <a:rPr lang="zh-CN" altLang="en-US" sz="2800" b="1">
                <a:latin typeface="宋体" panose="02010600030101010101" pitchFamily="2" charset="-122"/>
              </a:rPr>
              <a:t>、扬声器的线圈与永磁体在工作时，用到了磁极间的相互作用规律，这一规律的内容是：</a:t>
            </a:r>
            <a:endParaRPr lang="zh-CN" altLang="en-US" sz="2800" b="1">
              <a:latin typeface="宋体" panose="02010600030101010101" pitchFamily="2" charset="-122"/>
            </a:endParaRPr>
          </a:p>
        </p:txBody>
      </p:sp>
      <p:sp>
        <p:nvSpPr>
          <p:cNvPr id="35855" name="矩形 25"/>
          <p:cNvSpPr>
            <a:spLocks noChangeArrowheads="1"/>
          </p:cNvSpPr>
          <p:nvPr/>
        </p:nvSpPr>
        <p:spPr bwMode="auto">
          <a:xfrm>
            <a:off x="533401" y="4343401"/>
            <a:ext cx="72250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latin typeface="宋体" panose="02010600030101010101" pitchFamily="2" charset="-122"/>
              </a:rPr>
              <a:t>4</a:t>
            </a:r>
            <a:r>
              <a:rPr lang="zh-CN" altLang="en-US" sz="2800" b="1">
                <a:latin typeface="宋体" panose="02010600030101010101" pitchFamily="2" charset="-122"/>
              </a:rPr>
              <a:t>、扬声器是靠        的振动发出声音的。</a:t>
            </a:r>
            <a:endParaRPr lang="zh-CN" altLang="en-US" sz="2800" b="1">
              <a:latin typeface="宋体" panose="02010600030101010101" pitchFamily="2" charset="-122"/>
            </a:endParaRPr>
          </a:p>
        </p:txBody>
      </p:sp>
      <p:sp>
        <p:nvSpPr>
          <p:cNvPr id="35856" name="矩形 26"/>
          <p:cNvSpPr>
            <a:spLocks noChangeArrowheads="1"/>
          </p:cNvSpPr>
          <p:nvPr/>
        </p:nvSpPr>
        <p:spPr bwMode="auto">
          <a:xfrm>
            <a:off x="609600" y="4953001"/>
            <a:ext cx="7772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宋体" panose="02010600030101010101" pitchFamily="2" charset="-122"/>
              </a:rPr>
              <a:t>5</a:t>
            </a:r>
            <a:r>
              <a:rPr lang="zh-CN" altLang="en-US" sz="2800" b="1">
                <a:latin typeface="宋体" panose="02010600030101010101" pitchFamily="2" charset="-122"/>
              </a:rPr>
              <a:t>、扬声器在工作时，是将   能转化为   能。</a:t>
            </a:r>
            <a:endParaRPr lang="zh-CN" altLang="en-US" sz="28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blinds(horizontal)">
                                      <p:cBhvr>
                                        <p:cTn id="7" dur="500"/>
                                        <p:tgtEl>
                                          <p:spTgt spid="471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109"/>
                                        </p:tgtEl>
                                        <p:attrNameLst>
                                          <p:attrName>style.visibility</p:attrName>
                                        </p:attrNameLst>
                                      </p:cBhvr>
                                      <p:to>
                                        <p:strVal val="visible"/>
                                      </p:to>
                                    </p:set>
                                    <p:animEffect transition="in" filter="blinds(horizontal)">
                                      <p:cBhvr>
                                        <p:cTn id="12" dur="500"/>
                                        <p:tgtEl>
                                          <p:spTgt spid="4710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7113">
                                            <p:txEl>
                                              <p:pRg st="0" end="0"/>
                                            </p:txEl>
                                          </p:spTgt>
                                        </p:tgtEl>
                                        <p:attrNameLst>
                                          <p:attrName>style.visibility</p:attrName>
                                        </p:attrNameLst>
                                      </p:cBhvr>
                                      <p:to>
                                        <p:strVal val="visible"/>
                                      </p:to>
                                    </p:set>
                                    <p:animEffect transition="in" filter="blinds(horizontal)">
                                      <p:cBhvr>
                                        <p:cTn id="17" dur="500"/>
                                        <p:tgtEl>
                                          <p:spTgt spid="471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7114">
                                            <p:txEl>
                                              <p:pRg st="0" end="0"/>
                                            </p:txEl>
                                          </p:spTgt>
                                        </p:tgtEl>
                                        <p:attrNameLst>
                                          <p:attrName>style.visibility</p:attrName>
                                        </p:attrNameLst>
                                      </p:cBhvr>
                                      <p:to>
                                        <p:strVal val="visible"/>
                                      </p:to>
                                    </p:set>
                                    <p:animEffect transition="in" filter="blinds(horizontal)">
                                      <p:cBhvr>
                                        <p:cTn id="22" dur="500"/>
                                        <p:tgtEl>
                                          <p:spTgt spid="4711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7115">
                                            <p:txEl>
                                              <p:pRg st="0" end="0"/>
                                            </p:txEl>
                                          </p:spTgt>
                                        </p:tgtEl>
                                        <p:attrNameLst>
                                          <p:attrName>style.visibility</p:attrName>
                                        </p:attrNameLst>
                                      </p:cBhvr>
                                      <p:to>
                                        <p:strVal val="visible"/>
                                      </p:to>
                                    </p:set>
                                    <p:animEffect transition="in" filter="blinds(horizontal)">
                                      <p:cBhvr>
                                        <p:cTn id="27" dur="500"/>
                                        <p:tgtEl>
                                          <p:spTgt spid="4711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7118">
                                            <p:txEl>
                                              <p:pRg st="0" end="0"/>
                                            </p:txEl>
                                          </p:spTgt>
                                        </p:tgtEl>
                                        <p:attrNameLst>
                                          <p:attrName>style.visibility</p:attrName>
                                        </p:attrNameLst>
                                      </p:cBhvr>
                                      <p:to>
                                        <p:strVal val="visible"/>
                                      </p:to>
                                    </p:set>
                                    <p:animEffect transition="in" filter="blinds(horizontal)">
                                      <p:cBhvr>
                                        <p:cTn id="32" dur="500"/>
                                        <p:tgtEl>
                                          <p:spTgt spid="4711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7121">
                                            <p:txEl>
                                              <p:pRg st="0" end="0"/>
                                            </p:txEl>
                                          </p:spTgt>
                                        </p:tgtEl>
                                        <p:attrNameLst>
                                          <p:attrName>style.visibility</p:attrName>
                                        </p:attrNameLst>
                                      </p:cBhvr>
                                      <p:to>
                                        <p:strVal val="visible"/>
                                      </p:to>
                                    </p:set>
                                    <p:animEffect transition="in" filter="blinds(horizontal)">
                                      <p:cBhvr>
                                        <p:cTn id="37" dur="500"/>
                                        <p:tgtEl>
                                          <p:spTgt spid="4712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7124"/>
                                        </p:tgtEl>
                                        <p:attrNameLst>
                                          <p:attrName>style.visibility</p:attrName>
                                        </p:attrNameLst>
                                      </p:cBhvr>
                                      <p:to>
                                        <p:strVal val="visible"/>
                                      </p:to>
                                    </p:set>
                                    <p:animEffect transition="in" filter="blinds(horizontal)">
                                      <p:cBhvr>
                                        <p:cTn id="42" dur="500"/>
                                        <p:tgtEl>
                                          <p:spTgt spid="4712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7125"/>
                                        </p:tgtEl>
                                        <p:attrNameLst>
                                          <p:attrName>style.visibility</p:attrName>
                                        </p:attrNameLst>
                                      </p:cBhvr>
                                      <p:to>
                                        <p:strVal val="visible"/>
                                      </p:to>
                                    </p:set>
                                    <p:animEffect transition="in" filter="blinds(horizontal)">
                                      <p:cBhvr>
                                        <p:cTn id="47" dur="500"/>
                                        <p:tgtEl>
                                          <p:spTgt spid="47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utoUpdateAnimBg="0"/>
      <p:bldP spid="47109" grpId="0" autoUpdateAnimBg="0"/>
      <p:bldP spid="47124" grpId="0" autoUpdateAnimBg="0"/>
      <p:bldP spid="4712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3048000" y="2514601"/>
            <a:ext cx="5791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宋体" panose="02010600030101010101" pitchFamily="2" charset="-122"/>
              </a:rPr>
              <a:t>   </a:t>
            </a:r>
            <a:r>
              <a:rPr lang="zh-CN" altLang="en-US" sz="2800" b="1">
                <a:solidFill>
                  <a:srgbClr val="000000"/>
                </a:solidFill>
                <a:latin typeface="宋体" panose="02010600030101010101" pitchFamily="2" charset="-122"/>
                <a:ea typeface="仿宋_GB2312" panose="02010609030101010101" pitchFamily="49" charset="-122"/>
              </a:rPr>
              <a:t>当线圈中通过图中所示的电流时，线圈受到磁铁的吸引向左运动；</a:t>
            </a:r>
            <a:endParaRPr lang="zh-CN" altLang="en-US" sz="2800" b="1">
              <a:solidFill>
                <a:srgbClr val="000000"/>
              </a:solidFill>
              <a:latin typeface="宋体" panose="02010600030101010101" pitchFamily="2" charset="-122"/>
              <a:ea typeface="仿宋_GB2312" panose="02010609030101010101" pitchFamily="49" charset="-122"/>
            </a:endParaRPr>
          </a:p>
        </p:txBody>
      </p:sp>
      <p:sp>
        <p:nvSpPr>
          <p:cNvPr id="4" name="Text Box 6"/>
          <p:cNvSpPr txBox="1">
            <a:spLocks noChangeArrowheads="1"/>
          </p:cNvSpPr>
          <p:nvPr/>
        </p:nvSpPr>
        <p:spPr bwMode="auto">
          <a:xfrm>
            <a:off x="3048000" y="3733801"/>
            <a:ext cx="5867400"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4000" dirty="0">
                <a:latin typeface="Times New Roman" panose="02020603050405020304" pitchFamily="18" charset="0"/>
              </a:rPr>
              <a:t>      </a:t>
            </a:r>
            <a:r>
              <a:rPr lang="zh-CN" altLang="en-US" sz="2800" b="1" dirty="0">
                <a:latin typeface="宋体" panose="02010600030101010101" pitchFamily="2" charset="-122"/>
                <a:ea typeface="仿宋_GB2312" panose="02010609030101010101" pitchFamily="49" charset="-122"/>
              </a:rPr>
              <a:t>当线圈中通过</a:t>
            </a:r>
            <a:r>
              <a:rPr lang="zh-CN" altLang="en-US" sz="2800" b="1" u="sng" dirty="0">
                <a:latin typeface="宋体" panose="02010600030101010101" pitchFamily="2" charset="-122"/>
                <a:ea typeface="仿宋_GB2312" panose="02010609030101010101" pitchFamily="49" charset="-122"/>
              </a:rPr>
              <a:t>相反方向</a:t>
            </a:r>
            <a:r>
              <a:rPr lang="zh-CN" altLang="en-US" sz="2800" b="1" dirty="0">
                <a:latin typeface="宋体" panose="02010600030101010101" pitchFamily="2" charset="-122"/>
                <a:ea typeface="仿宋_GB2312" panose="02010609030101010101" pitchFamily="49" charset="-122"/>
              </a:rPr>
              <a:t>的电流时，线圈受到磁铁的排斥向</a:t>
            </a:r>
            <a:r>
              <a:rPr lang="zh-CN" altLang="en-US" sz="2800" b="1" u="sng" dirty="0">
                <a:latin typeface="宋体" panose="02010600030101010101" pitchFamily="2" charset="-122"/>
                <a:ea typeface="仿宋_GB2312" panose="02010609030101010101" pitchFamily="49" charset="-122"/>
              </a:rPr>
              <a:t>   </a:t>
            </a:r>
            <a:r>
              <a:rPr lang="zh-CN" altLang="en-US" sz="2800" b="1" dirty="0" smtClean="0">
                <a:latin typeface="宋体" panose="02010600030101010101" pitchFamily="2" charset="-122"/>
                <a:ea typeface="仿宋_GB2312" panose="02010609030101010101" pitchFamily="49" charset="-122"/>
              </a:rPr>
              <a:t>运动</a:t>
            </a:r>
            <a:r>
              <a:rPr lang="zh-CN" altLang="en-US" sz="2800" b="1" dirty="0">
                <a:latin typeface="宋体" panose="02010600030101010101" pitchFamily="2" charset="-122"/>
                <a:ea typeface="仿宋_GB2312" panose="02010609030101010101" pitchFamily="49" charset="-122"/>
              </a:rPr>
              <a:t>，线圈不断来回</a:t>
            </a:r>
            <a:r>
              <a:rPr lang="zh-CN" altLang="en-US" sz="2800" b="1" u="sng" dirty="0">
                <a:latin typeface="宋体" panose="02010600030101010101" pitchFamily="2" charset="-122"/>
                <a:ea typeface="仿宋_GB2312" panose="02010609030101010101" pitchFamily="49" charset="-122"/>
              </a:rPr>
              <a:t>     </a:t>
            </a:r>
            <a:r>
              <a:rPr lang="zh-CN" altLang="en-US" sz="2800" b="1" dirty="0">
                <a:latin typeface="宋体" panose="02010600030101010101" pitchFamily="2" charset="-122"/>
                <a:ea typeface="仿宋_GB2312" panose="02010609030101010101" pitchFamily="49" charset="-122"/>
              </a:rPr>
              <a:t>，带动纸盆也来回</a:t>
            </a:r>
            <a:r>
              <a:rPr lang="zh-CN" altLang="en-US" sz="2800" b="1" u="sng" dirty="0">
                <a:latin typeface="宋体" panose="02010600030101010101" pitchFamily="2" charset="-122"/>
                <a:ea typeface="仿宋_GB2312" panose="02010609030101010101" pitchFamily="49" charset="-122"/>
              </a:rPr>
              <a:t>      </a:t>
            </a:r>
            <a:r>
              <a:rPr lang="zh-CN" altLang="en-US" sz="2800" b="1" dirty="0">
                <a:latin typeface="宋体" panose="02010600030101010101" pitchFamily="2" charset="-122"/>
                <a:ea typeface="仿宋_GB2312" panose="02010609030101010101" pitchFamily="49" charset="-122"/>
              </a:rPr>
              <a:t>，扬声器就发出声音。</a:t>
            </a:r>
            <a:endParaRPr lang="zh-CN" altLang="en-US" sz="2800" b="1" dirty="0">
              <a:latin typeface="宋体" panose="02010600030101010101" pitchFamily="2" charset="-122"/>
              <a:ea typeface="仿宋_GB2312" panose="02010609030101010101" pitchFamily="49" charset="-122"/>
            </a:endParaRPr>
          </a:p>
        </p:txBody>
      </p:sp>
      <p:sp>
        <p:nvSpPr>
          <p:cNvPr id="5" name="Text Box 8"/>
          <p:cNvSpPr txBox="1">
            <a:spLocks noChangeArrowheads="1"/>
          </p:cNvSpPr>
          <p:nvPr/>
        </p:nvSpPr>
        <p:spPr bwMode="auto">
          <a:xfrm>
            <a:off x="7391400" y="4343401"/>
            <a:ext cx="838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右</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6" name="Text Box 12"/>
          <p:cNvSpPr txBox="1">
            <a:spLocks noChangeArrowheads="1"/>
          </p:cNvSpPr>
          <p:nvPr/>
        </p:nvSpPr>
        <p:spPr bwMode="auto">
          <a:xfrm>
            <a:off x="2895600" y="1295401"/>
            <a:ext cx="6096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a:latin typeface="宋体" panose="02010600030101010101" pitchFamily="2" charset="-122"/>
              </a:rPr>
              <a:t>    </a:t>
            </a:r>
            <a:r>
              <a:rPr lang="zh-CN" altLang="en-US" sz="2800" b="1">
                <a:solidFill>
                  <a:schemeClr val="tx2"/>
                </a:solidFill>
                <a:latin typeface="宋体" panose="02010600030101010101" pitchFamily="2" charset="-122"/>
                <a:ea typeface="仿宋_GB2312" panose="02010609030101010101" pitchFamily="49" charset="-122"/>
              </a:rPr>
              <a:t>如图所示的扬声器，线圈中通过的是方向不断</a:t>
            </a:r>
            <a:r>
              <a:rPr lang="zh-CN" altLang="en-US" sz="2800" b="1" u="sng">
                <a:solidFill>
                  <a:schemeClr val="tx2"/>
                </a:solidFill>
                <a:latin typeface="宋体" panose="02010600030101010101" pitchFamily="2" charset="-122"/>
                <a:ea typeface="仿宋_GB2312" panose="02010609030101010101" pitchFamily="49" charset="-122"/>
              </a:rPr>
              <a:t>      </a:t>
            </a:r>
            <a:r>
              <a:rPr lang="zh-CN" altLang="en-US" sz="2800" b="1">
                <a:solidFill>
                  <a:schemeClr val="tx2"/>
                </a:solidFill>
                <a:latin typeface="宋体" panose="02010600030101010101" pitchFamily="2" charset="-122"/>
                <a:ea typeface="仿宋_GB2312" panose="02010609030101010101" pitchFamily="49" charset="-122"/>
              </a:rPr>
              <a:t>的</a:t>
            </a:r>
            <a:r>
              <a:rPr lang="zh-CN" altLang="en-US" sz="2800" b="1" u="sng">
                <a:solidFill>
                  <a:schemeClr val="tx2"/>
                </a:solidFill>
                <a:latin typeface="宋体" panose="02010600030101010101" pitchFamily="2" charset="-122"/>
                <a:ea typeface="仿宋_GB2312" panose="02010609030101010101" pitchFamily="49" charset="-122"/>
              </a:rPr>
              <a:t>交变</a:t>
            </a:r>
            <a:r>
              <a:rPr lang="zh-CN" altLang="en-US" sz="2800" b="1">
                <a:solidFill>
                  <a:schemeClr val="tx2"/>
                </a:solidFill>
                <a:latin typeface="宋体" panose="02010600030101010101" pitchFamily="2" charset="-122"/>
                <a:ea typeface="仿宋_GB2312" panose="02010609030101010101" pitchFamily="49" charset="-122"/>
              </a:rPr>
              <a:t>电流；</a:t>
            </a:r>
            <a:endParaRPr lang="zh-CN" altLang="en-US" sz="2800" b="1">
              <a:solidFill>
                <a:schemeClr val="tx2"/>
              </a:solidFill>
              <a:latin typeface="宋体" panose="02010600030101010101" pitchFamily="2" charset="-122"/>
              <a:ea typeface="仿宋_GB2312" panose="02010609030101010101" pitchFamily="49" charset="-122"/>
            </a:endParaRPr>
          </a:p>
        </p:txBody>
      </p:sp>
      <p:sp>
        <p:nvSpPr>
          <p:cNvPr id="7" name="Text Box 14"/>
          <p:cNvSpPr txBox="1">
            <a:spLocks noChangeArrowheads="1"/>
          </p:cNvSpPr>
          <p:nvPr/>
        </p:nvSpPr>
        <p:spPr bwMode="auto">
          <a:xfrm>
            <a:off x="5105402" y="1676401"/>
            <a:ext cx="14843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a:solidFill>
                  <a:srgbClr val="FF0000"/>
                </a:solidFill>
                <a:latin typeface="宋体" panose="02010600030101010101" pitchFamily="2" charset="-122"/>
                <a:ea typeface="仿宋_GB2312" panose="02010609030101010101" pitchFamily="49" charset="-122"/>
              </a:rPr>
              <a:t>变化</a:t>
            </a:r>
            <a:endParaRPr lang="zh-CN" altLang="en-US" sz="3200" b="1">
              <a:solidFill>
                <a:srgbClr val="FF0000"/>
              </a:solidFill>
              <a:latin typeface="宋体" panose="02010600030101010101" pitchFamily="2" charset="-122"/>
              <a:ea typeface="仿宋_GB2312" panose="02010609030101010101" pitchFamily="49" charset="-122"/>
            </a:endParaRPr>
          </a:p>
        </p:txBody>
      </p:sp>
      <p:sp>
        <p:nvSpPr>
          <p:cNvPr id="8" name="Text Box 17"/>
          <p:cNvSpPr txBox="1">
            <a:spLocks noChangeArrowheads="1"/>
          </p:cNvSpPr>
          <p:nvPr/>
        </p:nvSpPr>
        <p:spPr bwMode="auto">
          <a:xfrm>
            <a:off x="5292080" y="4724401"/>
            <a:ext cx="11795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振动</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9" name="Text Box 18"/>
          <p:cNvSpPr txBox="1">
            <a:spLocks noChangeArrowheads="1"/>
          </p:cNvSpPr>
          <p:nvPr/>
        </p:nvSpPr>
        <p:spPr bwMode="auto">
          <a:xfrm>
            <a:off x="3635896" y="51816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FF0000"/>
                </a:solidFill>
                <a:latin typeface="宋体" panose="02010600030101010101" pitchFamily="2" charset="-122"/>
                <a:ea typeface="仿宋_GB2312" panose="02010609030101010101" pitchFamily="49" charset="-122"/>
              </a:rPr>
              <a:t>振动</a:t>
            </a:r>
            <a:endParaRPr lang="zh-CN" altLang="en-US" sz="2800" b="1" dirty="0">
              <a:solidFill>
                <a:srgbClr val="FF0000"/>
              </a:solidFill>
              <a:latin typeface="宋体" panose="02010600030101010101" pitchFamily="2" charset="-122"/>
              <a:ea typeface="仿宋_GB2312" panose="02010609030101010101" pitchFamily="49" charset="-122"/>
            </a:endParaRPr>
          </a:p>
        </p:txBody>
      </p:sp>
      <p:sp>
        <p:nvSpPr>
          <p:cNvPr id="10" name="矩形 13"/>
          <p:cNvSpPr>
            <a:spLocks noChangeArrowheads="1"/>
          </p:cNvSpPr>
          <p:nvPr/>
        </p:nvSpPr>
        <p:spPr bwMode="auto">
          <a:xfrm>
            <a:off x="918895" y="609600"/>
            <a:ext cx="430117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FF0000"/>
                </a:solidFill>
              </a:rPr>
              <a:t>扬声器的工作原理</a:t>
            </a:r>
            <a:endParaRPr lang="zh-CN" altLang="en-US" sz="4000" b="1" dirty="0">
              <a:solidFill>
                <a:srgbClr val="FF0000"/>
              </a:solidFill>
            </a:endParaRPr>
          </a:p>
        </p:txBody>
      </p:sp>
      <p:pic>
        <p:nvPicPr>
          <p:cNvPr id="409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504" y="2097960"/>
            <a:ext cx="2689289" cy="3606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7" grpId="0" autoUpdateAnimBg="0"/>
      <p:bldP spid="8" grpId="0" autoUpdateAnimBg="0"/>
      <p:bldP spid="9"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1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33800" y="2362202"/>
            <a:ext cx="4419600"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 Box 3"/>
          <p:cNvSpPr txBox="1">
            <a:spLocks noChangeArrowheads="1"/>
          </p:cNvSpPr>
          <p:nvPr/>
        </p:nvSpPr>
        <p:spPr bwMode="auto">
          <a:xfrm>
            <a:off x="228602" y="1219200"/>
            <a:ext cx="842486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dirty="0">
                <a:latin typeface="Times New Roman" panose="02020603050405020304" pitchFamily="18" charset="0"/>
              </a:rPr>
              <a:t>        </a:t>
            </a:r>
            <a:r>
              <a:rPr kumimoji="1" lang="en-US" altLang="zh-CN" sz="3200" b="1" dirty="0" smtClean="0">
                <a:latin typeface="Times New Roman" panose="02020603050405020304" pitchFamily="18" charset="0"/>
              </a:rPr>
              <a:t>1.</a:t>
            </a:r>
            <a:r>
              <a:rPr kumimoji="1" lang="zh-CN" altLang="en-US" sz="3200" b="1" dirty="0" smtClean="0">
                <a:latin typeface="Times New Roman" panose="02020603050405020304" pitchFamily="18" charset="0"/>
              </a:rPr>
              <a:t>如</a:t>
            </a:r>
            <a:r>
              <a:rPr kumimoji="1" lang="zh-CN" altLang="en-US" sz="3200" b="1" dirty="0">
                <a:latin typeface="Times New Roman" panose="02020603050405020304" pitchFamily="18" charset="0"/>
              </a:rPr>
              <a:t>图所示</a:t>
            </a:r>
            <a:r>
              <a:rPr kumimoji="1" lang="en-US" altLang="zh-CN" sz="3200" b="1" dirty="0">
                <a:latin typeface="Times New Roman" panose="02020603050405020304" pitchFamily="18" charset="0"/>
              </a:rPr>
              <a:t>,</a:t>
            </a:r>
            <a:r>
              <a:rPr kumimoji="1" lang="zh-CN" altLang="en-US" sz="3200" b="1" dirty="0">
                <a:latin typeface="Times New Roman" panose="02020603050405020304" pitchFamily="18" charset="0"/>
              </a:rPr>
              <a:t>当滑动变阻器的滑片向右移动时</a:t>
            </a:r>
            <a:r>
              <a:rPr kumimoji="1" lang="en-US" altLang="zh-CN" sz="3200" b="1" dirty="0">
                <a:latin typeface="Times New Roman" panose="02020603050405020304" pitchFamily="18" charset="0"/>
              </a:rPr>
              <a:t>,</a:t>
            </a:r>
            <a:r>
              <a:rPr kumimoji="1" lang="zh-CN" altLang="en-US" sz="3200" b="1" dirty="0">
                <a:latin typeface="Times New Roman" panose="02020603050405020304" pitchFamily="18" charset="0"/>
              </a:rPr>
              <a:t>电磁铁中的磁性将</a:t>
            </a:r>
            <a:r>
              <a:rPr kumimoji="1" lang="zh-CN" altLang="en-US" sz="3200" b="1" u="sng" dirty="0">
                <a:latin typeface="Times New Roman" panose="02020603050405020304" pitchFamily="18" charset="0"/>
              </a:rPr>
              <a:t>              </a:t>
            </a:r>
            <a:r>
              <a:rPr kumimoji="1" lang="en-US" altLang="zh-CN" sz="3200" b="1" dirty="0">
                <a:latin typeface="Times New Roman" panose="02020603050405020304" pitchFamily="18" charset="0"/>
              </a:rPr>
              <a:t>.</a:t>
            </a:r>
            <a:endParaRPr kumimoji="1" lang="en-US" altLang="zh-CN" sz="3200" b="1" dirty="0">
              <a:latin typeface="Times New Roman" panose="02020603050405020304" pitchFamily="18" charset="0"/>
            </a:endParaRPr>
          </a:p>
        </p:txBody>
      </p:sp>
      <p:sp>
        <p:nvSpPr>
          <p:cNvPr id="33796" name="Text Box 4"/>
          <p:cNvSpPr txBox="1">
            <a:spLocks noChangeArrowheads="1"/>
          </p:cNvSpPr>
          <p:nvPr/>
        </p:nvSpPr>
        <p:spPr bwMode="auto">
          <a:xfrm>
            <a:off x="4797152" y="1620089"/>
            <a:ext cx="1143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solidFill>
                  <a:srgbClr val="FF0000"/>
                </a:solidFill>
                <a:latin typeface="Times New Roman" panose="02020603050405020304" pitchFamily="18" charset="0"/>
              </a:rPr>
              <a:t>减弱</a:t>
            </a:r>
            <a:endParaRPr kumimoji="1" lang="zh-CN" altLang="en-US" sz="3200" b="1" dirty="0">
              <a:solidFill>
                <a:srgbClr val="FF0000"/>
              </a:solidFill>
              <a:latin typeface="Times New Roman" panose="02020603050405020304" pitchFamily="18" charset="0"/>
            </a:endParaRPr>
          </a:p>
        </p:txBody>
      </p:sp>
      <p:sp>
        <p:nvSpPr>
          <p:cNvPr id="33797" name="Text Box 5"/>
          <p:cNvSpPr txBox="1">
            <a:spLocks noChangeArrowheads="1"/>
          </p:cNvSpPr>
          <p:nvPr/>
        </p:nvSpPr>
        <p:spPr bwMode="auto">
          <a:xfrm>
            <a:off x="381000" y="5105401"/>
            <a:ext cx="84978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dirty="0" smtClean="0"/>
              <a:t>2.</a:t>
            </a:r>
            <a:r>
              <a:rPr lang="zh-CN" altLang="en-US" sz="3200" b="1" dirty="0" smtClean="0"/>
              <a:t>简要</a:t>
            </a:r>
            <a:r>
              <a:rPr lang="zh-CN" altLang="en-US" sz="3200" b="1" dirty="0"/>
              <a:t>说出磁悬浮列车用到的两个物理原理。</a:t>
            </a:r>
            <a:endParaRPr lang="zh-CN" altLang="en-US" sz="3200" b="1" dirty="0"/>
          </a:p>
        </p:txBody>
      </p:sp>
      <p:sp>
        <p:nvSpPr>
          <p:cNvPr id="37894" name="矩形 6"/>
          <p:cNvSpPr>
            <a:spLocks noChangeArrowheads="1"/>
          </p:cNvSpPr>
          <p:nvPr/>
        </p:nvSpPr>
        <p:spPr bwMode="auto">
          <a:xfrm>
            <a:off x="1022426" y="548680"/>
            <a:ext cx="27574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FF0000"/>
                </a:solidFill>
              </a:rPr>
              <a:t>课堂练习：</a:t>
            </a:r>
            <a:endParaRPr lang="zh-CN" altLang="en-US" sz="4000" b="1" dirty="0">
              <a:solidFill>
                <a:srgbClr val="FF0000"/>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dissolve">
                                      <p:cBhvr>
                                        <p:cTn id="7" dur="500"/>
                                        <p:tgtEl>
                                          <p:spTgt spid="33794"/>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dissolve">
                                      <p:cBhvr>
                                        <p:cTn id="12" dur="500"/>
                                        <p:tgtEl>
                                          <p:spTgt spid="3379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3796"/>
                                        </p:tgtEl>
                                        <p:attrNameLst>
                                          <p:attrName>style.visibility</p:attrName>
                                        </p:attrNameLst>
                                      </p:cBhvr>
                                      <p:to>
                                        <p:strVal val="visible"/>
                                      </p:to>
                                    </p:set>
                                    <p:anim calcmode="lin" valueType="num">
                                      <p:cBhvr additive="base">
                                        <p:cTn id="17" dur="500" fill="hold"/>
                                        <p:tgtEl>
                                          <p:spTgt spid="33796"/>
                                        </p:tgtEl>
                                        <p:attrNameLst>
                                          <p:attrName>ppt_x</p:attrName>
                                        </p:attrNameLst>
                                      </p:cBhvr>
                                      <p:tavLst>
                                        <p:tav tm="0">
                                          <p:val>
                                            <p:strVal val="0-#ppt_w/2"/>
                                          </p:val>
                                        </p:tav>
                                        <p:tav tm="100000">
                                          <p:val>
                                            <p:strVal val="#ppt_x"/>
                                          </p:val>
                                        </p:tav>
                                      </p:tavLst>
                                    </p:anim>
                                    <p:anim calcmode="lin" valueType="num">
                                      <p:cBhvr additive="base">
                                        <p:cTn id="18" dur="500" fill="hold"/>
                                        <p:tgtEl>
                                          <p:spTgt spid="3379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3797"/>
                                        </p:tgtEl>
                                        <p:attrNameLst>
                                          <p:attrName>style.visibility</p:attrName>
                                        </p:attrNameLst>
                                      </p:cBhvr>
                                      <p:to>
                                        <p:strVal val="visible"/>
                                      </p:to>
                                    </p:set>
                                    <p:anim calcmode="lin" valueType="num">
                                      <p:cBhvr additive="base">
                                        <p:cTn id="23" dur="500" fill="hold"/>
                                        <p:tgtEl>
                                          <p:spTgt spid="33797"/>
                                        </p:tgtEl>
                                        <p:attrNameLst>
                                          <p:attrName>ppt_x</p:attrName>
                                        </p:attrNameLst>
                                      </p:cBhvr>
                                      <p:tavLst>
                                        <p:tav tm="0">
                                          <p:val>
                                            <p:strVal val="#ppt_x"/>
                                          </p:val>
                                        </p:tav>
                                        <p:tav tm="100000">
                                          <p:val>
                                            <p:strVal val="#ppt_x"/>
                                          </p:val>
                                        </p:tav>
                                      </p:tavLst>
                                    </p:anim>
                                    <p:anim calcmode="lin" valueType="num">
                                      <p:cBhvr additive="base">
                                        <p:cTn id="24" dur="500" fill="hold"/>
                                        <p:tgtEl>
                                          <p:spTgt spid="337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utoUpdateAnimBg="0"/>
      <p:bldP spid="3379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Group 2"/>
          <p:cNvGrpSpPr/>
          <p:nvPr/>
        </p:nvGrpSpPr>
        <p:grpSpPr bwMode="auto">
          <a:xfrm>
            <a:off x="742951" y="2133600"/>
            <a:ext cx="3200401" cy="2774950"/>
            <a:chOff x="207" y="1104"/>
            <a:chExt cx="2016" cy="1748"/>
          </a:xfrm>
        </p:grpSpPr>
        <p:sp>
          <p:nvSpPr>
            <p:cNvPr id="38966" name="Rectangle 3"/>
            <p:cNvSpPr>
              <a:spLocks noChangeArrowheads="1"/>
            </p:cNvSpPr>
            <p:nvPr/>
          </p:nvSpPr>
          <p:spPr bwMode="auto">
            <a:xfrm>
              <a:off x="228" y="1104"/>
              <a:ext cx="1992"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spcBef>
                  <a:spcPct val="50000"/>
                </a:spcBef>
              </a:pPr>
              <a:r>
                <a:rPr kumimoji="1" lang="en-US" altLang="zh-CN" sz="3200" b="1">
                  <a:latin typeface="Times New Roman" panose="02020603050405020304" pitchFamily="18" charset="0"/>
                </a:rPr>
                <a:t>A.  S</a:t>
              </a:r>
              <a:r>
                <a:rPr kumimoji="1" lang="en-US" altLang="zh-CN" sz="3200" b="1" baseline="-25000">
                  <a:latin typeface="Times New Roman" panose="02020603050405020304" pitchFamily="18" charset="0"/>
                </a:rPr>
                <a:t>1</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1</a:t>
              </a: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S</a:t>
              </a:r>
              <a:r>
                <a:rPr kumimoji="1" lang="en-US" altLang="zh-CN" sz="3200" b="1" baseline="-25000">
                  <a:latin typeface="Times New Roman" panose="02020603050405020304" pitchFamily="18" charset="0"/>
                </a:rPr>
                <a:t>2</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3</a:t>
              </a:r>
              <a:endParaRPr kumimoji="1" lang="en-US" altLang="zh-CN" sz="3200" b="1">
                <a:latin typeface="Times New Roman" panose="02020603050405020304" pitchFamily="18" charset="0"/>
              </a:endParaRPr>
            </a:p>
          </p:txBody>
        </p:sp>
        <p:sp>
          <p:nvSpPr>
            <p:cNvPr id="38967" name="Rectangle 4"/>
            <p:cNvSpPr>
              <a:spLocks noChangeArrowheads="1"/>
            </p:cNvSpPr>
            <p:nvPr/>
          </p:nvSpPr>
          <p:spPr bwMode="auto">
            <a:xfrm>
              <a:off x="231" y="2484"/>
              <a:ext cx="1992"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algn="ctr" eaLnBrk="1" hangingPunct="1">
                <a:spcBef>
                  <a:spcPct val="50000"/>
                </a:spcBef>
              </a:pPr>
              <a:r>
                <a:rPr kumimoji="1" lang="en-US" altLang="zh-CN" sz="3200" b="1">
                  <a:latin typeface="Times New Roman" panose="02020603050405020304" pitchFamily="18" charset="0"/>
                </a:rPr>
                <a:t>D.  S</a:t>
              </a:r>
              <a:r>
                <a:rPr kumimoji="1" lang="en-US" altLang="zh-CN" sz="3200" b="1" baseline="-25000">
                  <a:latin typeface="Times New Roman" panose="02020603050405020304" pitchFamily="18" charset="0"/>
                </a:rPr>
                <a:t>1</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2</a:t>
              </a: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S</a:t>
              </a:r>
              <a:r>
                <a:rPr kumimoji="1" lang="en-US" altLang="zh-CN" sz="3200" b="1" baseline="-25000">
                  <a:latin typeface="Times New Roman" panose="02020603050405020304" pitchFamily="18" charset="0"/>
                </a:rPr>
                <a:t>2</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3</a:t>
              </a:r>
              <a:endParaRPr kumimoji="1" lang="en-US" altLang="zh-CN" sz="3200" b="1">
                <a:latin typeface="Times New Roman" panose="02020603050405020304" pitchFamily="18" charset="0"/>
              </a:endParaRPr>
            </a:p>
          </p:txBody>
        </p:sp>
        <p:sp>
          <p:nvSpPr>
            <p:cNvPr id="38968" name="Rectangle 5"/>
            <p:cNvSpPr>
              <a:spLocks noChangeArrowheads="1"/>
            </p:cNvSpPr>
            <p:nvPr/>
          </p:nvSpPr>
          <p:spPr bwMode="auto">
            <a:xfrm>
              <a:off x="207" y="1977"/>
              <a:ext cx="1992"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algn="ctr" eaLnBrk="1" hangingPunct="1">
                <a:spcBef>
                  <a:spcPct val="50000"/>
                </a:spcBef>
              </a:pPr>
              <a:r>
                <a:rPr kumimoji="1" lang="en-US" altLang="zh-CN" sz="3200" b="1">
                  <a:latin typeface="Times New Roman" panose="02020603050405020304" pitchFamily="18" charset="0"/>
                </a:rPr>
                <a:t>C.  S</a:t>
              </a:r>
              <a:r>
                <a:rPr kumimoji="1" lang="en-US" altLang="zh-CN" sz="3200" b="1" baseline="-25000">
                  <a:latin typeface="Times New Roman" panose="02020603050405020304" pitchFamily="18" charset="0"/>
                </a:rPr>
                <a:t>1</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2</a:t>
              </a: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S</a:t>
              </a:r>
              <a:r>
                <a:rPr kumimoji="1" lang="en-US" altLang="zh-CN" sz="3200" b="1" baseline="-25000">
                  <a:latin typeface="Times New Roman" panose="02020603050405020304" pitchFamily="18" charset="0"/>
                </a:rPr>
                <a:t>2</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4</a:t>
              </a:r>
              <a:endParaRPr kumimoji="1" lang="en-US" altLang="zh-CN" sz="3200" b="1">
                <a:latin typeface="Times New Roman" panose="02020603050405020304" pitchFamily="18" charset="0"/>
              </a:endParaRPr>
            </a:p>
          </p:txBody>
        </p:sp>
        <p:sp>
          <p:nvSpPr>
            <p:cNvPr id="38969" name="Rectangle 6"/>
            <p:cNvSpPr>
              <a:spLocks noChangeArrowheads="1"/>
            </p:cNvSpPr>
            <p:nvPr/>
          </p:nvSpPr>
          <p:spPr bwMode="auto">
            <a:xfrm>
              <a:off x="219" y="1536"/>
              <a:ext cx="1978"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algn="ctr" eaLnBrk="1" hangingPunct="1">
                <a:spcBef>
                  <a:spcPct val="50000"/>
                </a:spcBef>
              </a:pPr>
              <a:r>
                <a:rPr kumimoji="1" lang="en-US" altLang="zh-CN" sz="3200" b="1">
                  <a:latin typeface="Times New Roman" panose="02020603050405020304" pitchFamily="18" charset="0"/>
                </a:rPr>
                <a:t>B.  S</a:t>
              </a:r>
              <a:r>
                <a:rPr kumimoji="1" lang="en-US" altLang="zh-CN" sz="3200" b="1" baseline="-25000">
                  <a:latin typeface="Times New Roman" panose="02020603050405020304" pitchFamily="18" charset="0"/>
                </a:rPr>
                <a:t>1</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1</a:t>
              </a: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S</a:t>
              </a:r>
              <a:r>
                <a:rPr kumimoji="1" lang="en-US" altLang="zh-CN" sz="3200" b="1" baseline="-25000">
                  <a:latin typeface="Times New Roman" panose="02020603050405020304" pitchFamily="18" charset="0"/>
                </a:rPr>
                <a:t>2</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4</a:t>
              </a:r>
              <a:endParaRPr kumimoji="1" lang="en-US" altLang="zh-CN" sz="3200" b="1">
                <a:latin typeface="Times New Roman" panose="02020603050405020304" pitchFamily="18" charset="0"/>
              </a:endParaRPr>
            </a:p>
          </p:txBody>
        </p:sp>
      </p:grpSp>
      <p:sp>
        <p:nvSpPr>
          <p:cNvPr id="38915" name="Text Box 7"/>
          <p:cNvSpPr txBox="1">
            <a:spLocks noChangeArrowheads="1"/>
          </p:cNvSpPr>
          <p:nvPr/>
        </p:nvSpPr>
        <p:spPr bwMode="auto">
          <a:xfrm>
            <a:off x="304800" y="685800"/>
            <a:ext cx="8229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a:latin typeface="Times New Roman" panose="02020603050405020304" pitchFamily="18" charset="0"/>
              </a:rPr>
              <a:t>       3.</a:t>
            </a:r>
            <a:r>
              <a:rPr kumimoji="1" lang="zh-CN" altLang="en-US" sz="3200" b="1">
                <a:latin typeface="Times New Roman" panose="02020603050405020304" pitchFamily="18" charset="0"/>
              </a:rPr>
              <a:t>如图所示，要使电磁铁磁性最强，正确的接法是  （        ）</a:t>
            </a:r>
            <a:endParaRPr kumimoji="1" lang="zh-CN" altLang="en-US" sz="3200" b="1">
              <a:latin typeface="Times New Roman" panose="02020603050405020304" pitchFamily="18" charset="0"/>
            </a:endParaRPr>
          </a:p>
        </p:txBody>
      </p:sp>
      <p:sp>
        <p:nvSpPr>
          <p:cNvPr id="38916" name="Text Box 8"/>
          <p:cNvSpPr txBox="1">
            <a:spLocks noChangeArrowheads="1"/>
          </p:cNvSpPr>
          <p:nvPr/>
        </p:nvSpPr>
        <p:spPr bwMode="auto">
          <a:xfrm>
            <a:off x="5715000" y="2571751"/>
            <a:ext cx="533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a:latin typeface="Times New Roman" panose="02020603050405020304" pitchFamily="18" charset="0"/>
              </a:rPr>
              <a:t>R</a:t>
            </a:r>
            <a:endParaRPr kumimoji="1" lang="en-US" altLang="zh-CN" sz="2800" b="1" baseline="-25000">
              <a:latin typeface="Times New Roman" panose="02020603050405020304" pitchFamily="18" charset="0"/>
            </a:endParaRPr>
          </a:p>
        </p:txBody>
      </p:sp>
      <p:grpSp>
        <p:nvGrpSpPr>
          <p:cNvPr id="38917" name="Group 9"/>
          <p:cNvGrpSpPr/>
          <p:nvPr/>
        </p:nvGrpSpPr>
        <p:grpSpPr bwMode="auto">
          <a:xfrm>
            <a:off x="4191000" y="2209800"/>
            <a:ext cx="4267200" cy="3048000"/>
            <a:chOff x="2640" y="960"/>
            <a:chExt cx="2688" cy="1920"/>
          </a:xfrm>
        </p:grpSpPr>
        <p:grpSp>
          <p:nvGrpSpPr>
            <p:cNvPr id="38926" name="Group 10"/>
            <p:cNvGrpSpPr/>
            <p:nvPr/>
          </p:nvGrpSpPr>
          <p:grpSpPr bwMode="auto">
            <a:xfrm>
              <a:off x="2640" y="960"/>
              <a:ext cx="2688" cy="1920"/>
              <a:chOff x="2640" y="960"/>
              <a:chExt cx="2688" cy="1920"/>
            </a:xfrm>
          </p:grpSpPr>
          <p:grpSp>
            <p:nvGrpSpPr>
              <p:cNvPr id="38929" name="Group 11"/>
              <p:cNvGrpSpPr/>
              <p:nvPr/>
            </p:nvGrpSpPr>
            <p:grpSpPr bwMode="auto">
              <a:xfrm>
                <a:off x="2640" y="960"/>
                <a:ext cx="2688" cy="1920"/>
                <a:chOff x="2640" y="960"/>
                <a:chExt cx="2688" cy="1920"/>
              </a:xfrm>
            </p:grpSpPr>
            <p:grpSp>
              <p:nvGrpSpPr>
                <p:cNvPr id="38931" name="Group 12"/>
                <p:cNvGrpSpPr/>
                <p:nvPr/>
              </p:nvGrpSpPr>
              <p:grpSpPr bwMode="auto">
                <a:xfrm>
                  <a:off x="2640" y="960"/>
                  <a:ext cx="2688" cy="1920"/>
                  <a:chOff x="2640" y="960"/>
                  <a:chExt cx="2688" cy="1920"/>
                </a:xfrm>
              </p:grpSpPr>
              <p:sp>
                <p:nvSpPr>
                  <p:cNvPr id="38933" name="Oval 13"/>
                  <p:cNvSpPr>
                    <a:spLocks noChangeArrowheads="1"/>
                  </p:cNvSpPr>
                  <p:nvPr/>
                </p:nvSpPr>
                <p:spPr bwMode="auto">
                  <a:xfrm>
                    <a:off x="2952" y="2220"/>
                    <a:ext cx="57" cy="57"/>
                  </a:xfrm>
                  <a:prstGeom prst="ellipse">
                    <a:avLst/>
                  </a:prstGeom>
                  <a:solidFill>
                    <a:schemeClr val="accent1"/>
                  </a:solidFill>
                  <a:ln w="12700" cap="sq">
                    <a:solidFill>
                      <a:schemeClr val="tx1"/>
                    </a:solidFill>
                    <a:round/>
                    <a:headEnd type="none" w="sm" len="sm"/>
                    <a:tailEnd type="none" w="sm" len="sm"/>
                  </a:ln>
                </p:spPr>
                <p:txBody>
                  <a:bodyPr wrap="none" anchor="ctr"/>
                  <a:lstStyle/>
                  <a:p>
                    <a:endParaRPr lang="zh-CN" altLang="en-US"/>
                  </a:p>
                </p:txBody>
              </p:sp>
              <p:grpSp>
                <p:nvGrpSpPr>
                  <p:cNvPr id="38934" name="Group 14"/>
                  <p:cNvGrpSpPr/>
                  <p:nvPr/>
                </p:nvGrpSpPr>
                <p:grpSpPr bwMode="auto">
                  <a:xfrm>
                    <a:off x="2640" y="960"/>
                    <a:ext cx="2688" cy="1920"/>
                    <a:chOff x="2448" y="1056"/>
                    <a:chExt cx="2688" cy="1920"/>
                  </a:xfrm>
                </p:grpSpPr>
                <p:sp>
                  <p:nvSpPr>
                    <p:cNvPr id="38935" name="Line 15"/>
                    <p:cNvSpPr>
                      <a:spLocks noChangeShapeType="1"/>
                    </p:cNvSpPr>
                    <p:nvPr/>
                  </p:nvSpPr>
                  <p:spPr bwMode="auto">
                    <a:xfrm flipH="1">
                      <a:off x="2772" y="2688"/>
                      <a:ext cx="288"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38936" name="Group 16"/>
                    <p:cNvGrpSpPr/>
                    <p:nvPr/>
                  </p:nvGrpSpPr>
                  <p:grpSpPr bwMode="auto">
                    <a:xfrm>
                      <a:off x="2448" y="1056"/>
                      <a:ext cx="2688" cy="1920"/>
                      <a:chOff x="2448" y="1056"/>
                      <a:chExt cx="2688" cy="1920"/>
                    </a:xfrm>
                  </p:grpSpPr>
                  <p:grpSp>
                    <p:nvGrpSpPr>
                      <p:cNvPr id="38938" name="Group 17"/>
                      <p:cNvGrpSpPr/>
                      <p:nvPr/>
                    </p:nvGrpSpPr>
                    <p:grpSpPr bwMode="auto">
                      <a:xfrm rot="5400000">
                        <a:off x="3624" y="1464"/>
                        <a:ext cx="1920" cy="1104"/>
                        <a:chOff x="2880" y="288"/>
                        <a:chExt cx="1920" cy="1104"/>
                      </a:xfrm>
                    </p:grpSpPr>
                    <p:sp>
                      <p:nvSpPr>
                        <p:cNvPr id="38956" name="Rectangle 18"/>
                        <p:cNvSpPr>
                          <a:spLocks noChangeArrowheads="1"/>
                        </p:cNvSpPr>
                        <p:nvPr/>
                      </p:nvSpPr>
                      <p:spPr bwMode="auto">
                        <a:xfrm>
                          <a:off x="2880" y="528"/>
                          <a:ext cx="1920" cy="384"/>
                        </a:xfrm>
                        <a:prstGeom prst="rect">
                          <a:avLst/>
                        </a:prstGeom>
                        <a:solidFill>
                          <a:schemeClr val="accent1"/>
                        </a:solidFill>
                        <a:ln w="28575">
                          <a:solidFill>
                            <a:schemeClr val="tx1"/>
                          </a:solidFill>
                          <a:miter lim="800000"/>
                        </a:ln>
                      </p:spPr>
                      <p:txBody>
                        <a:bodyPr wrap="none" anchor="ctr"/>
                        <a:lstStyle/>
                        <a:p>
                          <a:endParaRPr lang="zh-CN" altLang="en-US"/>
                        </a:p>
                      </p:txBody>
                    </p:sp>
                    <p:sp>
                      <p:nvSpPr>
                        <p:cNvPr id="38957" name="Freeform 19"/>
                        <p:cNvSpPr/>
                        <p:nvPr/>
                      </p:nvSpPr>
                      <p:spPr bwMode="auto">
                        <a:xfrm>
                          <a:off x="3240" y="352"/>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58" name="Freeform 20"/>
                        <p:cNvSpPr/>
                        <p:nvPr/>
                      </p:nvSpPr>
                      <p:spPr bwMode="auto">
                        <a:xfrm>
                          <a:off x="3408" y="336"/>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59" name="Freeform 21"/>
                        <p:cNvSpPr/>
                        <p:nvPr/>
                      </p:nvSpPr>
                      <p:spPr bwMode="auto">
                        <a:xfrm>
                          <a:off x="3588" y="336"/>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60" name="Freeform 22"/>
                        <p:cNvSpPr/>
                        <p:nvPr/>
                      </p:nvSpPr>
                      <p:spPr bwMode="auto">
                        <a:xfrm>
                          <a:off x="4296" y="336"/>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61" name="Freeform 23"/>
                        <p:cNvSpPr/>
                        <p:nvPr/>
                      </p:nvSpPr>
                      <p:spPr bwMode="auto">
                        <a:xfrm>
                          <a:off x="4128" y="336"/>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62" name="Freeform 24"/>
                        <p:cNvSpPr/>
                        <p:nvPr/>
                      </p:nvSpPr>
                      <p:spPr bwMode="auto">
                        <a:xfrm>
                          <a:off x="4464" y="288"/>
                          <a:ext cx="56" cy="1104"/>
                        </a:xfrm>
                        <a:custGeom>
                          <a:avLst/>
                          <a:gdLst>
                            <a:gd name="T0" fmla="*/ 0 w 56"/>
                            <a:gd name="T1" fmla="*/ 240 h 1104"/>
                            <a:gd name="T2" fmla="*/ 48 w 56"/>
                            <a:gd name="T3" fmla="*/ 144 h 1104"/>
                            <a:gd name="T4" fmla="*/ 48 w 56"/>
                            <a:gd name="T5" fmla="*/ 1104 h 1104"/>
                            <a:gd name="T6" fmla="*/ 0 60000 65536"/>
                            <a:gd name="T7" fmla="*/ 0 60000 65536"/>
                            <a:gd name="T8" fmla="*/ 0 60000 65536"/>
                            <a:gd name="T9" fmla="*/ 0 w 56"/>
                            <a:gd name="T10" fmla="*/ 0 h 1104"/>
                            <a:gd name="T11" fmla="*/ 56 w 56"/>
                            <a:gd name="T12" fmla="*/ 1104 h 1104"/>
                          </a:gdLst>
                          <a:ahLst/>
                          <a:cxnLst>
                            <a:cxn ang="T6">
                              <a:pos x="T0" y="T1"/>
                            </a:cxn>
                            <a:cxn ang="T7">
                              <a:pos x="T2" y="T3"/>
                            </a:cxn>
                            <a:cxn ang="T8">
                              <a:pos x="T4" y="T5"/>
                            </a:cxn>
                          </a:cxnLst>
                          <a:rect l="T9" t="T10" r="T11" b="T12"/>
                          <a:pathLst>
                            <a:path w="56" h="1104">
                              <a:moveTo>
                                <a:pt x="0" y="240"/>
                              </a:moveTo>
                              <a:cubicBezTo>
                                <a:pt x="20" y="120"/>
                                <a:pt x="40" y="0"/>
                                <a:pt x="48" y="144"/>
                              </a:cubicBezTo>
                              <a:cubicBezTo>
                                <a:pt x="56" y="288"/>
                                <a:pt x="52" y="696"/>
                                <a:pt x="48" y="1104"/>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63" name="Freeform 25"/>
                        <p:cNvSpPr/>
                        <p:nvPr/>
                      </p:nvSpPr>
                      <p:spPr bwMode="auto">
                        <a:xfrm>
                          <a:off x="3216" y="912"/>
                          <a:ext cx="1" cy="432"/>
                        </a:xfrm>
                        <a:custGeom>
                          <a:avLst/>
                          <a:gdLst>
                            <a:gd name="T0" fmla="*/ 0 w 1"/>
                            <a:gd name="T1" fmla="*/ 0 h 432"/>
                            <a:gd name="T2" fmla="*/ 0 w 1"/>
                            <a:gd name="T3" fmla="*/ 432 h 432"/>
                            <a:gd name="T4" fmla="*/ 0 60000 65536"/>
                            <a:gd name="T5" fmla="*/ 0 60000 65536"/>
                            <a:gd name="T6" fmla="*/ 0 w 1"/>
                            <a:gd name="T7" fmla="*/ 0 h 432"/>
                            <a:gd name="T8" fmla="*/ 1 w 1"/>
                            <a:gd name="T9" fmla="*/ 432 h 432"/>
                          </a:gdLst>
                          <a:ahLst/>
                          <a:cxnLst>
                            <a:cxn ang="T4">
                              <a:pos x="T0" y="T1"/>
                            </a:cxn>
                            <a:cxn ang="T5">
                              <a:pos x="T2" y="T3"/>
                            </a:cxn>
                          </a:cxnLst>
                          <a:rect l="T6" t="T7" r="T8" b="T9"/>
                          <a:pathLst>
                            <a:path w="1" h="432">
                              <a:moveTo>
                                <a:pt x="0" y="0"/>
                              </a:moveTo>
                              <a:cubicBezTo>
                                <a:pt x="0" y="180"/>
                                <a:pt x="0" y="360"/>
                                <a:pt x="0" y="432"/>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64" name="Freeform 26"/>
                        <p:cNvSpPr/>
                        <p:nvPr/>
                      </p:nvSpPr>
                      <p:spPr bwMode="auto">
                        <a:xfrm>
                          <a:off x="3948" y="336"/>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65" name="Freeform 27"/>
                        <p:cNvSpPr/>
                        <p:nvPr/>
                      </p:nvSpPr>
                      <p:spPr bwMode="auto">
                        <a:xfrm>
                          <a:off x="3768" y="336"/>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38939" name="Line 28"/>
                      <p:cNvSpPr>
                        <a:spLocks noChangeShapeType="1"/>
                      </p:cNvSpPr>
                      <p:nvPr/>
                    </p:nvSpPr>
                    <p:spPr bwMode="auto">
                      <a:xfrm flipH="1">
                        <a:off x="4080" y="1872"/>
                        <a:ext cx="336"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0" name="Line 29"/>
                      <p:cNvSpPr>
                        <a:spLocks noChangeShapeType="1"/>
                      </p:cNvSpPr>
                      <p:nvPr/>
                    </p:nvSpPr>
                    <p:spPr bwMode="auto">
                      <a:xfrm>
                        <a:off x="3744" y="1632"/>
                        <a:ext cx="432" cy="0"/>
                      </a:xfrm>
                      <a:prstGeom prst="line">
                        <a:avLst/>
                      </a:prstGeom>
                      <a:noFill/>
                      <a:ln w="28575" cap="sq">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1" name="Rectangle 30"/>
                      <p:cNvSpPr>
                        <a:spLocks noChangeArrowheads="1"/>
                      </p:cNvSpPr>
                      <p:nvPr/>
                    </p:nvSpPr>
                    <p:spPr bwMode="auto">
                      <a:xfrm>
                        <a:off x="3360" y="1572"/>
                        <a:ext cx="384" cy="144"/>
                      </a:xfrm>
                      <a:prstGeom prst="rect">
                        <a:avLst/>
                      </a:prstGeom>
                      <a:solidFill>
                        <a:schemeClr val="accent1"/>
                      </a:solidFill>
                      <a:ln w="28575" cap="sq">
                        <a:solidFill>
                          <a:schemeClr val="tx1"/>
                        </a:solidFill>
                        <a:miter lim="800000"/>
                        <a:headEnd type="none" w="sm" len="sm"/>
                        <a:tailEnd type="none" w="sm" len="sm"/>
                      </a:ln>
                    </p:spPr>
                    <p:txBody>
                      <a:bodyPr wrap="none" anchor="ctr"/>
                      <a:lstStyle/>
                      <a:p>
                        <a:endParaRPr lang="zh-CN" altLang="en-US"/>
                      </a:p>
                    </p:txBody>
                  </p:sp>
                  <p:sp>
                    <p:nvSpPr>
                      <p:cNvPr id="38942" name="Rectangle 31"/>
                      <p:cNvSpPr>
                        <a:spLocks noChangeArrowheads="1"/>
                      </p:cNvSpPr>
                      <p:nvPr/>
                    </p:nvSpPr>
                    <p:spPr bwMode="auto">
                      <a:xfrm>
                        <a:off x="2688" y="1572"/>
                        <a:ext cx="384" cy="144"/>
                      </a:xfrm>
                      <a:prstGeom prst="rect">
                        <a:avLst/>
                      </a:prstGeom>
                      <a:solidFill>
                        <a:schemeClr val="accent1"/>
                      </a:solidFill>
                      <a:ln w="28575" cap="sq">
                        <a:solidFill>
                          <a:schemeClr val="tx1"/>
                        </a:solidFill>
                        <a:miter lim="800000"/>
                        <a:headEnd type="none" w="sm" len="sm"/>
                        <a:tailEnd type="none" w="sm" len="sm"/>
                      </a:ln>
                    </p:spPr>
                    <p:txBody>
                      <a:bodyPr wrap="none" anchor="ctr"/>
                      <a:lstStyle/>
                      <a:p>
                        <a:endParaRPr lang="zh-CN" altLang="en-US"/>
                      </a:p>
                    </p:txBody>
                  </p:sp>
                  <p:sp>
                    <p:nvSpPr>
                      <p:cNvPr id="38943" name="Line 32"/>
                      <p:cNvSpPr>
                        <a:spLocks noChangeShapeType="1"/>
                      </p:cNvSpPr>
                      <p:nvPr/>
                    </p:nvSpPr>
                    <p:spPr bwMode="auto">
                      <a:xfrm flipH="1">
                        <a:off x="3072" y="1644"/>
                        <a:ext cx="288"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4" name="Line 33"/>
                      <p:cNvSpPr>
                        <a:spLocks noChangeShapeType="1"/>
                      </p:cNvSpPr>
                      <p:nvPr/>
                    </p:nvSpPr>
                    <p:spPr bwMode="auto">
                      <a:xfrm>
                        <a:off x="2448" y="1644"/>
                        <a:ext cx="240"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5" name="Line 34"/>
                      <p:cNvSpPr>
                        <a:spLocks noChangeShapeType="1"/>
                      </p:cNvSpPr>
                      <p:nvPr/>
                    </p:nvSpPr>
                    <p:spPr bwMode="auto">
                      <a:xfrm>
                        <a:off x="3216" y="1644"/>
                        <a:ext cx="0" cy="528"/>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6" name="Line 35"/>
                      <p:cNvSpPr>
                        <a:spLocks noChangeShapeType="1"/>
                      </p:cNvSpPr>
                      <p:nvPr/>
                    </p:nvSpPr>
                    <p:spPr bwMode="auto">
                      <a:xfrm>
                        <a:off x="2448" y="1644"/>
                        <a:ext cx="0" cy="528"/>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7" name="Line 36"/>
                      <p:cNvSpPr>
                        <a:spLocks noChangeShapeType="1"/>
                      </p:cNvSpPr>
                      <p:nvPr/>
                    </p:nvSpPr>
                    <p:spPr bwMode="auto">
                      <a:xfrm>
                        <a:off x="2448" y="2160"/>
                        <a:ext cx="240"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8" name="Line 37"/>
                      <p:cNvSpPr>
                        <a:spLocks noChangeShapeType="1"/>
                      </p:cNvSpPr>
                      <p:nvPr/>
                    </p:nvSpPr>
                    <p:spPr bwMode="auto">
                      <a:xfrm>
                        <a:off x="2880" y="2160"/>
                        <a:ext cx="336"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9" name="Line 38"/>
                      <p:cNvSpPr>
                        <a:spLocks noChangeShapeType="1"/>
                      </p:cNvSpPr>
                      <p:nvPr/>
                    </p:nvSpPr>
                    <p:spPr bwMode="auto">
                      <a:xfrm flipV="1">
                        <a:off x="2784" y="2040"/>
                        <a:ext cx="0" cy="336"/>
                      </a:xfrm>
                      <a:prstGeom prst="line">
                        <a:avLst/>
                      </a:prstGeom>
                      <a:noFill/>
                      <a:ln w="28575" cap="sq">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38950" name="Group 39"/>
                      <p:cNvGrpSpPr/>
                      <p:nvPr/>
                    </p:nvGrpSpPr>
                    <p:grpSpPr bwMode="auto">
                      <a:xfrm>
                        <a:off x="3048" y="2544"/>
                        <a:ext cx="528" cy="336"/>
                        <a:chOff x="3048" y="2592"/>
                        <a:chExt cx="528" cy="336"/>
                      </a:xfrm>
                    </p:grpSpPr>
                    <p:sp>
                      <p:nvSpPr>
                        <p:cNvPr id="38953" name="Line 40"/>
                        <p:cNvSpPr>
                          <a:spLocks noChangeShapeType="1"/>
                        </p:cNvSpPr>
                        <p:nvPr/>
                      </p:nvSpPr>
                      <p:spPr bwMode="auto">
                        <a:xfrm>
                          <a:off x="3048" y="2736"/>
                          <a:ext cx="432"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54" name="Line 41"/>
                        <p:cNvSpPr>
                          <a:spLocks noChangeShapeType="1"/>
                        </p:cNvSpPr>
                        <p:nvPr/>
                      </p:nvSpPr>
                      <p:spPr bwMode="auto">
                        <a:xfrm>
                          <a:off x="3480" y="2592"/>
                          <a:ext cx="0" cy="336"/>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55" name="Line 42"/>
                        <p:cNvSpPr>
                          <a:spLocks noChangeShapeType="1"/>
                        </p:cNvSpPr>
                        <p:nvPr/>
                      </p:nvSpPr>
                      <p:spPr bwMode="auto">
                        <a:xfrm>
                          <a:off x="3576" y="2688"/>
                          <a:ext cx="0" cy="144"/>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sp>
                    <p:nvSpPr>
                      <p:cNvPr id="38951" name="Line 43"/>
                      <p:cNvSpPr>
                        <a:spLocks noChangeShapeType="1"/>
                      </p:cNvSpPr>
                      <p:nvPr/>
                    </p:nvSpPr>
                    <p:spPr bwMode="auto">
                      <a:xfrm>
                        <a:off x="3576" y="2688"/>
                        <a:ext cx="528"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52" name="Oval 44"/>
                      <p:cNvSpPr>
                        <a:spLocks noChangeArrowheads="1"/>
                      </p:cNvSpPr>
                      <p:nvPr/>
                    </p:nvSpPr>
                    <p:spPr bwMode="auto">
                      <a:xfrm>
                        <a:off x="3888" y="1596"/>
                        <a:ext cx="57" cy="57"/>
                      </a:xfrm>
                      <a:prstGeom prst="ellipse">
                        <a:avLst/>
                      </a:prstGeom>
                      <a:solidFill>
                        <a:schemeClr val="accent1"/>
                      </a:solidFill>
                      <a:ln w="28575" cap="sq">
                        <a:solidFill>
                          <a:schemeClr val="tx1"/>
                        </a:solidFill>
                        <a:round/>
                        <a:headEnd type="none" w="sm" len="sm"/>
                        <a:tailEnd type="none" w="sm" len="sm"/>
                      </a:ln>
                    </p:spPr>
                    <p:txBody>
                      <a:bodyPr wrap="none" anchor="ctr"/>
                      <a:lstStyle/>
                      <a:p>
                        <a:endParaRPr lang="zh-CN" altLang="en-US"/>
                      </a:p>
                    </p:txBody>
                  </p:sp>
                </p:grpSp>
                <p:sp>
                  <p:nvSpPr>
                    <p:cNvPr id="38937" name="Line 45"/>
                    <p:cNvSpPr>
                      <a:spLocks noChangeShapeType="1"/>
                    </p:cNvSpPr>
                    <p:nvPr/>
                  </p:nvSpPr>
                  <p:spPr bwMode="auto">
                    <a:xfrm>
                      <a:off x="2784" y="2352"/>
                      <a:ext cx="0" cy="336"/>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38932" name="Oval 46"/>
                <p:cNvSpPr>
                  <a:spLocks noChangeArrowheads="1"/>
                </p:cNvSpPr>
                <p:nvPr/>
              </p:nvSpPr>
              <p:spPr bwMode="auto">
                <a:xfrm>
                  <a:off x="2823" y="2043"/>
                  <a:ext cx="57" cy="57"/>
                </a:xfrm>
                <a:prstGeom prst="ellipse">
                  <a:avLst/>
                </a:prstGeom>
                <a:solidFill>
                  <a:schemeClr val="accent1"/>
                </a:solidFill>
                <a:ln w="12700" cap="sq">
                  <a:solidFill>
                    <a:schemeClr val="tx1"/>
                  </a:solidFill>
                  <a:round/>
                  <a:headEnd type="none" w="sm" len="sm"/>
                  <a:tailEnd type="none" w="sm" len="sm"/>
                </a:ln>
              </p:spPr>
              <p:txBody>
                <a:bodyPr wrap="none" anchor="ctr"/>
                <a:lstStyle/>
                <a:p>
                  <a:endParaRPr lang="zh-CN" altLang="en-US"/>
                </a:p>
              </p:txBody>
            </p:sp>
          </p:grpSp>
          <p:sp>
            <p:nvSpPr>
              <p:cNvPr id="38930" name="Oval 47"/>
              <p:cNvSpPr>
                <a:spLocks noChangeArrowheads="1"/>
              </p:cNvSpPr>
              <p:nvPr/>
            </p:nvSpPr>
            <p:spPr bwMode="auto">
              <a:xfrm>
                <a:off x="3072" y="2043"/>
                <a:ext cx="57" cy="57"/>
              </a:xfrm>
              <a:prstGeom prst="ellipse">
                <a:avLst/>
              </a:prstGeom>
              <a:solidFill>
                <a:schemeClr val="accent1"/>
              </a:solidFill>
              <a:ln w="12700" cap="sq">
                <a:solidFill>
                  <a:schemeClr val="tx1"/>
                </a:solidFill>
                <a:round/>
                <a:headEnd type="none" w="sm" len="sm"/>
                <a:tailEnd type="none" w="sm" len="sm"/>
              </a:ln>
            </p:spPr>
            <p:txBody>
              <a:bodyPr wrap="none" anchor="ctr"/>
              <a:lstStyle/>
              <a:p>
                <a:endParaRPr lang="zh-CN" altLang="en-US"/>
              </a:p>
            </p:txBody>
          </p:sp>
        </p:grpSp>
        <p:sp>
          <p:nvSpPr>
            <p:cNvPr id="38927" name="Oval 48"/>
            <p:cNvSpPr>
              <a:spLocks noChangeArrowheads="1"/>
            </p:cNvSpPr>
            <p:nvPr/>
          </p:nvSpPr>
          <p:spPr bwMode="auto">
            <a:xfrm>
              <a:off x="4272" y="1272"/>
              <a:ext cx="57" cy="57"/>
            </a:xfrm>
            <a:prstGeom prst="ellipse">
              <a:avLst/>
            </a:prstGeom>
            <a:solidFill>
              <a:schemeClr val="accent1"/>
            </a:solidFill>
            <a:ln w="12700" cap="sq">
              <a:solidFill>
                <a:schemeClr val="tx1"/>
              </a:solidFill>
              <a:round/>
              <a:headEnd type="none" w="sm" len="sm"/>
              <a:tailEnd type="none" w="sm" len="sm"/>
            </a:ln>
          </p:spPr>
          <p:txBody>
            <a:bodyPr wrap="none" anchor="ctr"/>
            <a:lstStyle/>
            <a:p>
              <a:endParaRPr lang="zh-CN" altLang="en-US"/>
            </a:p>
          </p:txBody>
        </p:sp>
        <p:sp>
          <p:nvSpPr>
            <p:cNvPr id="38928" name="Oval 49"/>
            <p:cNvSpPr>
              <a:spLocks noChangeArrowheads="1"/>
            </p:cNvSpPr>
            <p:nvPr/>
          </p:nvSpPr>
          <p:spPr bwMode="auto">
            <a:xfrm>
              <a:off x="4272" y="1752"/>
              <a:ext cx="57" cy="57"/>
            </a:xfrm>
            <a:prstGeom prst="ellipse">
              <a:avLst/>
            </a:prstGeom>
            <a:solidFill>
              <a:schemeClr val="accent1"/>
            </a:solidFill>
            <a:ln w="12700" cap="sq">
              <a:solidFill>
                <a:schemeClr val="tx1"/>
              </a:solidFill>
              <a:round/>
              <a:headEnd type="none" w="sm" len="sm"/>
              <a:tailEnd type="none" w="sm" len="sm"/>
            </a:ln>
          </p:spPr>
          <p:txBody>
            <a:bodyPr wrap="none" anchor="ctr"/>
            <a:lstStyle/>
            <a:p>
              <a:endParaRPr lang="zh-CN" altLang="en-US"/>
            </a:p>
          </p:txBody>
        </p:sp>
      </p:grpSp>
      <p:sp>
        <p:nvSpPr>
          <p:cNvPr id="38918" name="Rectangle 50"/>
          <p:cNvSpPr>
            <a:spLocks noChangeArrowheads="1"/>
          </p:cNvSpPr>
          <p:nvPr/>
        </p:nvSpPr>
        <p:spPr bwMode="auto">
          <a:xfrm>
            <a:off x="6629400" y="3467100"/>
            <a:ext cx="3642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4</a:t>
            </a:r>
            <a:endParaRPr kumimoji="1" lang="en-US" altLang="zh-CN" sz="2800" b="1">
              <a:latin typeface="Times New Roman" panose="02020603050405020304" pitchFamily="18" charset="0"/>
            </a:endParaRPr>
          </a:p>
        </p:txBody>
      </p:sp>
      <p:sp>
        <p:nvSpPr>
          <p:cNvPr id="38919" name="Rectangle 51"/>
          <p:cNvSpPr>
            <a:spLocks noChangeArrowheads="1"/>
          </p:cNvSpPr>
          <p:nvPr/>
        </p:nvSpPr>
        <p:spPr bwMode="auto">
          <a:xfrm>
            <a:off x="6629400" y="2209800"/>
            <a:ext cx="3642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3</a:t>
            </a:r>
            <a:endParaRPr kumimoji="1" lang="en-US" altLang="zh-CN" sz="2800" b="1">
              <a:latin typeface="Times New Roman" panose="02020603050405020304" pitchFamily="18" charset="0"/>
            </a:endParaRPr>
          </a:p>
        </p:txBody>
      </p:sp>
      <p:sp>
        <p:nvSpPr>
          <p:cNvPr id="38920" name="Rectangle 52"/>
          <p:cNvSpPr>
            <a:spLocks noChangeArrowheads="1"/>
          </p:cNvSpPr>
          <p:nvPr/>
        </p:nvSpPr>
        <p:spPr bwMode="auto">
          <a:xfrm>
            <a:off x="6362701" y="2571751"/>
            <a:ext cx="5052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S</a:t>
            </a:r>
            <a:r>
              <a:rPr kumimoji="1" lang="en-US" altLang="zh-CN" sz="2800" b="1" baseline="-25000">
                <a:latin typeface="Times New Roman" panose="02020603050405020304" pitchFamily="18" charset="0"/>
              </a:rPr>
              <a:t>2</a:t>
            </a:r>
            <a:endParaRPr kumimoji="1" lang="en-US" altLang="zh-CN" sz="2800" b="1" baseline="-25000">
              <a:latin typeface="Times New Roman" panose="02020603050405020304" pitchFamily="18" charset="0"/>
            </a:endParaRPr>
          </a:p>
        </p:txBody>
      </p:sp>
      <p:sp>
        <p:nvSpPr>
          <p:cNvPr id="38921" name="Rectangle 53"/>
          <p:cNvSpPr>
            <a:spLocks noChangeArrowheads="1"/>
          </p:cNvSpPr>
          <p:nvPr/>
        </p:nvSpPr>
        <p:spPr bwMode="auto">
          <a:xfrm>
            <a:off x="4243390" y="3949700"/>
            <a:ext cx="5052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S</a:t>
            </a:r>
            <a:r>
              <a:rPr kumimoji="1" lang="en-US" altLang="zh-CN" sz="2800" b="1" baseline="-25000">
                <a:latin typeface="Times New Roman" panose="02020603050405020304" pitchFamily="18" charset="0"/>
              </a:rPr>
              <a:t>1</a:t>
            </a:r>
            <a:endParaRPr kumimoji="1" lang="en-US" altLang="zh-CN" sz="2800" b="1" baseline="-25000">
              <a:latin typeface="Times New Roman" panose="02020603050405020304" pitchFamily="18" charset="0"/>
            </a:endParaRPr>
          </a:p>
        </p:txBody>
      </p:sp>
      <p:sp>
        <p:nvSpPr>
          <p:cNvPr id="38922" name="Rectangle 54"/>
          <p:cNvSpPr>
            <a:spLocks noChangeArrowheads="1"/>
          </p:cNvSpPr>
          <p:nvPr/>
        </p:nvSpPr>
        <p:spPr bwMode="auto">
          <a:xfrm>
            <a:off x="4743450" y="3462339"/>
            <a:ext cx="3642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2</a:t>
            </a:r>
            <a:endParaRPr kumimoji="1" lang="en-US" altLang="zh-CN" sz="2800" b="1">
              <a:latin typeface="Times New Roman" panose="02020603050405020304" pitchFamily="18" charset="0"/>
            </a:endParaRPr>
          </a:p>
        </p:txBody>
      </p:sp>
      <p:sp>
        <p:nvSpPr>
          <p:cNvPr id="38923" name="Rectangle 55"/>
          <p:cNvSpPr>
            <a:spLocks noChangeArrowheads="1"/>
          </p:cNvSpPr>
          <p:nvPr/>
        </p:nvSpPr>
        <p:spPr bwMode="auto">
          <a:xfrm>
            <a:off x="4314825" y="3467100"/>
            <a:ext cx="3642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1</a:t>
            </a:r>
            <a:endParaRPr kumimoji="1" lang="en-US" altLang="zh-CN" sz="2800" b="1">
              <a:latin typeface="Times New Roman" panose="02020603050405020304" pitchFamily="18" charset="0"/>
            </a:endParaRPr>
          </a:p>
        </p:txBody>
      </p:sp>
      <p:sp>
        <p:nvSpPr>
          <p:cNvPr id="38924" name="Rectangle 56"/>
          <p:cNvSpPr>
            <a:spLocks noChangeArrowheads="1"/>
          </p:cNvSpPr>
          <p:nvPr/>
        </p:nvSpPr>
        <p:spPr bwMode="auto">
          <a:xfrm>
            <a:off x="4648201" y="2571751"/>
            <a:ext cx="444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R</a:t>
            </a:r>
            <a:endParaRPr kumimoji="1" lang="en-US" altLang="zh-CN" sz="2800" b="1">
              <a:latin typeface="Times New Roman" panose="02020603050405020304" pitchFamily="18" charset="0"/>
            </a:endParaRPr>
          </a:p>
        </p:txBody>
      </p:sp>
      <p:sp>
        <p:nvSpPr>
          <p:cNvPr id="23609" name="Rectangle 57"/>
          <p:cNvSpPr>
            <a:spLocks noChangeArrowheads="1"/>
          </p:cNvSpPr>
          <p:nvPr/>
        </p:nvSpPr>
        <p:spPr bwMode="auto">
          <a:xfrm>
            <a:off x="2743201" y="1219200"/>
            <a:ext cx="444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solidFill>
                  <a:srgbClr val="FF3300"/>
                </a:solidFill>
                <a:latin typeface="Times New Roman" panose="02020603050405020304" pitchFamily="18" charset="0"/>
              </a:rPr>
              <a:t>D</a:t>
            </a:r>
            <a:endParaRPr kumimoji="1" lang="en-US" altLang="zh-CN" sz="2800" b="1">
              <a:solidFill>
                <a:srgbClr val="FF33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3609"/>
                                        </p:tgtEl>
                                        <p:attrNameLst>
                                          <p:attrName>style.visibility</p:attrName>
                                        </p:attrNameLst>
                                      </p:cBhvr>
                                      <p:to>
                                        <p:strVal val="visible"/>
                                      </p:to>
                                    </p:set>
                                    <p:anim calcmode="lin" valueType="num">
                                      <p:cBhvr>
                                        <p:cTn id="7" dur="500" fill="hold"/>
                                        <p:tgtEl>
                                          <p:spTgt spid="23609"/>
                                        </p:tgtEl>
                                        <p:attrNameLst>
                                          <p:attrName>ppt_w</p:attrName>
                                        </p:attrNameLst>
                                      </p:cBhvr>
                                      <p:tavLst>
                                        <p:tav tm="0">
                                          <p:val>
                                            <p:fltVal val="0"/>
                                          </p:val>
                                        </p:tav>
                                        <p:tav tm="100000">
                                          <p:val>
                                            <p:strVal val="#ppt_w"/>
                                          </p:val>
                                        </p:tav>
                                      </p:tavLst>
                                    </p:anim>
                                    <p:anim calcmode="lin" valueType="num">
                                      <p:cBhvr>
                                        <p:cTn id="8" dur="500" fill="hold"/>
                                        <p:tgtEl>
                                          <p:spTgt spid="2360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0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 Box 3"/>
          <p:cNvSpPr txBox="1">
            <a:spLocks noChangeArrowheads="1"/>
          </p:cNvSpPr>
          <p:nvPr/>
        </p:nvSpPr>
        <p:spPr bwMode="auto">
          <a:xfrm>
            <a:off x="304800" y="762000"/>
            <a:ext cx="8458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a:latin typeface="Times New Roman" panose="02020603050405020304" pitchFamily="18" charset="0"/>
              </a:rPr>
              <a:t>      4.</a:t>
            </a:r>
            <a:r>
              <a:rPr kumimoji="1" lang="zh-CN" altLang="en-US" sz="3200" b="1">
                <a:latin typeface="Times New Roman" panose="02020603050405020304" pitchFamily="18" charset="0"/>
              </a:rPr>
              <a:t>将电磁铁、滑动变阻器、电源与开关接成成闭合回路，若将变阻器的滑片向右移动，那么螺线管上端悬挂铁块的弹簧将：</a:t>
            </a:r>
            <a:endParaRPr kumimoji="1" lang="zh-CN" altLang="en-US" sz="3200" b="1">
              <a:latin typeface="Times New Roman" panose="02020603050405020304" pitchFamily="18" charset="0"/>
            </a:endParaRPr>
          </a:p>
          <a:p>
            <a:pPr eaLnBrk="1" hangingPunct="1">
              <a:spcBef>
                <a:spcPct val="50000"/>
              </a:spcBef>
            </a:pPr>
            <a:r>
              <a:rPr kumimoji="1" lang="en-US" altLang="zh-CN" sz="3200" b="1">
                <a:latin typeface="Times New Roman" panose="02020603050405020304" pitchFamily="18" charset="0"/>
              </a:rPr>
              <a:t>        A.</a:t>
            </a:r>
            <a:r>
              <a:rPr kumimoji="1" lang="zh-CN" altLang="en-US" sz="3200" b="1">
                <a:latin typeface="Times New Roman" panose="02020603050405020304" pitchFamily="18" charset="0"/>
              </a:rPr>
              <a:t>不变            </a:t>
            </a:r>
            <a:r>
              <a:rPr kumimoji="1" lang="en-US" altLang="zh-CN" sz="3200" b="1">
                <a:latin typeface="Times New Roman" panose="02020603050405020304" pitchFamily="18" charset="0"/>
              </a:rPr>
              <a:t>B.</a:t>
            </a:r>
            <a:r>
              <a:rPr kumimoji="1" lang="zh-CN" altLang="en-US" sz="3200" b="1">
                <a:latin typeface="Times New Roman" panose="02020603050405020304" pitchFamily="18" charset="0"/>
              </a:rPr>
              <a:t>缩短</a:t>
            </a:r>
            <a:endParaRPr kumimoji="1" lang="zh-CN" altLang="en-US" sz="3200" b="1">
              <a:latin typeface="Times New Roman" panose="02020603050405020304" pitchFamily="18" charset="0"/>
            </a:endParaRPr>
          </a:p>
          <a:p>
            <a:pPr eaLnBrk="1" hangingPunct="1">
              <a:spcBef>
                <a:spcPct val="50000"/>
              </a:spcBef>
            </a:pPr>
            <a:r>
              <a:rPr kumimoji="1" lang="en-US" altLang="zh-CN" sz="3200" b="1">
                <a:latin typeface="Times New Roman" panose="02020603050405020304" pitchFamily="18" charset="0"/>
              </a:rPr>
              <a:t>         C.</a:t>
            </a:r>
            <a:r>
              <a:rPr kumimoji="1" lang="zh-CN" altLang="en-US" sz="3200" b="1">
                <a:latin typeface="Times New Roman" panose="02020603050405020304" pitchFamily="18" charset="0"/>
              </a:rPr>
              <a:t>伸长            </a:t>
            </a:r>
            <a:r>
              <a:rPr kumimoji="1" lang="en-US" altLang="zh-CN" sz="3200" b="1">
                <a:latin typeface="Times New Roman" panose="02020603050405020304" pitchFamily="18" charset="0"/>
              </a:rPr>
              <a:t>D.</a:t>
            </a:r>
            <a:r>
              <a:rPr kumimoji="1" lang="zh-CN" altLang="en-US" sz="3200" b="1">
                <a:latin typeface="Times New Roman" panose="02020603050405020304" pitchFamily="18" charset="0"/>
              </a:rPr>
              <a:t>不能判断</a:t>
            </a:r>
            <a:endParaRPr kumimoji="1" lang="zh-CN" altLang="en-US" sz="3200" b="1">
              <a:latin typeface="Times New Roman" panose="02020603050405020304" pitchFamily="18" charset="0"/>
            </a:endParaRPr>
          </a:p>
        </p:txBody>
      </p:sp>
      <p:graphicFrame>
        <p:nvGraphicFramePr>
          <p:cNvPr id="25604" name="Object 4"/>
          <p:cNvGraphicFramePr>
            <a:graphicFrameLocks noChangeAspect="1"/>
          </p:cNvGraphicFramePr>
          <p:nvPr/>
        </p:nvGraphicFramePr>
        <p:xfrm>
          <a:off x="6096000" y="4343401"/>
          <a:ext cx="3048000" cy="2247900"/>
        </p:xfrm>
        <a:graphic>
          <a:graphicData uri="http://schemas.openxmlformats.org/presentationml/2006/ole">
            <mc:AlternateContent xmlns:mc="http://schemas.openxmlformats.org/markup-compatibility/2006">
              <mc:Choice xmlns:v="urn:schemas-microsoft-com:vml" Requires="v">
                <p:oleObj spid="_x0000_s1039" name="BMP 图象" r:id="rId1" imgW="3048000" imgH="2247900" progId="Paint.Picture">
                  <p:embed/>
                </p:oleObj>
              </mc:Choice>
              <mc:Fallback>
                <p:oleObj name="BMP 图象" r:id="rId1" imgW="3048000" imgH="2247900" progId="Paint.Picture">
                  <p:embed/>
                  <p:pic>
                    <p:nvPicPr>
                      <p:cNvPr id="0" name="图片 10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4343401"/>
                        <a:ext cx="304800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5605" name="Picture 5"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2" y="3048002"/>
            <a:ext cx="9048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6"/>
          <p:cNvGrpSpPr/>
          <p:nvPr/>
        </p:nvGrpSpPr>
        <p:grpSpPr bwMode="auto">
          <a:xfrm>
            <a:off x="1600200" y="3505200"/>
            <a:ext cx="533400" cy="457200"/>
            <a:chOff x="1152" y="3120"/>
            <a:chExt cx="336" cy="288"/>
          </a:xfrm>
        </p:grpSpPr>
        <p:sp>
          <p:nvSpPr>
            <p:cNvPr id="1043" name="Line 7"/>
            <p:cNvSpPr>
              <a:spLocks noChangeShapeType="1"/>
            </p:cNvSpPr>
            <p:nvPr/>
          </p:nvSpPr>
          <p:spPr bwMode="auto">
            <a:xfrm>
              <a:off x="1152" y="3312"/>
              <a:ext cx="144" cy="96"/>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44" name="Line 8"/>
            <p:cNvSpPr>
              <a:spLocks noChangeShapeType="1"/>
            </p:cNvSpPr>
            <p:nvPr/>
          </p:nvSpPr>
          <p:spPr bwMode="auto">
            <a:xfrm flipV="1">
              <a:off x="1296" y="3120"/>
              <a:ext cx="192" cy="288"/>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5609" name="Text Box 9"/>
          <p:cNvSpPr txBox="1">
            <a:spLocks noChangeArrowheads="1"/>
          </p:cNvSpPr>
          <p:nvPr/>
        </p:nvSpPr>
        <p:spPr bwMode="auto">
          <a:xfrm>
            <a:off x="457200" y="4800600"/>
            <a:ext cx="52578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latin typeface="Times New Roman" panose="02020603050405020304" pitchFamily="18" charset="0"/>
              </a:rPr>
              <a:t>      </a:t>
            </a:r>
            <a:r>
              <a:rPr kumimoji="1" lang="zh-CN" altLang="en-US" sz="3200" b="1">
                <a:solidFill>
                  <a:srgbClr val="FF0000"/>
                </a:solidFill>
                <a:latin typeface="Times New Roman" panose="02020603050405020304" pitchFamily="18" charset="0"/>
              </a:rPr>
              <a:t>思考：</a:t>
            </a:r>
            <a:r>
              <a:rPr kumimoji="1" lang="zh-CN" altLang="en-US" sz="3200" b="1">
                <a:latin typeface="Times New Roman" panose="02020603050405020304" pitchFamily="18" charset="0"/>
              </a:rPr>
              <a:t>若悬挂的铁块改为磁铁，情况又将怎样呢？</a:t>
            </a:r>
            <a:endParaRPr kumimoji="1" lang="zh-CN" altLang="en-US" sz="3200" b="1">
              <a:latin typeface="Times New Roman" panose="02020603050405020304" pitchFamily="18" charset="0"/>
            </a:endParaRPr>
          </a:p>
        </p:txBody>
      </p:sp>
      <p:pic>
        <p:nvPicPr>
          <p:cNvPr id="25610" name="Picture 10" descr="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2" y="3048002"/>
            <a:ext cx="10001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1" name="Line 11"/>
          <p:cNvSpPr>
            <a:spLocks noChangeShapeType="1"/>
          </p:cNvSpPr>
          <p:nvPr/>
        </p:nvSpPr>
        <p:spPr bwMode="auto">
          <a:xfrm>
            <a:off x="1828800" y="3733800"/>
            <a:ext cx="228600" cy="15240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3" name="Group 12"/>
          <p:cNvGrpSpPr/>
          <p:nvPr/>
        </p:nvGrpSpPr>
        <p:grpSpPr bwMode="auto">
          <a:xfrm>
            <a:off x="4419600" y="2590800"/>
            <a:ext cx="533400" cy="457200"/>
            <a:chOff x="240" y="3024"/>
            <a:chExt cx="336" cy="288"/>
          </a:xfrm>
        </p:grpSpPr>
        <p:sp>
          <p:nvSpPr>
            <p:cNvPr id="1041" name="Line 13"/>
            <p:cNvSpPr>
              <a:spLocks noChangeShapeType="1"/>
            </p:cNvSpPr>
            <p:nvPr/>
          </p:nvSpPr>
          <p:spPr bwMode="auto">
            <a:xfrm>
              <a:off x="240" y="3216"/>
              <a:ext cx="144" cy="96"/>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42" name="Line 14"/>
            <p:cNvSpPr>
              <a:spLocks noChangeShapeType="1"/>
            </p:cNvSpPr>
            <p:nvPr/>
          </p:nvSpPr>
          <p:spPr bwMode="auto">
            <a:xfrm flipV="1">
              <a:off x="384" y="3024"/>
              <a:ext cx="192" cy="288"/>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4" name="Group 15"/>
          <p:cNvGrpSpPr/>
          <p:nvPr/>
        </p:nvGrpSpPr>
        <p:grpSpPr bwMode="auto">
          <a:xfrm>
            <a:off x="6705600" y="5638800"/>
            <a:ext cx="152400" cy="152400"/>
            <a:chOff x="480" y="2544"/>
            <a:chExt cx="96" cy="96"/>
          </a:xfrm>
        </p:grpSpPr>
        <p:sp>
          <p:nvSpPr>
            <p:cNvPr id="5" name="Line 16"/>
            <p:cNvSpPr>
              <a:spLocks noChangeShapeType="1"/>
            </p:cNvSpPr>
            <p:nvPr/>
          </p:nvSpPr>
          <p:spPr bwMode="auto">
            <a:xfrm flipH="1">
              <a:off x="480" y="2544"/>
              <a:ext cx="96" cy="48"/>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40" name="Line 17"/>
            <p:cNvSpPr>
              <a:spLocks noChangeShapeType="1"/>
            </p:cNvSpPr>
            <p:nvPr/>
          </p:nvSpPr>
          <p:spPr bwMode="auto">
            <a:xfrm>
              <a:off x="480" y="2592"/>
              <a:ext cx="96" cy="48"/>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6" name="Group 18"/>
          <p:cNvGrpSpPr/>
          <p:nvPr/>
        </p:nvGrpSpPr>
        <p:grpSpPr bwMode="auto">
          <a:xfrm>
            <a:off x="6248400" y="5105400"/>
            <a:ext cx="152400" cy="152400"/>
            <a:chOff x="384" y="2640"/>
            <a:chExt cx="96" cy="96"/>
          </a:xfrm>
        </p:grpSpPr>
        <p:sp>
          <p:nvSpPr>
            <p:cNvPr id="1037" name="Line 19"/>
            <p:cNvSpPr>
              <a:spLocks noChangeShapeType="1"/>
            </p:cNvSpPr>
            <p:nvPr/>
          </p:nvSpPr>
          <p:spPr bwMode="auto">
            <a:xfrm>
              <a:off x="384" y="2640"/>
              <a:ext cx="96" cy="48"/>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38" name="Line 20"/>
            <p:cNvSpPr>
              <a:spLocks noChangeShapeType="1"/>
            </p:cNvSpPr>
            <p:nvPr/>
          </p:nvSpPr>
          <p:spPr bwMode="auto">
            <a:xfrm flipH="1">
              <a:off x="384" y="2688"/>
              <a:ext cx="96" cy="48"/>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5621" name="Text Box 21"/>
          <p:cNvSpPr txBox="1">
            <a:spLocks noChangeArrowheads="1"/>
          </p:cNvSpPr>
          <p:nvPr/>
        </p:nvSpPr>
        <p:spPr bwMode="auto">
          <a:xfrm>
            <a:off x="5715000" y="4191001"/>
            <a:ext cx="457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a:latin typeface="Times New Roman" panose="02020603050405020304" pitchFamily="18" charset="0"/>
              </a:rPr>
              <a:t>N</a:t>
            </a:r>
            <a:endParaRPr kumimoji="1" lang="en-US" altLang="zh-CN" sz="3200">
              <a:latin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dissolve">
                                      <p:cBhvr>
                                        <p:cTn id="7" dur="500"/>
                                        <p:tgtEl>
                                          <p:spTgt spid="25603"/>
                                        </p:tgtEl>
                                      </p:cBhvr>
                                    </p:animEffect>
                                  </p:childTnLst>
                                  <p:subTnLst>
                                    <p:audio>
                                      <p:cMediaNode>
                                        <p:cTn display="0" masterRel="sameClick">
                                          <p:stCondLst>
                                            <p:cond evt="begin" delay="0">
                                              <p:tn val="5"/>
                                            </p:cond>
                                          </p:stCondLst>
                                          <p:endCondLst>
                                            <p:cond evt="onStopAudio" delay="0">
                                              <p:tgtEl>
                                                <p:sldTgt/>
                                              </p:tgtEl>
                                            </p:cond>
                                          </p:endCondLst>
                                        </p:cTn>
                                        <p:tgtEl>
                                          <p:sndTgt r:embed="rId5" name="chimes.wav"/>
                                        </p:tgtEl>
                                      </p:cMediaNode>
                                    </p:audio>
                                  </p:sub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25604"/>
                                        </p:tgtEl>
                                        <p:attrNameLst>
                                          <p:attrName>style.visibility</p:attrName>
                                        </p:attrNameLst>
                                      </p:cBhvr>
                                      <p:to>
                                        <p:strVal val="visible"/>
                                      </p:to>
                                    </p:set>
                                  </p:childTnLst>
                                  <p:subTnLst>
                                    <p:cmd type="evt" cmd="onstopaudio">
                                      <p:cBhvr>
                                        <p:cTn display="0" masterRel="sameClick">
                                          <p:stCondLst>
                                            <p:cond evt="begin" delay="0">
                                              <p:tn val="9"/>
                                            </p:cond>
                                          </p:stCondLst>
                                        </p:cTn>
                                        <p:tgtEl>
                                          <p:sldTgt/>
                                        </p:tgtEl>
                                      </p:cBhvr>
                                    </p:cmd>
                                  </p:subTnLst>
                                </p:cTn>
                              </p:par>
                            </p:childTnLst>
                          </p:cTn>
                        </p:par>
                        <p:par>
                          <p:cTn id="11" fill="hold">
                            <p:stCondLst>
                              <p:cond delay="1000"/>
                            </p:stCondLst>
                            <p:childTnLst>
                              <p:par>
                                <p:cTn id="12" presetID="1" presetClass="entr" presetSubtype="0" fill="hold" nodeType="afterEffect">
                                  <p:stCondLst>
                                    <p:cond delay="0"/>
                                  </p:stCondLst>
                                  <p:childTnLst>
                                    <p:set>
                                      <p:cBhvr>
                                        <p:cTn id="13" dur="1" fill="hold">
                                          <p:stCondLst>
                                            <p:cond delay="499"/>
                                          </p:stCondLst>
                                        </p:cTn>
                                        <p:tgtEl>
                                          <p:spTgt spid="25605"/>
                                        </p:tgtEl>
                                        <p:attrNameLst>
                                          <p:attrName>style.visibility</p:attrName>
                                        </p:attrNameLst>
                                      </p:cBhvr>
                                      <p:to>
                                        <p:strVal val="visible"/>
                                      </p:to>
                                    </p:set>
                                  </p:childTnLst>
                                  <p:subTnLst>
                                    <p:cmd type="evt" cmd="onstopaudio">
                                      <p:cBhvr>
                                        <p:cTn display="0" masterRel="sameClick">
                                          <p:stCondLst>
                                            <p:cond evt="begin" delay="0">
                                              <p:tn val="12"/>
                                            </p:cond>
                                          </p:stCondLst>
                                        </p:cTn>
                                        <p:tgtEl>
                                          <p:sldTgt/>
                                        </p:tgtEl>
                                      </p:cBhvr>
                                    </p:cmd>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6" name="好.wav"/>
                                        </p:tgtEl>
                                      </p:cMediaNode>
                                    </p:audio>
                                  </p:subTnLst>
                                </p:cTn>
                              </p:par>
                            </p:childTnLst>
                          </p:cTn>
                        </p:par>
                      </p:childTnLst>
                    </p:cTn>
                  </p:par>
                  <p:par>
                    <p:cTn id="20" fill="hold">
                      <p:stCondLst>
                        <p:cond delay="indefinite"/>
                      </p:stCondLst>
                      <p:childTnLst>
                        <p:par>
                          <p:cTn id="21" fill="hold">
                            <p:stCondLst>
                              <p:cond delay="0"/>
                            </p:stCondLst>
                            <p:childTnLst>
                              <p:par>
                                <p:cTn id="22" presetID="4" presetClass="entr" presetSubtype="32" fill="hold" grpId="0" nodeType="clickEffect">
                                  <p:stCondLst>
                                    <p:cond delay="0"/>
                                  </p:stCondLst>
                                  <p:childTnLst>
                                    <p:set>
                                      <p:cBhvr>
                                        <p:cTn id="23" dur="1" fill="hold">
                                          <p:stCondLst>
                                            <p:cond delay="0"/>
                                          </p:stCondLst>
                                        </p:cTn>
                                        <p:tgtEl>
                                          <p:spTgt spid="25609"/>
                                        </p:tgtEl>
                                        <p:attrNameLst>
                                          <p:attrName>style.visibility</p:attrName>
                                        </p:attrNameLst>
                                      </p:cBhvr>
                                      <p:to>
                                        <p:strVal val="visible"/>
                                      </p:to>
                                    </p:set>
                                    <p:animEffect transition="in" filter="box(out)">
                                      <p:cBhvr>
                                        <p:cTn id="24" dur="500"/>
                                        <p:tgtEl>
                                          <p:spTgt spid="25609"/>
                                        </p:tgtEl>
                                      </p:cBhvr>
                                    </p:animEffect>
                                  </p:childTnLst>
                                  <p:subTnLst>
                                    <p:audio>
                                      <p:cMediaNode>
                                        <p:cTn display="0" masterRel="sameClick">
                                          <p:stCondLst>
                                            <p:cond evt="begin" delay="0">
                                              <p:tn val="22"/>
                                            </p:cond>
                                          </p:stCondLst>
                                          <p:endCondLst>
                                            <p:cond evt="onStopAudio" delay="0">
                                              <p:tgtEl>
                                                <p:sldTgt/>
                                              </p:tgtEl>
                                            </p:cond>
                                          </p:endCondLst>
                                        </p:cTn>
                                        <p:tgtEl>
                                          <p:sndTgt r:embed="rId5" name="chimes.wav"/>
                                        </p:tgtEl>
                                      </p:cMediaNode>
                                    </p:audio>
                                  </p:sub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5610"/>
                                        </p:tgtEl>
                                        <p:attrNameLst>
                                          <p:attrName>style.visibility</p:attrName>
                                        </p:attrNameLst>
                                      </p:cBhvr>
                                      <p:to>
                                        <p:strVal val="visible"/>
                                      </p:to>
                                    </p:set>
                                    <p:anim calcmode="lin" valueType="num">
                                      <p:cBhvr additive="base">
                                        <p:cTn id="29" dur="500" fill="hold"/>
                                        <p:tgtEl>
                                          <p:spTgt spid="25610"/>
                                        </p:tgtEl>
                                        <p:attrNameLst>
                                          <p:attrName>ppt_x</p:attrName>
                                        </p:attrNameLst>
                                      </p:cBhvr>
                                      <p:tavLst>
                                        <p:tav tm="0">
                                          <p:val>
                                            <p:strVal val="0-#ppt_w/2"/>
                                          </p:val>
                                        </p:tav>
                                        <p:tav tm="100000">
                                          <p:val>
                                            <p:strVal val="#ppt_x"/>
                                          </p:val>
                                        </p:tav>
                                      </p:tavLst>
                                    </p:anim>
                                    <p:anim calcmode="lin" valueType="num">
                                      <p:cBhvr additive="base">
                                        <p:cTn id="30" dur="500" fill="hold"/>
                                        <p:tgtEl>
                                          <p:spTgt spid="256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7" name="laser.wav"/>
                                        </p:tgtEl>
                                      </p:cMediaNode>
                                    </p:audio>
                                  </p:sub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5611"/>
                                        </p:tgtEl>
                                        <p:attrNameLst>
                                          <p:attrName>style.visibility</p:attrName>
                                        </p:attrNameLst>
                                      </p:cBhvr>
                                      <p:to>
                                        <p:strVal val="visible"/>
                                      </p:to>
                                    </p:set>
                                    <p:anim calcmode="lin" valueType="num">
                                      <p:cBhvr additive="base">
                                        <p:cTn id="35" dur="500" fill="hold"/>
                                        <p:tgtEl>
                                          <p:spTgt spid="25611"/>
                                        </p:tgtEl>
                                        <p:attrNameLst>
                                          <p:attrName>ppt_x</p:attrName>
                                        </p:attrNameLst>
                                      </p:cBhvr>
                                      <p:tavLst>
                                        <p:tav tm="0">
                                          <p:val>
                                            <p:strVal val="0-#ppt_w/2"/>
                                          </p:val>
                                        </p:tav>
                                        <p:tav tm="100000">
                                          <p:val>
                                            <p:strVal val="#ppt_x"/>
                                          </p:val>
                                        </p:tav>
                                      </p:tavLst>
                                    </p:anim>
                                    <p:anim calcmode="lin" valueType="num">
                                      <p:cBhvr additive="base">
                                        <p:cTn id="36" dur="500" fill="hold"/>
                                        <p:tgtEl>
                                          <p:spTgt spid="256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8" name="glass.wav"/>
                                        </p:tgtEl>
                                      </p:cMediaNode>
                                    </p:audio>
                                  </p:sub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0-#ppt_w/2"/>
                                          </p:val>
                                        </p:tav>
                                        <p:tav tm="100000">
                                          <p:val>
                                            <p:strVal val="#ppt_x"/>
                                          </p:val>
                                        </p:tav>
                                      </p:tavLst>
                                    </p:anim>
                                    <p:anim calcmode="lin" valueType="num">
                                      <p:cBhvr additive="base">
                                        <p:cTn id="42" dur="50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6" name="好.wav"/>
                                        </p:tgtEl>
                                      </p:cMediaNode>
                                    </p:audio>
                                  </p:sub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0-#ppt_w/2"/>
                                          </p:val>
                                        </p:tav>
                                        <p:tav tm="100000">
                                          <p:val>
                                            <p:strVal val="#ppt_x"/>
                                          </p:val>
                                        </p:tav>
                                      </p:tavLst>
                                    </p:anim>
                                    <p:anim calcmode="lin" valueType="num">
                                      <p:cBhvr additive="base">
                                        <p:cTn id="48" dur="5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5" name="chimes.wav"/>
                                        </p:tgtEl>
                                      </p:cMediaNode>
                                    </p:audio>
                                  </p:sub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25621"/>
                                        </p:tgtEl>
                                        <p:attrNameLst>
                                          <p:attrName>style.visibility</p:attrName>
                                        </p:attrNameLst>
                                      </p:cBhvr>
                                      <p:to>
                                        <p:strVal val="visible"/>
                                      </p:to>
                                    </p:set>
                                    <p:anim calcmode="lin" valueType="num">
                                      <p:cBhvr additive="base">
                                        <p:cTn id="53" dur="500" fill="hold"/>
                                        <p:tgtEl>
                                          <p:spTgt spid="25621"/>
                                        </p:tgtEl>
                                        <p:attrNameLst>
                                          <p:attrName>ppt_x</p:attrName>
                                        </p:attrNameLst>
                                      </p:cBhvr>
                                      <p:tavLst>
                                        <p:tav tm="0">
                                          <p:val>
                                            <p:strVal val="0-#ppt_w/2"/>
                                          </p:val>
                                        </p:tav>
                                        <p:tav tm="100000">
                                          <p:val>
                                            <p:strVal val="#ppt_x"/>
                                          </p:val>
                                        </p:tav>
                                      </p:tavLst>
                                    </p:anim>
                                    <p:anim calcmode="lin" valueType="num">
                                      <p:cBhvr additive="base">
                                        <p:cTn id="54" dur="500" fill="hold"/>
                                        <p:tgtEl>
                                          <p:spTgt spid="256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utoUpdateAnimBg="0"/>
      <p:bldP spid="25609" grpId="0" autoUpdateAnimBg="0"/>
      <p:bldP spid="25611" grpId="0" animBg="1"/>
      <p:bldP spid="25621"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AutoShape 12"/>
          <p:cNvSpPr/>
          <p:nvPr/>
        </p:nvSpPr>
        <p:spPr bwMode="auto">
          <a:xfrm>
            <a:off x="1143002" y="1524000"/>
            <a:ext cx="360363" cy="4038600"/>
          </a:xfrm>
          <a:prstGeom prst="leftBrace">
            <a:avLst>
              <a:gd name="adj1" fmla="val 66568"/>
              <a:gd name="adj2" fmla="val 50000"/>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4830" name="Text Box 14"/>
          <p:cNvSpPr txBox="1">
            <a:spLocks noChangeArrowheads="1"/>
          </p:cNvSpPr>
          <p:nvPr/>
        </p:nvSpPr>
        <p:spPr bwMode="auto">
          <a:xfrm>
            <a:off x="1600200" y="1295401"/>
            <a:ext cx="6948488" cy="4462760"/>
          </a:xfrm>
          <a:prstGeom prst="rect">
            <a:avLst/>
          </a:prstGeom>
          <a:noFill/>
          <a:ln w="9525">
            <a:noFill/>
            <a:miter lim="800000"/>
          </a:ln>
          <a:effectLst/>
        </p:spPr>
        <p:txBody>
          <a:bodyPr>
            <a:spAutoFit/>
          </a:bodyPr>
          <a:lstStyle/>
          <a:p>
            <a:pPr>
              <a:defRPr/>
            </a:pPr>
            <a:r>
              <a:rPr lang="en-US" altLang="zh-CN" sz="3200" b="1" dirty="0">
                <a:solidFill>
                  <a:srgbClr val="FF0066"/>
                </a:solidFill>
              </a:rPr>
              <a:t>1.</a:t>
            </a:r>
            <a:r>
              <a:rPr lang="zh-CN" altLang="en-US" sz="3200" b="1" dirty="0">
                <a:solidFill>
                  <a:srgbClr val="FF0066"/>
                </a:solidFill>
              </a:rPr>
              <a:t>定义：</a:t>
            </a:r>
            <a:r>
              <a:rPr lang="zh-CN" altLang="en-US" sz="3200" b="1" dirty="0"/>
              <a:t>带有铁芯的螺线管</a:t>
            </a:r>
            <a:br>
              <a:rPr lang="zh-CN" altLang="en-US" sz="3200" b="1" dirty="0">
                <a:solidFill>
                  <a:srgbClr val="FF0066"/>
                </a:solidFill>
              </a:rPr>
            </a:br>
            <a:r>
              <a:rPr lang="en-US" altLang="zh-CN" sz="3200" b="1" dirty="0">
                <a:solidFill>
                  <a:srgbClr val="FF0066"/>
                </a:solidFill>
              </a:rPr>
              <a:t>2.</a:t>
            </a:r>
            <a:r>
              <a:rPr lang="zh-CN" altLang="en-US" sz="3200" b="1" dirty="0">
                <a:solidFill>
                  <a:srgbClr val="FF0066"/>
                </a:solidFill>
              </a:rPr>
              <a:t>结构：</a:t>
            </a:r>
            <a:r>
              <a:rPr lang="zh-CN" altLang="en-US" sz="3200" b="1" dirty="0"/>
              <a:t>铁芯、螺线管</a:t>
            </a:r>
            <a:br>
              <a:rPr lang="zh-CN" altLang="en-US" sz="3200" b="1" dirty="0">
                <a:solidFill>
                  <a:srgbClr val="FF0066"/>
                </a:solidFill>
              </a:rPr>
            </a:br>
            <a:r>
              <a:rPr lang="en-US" altLang="zh-CN" sz="3200" b="1" dirty="0">
                <a:solidFill>
                  <a:srgbClr val="FF0066"/>
                </a:solidFill>
              </a:rPr>
              <a:t>3.</a:t>
            </a:r>
            <a:r>
              <a:rPr lang="zh-CN" altLang="en-US" sz="3200" b="1" dirty="0">
                <a:solidFill>
                  <a:srgbClr val="FF0066"/>
                </a:solidFill>
              </a:rPr>
              <a:t>原理：</a:t>
            </a:r>
            <a:r>
              <a:rPr lang="zh-CN" altLang="en-US" sz="3200" b="1" dirty="0"/>
              <a:t>电流的磁效应</a:t>
            </a:r>
            <a:br>
              <a:rPr lang="zh-CN" altLang="en-US" sz="2800" b="1" dirty="0">
                <a:solidFill>
                  <a:srgbClr val="FF0066"/>
                </a:solidFill>
              </a:rPr>
            </a:br>
            <a:r>
              <a:rPr lang="en-US" altLang="zh-CN" sz="3200" b="1" dirty="0">
                <a:solidFill>
                  <a:srgbClr val="FF0066"/>
                </a:solidFill>
              </a:rPr>
              <a:t>4.</a:t>
            </a:r>
            <a:r>
              <a:rPr lang="zh-CN" altLang="en-US" sz="3200" b="1" dirty="0">
                <a:solidFill>
                  <a:srgbClr val="FF0066"/>
                </a:solidFill>
              </a:rPr>
              <a:t>影响因素：</a:t>
            </a:r>
            <a:r>
              <a:rPr lang="zh-CN" altLang="en-US" sz="3200" b="1" dirty="0"/>
              <a:t>电流大小、匝数多少、铁芯大小</a:t>
            </a:r>
            <a:br>
              <a:rPr lang="zh-CN" altLang="en-US" sz="3200" b="1" dirty="0"/>
            </a:br>
            <a:r>
              <a:rPr lang="en-US" altLang="zh-CN" sz="3200" b="1" dirty="0">
                <a:solidFill>
                  <a:srgbClr val="FF0066"/>
                </a:solidFill>
              </a:rPr>
              <a:t>5.</a:t>
            </a:r>
            <a:r>
              <a:rPr lang="zh-CN" altLang="en-US" sz="3200" b="1" dirty="0">
                <a:solidFill>
                  <a:srgbClr val="FF0066"/>
                </a:solidFill>
              </a:rPr>
              <a:t>优点：</a:t>
            </a:r>
            <a:r>
              <a:rPr kumimoji="1" lang="zh-CN" altLang="en-US" sz="2800" b="1" dirty="0"/>
              <a:t>磁铁磁性有无、磁性强弱、极性变换可控制</a:t>
            </a:r>
            <a:endParaRPr kumimoji="1" lang="zh-CN" altLang="en-US" sz="3200" b="1" dirty="0"/>
          </a:p>
          <a:p>
            <a:pPr>
              <a:defRPr/>
            </a:pPr>
            <a:r>
              <a:rPr lang="en-US" altLang="zh-CN" sz="3200" b="1" dirty="0">
                <a:solidFill>
                  <a:srgbClr val="FF0066"/>
                </a:solidFill>
              </a:rPr>
              <a:t>6.</a:t>
            </a:r>
            <a:r>
              <a:rPr lang="zh-CN" altLang="en-US" sz="3200" b="1" dirty="0">
                <a:solidFill>
                  <a:srgbClr val="FF0066"/>
                </a:solidFill>
              </a:rPr>
              <a:t>应用：</a:t>
            </a:r>
            <a:r>
              <a:rPr lang="zh-CN" altLang="en-US" sz="3200" b="1" dirty="0"/>
              <a:t>磁悬浮列车、电铃、电话、话筒等</a:t>
            </a:r>
            <a:endParaRPr lang="zh-CN" altLang="en-US" sz="3200" b="1" dirty="0"/>
          </a:p>
        </p:txBody>
      </p:sp>
      <p:sp>
        <p:nvSpPr>
          <p:cNvPr id="41988" name="矩形 9"/>
          <p:cNvSpPr>
            <a:spLocks noChangeArrowheads="1"/>
          </p:cNvSpPr>
          <p:nvPr/>
        </p:nvSpPr>
        <p:spPr bwMode="auto">
          <a:xfrm>
            <a:off x="1022426" y="560874"/>
            <a:ext cx="27574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FF0000"/>
                </a:solidFill>
              </a:rPr>
              <a:t>本节小结：</a:t>
            </a:r>
            <a:endParaRPr lang="zh-CN" altLang="en-US" sz="4000" b="1" dirty="0">
              <a:solidFill>
                <a:srgbClr val="FF0000"/>
              </a:solidFill>
            </a:endParaRPr>
          </a:p>
        </p:txBody>
      </p:sp>
      <p:sp>
        <p:nvSpPr>
          <p:cNvPr id="11" name="矩形 10"/>
          <p:cNvSpPr/>
          <p:nvPr/>
        </p:nvSpPr>
        <p:spPr>
          <a:xfrm>
            <a:off x="304800" y="2667000"/>
            <a:ext cx="838200" cy="1754326"/>
          </a:xfrm>
          <a:prstGeom prst="rect">
            <a:avLst/>
          </a:prstGeom>
        </p:spPr>
        <p:txBody>
          <a:bodyPr>
            <a:spAutoFit/>
          </a:bodyPr>
          <a:lstStyle/>
          <a:p>
            <a:pPr algn="ctr">
              <a:defRPr/>
            </a:pPr>
            <a:r>
              <a:rPr lang="zh-CN" altLang="en-US" sz="3600" b="1" dirty="0">
                <a:solidFill>
                  <a:srgbClr val="FF0066"/>
                </a:solidFill>
              </a:rPr>
              <a:t>电</a:t>
            </a:r>
            <a:br>
              <a:rPr lang="zh-CN" altLang="en-US" sz="3600" b="1" dirty="0">
                <a:solidFill>
                  <a:srgbClr val="FF0066"/>
                </a:solidFill>
              </a:rPr>
            </a:br>
            <a:r>
              <a:rPr lang="zh-CN" altLang="en-US" sz="3600" b="1" dirty="0">
                <a:solidFill>
                  <a:srgbClr val="FF0066"/>
                </a:solidFill>
              </a:rPr>
              <a:t>磁</a:t>
            </a:r>
            <a:br>
              <a:rPr lang="zh-CN" altLang="en-US" sz="3600" b="1" dirty="0">
                <a:solidFill>
                  <a:srgbClr val="FF0066"/>
                </a:solidFill>
              </a:rPr>
            </a:br>
            <a:r>
              <a:rPr lang="zh-CN" altLang="en-US" sz="3600" b="1" dirty="0">
                <a:solidFill>
                  <a:srgbClr val="FF0066"/>
                </a:solidFill>
              </a:rPr>
              <a:t>铁</a:t>
            </a:r>
            <a:endParaRPr lang="zh-CN" altLang="en-US" sz="3600" b="1" dirty="0">
              <a:solidFill>
                <a:srgbClr val="FF0066"/>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30">
                                            <p:txEl>
                                              <p:pRg st="0" end="0"/>
                                            </p:txEl>
                                          </p:spTgt>
                                        </p:tgtEl>
                                        <p:attrNameLst>
                                          <p:attrName>style.visibility</p:attrName>
                                        </p:attrNameLst>
                                      </p:cBhvr>
                                      <p:to>
                                        <p:strVal val="visible"/>
                                      </p:to>
                                    </p:set>
                                    <p:anim calcmode="lin" valueType="num">
                                      <p:cBhvr additive="base">
                                        <p:cTn id="7" dur="500" fill="hold"/>
                                        <p:tgtEl>
                                          <p:spTgt spid="348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4830">
                                            <p:txEl>
                                              <p:pRg st="1" end="1"/>
                                            </p:txEl>
                                          </p:spTgt>
                                        </p:tgtEl>
                                        <p:attrNameLst>
                                          <p:attrName>style.visibility</p:attrName>
                                        </p:attrNameLst>
                                      </p:cBhvr>
                                      <p:to>
                                        <p:strVal val="visible"/>
                                      </p:to>
                                    </p:set>
                                    <p:animEffect transition="in" filter="box(in)">
                                      <p:cBhvr>
                                        <p:cTn id="13" dur="500"/>
                                        <p:tgtEl>
                                          <p:spTgt spid="348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7" name="电磁铁(86).avi">
            <a:hlinkClick r:id="" action="ppaction://media"/>
          </p:cNvPr>
          <p:cNvPicPr>
            <a:picLocks noRot="1" noChangeAspect="1" noChangeArrowheads="1"/>
          </p:cNvPicPr>
          <p:nvPr>
            <a:videoFile r:link="rId1"/>
            <p:extLst>
              <p:ext uri="{DAA4B4D4-6D71-4841-9C94-3DE7FCFB9230}">
                <p14:media xmlns:p14="http://schemas.microsoft.com/office/powerpoint/2010/main" r:link="rId2"/>
              </p:ext>
            </p:extLst>
          </p:nvPr>
        </p:nvPicPr>
        <p:blipFill>
          <a:blip r:embed="rId3">
            <a:extLst>
              <a:ext uri="{28A0092B-C50C-407E-A947-70E740481C1C}">
                <a14:useLocalDpi xmlns:a14="http://schemas.microsoft.com/office/drawing/2010/main" val="0"/>
              </a:ext>
            </a:extLst>
          </a:blip>
          <a:srcRect/>
          <a:stretch>
            <a:fillRect/>
          </a:stretch>
        </p:blipFill>
        <p:spPr bwMode="auto">
          <a:xfrm>
            <a:off x="1165473" y="1981201"/>
            <a:ext cx="702151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895889" y="1357210"/>
            <a:ext cx="5952270" cy="584775"/>
          </a:xfrm>
          <a:prstGeom prst="rect">
            <a:avLst/>
          </a:prstGeom>
        </p:spPr>
        <p:txBody>
          <a:bodyPr wrap="none">
            <a:spAutoFit/>
          </a:bodyPr>
          <a:lstStyle/>
          <a:p>
            <a:pPr algn="ctr">
              <a:defRPr/>
            </a:pPr>
            <a:r>
              <a:rPr lang="zh-CN" altLang="en-US" sz="3200" b="1" dirty="0">
                <a:effectLst>
                  <a:outerShdw blurRad="38100" dist="38100" dir="2700000" algn="tl">
                    <a:srgbClr val="FFFFFF"/>
                  </a:outerShdw>
                </a:effectLst>
              </a:rPr>
              <a:t>怎样才能使螺线管的磁性增强？</a:t>
            </a:r>
            <a:endParaRPr lang="zh-CN" altLang="en-US" sz="3200" b="1" dirty="0">
              <a:effectLst>
                <a:outerShdw blurRad="38100" dist="38100" dir="2700000" algn="tl">
                  <a:srgbClr val="FFFFFF"/>
                </a:outerShdw>
              </a:effectLst>
            </a:endParaRPr>
          </a:p>
        </p:txBody>
      </p:sp>
      <p:sp>
        <p:nvSpPr>
          <p:cNvPr id="14340" name="矩形 6"/>
          <p:cNvSpPr>
            <a:spLocks noChangeArrowheads="1"/>
          </p:cNvSpPr>
          <p:nvPr/>
        </p:nvSpPr>
        <p:spPr bwMode="auto">
          <a:xfrm>
            <a:off x="1295401" y="4648201"/>
            <a:ext cx="4873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t>现象：插有铁芯时吸引铁钉多</a:t>
            </a:r>
            <a:endParaRPr lang="zh-CN" altLang="en-US" sz="2800" b="1"/>
          </a:p>
        </p:txBody>
      </p:sp>
      <p:sp>
        <p:nvSpPr>
          <p:cNvPr id="14341" name="矩形 7"/>
          <p:cNvSpPr>
            <a:spLocks noChangeArrowheads="1"/>
          </p:cNvSpPr>
          <p:nvPr/>
        </p:nvSpPr>
        <p:spPr bwMode="auto">
          <a:xfrm>
            <a:off x="1219200" y="5257801"/>
            <a:ext cx="6019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t>说明：插有</a:t>
            </a:r>
            <a:r>
              <a:rPr lang="zh-CN" altLang="en-US" sz="3200" b="1">
                <a:solidFill>
                  <a:srgbClr val="FF0000"/>
                </a:solidFill>
              </a:rPr>
              <a:t>铁芯</a:t>
            </a:r>
            <a:r>
              <a:rPr lang="zh-CN" altLang="en-US" sz="3200" b="1"/>
              <a:t>时磁性更</a:t>
            </a:r>
            <a:r>
              <a:rPr lang="zh-CN" altLang="en-US" sz="3200" b="1">
                <a:solidFill>
                  <a:srgbClr val="FF0000"/>
                </a:solidFill>
              </a:rPr>
              <a:t>强</a:t>
            </a:r>
            <a:endParaRPr lang="zh-CN" altLang="en-US" sz="3200" b="1">
              <a:solidFill>
                <a:srgbClr val="FF0000"/>
              </a:solidFill>
            </a:endParaRPr>
          </a:p>
        </p:txBody>
      </p:sp>
      <p:sp>
        <p:nvSpPr>
          <p:cNvPr id="14342" name="矩形 6"/>
          <p:cNvSpPr>
            <a:spLocks noChangeArrowheads="1"/>
          </p:cNvSpPr>
          <p:nvPr/>
        </p:nvSpPr>
        <p:spPr bwMode="auto">
          <a:xfrm>
            <a:off x="914034" y="651302"/>
            <a:ext cx="430117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FF0000"/>
                </a:solidFill>
              </a:rPr>
              <a:t>一、什么是电磁铁</a:t>
            </a:r>
            <a:endParaRPr lang="zh-CN" altLang="en-US" sz="4000" b="1" dirty="0">
              <a:solidFill>
                <a:srgbClr val="FF0000"/>
              </a:solidFill>
            </a:endParaRPr>
          </a:p>
        </p:txBody>
      </p:sp>
      <p:sp>
        <p:nvSpPr>
          <p:cNvPr id="14343" name="矩形 8"/>
          <p:cNvSpPr>
            <a:spLocks noChangeArrowheads="1"/>
          </p:cNvSpPr>
          <p:nvPr/>
        </p:nvSpPr>
        <p:spPr bwMode="auto">
          <a:xfrm>
            <a:off x="1066800" y="5867401"/>
            <a:ext cx="72971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FF0000"/>
                </a:solidFill>
              </a:rPr>
              <a:t>定义：</a:t>
            </a:r>
            <a:r>
              <a:rPr lang="zh-CN" altLang="en-US" sz="3200" b="1"/>
              <a:t>电磁铁是一个带有</a:t>
            </a:r>
            <a:r>
              <a:rPr lang="zh-CN" altLang="en-US" sz="3200" b="1">
                <a:solidFill>
                  <a:srgbClr val="FF0000"/>
                </a:solidFill>
              </a:rPr>
              <a:t>铁芯</a:t>
            </a:r>
            <a:r>
              <a:rPr lang="zh-CN" altLang="en-US" sz="3200" b="1"/>
              <a:t>的</a:t>
            </a:r>
            <a:r>
              <a:rPr lang="zh-CN" altLang="en-US" sz="3200" b="1">
                <a:solidFill>
                  <a:srgbClr val="FF0000"/>
                </a:solidFill>
              </a:rPr>
              <a:t>螺线管</a:t>
            </a:r>
            <a:r>
              <a:rPr lang="en-US" altLang="zh-CN" sz="3200" b="1">
                <a:solidFill>
                  <a:srgbClr val="FF0000"/>
                </a:solidFill>
              </a:rPr>
              <a:t>.</a:t>
            </a:r>
            <a:endParaRPr lang="en-US" altLang="zh-CN" sz="3200" b="1">
              <a:solidFill>
                <a:srgbClr val="FF0000"/>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0267"/>
                                        </p:tgtEl>
                                        <p:attrNameLst>
                                          <p:attrName>style.visibility</p:attrName>
                                        </p:attrNameLst>
                                      </p:cBhvr>
                                      <p:to>
                                        <p:strVal val="visible"/>
                                      </p:to>
                                    </p:set>
                                    <p:anim calcmode="lin" valueType="num">
                                      <p:cBhvr>
                                        <p:cTn id="13" dur="500" fill="hold"/>
                                        <p:tgtEl>
                                          <p:spTgt spid="10267"/>
                                        </p:tgtEl>
                                        <p:attrNameLst>
                                          <p:attrName>ppt_w</p:attrName>
                                        </p:attrNameLst>
                                      </p:cBhvr>
                                      <p:tavLst>
                                        <p:tav tm="0">
                                          <p:val>
                                            <p:fltVal val="0"/>
                                          </p:val>
                                        </p:tav>
                                        <p:tav tm="100000">
                                          <p:val>
                                            <p:strVal val="#ppt_w"/>
                                          </p:val>
                                        </p:tav>
                                      </p:tavLst>
                                    </p:anim>
                                    <p:anim calcmode="lin" valueType="num">
                                      <p:cBhvr>
                                        <p:cTn id="14" dur="500" fill="hold"/>
                                        <p:tgtEl>
                                          <p:spTgt spid="1026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0267"/>
                                        </p:tgtEl>
                                      </p:cBhvr>
                                    </p:cmd>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4340">
                                            <p:txEl>
                                              <p:pRg st="0" end="0"/>
                                            </p:txEl>
                                          </p:spTgt>
                                        </p:tgtEl>
                                        <p:attrNameLst>
                                          <p:attrName>style.visibility</p:attrName>
                                        </p:attrNameLst>
                                      </p:cBhvr>
                                      <p:to>
                                        <p:strVal val="visible"/>
                                      </p:to>
                                    </p:set>
                                    <p:anim calcmode="lin" valueType="num">
                                      <p:cBhvr additive="base">
                                        <p:cTn id="23" dur="500" fill="hold"/>
                                        <p:tgtEl>
                                          <p:spTgt spid="14340">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34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4341">
                                            <p:txEl>
                                              <p:pRg st="0" end="0"/>
                                            </p:txEl>
                                          </p:spTgt>
                                        </p:tgtEl>
                                        <p:attrNameLst>
                                          <p:attrName>style.visibility</p:attrName>
                                        </p:attrNameLst>
                                      </p:cBhvr>
                                      <p:to>
                                        <p:strVal val="visible"/>
                                      </p:to>
                                    </p:set>
                                    <p:anim calcmode="lin" valueType="num">
                                      <p:cBhvr additive="base">
                                        <p:cTn id="29" dur="500" fill="hold"/>
                                        <p:tgtEl>
                                          <p:spTgt spid="14341">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3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4342">
                                            <p:txEl>
                                              <p:pRg st="0" end="0"/>
                                            </p:txEl>
                                          </p:spTgt>
                                        </p:tgtEl>
                                        <p:attrNameLst>
                                          <p:attrName>style.visibility</p:attrName>
                                        </p:attrNameLst>
                                      </p:cBhvr>
                                      <p:to>
                                        <p:strVal val="visible"/>
                                      </p:to>
                                    </p:set>
                                    <p:anim calcmode="lin" valueType="num">
                                      <p:cBhvr additive="base">
                                        <p:cTn id="35" dur="500" fill="hold"/>
                                        <p:tgtEl>
                                          <p:spTgt spid="14342">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43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4343">
                                            <p:txEl>
                                              <p:pRg st="0" end="0"/>
                                            </p:txEl>
                                          </p:spTgt>
                                        </p:tgtEl>
                                        <p:attrNameLst>
                                          <p:attrName>style.visibility</p:attrName>
                                        </p:attrNameLst>
                                      </p:cBhvr>
                                      <p:to>
                                        <p:strVal val="visible"/>
                                      </p:to>
                                    </p:set>
                                    <p:anim calcmode="lin" valueType="num">
                                      <p:cBhvr additive="base">
                                        <p:cTn id="41" dur="500" fill="hold"/>
                                        <p:tgtEl>
                                          <p:spTgt spid="1434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434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p:cTn id="43" fill="hold" display="0">
                  <p:stCondLst>
                    <p:cond delay="indefinite"/>
                  </p:stCondLst>
                  <p:endCondLst>
                    <p:cond evt="onNext" delay="0">
                      <p:tgtEl>
                        <p:sldTgt/>
                      </p:tgtEl>
                    </p:cond>
                    <p:cond evt="onPrev" delay="0">
                      <p:tgtEl>
                        <p:sldTgt/>
                      </p:tgtEl>
                    </p:cond>
                  </p:endCondLst>
                </p:cTn>
                <p:tgtEl>
                  <p:spTgt spid="10267"/>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Image1"/>
          <p:cNvPicPr>
            <a:picLocks noChangeAspect="1" noChangeArrowheads="1"/>
          </p:cNvPicPr>
          <p:nvPr/>
        </p:nvPicPr>
        <p:blipFill>
          <a:blip r:embed="rId1">
            <a:extLst>
              <a:ext uri="{28A0092B-C50C-407E-A947-70E740481C1C}">
                <a14:useLocalDpi xmlns:a14="http://schemas.microsoft.com/office/drawing/2010/main" val="0"/>
              </a:ext>
            </a:extLst>
          </a:blip>
          <a:srcRect b="16092"/>
          <a:stretch>
            <a:fillRect/>
          </a:stretch>
        </p:blipFill>
        <p:spPr bwMode="auto">
          <a:xfrm>
            <a:off x="1295402" y="2286002"/>
            <a:ext cx="6710363"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Text Box 5"/>
          <p:cNvSpPr txBox="1">
            <a:spLocks noChangeArrowheads="1"/>
          </p:cNvSpPr>
          <p:nvPr/>
        </p:nvSpPr>
        <p:spPr bwMode="auto">
          <a:xfrm>
            <a:off x="1371600" y="5791200"/>
            <a:ext cx="1447800" cy="707886"/>
          </a:xfrm>
          <a:prstGeom prst="rect">
            <a:avLst/>
          </a:prstGeom>
          <a:noFill/>
          <a:ln w="9525">
            <a:noFill/>
            <a:miter lim="800000"/>
          </a:ln>
          <a:effectLst/>
        </p:spPr>
        <p:txBody>
          <a:bodyPr>
            <a:spAutoFit/>
          </a:bodyPr>
          <a:lstStyle/>
          <a:p>
            <a:pPr algn="ctr" eaLnBrk="1" hangingPunct="1">
              <a:spcBef>
                <a:spcPct val="50000"/>
              </a:spcBef>
              <a:defRPr/>
            </a:pPr>
            <a:r>
              <a:rPr kumimoji="1" lang="zh-CN" altLang="en-US" sz="4000" b="1" dirty="0">
                <a:effectLst>
                  <a:outerShdw blurRad="38100" dist="38100" dir="2700000" algn="tl">
                    <a:srgbClr val="000000"/>
                  </a:outerShdw>
                </a:effectLst>
                <a:latin typeface="宋体" panose="02010600030101010101" pitchFamily="2" charset="-122"/>
                <a:ea typeface="黑体" panose="02010609060101010101" pitchFamily="2" charset="-122"/>
              </a:rPr>
              <a:t>构成</a:t>
            </a:r>
            <a:endParaRPr kumimoji="1" lang="zh-CN" altLang="en-US" sz="4000" b="1" u="sng" dirty="0">
              <a:effectLst>
                <a:outerShdw blurRad="38100" dist="38100" dir="2700000" algn="tl">
                  <a:srgbClr val="000000"/>
                </a:outerShdw>
              </a:effectLst>
              <a:latin typeface="宋体" panose="02010600030101010101" pitchFamily="2" charset="-122"/>
              <a:ea typeface="黑体" panose="02010609060101010101" pitchFamily="2" charset="-122"/>
            </a:endParaRPr>
          </a:p>
        </p:txBody>
      </p:sp>
      <p:sp>
        <p:nvSpPr>
          <p:cNvPr id="36870" name="Text Box 6"/>
          <p:cNvSpPr txBox="1">
            <a:spLocks noChangeArrowheads="1"/>
          </p:cNvSpPr>
          <p:nvPr/>
        </p:nvSpPr>
        <p:spPr bwMode="auto">
          <a:xfrm>
            <a:off x="2819400" y="5791201"/>
            <a:ext cx="533400" cy="769441"/>
          </a:xfrm>
          <a:prstGeom prst="rect">
            <a:avLst/>
          </a:prstGeom>
          <a:noFill/>
          <a:ln w="9525">
            <a:noFill/>
            <a:miter lim="800000"/>
          </a:ln>
          <a:effectLst/>
        </p:spPr>
        <p:txBody>
          <a:bodyPr>
            <a:spAutoFit/>
          </a:bodyPr>
          <a:lstStyle/>
          <a:p>
            <a:pPr eaLnBrk="1" hangingPunct="1">
              <a:spcBef>
                <a:spcPct val="50000"/>
              </a:spcBef>
              <a:defRPr/>
            </a:pPr>
            <a:r>
              <a:rPr kumimoji="1" lang="en-US" altLang="zh-CN" sz="4400" b="1" dirty="0">
                <a:effectLst>
                  <a:outerShdw blurRad="38100" dist="38100" dir="2700000" algn="tl">
                    <a:srgbClr val="000000"/>
                  </a:outerShdw>
                </a:effectLst>
                <a:latin typeface="黑体" panose="02010609060101010101" pitchFamily="2" charset="-122"/>
                <a:ea typeface="黑体" panose="02010609060101010101" pitchFamily="2" charset="-122"/>
              </a:rPr>
              <a:t>=</a:t>
            </a:r>
            <a:endParaRPr kumimoji="1" lang="en-US" altLang="zh-CN" sz="4400" b="1" u="sng" dirty="0">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36871" name="Text Box 7"/>
          <p:cNvSpPr txBox="1">
            <a:spLocks noChangeArrowheads="1"/>
          </p:cNvSpPr>
          <p:nvPr/>
        </p:nvSpPr>
        <p:spPr bwMode="auto">
          <a:xfrm>
            <a:off x="3352800" y="5791200"/>
            <a:ext cx="1447800" cy="707886"/>
          </a:xfrm>
          <a:prstGeom prst="rect">
            <a:avLst/>
          </a:prstGeom>
          <a:noFill/>
          <a:ln w="9525">
            <a:noFill/>
            <a:miter lim="800000"/>
          </a:ln>
          <a:effectLst/>
        </p:spPr>
        <p:txBody>
          <a:bodyPr>
            <a:spAutoFit/>
          </a:bodyPr>
          <a:lstStyle/>
          <a:p>
            <a:pPr algn="ctr" eaLnBrk="1" hangingPunct="1">
              <a:spcBef>
                <a:spcPct val="50000"/>
              </a:spcBef>
              <a:defRPr/>
            </a:pPr>
            <a:r>
              <a:rPr kumimoji="1" lang="zh-CN" altLang="en-US" sz="4000" b="1" dirty="0">
                <a:solidFill>
                  <a:srgbClr val="FF3300"/>
                </a:solidFill>
                <a:effectLst>
                  <a:outerShdw blurRad="38100" dist="38100" dir="2700000" algn="tl">
                    <a:srgbClr val="000000"/>
                  </a:outerShdw>
                </a:effectLst>
                <a:latin typeface="宋体" panose="02010600030101010101" pitchFamily="2" charset="-122"/>
                <a:ea typeface="黑体" panose="02010609060101010101" pitchFamily="2" charset="-122"/>
              </a:rPr>
              <a:t>线圈</a:t>
            </a:r>
            <a:endParaRPr kumimoji="1" lang="zh-CN" altLang="en-US" sz="4000" b="1" u="sng" dirty="0">
              <a:solidFill>
                <a:srgbClr val="FF3300"/>
              </a:solidFill>
              <a:effectLst>
                <a:outerShdw blurRad="38100" dist="38100" dir="2700000" algn="tl">
                  <a:srgbClr val="000000"/>
                </a:outerShdw>
              </a:effectLst>
              <a:latin typeface="宋体" panose="02010600030101010101" pitchFamily="2" charset="-122"/>
              <a:ea typeface="黑体" panose="02010609060101010101" pitchFamily="2" charset="-122"/>
            </a:endParaRPr>
          </a:p>
        </p:txBody>
      </p:sp>
      <p:sp>
        <p:nvSpPr>
          <p:cNvPr id="36872" name="Text Box 8"/>
          <p:cNvSpPr txBox="1">
            <a:spLocks noChangeArrowheads="1"/>
          </p:cNvSpPr>
          <p:nvPr/>
        </p:nvSpPr>
        <p:spPr bwMode="auto">
          <a:xfrm>
            <a:off x="4800600" y="5715001"/>
            <a:ext cx="533400" cy="769441"/>
          </a:xfrm>
          <a:prstGeom prst="rect">
            <a:avLst/>
          </a:prstGeom>
          <a:noFill/>
          <a:ln w="9525">
            <a:noFill/>
            <a:miter lim="800000"/>
          </a:ln>
          <a:effectLst/>
        </p:spPr>
        <p:txBody>
          <a:bodyPr>
            <a:spAutoFit/>
          </a:bodyPr>
          <a:lstStyle/>
          <a:p>
            <a:pPr eaLnBrk="1" hangingPunct="1">
              <a:spcBef>
                <a:spcPct val="50000"/>
              </a:spcBef>
              <a:defRPr/>
            </a:pPr>
            <a:r>
              <a:rPr kumimoji="1" lang="en-US" altLang="zh-CN" sz="4400" b="1" dirty="0">
                <a:effectLst>
                  <a:outerShdw blurRad="38100" dist="38100" dir="2700000" algn="tl">
                    <a:srgbClr val="000000"/>
                  </a:outerShdw>
                </a:effectLst>
                <a:latin typeface="黑体" panose="02010609060101010101" pitchFamily="2" charset="-122"/>
                <a:ea typeface="黑体" panose="02010609060101010101" pitchFamily="2" charset="-122"/>
              </a:rPr>
              <a:t>+</a:t>
            </a:r>
            <a:endParaRPr kumimoji="1" lang="en-US" altLang="zh-CN" sz="4400" b="1" u="sng" dirty="0">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36873" name="Text Box 9"/>
          <p:cNvSpPr txBox="1">
            <a:spLocks noChangeArrowheads="1"/>
          </p:cNvSpPr>
          <p:nvPr/>
        </p:nvSpPr>
        <p:spPr bwMode="auto">
          <a:xfrm>
            <a:off x="5334000" y="5791200"/>
            <a:ext cx="1447800" cy="707886"/>
          </a:xfrm>
          <a:prstGeom prst="rect">
            <a:avLst/>
          </a:prstGeom>
          <a:noFill/>
          <a:ln w="9525">
            <a:noFill/>
            <a:miter lim="800000"/>
          </a:ln>
          <a:effectLst/>
        </p:spPr>
        <p:txBody>
          <a:bodyPr>
            <a:spAutoFit/>
          </a:bodyPr>
          <a:lstStyle/>
          <a:p>
            <a:pPr algn="ctr" eaLnBrk="1" hangingPunct="1">
              <a:spcBef>
                <a:spcPct val="50000"/>
              </a:spcBef>
              <a:defRPr/>
            </a:pPr>
            <a:r>
              <a:rPr kumimoji="1" lang="zh-CN" altLang="en-US" sz="4000" b="1" dirty="0">
                <a:solidFill>
                  <a:srgbClr val="FF3300"/>
                </a:solidFill>
                <a:effectLst>
                  <a:outerShdw blurRad="38100" dist="38100" dir="2700000" algn="tl">
                    <a:srgbClr val="000000"/>
                  </a:outerShdw>
                </a:effectLst>
                <a:latin typeface="宋体" panose="02010600030101010101" pitchFamily="2" charset="-122"/>
                <a:ea typeface="黑体" panose="02010609060101010101" pitchFamily="2" charset="-122"/>
              </a:rPr>
              <a:t>铁芯</a:t>
            </a:r>
            <a:endParaRPr kumimoji="1" lang="zh-CN" altLang="en-US" sz="4000" b="1" u="sng" dirty="0">
              <a:solidFill>
                <a:srgbClr val="FF3300"/>
              </a:solidFill>
              <a:effectLst>
                <a:outerShdw blurRad="38100" dist="38100" dir="2700000" algn="tl">
                  <a:srgbClr val="000000"/>
                </a:outerShdw>
              </a:effectLst>
              <a:latin typeface="宋体" panose="02010600030101010101" pitchFamily="2" charset="-122"/>
              <a:ea typeface="黑体" panose="02010609060101010101" pitchFamily="2" charset="-122"/>
            </a:endParaRPr>
          </a:p>
        </p:txBody>
      </p:sp>
      <p:sp>
        <p:nvSpPr>
          <p:cNvPr id="14344" name="Text Box 11"/>
          <p:cNvSpPr txBox="1">
            <a:spLocks noChangeArrowheads="1"/>
          </p:cNvSpPr>
          <p:nvPr/>
        </p:nvSpPr>
        <p:spPr bwMode="auto">
          <a:xfrm>
            <a:off x="609600" y="766445"/>
            <a:ext cx="70040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dirty="0">
                <a:solidFill>
                  <a:srgbClr val="FF0000"/>
                </a:solidFill>
              </a:rPr>
              <a:t>活动</a:t>
            </a:r>
            <a:r>
              <a:rPr lang="en-US" altLang="zh-CN" sz="3600" b="1" dirty="0">
                <a:solidFill>
                  <a:srgbClr val="FF0000"/>
                </a:solidFill>
              </a:rPr>
              <a:t>1:</a:t>
            </a:r>
            <a:r>
              <a:rPr lang="zh-CN" altLang="en-US" sz="3600" b="1" dirty="0">
                <a:solidFill>
                  <a:srgbClr val="FF0000"/>
                </a:solidFill>
              </a:rPr>
              <a:t>认识电磁铁    制作电磁铁     </a:t>
            </a:r>
            <a:endParaRPr lang="zh-CN" altLang="en-US" sz="3600" b="1" dirty="0">
              <a:solidFill>
                <a:srgbClr val="FF0000"/>
              </a:solidFill>
            </a:endParaRPr>
          </a:p>
        </p:txBody>
      </p:sp>
      <p:sp>
        <p:nvSpPr>
          <p:cNvPr id="15369" name="矩形 9"/>
          <p:cNvSpPr>
            <a:spLocks noChangeArrowheads="1"/>
          </p:cNvSpPr>
          <p:nvPr/>
        </p:nvSpPr>
        <p:spPr bwMode="auto">
          <a:xfrm>
            <a:off x="1066800" y="1447800"/>
            <a:ext cx="5410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b="1"/>
              <a:t>A</a:t>
            </a:r>
            <a:r>
              <a:rPr lang="zh-CN" altLang="en-US" sz="3600" b="1"/>
              <a:t>、观察电磁铁的结构</a:t>
            </a:r>
            <a:endParaRPr lang="zh-CN" altLang="en-US" sz="3600" b="1"/>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9">
                                            <p:txEl>
                                              <p:pRg st="0" end="0"/>
                                            </p:txEl>
                                          </p:spTgt>
                                        </p:tgtEl>
                                        <p:attrNameLst>
                                          <p:attrName>style.visibility</p:attrName>
                                        </p:attrNameLst>
                                      </p:cBhvr>
                                      <p:to>
                                        <p:strVal val="visible"/>
                                      </p:to>
                                    </p:set>
                                    <p:anim calcmode="lin" valueType="num">
                                      <p:cBhvr additive="base">
                                        <p:cTn id="7" dur="500" fill="hold"/>
                                        <p:tgtEl>
                                          <p:spTgt spid="1536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2"/>
                                        </p:tgtEl>
                                        <p:attrNameLst>
                                          <p:attrName>style.visibility</p:attrName>
                                        </p:attrNameLst>
                                      </p:cBhvr>
                                      <p:to>
                                        <p:strVal val="visible"/>
                                      </p:to>
                                    </p:set>
                                    <p:anim calcmode="lin" valueType="num">
                                      <p:cBhvr additive="base">
                                        <p:cTn id="13" dur="500" fill="hold"/>
                                        <p:tgtEl>
                                          <p:spTgt spid="15362"/>
                                        </p:tgtEl>
                                        <p:attrNameLst>
                                          <p:attrName>ppt_x</p:attrName>
                                        </p:attrNameLst>
                                      </p:cBhvr>
                                      <p:tavLst>
                                        <p:tav tm="0">
                                          <p:val>
                                            <p:strVal val="#ppt_x"/>
                                          </p:val>
                                        </p:tav>
                                        <p:tav tm="100000">
                                          <p:val>
                                            <p:strVal val="#ppt_x"/>
                                          </p:val>
                                        </p:tav>
                                      </p:tavLst>
                                    </p:anim>
                                    <p:anim calcmode="lin" valueType="num">
                                      <p:cBhvr additive="base">
                                        <p:cTn id="14"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6869"/>
                                        </p:tgtEl>
                                        <p:attrNameLst>
                                          <p:attrName>style.visibility</p:attrName>
                                        </p:attrNameLst>
                                      </p:cBhvr>
                                      <p:to>
                                        <p:strVal val="visible"/>
                                      </p:to>
                                    </p:set>
                                    <p:anim calcmode="lin" valueType="num">
                                      <p:cBhvr additive="base">
                                        <p:cTn id="19" dur="500" fill="hold"/>
                                        <p:tgtEl>
                                          <p:spTgt spid="36869"/>
                                        </p:tgtEl>
                                        <p:attrNameLst>
                                          <p:attrName>ppt_x</p:attrName>
                                        </p:attrNameLst>
                                      </p:cBhvr>
                                      <p:tavLst>
                                        <p:tav tm="0">
                                          <p:val>
                                            <p:strVal val="0-#ppt_w/2"/>
                                          </p:val>
                                        </p:tav>
                                        <p:tav tm="100000">
                                          <p:val>
                                            <p:strVal val="#ppt_x"/>
                                          </p:val>
                                        </p:tav>
                                      </p:tavLst>
                                    </p:anim>
                                    <p:anim calcmode="lin" valueType="num">
                                      <p:cBhvr additive="base">
                                        <p:cTn id="20" dur="500" fill="hold"/>
                                        <p:tgtEl>
                                          <p:spTgt spid="3686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36870"/>
                                        </p:tgtEl>
                                        <p:attrNameLst>
                                          <p:attrName>style.visibility</p:attrName>
                                        </p:attrNameLst>
                                      </p:cBhvr>
                                      <p:to>
                                        <p:strVal val="visible"/>
                                      </p:to>
                                    </p:set>
                                    <p:anim calcmode="lin" valueType="num">
                                      <p:cBhvr additive="base">
                                        <p:cTn id="24" dur="500" fill="hold"/>
                                        <p:tgtEl>
                                          <p:spTgt spid="36870"/>
                                        </p:tgtEl>
                                        <p:attrNameLst>
                                          <p:attrName>ppt_x</p:attrName>
                                        </p:attrNameLst>
                                      </p:cBhvr>
                                      <p:tavLst>
                                        <p:tav tm="0">
                                          <p:val>
                                            <p:strVal val="0-#ppt_w/2"/>
                                          </p:val>
                                        </p:tav>
                                        <p:tav tm="100000">
                                          <p:val>
                                            <p:strVal val="#ppt_x"/>
                                          </p:val>
                                        </p:tav>
                                      </p:tavLst>
                                    </p:anim>
                                    <p:anim calcmode="lin" valueType="num">
                                      <p:cBhvr additive="base">
                                        <p:cTn id="25" dur="500" fill="hold"/>
                                        <p:tgtEl>
                                          <p:spTgt spid="3687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type.wav"/>
                                        </p:tgtEl>
                                      </p:cMediaNode>
                                    </p:audio>
                                  </p:sub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36871"/>
                                        </p:tgtEl>
                                        <p:attrNameLst>
                                          <p:attrName>style.visibility</p:attrName>
                                        </p:attrNameLst>
                                      </p:cBhvr>
                                      <p:to>
                                        <p:strVal val="visible"/>
                                      </p:to>
                                    </p:set>
                                    <p:anim calcmode="lin" valueType="num">
                                      <p:cBhvr additive="base">
                                        <p:cTn id="29" dur="500" fill="hold"/>
                                        <p:tgtEl>
                                          <p:spTgt spid="36871"/>
                                        </p:tgtEl>
                                        <p:attrNameLst>
                                          <p:attrName>ppt_x</p:attrName>
                                        </p:attrNameLst>
                                      </p:cBhvr>
                                      <p:tavLst>
                                        <p:tav tm="0">
                                          <p:val>
                                            <p:strVal val="0-#ppt_w/2"/>
                                          </p:val>
                                        </p:tav>
                                        <p:tav tm="100000">
                                          <p:val>
                                            <p:strVal val="#ppt_x"/>
                                          </p:val>
                                        </p:tav>
                                      </p:tavLst>
                                    </p:anim>
                                    <p:anim calcmode="lin" valueType="num">
                                      <p:cBhvr additive="base">
                                        <p:cTn id="30" dur="500" fill="hold"/>
                                        <p:tgtEl>
                                          <p:spTgt spid="3687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2" name="type.wav"/>
                                        </p:tgtEl>
                                      </p:cMediaNode>
                                    </p:audio>
                                  </p:subTnLst>
                                </p:cTn>
                              </p:par>
                            </p:childTnLst>
                          </p:cTn>
                        </p:par>
                        <p:par>
                          <p:cTn id="31" fill="hold">
                            <p:stCondLst>
                              <p:cond delay="1500"/>
                            </p:stCondLst>
                            <p:childTnLst>
                              <p:par>
                                <p:cTn id="32" presetID="2" presetClass="entr" presetSubtype="8" fill="hold" grpId="0" nodeType="afterEffect">
                                  <p:stCondLst>
                                    <p:cond delay="0"/>
                                  </p:stCondLst>
                                  <p:childTnLst>
                                    <p:set>
                                      <p:cBhvr>
                                        <p:cTn id="33" dur="1" fill="hold">
                                          <p:stCondLst>
                                            <p:cond delay="0"/>
                                          </p:stCondLst>
                                        </p:cTn>
                                        <p:tgtEl>
                                          <p:spTgt spid="36872"/>
                                        </p:tgtEl>
                                        <p:attrNameLst>
                                          <p:attrName>style.visibility</p:attrName>
                                        </p:attrNameLst>
                                      </p:cBhvr>
                                      <p:to>
                                        <p:strVal val="visible"/>
                                      </p:to>
                                    </p:set>
                                    <p:anim calcmode="lin" valueType="num">
                                      <p:cBhvr additive="base">
                                        <p:cTn id="34" dur="500" fill="hold"/>
                                        <p:tgtEl>
                                          <p:spTgt spid="36872"/>
                                        </p:tgtEl>
                                        <p:attrNameLst>
                                          <p:attrName>ppt_x</p:attrName>
                                        </p:attrNameLst>
                                      </p:cBhvr>
                                      <p:tavLst>
                                        <p:tav tm="0">
                                          <p:val>
                                            <p:strVal val="0-#ppt_w/2"/>
                                          </p:val>
                                        </p:tav>
                                        <p:tav tm="100000">
                                          <p:val>
                                            <p:strVal val="#ppt_x"/>
                                          </p:val>
                                        </p:tav>
                                      </p:tavLst>
                                    </p:anim>
                                    <p:anim calcmode="lin" valueType="num">
                                      <p:cBhvr additive="base">
                                        <p:cTn id="35" dur="500" fill="hold"/>
                                        <p:tgtEl>
                                          <p:spTgt spid="3687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2" name="type.wav"/>
                                        </p:tgtEl>
                                      </p:cMediaNode>
                                    </p:audio>
                                  </p:sub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36873"/>
                                        </p:tgtEl>
                                        <p:attrNameLst>
                                          <p:attrName>style.visibility</p:attrName>
                                        </p:attrNameLst>
                                      </p:cBhvr>
                                      <p:to>
                                        <p:strVal val="visible"/>
                                      </p:to>
                                    </p:set>
                                    <p:anim calcmode="lin" valueType="num">
                                      <p:cBhvr additive="base">
                                        <p:cTn id="39" dur="500" fill="hold"/>
                                        <p:tgtEl>
                                          <p:spTgt spid="36873"/>
                                        </p:tgtEl>
                                        <p:attrNameLst>
                                          <p:attrName>ppt_x</p:attrName>
                                        </p:attrNameLst>
                                      </p:cBhvr>
                                      <p:tavLst>
                                        <p:tav tm="0">
                                          <p:val>
                                            <p:strVal val="0-#ppt_w/2"/>
                                          </p:val>
                                        </p:tav>
                                        <p:tav tm="100000">
                                          <p:val>
                                            <p:strVal val="#ppt_x"/>
                                          </p:val>
                                        </p:tav>
                                      </p:tavLst>
                                    </p:anim>
                                    <p:anim calcmode="lin" valueType="num">
                                      <p:cBhvr additive="base">
                                        <p:cTn id="40" dur="500" fill="hold"/>
                                        <p:tgtEl>
                                          <p:spTgt spid="3687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utoUpdateAnimBg="0"/>
      <p:bldP spid="36870" grpId="0" autoUpdateAnimBg="0"/>
      <p:bldP spid="36871" grpId="0" autoUpdateAnimBg="0"/>
      <p:bldP spid="36872" grpId="0" autoUpdateAnimBg="0"/>
      <p:bldP spid="3687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bwMode="auto">
          <a:xfrm>
            <a:off x="7010400" y="2362200"/>
            <a:ext cx="1289050" cy="2971800"/>
            <a:chOff x="0" y="0"/>
            <a:chExt cx="812" cy="2016"/>
          </a:xfrm>
        </p:grpSpPr>
        <p:grpSp>
          <p:nvGrpSpPr>
            <p:cNvPr id="15366" name="Group 5"/>
            <p:cNvGrpSpPr/>
            <p:nvPr/>
          </p:nvGrpSpPr>
          <p:grpSpPr bwMode="auto">
            <a:xfrm>
              <a:off x="0" y="0"/>
              <a:ext cx="812" cy="2016"/>
              <a:chOff x="0" y="0"/>
              <a:chExt cx="1008" cy="2016"/>
            </a:xfrm>
          </p:grpSpPr>
          <p:grpSp>
            <p:nvGrpSpPr>
              <p:cNvPr id="15375" name="Group 6"/>
              <p:cNvGrpSpPr/>
              <p:nvPr/>
            </p:nvGrpSpPr>
            <p:grpSpPr bwMode="auto">
              <a:xfrm>
                <a:off x="144" y="0"/>
                <a:ext cx="864" cy="2016"/>
                <a:chOff x="0" y="0"/>
                <a:chExt cx="864" cy="2016"/>
              </a:xfrm>
            </p:grpSpPr>
            <p:sp>
              <p:nvSpPr>
                <p:cNvPr id="15386" name="AutoShape 7"/>
                <p:cNvSpPr>
                  <a:spLocks noChangeArrowheads="1"/>
                </p:cNvSpPr>
                <p:nvPr/>
              </p:nvSpPr>
              <p:spPr bwMode="auto">
                <a:xfrm>
                  <a:off x="0" y="0"/>
                  <a:ext cx="864" cy="144"/>
                </a:xfrm>
                <a:prstGeom prst="flowChartMerge">
                  <a:avLst/>
                </a:prstGeom>
                <a:solidFill>
                  <a:srgbClr val="CCFFFF"/>
                </a:solidFill>
                <a:ln w="12700" cap="sq">
                  <a:solidFill>
                    <a:schemeClr val="tx1"/>
                  </a:solidFill>
                  <a:miter lim="800000"/>
                </a:ln>
              </p:spPr>
              <p:txBody>
                <a:bodyPr wrap="none" anchor="ctr"/>
                <a:lstStyle/>
                <a:p>
                  <a:pPr eaLnBrk="1" hangingPunct="1"/>
                  <a:endParaRPr lang="zh-CN" altLang="en-US"/>
                </a:p>
              </p:txBody>
            </p:sp>
            <p:grpSp>
              <p:nvGrpSpPr>
                <p:cNvPr id="15387" name="Group 8"/>
                <p:cNvGrpSpPr/>
                <p:nvPr/>
              </p:nvGrpSpPr>
              <p:grpSpPr bwMode="auto">
                <a:xfrm>
                  <a:off x="312" y="96"/>
                  <a:ext cx="240" cy="1920"/>
                  <a:chOff x="0" y="0"/>
                  <a:chExt cx="240" cy="1920"/>
                </a:xfrm>
              </p:grpSpPr>
              <p:sp>
                <p:nvSpPr>
                  <p:cNvPr id="15388" name="AutoShape 9"/>
                  <p:cNvSpPr>
                    <a:spLocks noChangeArrowheads="1"/>
                  </p:cNvSpPr>
                  <p:nvPr/>
                </p:nvSpPr>
                <p:spPr bwMode="auto">
                  <a:xfrm>
                    <a:off x="0" y="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gradFill rotWithShape="0">
                    <a:gsLst>
                      <a:gs pos="0">
                        <a:schemeClr val="accent1"/>
                      </a:gs>
                      <a:gs pos="100000">
                        <a:schemeClr val="bg1"/>
                      </a:gs>
                    </a:gsLst>
                    <a:lin ang="0" scaled="1"/>
                  </a:gradFill>
                  <a:ln w="12700" cap="sq">
                    <a:solidFill>
                      <a:schemeClr val="tx1"/>
                    </a:solidFill>
                    <a:miter lim="800000"/>
                  </a:ln>
                </p:spPr>
                <p:txBody>
                  <a:bodyPr wrap="none" anchor="ctr"/>
                  <a:lstStyle/>
                  <a:p>
                    <a:endParaRPr lang="zh-CN" altLang="en-US"/>
                  </a:p>
                </p:txBody>
              </p:sp>
              <p:sp>
                <p:nvSpPr>
                  <p:cNvPr id="15389" name="AutoShape 10"/>
                  <p:cNvSpPr>
                    <a:spLocks noChangeArrowheads="1"/>
                  </p:cNvSpPr>
                  <p:nvPr/>
                </p:nvSpPr>
                <p:spPr bwMode="auto">
                  <a:xfrm>
                    <a:off x="72" y="9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gradFill rotWithShape="0">
                    <a:gsLst>
                      <a:gs pos="0">
                        <a:schemeClr val="accent1"/>
                      </a:gs>
                      <a:gs pos="100000">
                        <a:schemeClr val="bg1"/>
                      </a:gs>
                    </a:gsLst>
                    <a:lin ang="0" scaled="1"/>
                  </a:gradFill>
                  <a:ln w="12700" cap="sq">
                    <a:solidFill>
                      <a:schemeClr val="tx1"/>
                    </a:solidFill>
                    <a:miter lim="800000"/>
                  </a:ln>
                </p:spPr>
                <p:txBody>
                  <a:bodyPr wrap="none" anchor="ctr"/>
                  <a:lstStyle/>
                  <a:p>
                    <a:endParaRPr lang="zh-CN" altLang="en-US"/>
                  </a:p>
                </p:txBody>
              </p:sp>
              <p:sp>
                <p:nvSpPr>
                  <p:cNvPr id="15390" name="AutoShape 11"/>
                  <p:cNvSpPr>
                    <a:spLocks noChangeArrowheads="1"/>
                  </p:cNvSpPr>
                  <p:nvPr/>
                </p:nvSpPr>
                <p:spPr bwMode="auto">
                  <a:xfrm>
                    <a:off x="96" y="1584"/>
                    <a:ext cx="48" cy="336"/>
                  </a:xfrm>
                  <a:prstGeom prst="flowChartMerge">
                    <a:avLst/>
                  </a:prstGeom>
                  <a:gradFill rotWithShape="0">
                    <a:gsLst>
                      <a:gs pos="0">
                        <a:schemeClr val="accent1"/>
                      </a:gs>
                      <a:gs pos="100000">
                        <a:schemeClr val="bg1"/>
                      </a:gs>
                    </a:gsLst>
                    <a:lin ang="0" scaled="1"/>
                  </a:gradFill>
                  <a:ln w="12700" cap="sq">
                    <a:solidFill>
                      <a:schemeClr val="tx1"/>
                    </a:solidFill>
                    <a:miter lim="800000"/>
                  </a:ln>
                </p:spPr>
                <p:txBody>
                  <a:bodyPr wrap="none" anchor="ctr"/>
                  <a:lstStyle/>
                  <a:p>
                    <a:pPr eaLnBrk="1" hangingPunct="1"/>
                    <a:endParaRPr lang="zh-CN" altLang="en-US"/>
                  </a:p>
                </p:txBody>
              </p:sp>
            </p:grpSp>
          </p:grpSp>
          <p:grpSp>
            <p:nvGrpSpPr>
              <p:cNvPr id="15376" name="Group 12"/>
              <p:cNvGrpSpPr/>
              <p:nvPr/>
            </p:nvGrpSpPr>
            <p:grpSpPr bwMode="auto">
              <a:xfrm>
                <a:off x="0" y="192"/>
                <a:ext cx="856" cy="1116"/>
                <a:chOff x="0" y="0"/>
                <a:chExt cx="856" cy="1116"/>
              </a:xfrm>
            </p:grpSpPr>
            <p:sp>
              <p:nvSpPr>
                <p:cNvPr id="15377" name="未知"/>
                <p:cNvSpPr/>
                <p:nvPr/>
              </p:nvSpPr>
              <p:spPr bwMode="auto">
                <a:xfrm>
                  <a:off x="344" y="396"/>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78" name="未知"/>
                <p:cNvSpPr/>
                <p:nvPr/>
              </p:nvSpPr>
              <p:spPr bwMode="auto">
                <a:xfrm>
                  <a:off x="336" y="108"/>
                  <a:ext cx="472" cy="144"/>
                </a:xfrm>
                <a:custGeom>
                  <a:avLst/>
                  <a:gdLst>
                    <a:gd name="T0" fmla="*/ 144 w 472"/>
                    <a:gd name="T1" fmla="*/ 0 h 144"/>
                    <a:gd name="T2" fmla="*/ 48 w 472"/>
                    <a:gd name="T3" fmla="*/ 48 h 144"/>
                    <a:gd name="T4" fmla="*/ 432 w 472"/>
                    <a:gd name="T5" fmla="*/ 96 h 144"/>
                    <a:gd name="T6" fmla="*/ 288 w 472"/>
                    <a:gd name="T7" fmla="*/ 144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79" name="未知"/>
                <p:cNvSpPr/>
                <p:nvPr/>
              </p:nvSpPr>
              <p:spPr bwMode="auto">
                <a:xfrm>
                  <a:off x="400" y="540"/>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80" name="未知"/>
                <p:cNvSpPr/>
                <p:nvPr/>
              </p:nvSpPr>
              <p:spPr bwMode="auto">
                <a:xfrm>
                  <a:off x="400" y="684"/>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81" name="未知"/>
                <p:cNvSpPr/>
                <p:nvPr/>
              </p:nvSpPr>
              <p:spPr bwMode="auto">
                <a:xfrm>
                  <a:off x="344" y="276"/>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82" name="未知"/>
                <p:cNvSpPr/>
                <p:nvPr/>
              </p:nvSpPr>
              <p:spPr bwMode="auto">
                <a:xfrm>
                  <a:off x="408" y="828"/>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83" name="未知"/>
                <p:cNvSpPr/>
                <p:nvPr/>
              </p:nvSpPr>
              <p:spPr bwMode="auto">
                <a:xfrm>
                  <a:off x="408" y="972"/>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84" name="Line 20"/>
                <p:cNvSpPr>
                  <a:spLocks noChangeShapeType="1"/>
                </p:cNvSpPr>
                <p:nvPr/>
              </p:nvSpPr>
              <p:spPr bwMode="auto">
                <a:xfrm flipH="1">
                  <a:off x="0" y="1116"/>
                  <a:ext cx="528" cy="0"/>
                </a:xfrm>
                <a:prstGeom prst="line">
                  <a:avLst/>
                </a:prstGeom>
                <a:noFill/>
                <a:ln w="34925" cap="sq">
                  <a:solidFill>
                    <a:srgbClr val="FF3300"/>
                  </a:solidFill>
                  <a:round/>
                </a:ln>
                <a:extLst>
                  <a:ext uri="{909E8E84-426E-40DD-AFC4-6F175D3DCCD1}">
                    <a14:hiddenFill xmlns:a14="http://schemas.microsoft.com/office/drawing/2010/main">
                      <a:noFill/>
                    </a14:hiddenFill>
                  </a:ext>
                </a:extLst>
              </p:spPr>
              <p:txBody>
                <a:bodyPr wrap="none"/>
                <a:lstStyle/>
                <a:p>
                  <a:endParaRPr lang="zh-CN" altLang="en-US"/>
                </a:p>
              </p:txBody>
            </p:sp>
            <p:sp>
              <p:nvSpPr>
                <p:cNvPr id="15385" name="未知"/>
                <p:cNvSpPr/>
                <p:nvPr/>
              </p:nvSpPr>
              <p:spPr bwMode="auto">
                <a:xfrm>
                  <a:off x="432" y="0"/>
                  <a:ext cx="424" cy="96"/>
                </a:xfrm>
                <a:custGeom>
                  <a:avLst/>
                  <a:gdLst>
                    <a:gd name="T0" fmla="*/ 0 w 424"/>
                    <a:gd name="T1" fmla="*/ 0 h 96"/>
                    <a:gd name="T2" fmla="*/ 384 w 424"/>
                    <a:gd name="T3" fmla="*/ 48 h 96"/>
                    <a:gd name="T4" fmla="*/ 240 w 424"/>
                    <a:gd name="T5" fmla="*/ 96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grpSp>
          <p:nvGrpSpPr>
            <p:cNvPr id="15367" name="Group 22"/>
            <p:cNvGrpSpPr/>
            <p:nvPr/>
          </p:nvGrpSpPr>
          <p:grpSpPr bwMode="auto">
            <a:xfrm>
              <a:off x="387" y="348"/>
              <a:ext cx="154" cy="853"/>
              <a:chOff x="0" y="0"/>
              <a:chExt cx="192" cy="853"/>
            </a:xfrm>
          </p:grpSpPr>
          <p:sp>
            <p:nvSpPr>
              <p:cNvPr id="15368" name="Line 23"/>
              <p:cNvSpPr>
                <a:spLocks noChangeShapeType="1"/>
              </p:cNvSpPr>
              <p:nvPr/>
            </p:nvSpPr>
            <p:spPr bwMode="auto">
              <a:xfrm>
                <a:off x="0" y="0"/>
                <a:ext cx="192" cy="0"/>
              </a:xfrm>
              <a:prstGeom prst="line">
                <a:avLst/>
              </a:prstGeom>
              <a:noFill/>
              <a:ln w="28575">
                <a:solidFill>
                  <a:srgbClr val="CCFFFF"/>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sp>
            <p:nvSpPr>
              <p:cNvPr id="15369" name="Line 24"/>
              <p:cNvSpPr>
                <a:spLocks noChangeShapeType="1"/>
              </p:cNvSpPr>
              <p:nvPr/>
            </p:nvSpPr>
            <p:spPr bwMode="auto">
              <a:xfrm rot="456768" flipH="1">
                <a:off x="0" y="132"/>
                <a:ext cx="144" cy="48"/>
              </a:xfrm>
              <a:prstGeom prst="line">
                <a:avLst/>
              </a:prstGeom>
              <a:noFill/>
              <a:ln w="28575">
                <a:solidFill>
                  <a:srgbClr val="CCFFFF"/>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sp>
            <p:nvSpPr>
              <p:cNvPr id="15370" name="Line 25"/>
              <p:cNvSpPr>
                <a:spLocks noChangeShapeType="1"/>
              </p:cNvSpPr>
              <p:nvPr/>
            </p:nvSpPr>
            <p:spPr bwMode="auto">
              <a:xfrm rot="152463">
                <a:off x="0" y="300"/>
                <a:ext cx="144" cy="1"/>
              </a:xfrm>
              <a:prstGeom prst="line">
                <a:avLst/>
              </a:prstGeom>
              <a:noFill/>
              <a:ln w="28575">
                <a:solidFill>
                  <a:srgbClr val="FF3300"/>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sp>
            <p:nvSpPr>
              <p:cNvPr id="15371" name="Line 26"/>
              <p:cNvSpPr>
                <a:spLocks noChangeShapeType="1"/>
              </p:cNvSpPr>
              <p:nvPr/>
            </p:nvSpPr>
            <p:spPr bwMode="auto">
              <a:xfrm>
                <a:off x="48" y="432"/>
                <a:ext cx="96" cy="0"/>
              </a:xfrm>
              <a:prstGeom prst="line">
                <a:avLst/>
              </a:prstGeom>
              <a:noFill/>
              <a:ln w="28575">
                <a:solidFill>
                  <a:srgbClr val="CCFFFF"/>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sp>
            <p:nvSpPr>
              <p:cNvPr id="15372" name="Line 27"/>
              <p:cNvSpPr>
                <a:spLocks noChangeShapeType="1"/>
              </p:cNvSpPr>
              <p:nvPr/>
            </p:nvSpPr>
            <p:spPr bwMode="auto">
              <a:xfrm>
                <a:off x="48" y="576"/>
                <a:ext cx="96" cy="0"/>
              </a:xfrm>
              <a:prstGeom prst="line">
                <a:avLst/>
              </a:prstGeom>
              <a:noFill/>
              <a:ln w="28575">
                <a:solidFill>
                  <a:srgbClr val="CCFFFF"/>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sp>
            <p:nvSpPr>
              <p:cNvPr id="15373" name="Line 28"/>
              <p:cNvSpPr>
                <a:spLocks noChangeShapeType="1"/>
              </p:cNvSpPr>
              <p:nvPr/>
            </p:nvSpPr>
            <p:spPr bwMode="auto">
              <a:xfrm>
                <a:off x="48" y="720"/>
                <a:ext cx="96" cy="0"/>
              </a:xfrm>
              <a:prstGeom prst="line">
                <a:avLst/>
              </a:prstGeom>
              <a:noFill/>
              <a:ln w="28575">
                <a:solidFill>
                  <a:srgbClr val="CCFFFF"/>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sp>
            <p:nvSpPr>
              <p:cNvPr id="15374" name="Line 29"/>
              <p:cNvSpPr>
                <a:spLocks noChangeShapeType="1"/>
              </p:cNvSpPr>
              <p:nvPr/>
            </p:nvSpPr>
            <p:spPr bwMode="auto">
              <a:xfrm rot="-1636606">
                <a:off x="36" y="852"/>
                <a:ext cx="144" cy="1"/>
              </a:xfrm>
              <a:prstGeom prst="line">
                <a:avLst/>
              </a:prstGeom>
              <a:noFill/>
              <a:ln w="28575">
                <a:solidFill>
                  <a:srgbClr val="FF3300"/>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16387" name="矩形 29"/>
          <p:cNvSpPr>
            <a:spLocks noChangeArrowheads="1"/>
          </p:cNvSpPr>
          <p:nvPr/>
        </p:nvSpPr>
        <p:spPr bwMode="auto">
          <a:xfrm>
            <a:off x="685800" y="2057400"/>
            <a:ext cx="5791200"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3200" b="1">
                <a:latin typeface="Times New Roman" panose="02020603050405020304" pitchFamily="18" charset="0"/>
              </a:rPr>
              <a:t>        用细漆包线在大铁钉上</a:t>
            </a:r>
            <a:r>
              <a:rPr kumimoji="1" lang="zh-CN" altLang="en-US" sz="3200" b="1">
                <a:solidFill>
                  <a:srgbClr val="FF0000"/>
                </a:solidFill>
                <a:latin typeface="Times New Roman" panose="02020603050405020304" pitchFamily="18" charset="0"/>
              </a:rPr>
              <a:t>顺一个方向</a:t>
            </a:r>
            <a:r>
              <a:rPr kumimoji="1" lang="zh-CN" altLang="en-US" sz="3200" b="1">
                <a:latin typeface="Times New Roman" panose="02020603050405020304" pitchFamily="18" charset="0"/>
              </a:rPr>
              <a:t>绕制一定匝数的线圈</a:t>
            </a:r>
            <a:r>
              <a:rPr kumimoji="1" lang="en-US" altLang="zh-CN" sz="3200" b="1">
                <a:latin typeface="Times New Roman" panose="02020603050405020304" pitchFamily="18" charset="0"/>
              </a:rPr>
              <a:t>;</a:t>
            </a:r>
            <a:r>
              <a:rPr kumimoji="1" lang="zh-CN" altLang="en-US" sz="3200" b="1">
                <a:latin typeface="Times New Roman" panose="02020603050405020304" pitchFamily="18" charset="0"/>
              </a:rPr>
              <a:t>再用棉线或透明胶带在漆包线表面缠绕一层</a:t>
            </a:r>
            <a:r>
              <a:rPr kumimoji="1" lang="en-US" altLang="zh-CN" sz="3200" b="1">
                <a:latin typeface="Times New Roman" panose="02020603050405020304" pitchFamily="18" charset="0"/>
              </a:rPr>
              <a:t>,</a:t>
            </a:r>
            <a:r>
              <a:rPr kumimoji="1" lang="zh-CN" altLang="en-US" sz="3200" b="1">
                <a:latin typeface="Times New Roman" panose="02020603050405020304" pitchFamily="18" charset="0"/>
              </a:rPr>
              <a:t>使漆包线不致松散</a:t>
            </a:r>
            <a:r>
              <a:rPr kumimoji="1" lang="en-US" altLang="zh-CN" sz="3200" b="1">
                <a:latin typeface="Times New Roman" panose="02020603050405020304" pitchFamily="18" charset="0"/>
              </a:rPr>
              <a:t>.</a:t>
            </a:r>
            <a:r>
              <a:rPr kumimoji="1" lang="zh-CN" altLang="en-US" sz="3200" b="1">
                <a:latin typeface="Times New Roman" panose="02020603050405020304" pitchFamily="18" charset="0"/>
              </a:rPr>
              <a:t>这样就制成了一个电磁铁，并将它接入电路中。</a:t>
            </a:r>
            <a:endParaRPr kumimoji="1" lang="zh-CN" altLang="en-US" sz="3200" b="1">
              <a:latin typeface="Times New Roman" panose="02020603050405020304" pitchFamily="18" charset="0"/>
            </a:endParaRPr>
          </a:p>
        </p:txBody>
      </p:sp>
      <p:sp>
        <p:nvSpPr>
          <p:cNvPr id="31" name="矩形 30"/>
          <p:cNvSpPr/>
          <p:nvPr/>
        </p:nvSpPr>
        <p:spPr>
          <a:xfrm>
            <a:off x="228600" y="762001"/>
            <a:ext cx="8648700" cy="645160"/>
          </a:xfrm>
          <a:prstGeom prst="rect">
            <a:avLst/>
          </a:prstGeom>
        </p:spPr>
        <p:txBody>
          <a:bodyPr>
            <a:spAutoFit/>
          </a:bodyPr>
          <a:lstStyle/>
          <a:p>
            <a:pPr algn="just" eaLnBrk="1" hangingPunct="1">
              <a:spcBef>
                <a:spcPct val="50000"/>
              </a:spcBef>
              <a:defRPr/>
            </a:pPr>
            <a:r>
              <a:rPr kumimoji="1" lang="en-US" altLang="zh-CN" sz="3600" b="1" dirty="0">
                <a:solidFill>
                  <a:srgbClr val="FF0000"/>
                </a:solidFill>
                <a:effectLst>
                  <a:outerShdw blurRad="38100" dist="38100" dir="2700000" algn="tl">
                    <a:srgbClr val="C0C0C0"/>
                  </a:outerShdw>
                </a:effectLst>
                <a:latin typeface="宋体" panose="02010600030101010101" pitchFamily="2" charset="-122"/>
              </a:rPr>
              <a:t>B</a:t>
            </a:r>
            <a:r>
              <a:rPr kumimoji="1" lang="zh-CN" altLang="en-US" sz="3600" b="1" dirty="0">
                <a:solidFill>
                  <a:srgbClr val="FF0000"/>
                </a:solidFill>
                <a:effectLst>
                  <a:outerShdw blurRad="38100" dist="38100" dir="2700000" algn="tl">
                    <a:srgbClr val="C0C0C0"/>
                  </a:outerShdw>
                </a:effectLst>
                <a:latin typeface="宋体" panose="02010600030101010101" pitchFamily="2" charset="-122"/>
              </a:rPr>
              <a:t>、</a:t>
            </a:r>
            <a:r>
              <a:rPr kumimoji="1" lang="zh-CN" altLang="en-US" sz="3600" b="1" dirty="0">
                <a:effectLst>
                  <a:outerShdw blurRad="38100" dist="38100" dir="2700000" algn="tl">
                    <a:srgbClr val="C0C0C0"/>
                  </a:outerShdw>
                </a:effectLst>
                <a:latin typeface="宋体" panose="02010600030101010101" pitchFamily="2" charset="-122"/>
              </a:rPr>
              <a:t>制作简易电磁铁，了解电磁铁的磁性</a:t>
            </a:r>
            <a:endParaRPr kumimoji="1" lang="zh-CN" altLang="en-US" sz="3600" b="1" dirty="0">
              <a:effectLst>
                <a:outerShdw blurRad="38100" dist="38100" dir="2700000" algn="tl">
                  <a:srgbClr val="C0C0C0"/>
                </a:outerShdw>
              </a:effectLst>
              <a:latin typeface="宋体" panose="02010600030101010101" pitchFamily="2" charset="-122"/>
            </a:endParaRPr>
          </a:p>
        </p:txBody>
      </p:sp>
      <p:sp>
        <p:nvSpPr>
          <p:cNvPr id="15365" name="矩形 36"/>
          <p:cNvSpPr>
            <a:spLocks noChangeArrowheads="1"/>
          </p:cNvSpPr>
          <p:nvPr/>
        </p:nvSpPr>
        <p:spPr bwMode="auto">
          <a:xfrm>
            <a:off x="609600" y="3657601"/>
            <a:ext cx="62484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t>      </a:t>
            </a:r>
            <a:endParaRPr lang="zh-CN" altLang="en-US" sz="2800" b="1"/>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additive="base">
                                        <p:cTn id="7"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xEl>
                                              <p:pRg st="0" end="0"/>
                                            </p:txEl>
                                          </p:spTgt>
                                        </p:tgtEl>
                                        <p:attrNameLst>
                                          <p:attrName>style.visibility</p:attrName>
                                        </p:attrNameLst>
                                      </p:cBhvr>
                                      <p:to>
                                        <p:strVal val="visible"/>
                                      </p:to>
                                    </p:set>
                                    <p:anim calcmode="lin" valueType="num">
                                      <p:cBhvr additive="base">
                                        <p:cTn id="13"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p:nvPr/>
        </p:nvGrpSpPr>
        <p:grpSpPr bwMode="auto">
          <a:xfrm>
            <a:off x="7607300" y="2020889"/>
            <a:ext cx="304800" cy="1354137"/>
            <a:chOff x="4656" y="1296"/>
            <a:chExt cx="192" cy="853"/>
          </a:xfrm>
        </p:grpSpPr>
        <p:sp>
          <p:nvSpPr>
            <p:cNvPr id="16454" name="Line 3"/>
            <p:cNvSpPr>
              <a:spLocks noChangeShapeType="1"/>
            </p:cNvSpPr>
            <p:nvPr/>
          </p:nvSpPr>
          <p:spPr bwMode="auto">
            <a:xfrm>
              <a:off x="4656" y="1296"/>
              <a:ext cx="192" cy="0"/>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55" name="Line 4"/>
            <p:cNvSpPr>
              <a:spLocks noChangeShapeType="1"/>
            </p:cNvSpPr>
            <p:nvPr/>
          </p:nvSpPr>
          <p:spPr bwMode="auto">
            <a:xfrm rot="456768" flipH="1">
              <a:off x="4656" y="1428"/>
              <a:ext cx="144" cy="48"/>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56" name="Line 5"/>
            <p:cNvSpPr>
              <a:spLocks noChangeShapeType="1"/>
            </p:cNvSpPr>
            <p:nvPr/>
          </p:nvSpPr>
          <p:spPr bwMode="auto">
            <a:xfrm rot="152463">
              <a:off x="4656" y="1596"/>
              <a:ext cx="144" cy="1"/>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57" name="Line 6"/>
            <p:cNvSpPr>
              <a:spLocks noChangeShapeType="1"/>
            </p:cNvSpPr>
            <p:nvPr/>
          </p:nvSpPr>
          <p:spPr bwMode="auto">
            <a:xfrm>
              <a:off x="4704" y="1728"/>
              <a:ext cx="96" cy="0"/>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58" name="Line 7"/>
            <p:cNvSpPr>
              <a:spLocks noChangeShapeType="1"/>
            </p:cNvSpPr>
            <p:nvPr/>
          </p:nvSpPr>
          <p:spPr bwMode="auto">
            <a:xfrm>
              <a:off x="4704" y="1872"/>
              <a:ext cx="96" cy="0"/>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59" name="Line 8"/>
            <p:cNvSpPr>
              <a:spLocks noChangeShapeType="1"/>
            </p:cNvSpPr>
            <p:nvPr/>
          </p:nvSpPr>
          <p:spPr bwMode="auto">
            <a:xfrm>
              <a:off x="4704" y="2016"/>
              <a:ext cx="96" cy="0"/>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60" name="Line 9"/>
            <p:cNvSpPr>
              <a:spLocks noChangeShapeType="1"/>
            </p:cNvSpPr>
            <p:nvPr/>
          </p:nvSpPr>
          <p:spPr bwMode="auto">
            <a:xfrm rot="-1636606">
              <a:off x="4692" y="2148"/>
              <a:ext cx="144" cy="1"/>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16387" name="Group 20"/>
          <p:cNvGrpSpPr/>
          <p:nvPr/>
        </p:nvGrpSpPr>
        <p:grpSpPr bwMode="auto">
          <a:xfrm>
            <a:off x="7086600" y="1347788"/>
            <a:ext cx="1371600" cy="3200400"/>
            <a:chOff x="1104" y="1104"/>
            <a:chExt cx="864" cy="2016"/>
          </a:xfrm>
        </p:grpSpPr>
        <p:sp>
          <p:nvSpPr>
            <p:cNvPr id="16449" name="AutoShape 21"/>
            <p:cNvSpPr>
              <a:spLocks noChangeArrowheads="1"/>
            </p:cNvSpPr>
            <p:nvPr/>
          </p:nvSpPr>
          <p:spPr bwMode="auto">
            <a:xfrm>
              <a:off x="1104" y="1104"/>
              <a:ext cx="864" cy="144"/>
            </a:xfrm>
            <a:prstGeom prst="flowChartMerge">
              <a:avLst/>
            </a:pr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nvGrpSpPr>
            <p:cNvPr id="16450" name="Group 22"/>
            <p:cNvGrpSpPr/>
            <p:nvPr/>
          </p:nvGrpSpPr>
          <p:grpSpPr bwMode="auto">
            <a:xfrm>
              <a:off x="1416" y="1200"/>
              <a:ext cx="240" cy="1920"/>
              <a:chOff x="1200" y="1200"/>
              <a:chExt cx="240" cy="1920"/>
            </a:xfrm>
          </p:grpSpPr>
          <p:sp>
            <p:nvSpPr>
              <p:cNvPr id="16451" name="AutoShape 23"/>
              <p:cNvSpPr>
                <a:spLocks noChangeArrowheads="1"/>
              </p:cNvSpPr>
              <p:nvPr/>
            </p:nvSpPr>
            <p:spPr bwMode="auto">
              <a:xfrm>
                <a:off x="1200" y="120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52" name="AutoShape 24"/>
              <p:cNvSpPr>
                <a:spLocks noChangeArrowheads="1"/>
              </p:cNvSpPr>
              <p:nvPr/>
            </p:nvSpPr>
            <p:spPr bwMode="auto">
              <a:xfrm>
                <a:off x="1272" y="21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53" name="AutoShape 25"/>
              <p:cNvSpPr>
                <a:spLocks noChangeArrowheads="1"/>
              </p:cNvSpPr>
              <p:nvPr/>
            </p:nvSpPr>
            <p:spPr bwMode="auto">
              <a:xfrm>
                <a:off x="1296" y="2784"/>
                <a:ext cx="48" cy="336"/>
              </a:xfrm>
              <a:prstGeom prst="flowChartMerge">
                <a:avLst/>
              </a:pr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grpSp>
        <p:nvGrpSpPr>
          <p:cNvPr id="16388" name="Group 26"/>
          <p:cNvGrpSpPr/>
          <p:nvPr/>
        </p:nvGrpSpPr>
        <p:grpSpPr bwMode="auto">
          <a:xfrm>
            <a:off x="6732588" y="1808163"/>
            <a:ext cx="1511300" cy="1771651"/>
            <a:chOff x="4176" y="1188"/>
            <a:chExt cx="856" cy="1116"/>
          </a:xfrm>
        </p:grpSpPr>
        <p:sp>
          <p:nvSpPr>
            <p:cNvPr id="16440" name="Freeform 27"/>
            <p:cNvSpPr/>
            <p:nvPr/>
          </p:nvSpPr>
          <p:spPr bwMode="auto">
            <a:xfrm>
              <a:off x="4520" y="1584"/>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1" name="Freeform 28"/>
            <p:cNvSpPr/>
            <p:nvPr/>
          </p:nvSpPr>
          <p:spPr bwMode="auto">
            <a:xfrm>
              <a:off x="4512" y="1296"/>
              <a:ext cx="472" cy="144"/>
            </a:xfrm>
            <a:custGeom>
              <a:avLst/>
              <a:gdLst>
                <a:gd name="T0" fmla="*/ 144 w 472"/>
                <a:gd name="T1" fmla="*/ 0 h 144"/>
                <a:gd name="T2" fmla="*/ 48 w 472"/>
                <a:gd name="T3" fmla="*/ 48 h 144"/>
                <a:gd name="T4" fmla="*/ 432 w 472"/>
                <a:gd name="T5" fmla="*/ 96 h 144"/>
                <a:gd name="T6" fmla="*/ 288 w 472"/>
                <a:gd name="T7" fmla="*/ 144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2" name="Freeform 29"/>
            <p:cNvSpPr/>
            <p:nvPr/>
          </p:nvSpPr>
          <p:spPr bwMode="auto">
            <a:xfrm>
              <a:off x="4576" y="1728"/>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3" name="Freeform 30"/>
            <p:cNvSpPr/>
            <p:nvPr/>
          </p:nvSpPr>
          <p:spPr bwMode="auto">
            <a:xfrm>
              <a:off x="4576" y="1872"/>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4" name="Freeform 31"/>
            <p:cNvSpPr/>
            <p:nvPr/>
          </p:nvSpPr>
          <p:spPr bwMode="auto">
            <a:xfrm>
              <a:off x="4520" y="1464"/>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5" name="Freeform 32"/>
            <p:cNvSpPr/>
            <p:nvPr/>
          </p:nvSpPr>
          <p:spPr bwMode="auto">
            <a:xfrm>
              <a:off x="4584" y="2016"/>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6" name="Freeform 33"/>
            <p:cNvSpPr/>
            <p:nvPr/>
          </p:nvSpPr>
          <p:spPr bwMode="auto">
            <a:xfrm>
              <a:off x="4584" y="2160"/>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7" name="Line 34"/>
            <p:cNvSpPr>
              <a:spLocks noChangeShapeType="1"/>
            </p:cNvSpPr>
            <p:nvPr/>
          </p:nvSpPr>
          <p:spPr bwMode="auto">
            <a:xfrm flipH="1">
              <a:off x="4176" y="2304"/>
              <a:ext cx="528" cy="0"/>
            </a:xfrm>
            <a:prstGeom prst="line">
              <a:avLst/>
            </a:prstGeom>
            <a:noFill/>
            <a:ln w="34925" cap="sq">
              <a:solidFill>
                <a:srgbClr val="00FF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48" name="Freeform 35"/>
            <p:cNvSpPr/>
            <p:nvPr/>
          </p:nvSpPr>
          <p:spPr bwMode="auto">
            <a:xfrm>
              <a:off x="4608" y="1188"/>
              <a:ext cx="424" cy="96"/>
            </a:xfrm>
            <a:custGeom>
              <a:avLst/>
              <a:gdLst>
                <a:gd name="T0" fmla="*/ 0 w 424"/>
                <a:gd name="T1" fmla="*/ 0 h 96"/>
                <a:gd name="T2" fmla="*/ 384 w 424"/>
                <a:gd name="T3" fmla="*/ 48 h 96"/>
                <a:gd name="T4" fmla="*/ 240 w 424"/>
                <a:gd name="T5" fmla="*/ 96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nvGrpSpPr>
          <p:cNvPr id="16389" name="Group 36"/>
          <p:cNvGrpSpPr/>
          <p:nvPr/>
        </p:nvGrpSpPr>
        <p:grpSpPr bwMode="auto">
          <a:xfrm>
            <a:off x="4572000" y="1447800"/>
            <a:ext cx="2979738" cy="2381251"/>
            <a:chOff x="1272" y="1200"/>
            <a:chExt cx="1968" cy="1500"/>
          </a:xfrm>
        </p:grpSpPr>
        <p:sp>
          <p:nvSpPr>
            <p:cNvPr id="16425" name="Line 37"/>
            <p:cNvSpPr>
              <a:spLocks noChangeShapeType="1"/>
            </p:cNvSpPr>
            <p:nvPr/>
          </p:nvSpPr>
          <p:spPr bwMode="auto">
            <a:xfrm>
              <a:off x="2568" y="1200"/>
              <a:ext cx="0" cy="24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16426" name="Group 38"/>
            <p:cNvGrpSpPr/>
            <p:nvPr/>
          </p:nvGrpSpPr>
          <p:grpSpPr bwMode="auto">
            <a:xfrm>
              <a:off x="1272" y="1200"/>
              <a:ext cx="1968" cy="1500"/>
              <a:chOff x="1272" y="1200"/>
              <a:chExt cx="1968" cy="1500"/>
            </a:xfrm>
          </p:grpSpPr>
          <p:sp>
            <p:nvSpPr>
              <p:cNvPr id="16427" name="Rectangle 39"/>
              <p:cNvSpPr>
                <a:spLocks noChangeArrowheads="1"/>
              </p:cNvSpPr>
              <p:nvPr/>
            </p:nvSpPr>
            <p:spPr bwMode="auto">
              <a:xfrm>
                <a:off x="1704" y="1488"/>
                <a:ext cx="576" cy="192"/>
              </a:xfrm>
              <a:prstGeom prst="rect">
                <a:avLst/>
              </a:prstGeom>
              <a:gradFill rotWithShape="0">
                <a:gsLst>
                  <a:gs pos="0">
                    <a:schemeClr val="accent1"/>
                  </a:gs>
                  <a:gs pos="100000">
                    <a:srgbClr val="6E5105"/>
                  </a:gs>
                </a:gsLst>
                <a:lin ang="5400000" scaled="1"/>
              </a:gradFill>
              <a:ln w="12700" cap="sq">
                <a:solidFill>
                  <a:schemeClr val="tx1"/>
                </a:solidFill>
                <a:miter lim="800000"/>
                <a:headEnd type="none" w="sm" len="sm"/>
                <a:tailEnd type="none" w="sm" len="sm"/>
              </a:ln>
            </p:spPr>
            <p:txBody>
              <a:bodyPr wrap="none" anchor="ctr"/>
              <a:lstStyle/>
              <a:p>
                <a:endParaRPr lang="zh-CN" altLang="en-US"/>
              </a:p>
            </p:txBody>
          </p:sp>
          <p:grpSp>
            <p:nvGrpSpPr>
              <p:cNvPr id="16428" name="Group 40"/>
              <p:cNvGrpSpPr/>
              <p:nvPr/>
            </p:nvGrpSpPr>
            <p:grpSpPr bwMode="auto">
              <a:xfrm>
                <a:off x="1272" y="1200"/>
                <a:ext cx="1968" cy="1500"/>
                <a:chOff x="1272" y="1200"/>
                <a:chExt cx="1968" cy="1500"/>
              </a:xfrm>
            </p:grpSpPr>
            <p:sp>
              <p:nvSpPr>
                <p:cNvPr id="16429" name="Line 41"/>
                <p:cNvSpPr>
                  <a:spLocks noChangeShapeType="1"/>
                </p:cNvSpPr>
                <p:nvPr/>
              </p:nvSpPr>
              <p:spPr bwMode="auto">
                <a:xfrm>
                  <a:off x="1992" y="1200"/>
                  <a:ext cx="0" cy="288"/>
                </a:xfrm>
                <a:prstGeom prst="line">
                  <a:avLst/>
                </a:prstGeom>
                <a:noFill/>
                <a:ln w="38100" cap="sq">
                  <a:solidFill>
                    <a:srgbClr val="00FFFF"/>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0" name="Line 42"/>
                <p:cNvSpPr>
                  <a:spLocks noChangeShapeType="1"/>
                </p:cNvSpPr>
                <p:nvPr/>
              </p:nvSpPr>
              <p:spPr bwMode="auto">
                <a:xfrm>
                  <a:off x="1992" y="1200"/>
                  <a:ext cx="576"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1" name="Line 43"/>
                <p:cNvSpPr>
                  <a:spLocks noChangeShapeType="1"/>
                </p:cNvSpPr>
                <p:nvPr/>
              </p:nvSpPr>
              <p:spPr bwMode="auto">
                <a:xfrm>
                  <a:off x="1272" y="1584"/>
                  <a:ext cx="432"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2" name="Line 44"/>
                <p:cNvSpPr>
                  <a:spLocks noChangeShapeType="1"/>
                </p:cNvSpPr>
                <p:nvPr/>
              </p:nvSpPr>
              <p:spPr bwMode="auto">
                <a:xfrm>
                  <a:off x="1272" y="1584"/>
                  <a:ext cx="0" cy="96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3" name="Line 45"/>
                <p:cNvSpPr>
                  <a:spLocks noChangeShapeType="1"/>
                </p:cNvSpPr>
                <p:nvPr/>
              </p:nvSpPr>
              <p:spPr bwMode="auto">
                <a:xfrm flipH="1">
                  <a:off x="2520" y="2544"/>
                  <a:ext cx="576"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4" name="Line 46"/>
                <p:cNvSpPr>
                  <a:spLocks noChangeShapeType="1"/>
                </p:cNvSpPr>
                <p:nvPr/>
              </p:nvSpPr>
              <p:spPr bwMode="auto">
                <a:xfrm>
                  <a:off x="2520" y="2472"/>
                  <a:ext cx="0" cy="144"/>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5" name="Line 47"/>
                <p:cNvSpPr>
                  <a:spLocks noChangeShapeType="1"/>
                </p:cNvSpPr>
                <p:nvPr/>
              </p:nvSpPr>
              <p:spPr bwMode="auto">
                <a:xfrm>
                  <a:off x="2436" y="2412"/>
                  <a:ext cx="0" cy="288"/>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6" name="Line 48"/>
                <p:cNvSpPr>
                  <a:spLocks noChangeShapeType="1"/>
                </p:cNvSpPr>
                <p:nvPr/>
              </p:nvSpPr>
              <p:spPr bwMode="auto">
                <a:xfrm flipH="1">
                  <a:off x="1944" y="2544"/>
                  <a:ext cx="480"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7" name="Line 49"/>
                <p:cNvSpPr>
                  <a:spLocks noChangeShapeType="1"/>
                </p:cNvSpPr>
                <p:nvPr/>
              </p:nvSpPr>
              <p:spPr bwMode="auto">
                <a:xfrm flipH="1">
                  <a:off x="1272" y="2544"/>
                  <a:ext cx="432"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8" name="Line 50"/>
                <p:cNvSpPr>
                  <a:spLocks noChangeShapeType="1"/>
                </p:cNvSpPr>
                <p:nvPr/>
              </p:nvSpPr>
              <p:spPr bwMode="auto">
                <a:xfrm flipV="1">
                  <a:off x="1704" y="2448"/>
                  <a:ext cx="240" cy="96"/>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9" name="Line 51"/>
                <p:cNvSpPr>
                  <a:spLocks noChangeShapeType="1"/>
                </p:cNvSpPr>
                <p:nvPr/>
              </p:nvSpPr>
              <p:spPr bwMode="auto">
                <a:xfrm>
                  <a:off x="2568" y="1440"/>
                  <a:ext cx="672"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grpSp>
      <p:grpSp>
        <p:nvGrpSpPr>
          <p:cNvPr id="9" name="Group 52"/>
          <p:cNvGrpSpPr/>
          <p:nvPr/>
        </p:nvGrpSpPr>
        <p:grpSpPr bwMode="auto">
          <a:xfrm rot="5400000" flipV="1">
            <a:off x="7645400" y="4497388"/>
            <a:ext cx="228600" cy="457200"/>
            <a:chOff x="864" y="3216"/>
            <a:chExt cx="144" cy="288"/>
          </a:xfrm>
        </p:grpSpPr>
        <p:sp>
          <p:nvSpPr>
            <p:cNvPr id="16423" name="AutoShape 53"/>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24" name="AutoShape 54"/>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0" name="Group 55"/>
          <p:cNvGrpSpPr/>
          <p:nvPr/>
        </p:nvGrpSpPr>
        <p:grpSpPr bwMode="auto">
          <a:xfrm rot="17472554" flipV="1">
            <a:off x="7683500" y="4432300"/>
            <a:ext cx="228600" cy="457200"/>
            <a:chOff x="864" y="3216"/>
            <a:chExt cx="144" cy="288"/>
          </a:xfrm>
        </p:grpSpPr>
        <p:sp>
          <p:nvSpPr>
            <p:cNvPr id="16421" name="AutoShape 56"/>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22" name="AutoShape 57"/>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1" name="Group 58"/>
          <p:cNvGrpSpPr/>
          <p:nvPr/>
        </p:nvGrpSpPr>
        <p:grpSpPr bwMode="auto">
          <a:xfrm flipV="1">
            <a:off x="7378700" y="4611688"/>
            <a:ext cx="228600" cy="457200"/>
            <a:chOff x="864" y="3216"/>
            <a:chExt cx="144" cy="288"/>
          </a:xfrm>
        </p:grpSpPr>
        <p:sp>
          <p:nvSpPr>
            <p:cNvPr id="16419" name="AutoShape 59"/>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20" name="AutoShape 60"/>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2" name="Group 61"/>
          <p:cNvGrpSpPr/>
          <p:nvPr/>
        </p:nvGrpSpPr>
        <p:grpSpPr bwMode="auto">
          <a:xfrm flipV="1">
            <a:off x="7531100" y="4840288"/>
            <a:ext cx="228600" cy="457200"/>
            <a:chOff x="864" y="3216"/>
            <a:chExt cx="144" cy="288"/>
          </a:xfrm>
        </p:grpSpPr>
        <p:sp>
          <p:nvSpPr>
            <p:cNvPr id="16417" name="AutoShape 62"/>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18" name="AutoShape 63"/>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3" name="Group 64"/>
          <p:cNvGrpSpPr/>
          <p:nvPr/>
        </p:nvGrpSpPr>
        <p:grpSpPr bwMode="auto">
          <a:xfrm rot="20557343" flipV="1">
            <a:off x="7759700" y="4764088"/>
            <a:ext cx="228600" cy="457200"/>
            <a:chOff x="864" y="3216"/>
            <a:chExt cx="144" cy="288"/>
          </a:xfrm>
        </p:grpSpPr>
        <p:sp>
          <p:nvSpPr>
            <p:cNvPr id="16415" name="AutoShape 65"/>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16" name="AutoShape 66"/>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4" name="Group 67"/>
          <p:cNvGrpSpPr/>
          <p:nvPr/>
        </p:nvGrpSpPr>
        <p:grpSpPr bwMode="auto">
          <a:xfrm rot="913762" flipV="1">
            <a:off x="7569200" y="4554539"/>
            <a:ext cx="228600" cy="457200"/>
            <a:chOff x="864" y="3216"/>
            <a:chExt cx="144" cy="288"/>
          </a:xfrm>
        </p:grpSpPr>
        <p:sp>
          <p:nvSpPr>
            <p:cNvPr id="16413" name="AutoShape 68"/>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14" name="AutoShape 69"/>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5" name="Group 70"/>
          <p:cNvGrpSpPr/>
          <p:nvPr/>
        </p:nvGrpSpPr>
        <p:grpSpPr bwMode="auto">
          <a:xfrm rot="17847162" flipV="1">
            <a:off x="7816850" y="4421188"/>
            <a:ext cx="228600" cy="457200"/>
            <a:chOff x="864" y="3216"/>
            <a:chExt cx="144" cy="288"/>
          </a:xfrm>
        </p:grpSpPr>
        <p:sp>
          <p:nvSpPr>
            <p:cNvPr id="16411" name="AutoShape 71"/>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12" name="AutoShape 72"/>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6" name="Group 73"/>
          <p:cNvGrpSpPr/>
          <p:nvPr/>
        </p:nvGrpSpPr>
        <p:grpSpPr bwMode="auto">
          <a:xfrm rot="21155953" flipV="1">
            <a:off x="7683500" y="4611688"/>
            <a:ext cx="228600" cy="457200"/>
            <a:chOff x="864" y="3216"/>
            <a:chExt cx="144" cy="288"/>
          </a:xfrm>
        </p:grpSpPr>
        <p:sp>
          <p:nvSpPr>
            <p:cNvPr id="16409" name="AutoShape 74"/>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10" name="AutoShape 75"/>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7" name="Group 76"/>
          <p:cNvGrpSpPr/>
          <p:nvPr/>
        </p:nvGrpSpPr>
        <p:grpSpPr bwMode="auto">
          <a:xfrm rot="3470054" flipV="1">
            <a:off x="7493000" y="4421188"/>
            <a:ext cx="228600" cy="457200"/>
            <a:chOff x="864" y="3216"/>
            <a:chExt cx="144" cy="288"/>
          </a:xfrm>
        </p:grpSpPr>
        <p:sp>
          <p:nvSpPr>
            <p:cNvPr id="16407" name="AutoShape 77"/>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08" name="AutoShape 78"/>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8" name="Group 79"/>
          <p:cNvGrpSpPr/>
          <p:nvPr/>
        </p:nvGrpSpPr>
        <p:grpSpPr bwMode="auto">
          <a:xfrm rot="19618568" flipV="1">
            <a:off x="7797800" y="4573588"/>
            <a:ext cx="228600" cy="457200"/>
            <a:chOff x="864" y="3216"/>
            <a:chExt cx="144" cy="288"/>
          </a:xfrm>
        </p:grpSpPr>
        <p:sp>
          <p:nvSpPr>
            <p:cNvPr id="16405" name="AutoShape 80"/>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06" name="AutoShape 81"/>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sp>
        <p:nvSpPr>
          <p:cNvPr id="21586" name="Line 82"/>
          <p:cNvSpPr>
            <a:spLocks noChangeShapeType="1"/>
          </p:cNvSpPr>
          <p:nvPr/>
        </p:nvSpPr>
        <p:spPr bwMode="auto">
          <a:xfrm>
            <a:off x="5378450" y="3297239"/>
            <a:ext cx="304800" cy="457200"/>
          </a:xfrm>
          <a:prstGeom prst="line">
            <a:avLst/>
          </a:prstGeom>
          <a:noFill/>
          <a:ln w="38100" cap="sq">
            <a:solidFill>
              <a:srgbClr val="FF00FF"/>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94" name="矩形 93"/>
          <p:cNvSpPr/>
          <p:nvPr/>
        </p:nvSpPr>
        <p:spPr>
          <a:xfrm>
            <a:off x="846858" y="622429"/>
            <a:ext cx="2478405" cy="645160"/>
          </a:xfrm>
          <a:prstGeom prst="rect">
            <a:avLst/>
          </a:prstGeom>
        </p:spPr>
        <p:txBody>
          <a:bodyPr wrap="none">
            <a:spAutoFit/>
          </a:bodyPr>
          <a:lstStyle/>
          <a:p>
            <a:pPr>
              <a:defRPr/>
            </a:pPr>
            <a:r>
              <a:rPr kumimoji="1" lang="zh-CN" altLang="en-US" sz="3600" b="1" dirty="0">
                <a:solidFill>
                  <a:srgbClr val="FF3300"/>
                </a:solidFill>
                <a:effectLst>
                  <a:outerShdw blurRad="38100" dist="38100" dir="2700000" algn="tl">
                    <a:srgbClr val="C0C0C0"/>
                  </a:outerShdw>
                </a:effectLst>
                <a:latin typeface="宋体" panose="02010600030101010101" pitchFamily="2" charset="-122"/>
                <a:ea typeface="黑体" panose="02010609060101010101" pitchFamily="2" charset="-122"/>
              </a:rPr>
              <a:t>实验探究</a:t>
            </a:r>
            <a:r>
              <a:rPr kumimoji="1" lang="zh-CN" altLang="en-US" sz="3600" b="1" dirty="0">
                <a:solidFill>
                  <a:schemeClr val="accent2"/>
                </a:solidFill>
                <a:effectLst>
                  <a:outerShdw blurRad="38100" dist="38100" dir="2700000" algn="tl">
                    <a:srgbClr val="C0C0C0"/>
                  </a:outerShdw>
                </a:effectLst>
                <a:latin typeface="宋体" panose="02010600030101010101" pitchFamily="2" charset="-122"/>
                <a:ea typeface="黑体" panose="02010609060101010101" pitchFamily="2" charset="-122"/>
              </a:rPr>
              <a:t>：</a:t>
            </a:r>
            <a:endParaRPr lang="zh-CN" altLang="en-US" sz="3600" dirty="0"/>
          </a:p>
        </p:txBody>
      </p:sp>
      <p:sp>
        <p:nvSpPr>
          <p:cNvPr id="17426" name="矩形 94"/>
          <p:cNvSpPr>
            <a:spLocks noChangeArrowheads="1"/>
          </p:cNvSpPr>
          <p:nvPr/>
        </p:nvSpPr>
        <p:spPr bwMode="auto">
          <a:xfrm>
            <a:off x="381000" y="1295402"/>
            <a:ext cx="4038600"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t>      </a:t>
            </a:r>
            <a:r>
              <a:rPr lang="en-US" altLang="zh-CN" sz="3200" b="1" dirty="0" smtClean="0"/>
              <a:t>1.   </a:t>
            </a:r>
            <a:r>
              <a:rPr lang="zh-CN" altLang="en-US" sz="3200" b="1" dirty="0" smtClean="0"/>
              <a:t>断开</a:t>
            </a:r>
            <a:r>
              <a:rPr lang="zh-CN" altLang="en-US" sz="3200" b="1" dirty="0"/>
              <a:t>开关，观察电磁铁有无磁性，闭合开关，观察电磁铁有无磁性；</a:t>
            </a:r>
            <a:endParaRPr lang="zh-CN" altLang="en-US" sz="3200" dirty="0"/>
          </a:p>
        </p:txBody>
      </p:sp>
      <p:sp>
        <p:nvSpPr>
          <p:cNvPr id="17427" name="矩形 95"/>
          <p:cNvSpPr>
            <a:spLocks noChangeArrowheads="1"/>
          </p:cNvSpPr>
          <p:nvPr/>
        </p:nvSpPr>
        <p:spPr bwMode="auto">
          <a:xfrm>
            <a:off x="481042" y="3393894"/>
            <a:ext cx="38862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t>     </a:t>
            </a:r>
            <a:r>
              <a:rPr lang="en-US" altLang="zh-CN" sz="3200" b="1" dirty="0" smtClean="0"/>
              <a:t>2.   </a:t>
            </a:r>
            <a:r>
              <a:rPr lang="zh-CN" altLang="en-US" sz="3200" b="1" dirty="0" smtClean="0"/>
              <a:t>将</a:t>
            </a:r>
            <a:r>
              <a:rPr lang="zh-CN" altLang="en-US" sz="3200" b="1" dirty="0"/>
              <a:t>铁钉从线圈中拔出，观察其磁性有无变化；</a:t>
            </a:r>
            <a:endParaRPr lang="zh-CN" altLang="en-US" sz="3200" b="1" dirty="0"/>
          </a:p>
        </p:txBody>
      </p:sp>
      <p:sp>
        <p:nvSpPr>
          <p:cNvPr id="17428" name="矩形 96"/>
          <p:cNvSpPr>
            <a:spLocks noChangeArrowheads="1"/>
          </p:cNvSpPr>
          <p:nvPr/>
        </p:nvSpPr>
        <p:spPr bwMode="auto">
          <a:xfrm>
            <a:off x="304800" y="5056149"/>
            <a:ext cx="67818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a:t>      </a:t>
            </a:r>
            <a:r>
              <a:rPr lang="en-US" altLang="zh-CN" sz="3200" b="1" dirty="0" smtClean="0"/>
              <a:t>3.  </a:t>
            </a:r>
            <a:r>
              <a:rPr lang="zh-CN" altLang="en-US" sz="3200" b="1" dirty="0" smtClean="0"/>
              <a:t>将</a:t>
            </a:r>
            <a:r>
              <a:rPr lang="zh-CN" altLang="en-US" sz="3200" b="1" dirty="0"/>
              <a:t>铜芯、铝芯分别再插入线圈后试一试，观察其磁性有无变化。</a:t>
            </a:r>
            <a:endParaRPr lang="zh-CN" altLang="en-US" sz="3200" b="1" dirty="0"/>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26">
                                            <p:txEl>
                                              <p:pRg st="0" end="0"/>
                                            </p:txEl>
                                          </p:spTgt>
                                        </p:tgtEl>
                                        <p:attrNameLst>
                                          <p:attrName>style.visibility</p:attrName>
                                        </p:attrNameLst>
                                      </p:cBhvr>
                                      <p:to>
                                        <p:strVal val="visible"/>
                                      </p:to>
                                    </p:set>
                                    <p:anim calcmode="lin" valueType="num">
                                      <p:cBhvr additive="base">
                                        <p:cTn id="7" dur="500" fill="hold"/>
                                        <p:tgtEl>
                                          <p:spTgt spid="174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 fill="hold" grpId="0" nodeType="clickEffect">
                                  <p:stCondLst>
                                    <p:cond delay="0"/>
                                  </p:stCondLst>
                                  <p:childTnLst>
                                    <p:set>
                                      <p:cBhvr>
                                        <p:cTn id="12" dur="1" fill="hold">
                                          <p:stCondLst>
                                            <p:cond delay="0"/>
                                          </p:stCondLst>
                                        </p:cTn>
                                        <p:tgtEl>
                                          <p:spTgt spid="21586"/>
                                        </p:tgtEl>
                                        <p:attrNameLst>
                                          <p:attrName>style.visibility</p:attrName>
                                        </p:attrNameLst>
                                      </p:cBhvr>
                                      <p:to>
                                        <p:strVal val="visible"/>
                                      </p:to>
                                    </p:set>
                                    <p:anim calcmode="lin" valueType="num">
                                      <p:cBhvr>
                                        <p:cTn id="13" dur="500" fill="hold"/>
                                        <p:tgtEl>
                                          <p:spTgt spid="21586"/>
                                        </p:tgtEl>
                                        <p:attrNameLst>
                                          <p:attrName>ppt_x</p:attrName>
                                        </p:attrNameLst>
                                      </p:cBhvr>
                                      <p:tavLst>
                                        <p:tav tm="0">
                                          <p:val>
                                            <p:strVal val="#ppt_x"/>
                                          </p:val>
                                        </p:tav>
                                        <p:tav tm="100000">
                                          <p:val>
                                            <p:strVal val="#ppt_x"/>
                                          </p:val>
                                        </p:tav>
                                      </p:tavLst>
                                    </p:anim>
                                    <p:anim calcmode="lin" valueType="num">
                                      <p:cBhvr>
                                        <p:cTn id="14" dur="500" fill="hold"/>
                                        <p:tgtEl>
                                          <p:spTgt spid="21586"/>
                                        </p:tgtEl>
                                        <p:attrNameLst>
                                          <p:attrName>ppt_y</p:attrName>
                                        </p:attrNameLst>
                                      </p:cBhvr>
                                      <p:tavLst>
                                        <p:tav tm="0">
                                          <p:val>
                                            <p:strVal val="#ppt_y-#ppt_h/2"/>
                                          </p:val>
                                        </p:tav>
                                        <p:tav tm="100000">
                                          <p:val>
                                            <p:strVal val="#ppt_y"/>
                                          </p:val>
                                        </p:tav>
                                      </p:tavLst>
                                    </p:anim>
                                    <p:anim calcmode="lin" valueType="num">
                                      <p:cBhvr>
                                        <p:cTn id="15" dur="500" fill="hold"/>
                                        <p:tgtEl>
                                          <p:spTgt spid="21586"/>
                                        </p:tgtEl>
                                        <p:attrNameLst>
                                          <p:attrName>ppt_w</p:attrName>
                                        </p:attrNameLst>
                                      </p:cBhvr>
                                      <p:tavLst>
                                        <p:tav tm="0">
                                          <p:val>
                                            <p:strVal val="#ppt_w"/>
                                          </p:val>
                                        </p:tav>
                                        <p:tav tm="100000">
                                          <p:val>
                                            <p:strVal val="#ppt_w"/>
                                          </p:val>
                                        </p:tav>
                                      </p:tavLst>
                                    </p:anim>
                                    <p:anim calcmode="lin" valueType="num">
                                      <p:cBhvr>
                                        <p:cTn id="16" dur="500" fill="hold"/>
                                        <p:tgtEl>
                                          <p:spTgt spid="21586"/>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2" presetClass="entr" presetSubtype="4"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4"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2" presetClass="entr" presetSubtype="4"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4"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 presetClass="entr" presetSubtype="4"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2" presetClass="entr" presetSubtype="4"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ppt_x"/>
                                          </p:val>
                                        </p:tav>
                                        <p:tav tm="100000">
                                          <p:val>
                                            <p:strVal val="#ppt_x"/>
                                          </p:val>
                                        </p:tav>
                                      </p:tavLst>
                                    </p:anim>
                                    <p:anim calcmode="lin" valueType="num">
                                      <p:cBhvr additive="base">
                                        <p:cTn id="57" dur="500" fill="hold"/>
                                        <p:tgtEl>
                                          <p:spTgt spid="11"/>
                                        </p:tgtEl>
                                        <p:attrNameLst>
                                          <p:attrName>ppt_y</p:attrName>
                                        </p:attrNameLst>
                                      </p:cBhvr>
                                      <p:tavLst>
                                        <p:tav tm="0">
                                          <p:val>
                                            <p:strVal val="1+#ppt_h/2"/>
                                          </p:val>
                                        </p:tav>
                                        <p:tav tm="100000">
                                          <p:val>
                                            <p:strVal val="#ppt_y"/>
                                          </p:val>
                                        </p:tav>
                                      </p:tavLst>
                                    </p:anim>
                                  </p:childTnLst>
                                </p:cTn>
                              </p:par>
                            </p:childTnLst>
                          </p:cTn>
                        </p:par>
                        <p:par>
                          <p:cTn id="58" fill="hold">
                            <p:stCondLst>
                              <p:cond delay="4000"/>
                            </p:stCondLst>
                            <p:childTnLst>
                              <p:par>
                                <p:cTn id="59" presetID="2" presetClass="entr" presetSubtype="4"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par>
                          <p:cTn id="63" fill="hold">
                            <p:stCondLst>
                              <p:cond delay="4500"/>
                            </p:stCondLst>
                            <p:childTnLst>
                              <p:par>
                                <p:cTn id="64" presetID="2" presetClass="entr" presetSubtype="4" fill="hold" nodeType="after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fill="hold"/>
                                        <p:tgtEl>
                                          <p:spTgt spid="10"/>
                                        </p:tgtEl>
                                        <p:attrNameLst>
                                          <p:attrName>ppt_x</p:attrName>
                                        </p:attrNameLst>
                                      </p:cBhvr>
                                      <p:tavLst>
                                        <p:tav tm="0">
                                          <p:val>
                                            <p:strVal val="#ppt_x"/>
                                          </p:val>
                                        </p:tav>
                                        <p:tav tm="100000">
                                          <p:val>
                                            <p:strVal val="#ppt_x"/>
                                          </p:val>
                                        </p:tav>
                                      </p:tavLst>
                                    </p:anim>
                                    <p:anim calcmode="lin" valueType="num">
                                      <p:cBhvr additive="base">
                                        <p:cTn id="6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17427">
                                            <p:txEl>
                                              <p:pRg st="0" end="0"/>
                                            </p:txEl>
                                          </p:spTgt>
                                        </p:tgtEl>
                                        <p:attrNameLst>
                                          <p:attrName>style.visibility</p:attrName>
                                        </p:attrNameLst>
                                      </p:cBhvr>
                                      <p:to>
                                        <p:strVal val="visible"/>
                                      </p:to>
                                    </p:set>
                                    <p:anim calcmode="lin" valueType="num">
                                      <p:cBhvr additive="base">
                                        <p:cTn id="72" dur="500" fill="hold"/>
                                        <p:tgtEl>
                                          <p:spTgt spid="17427">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174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17428">
                                            <p:txEl>
                                              <p:pRg st="0" end="0"/>
                                            </p:txEl>
                                          </p:spTgt>
                                        </p:tgtEl>
                                        <p:attrNameLst>
                                          <p:attrName>style.visibility</p:attrName>
                                        </p:attrNameLst>
                                      </p:cBhvr>
                                      <p:to>
                                        <p:strVal val="visible"/>
                                      </p:to>
                                    </p:set>
                                    <p:anim calcmode="lin" valueType="num">
                                      <p:cBhvr additive="base">
                                        <p:cTn id="78" dur="500" fill="hold"/>
                                        <p:tgtEl>
                                          <p:spTgt spid="17428">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1742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8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304800" y="3505200"/>
            <a:ext cx="8458200" cy="1631216"/>
          </a:xfrm>
          <a:prstGeom prst="rect">
            <a:avLst/>
          </a:prstGeom>
          <a:noFill/>
          <a:ln w="9525">
            <a:noFill/>
            <a:miter lim="800000"/>
          </a:ln>
          <a:effectLst/>
        </p:spPr>
        <p:txBody>
          <a:bodyPr>
            <a:spAutoFit/>
          </a:bodyPr>
          <a:lstStyle/>
          <a:p>
            <a:pPr eaLnBrk="1" hangingPunct="1">
              <a:spcBef>
                <a:spcPct val="50000"/>
              </a:spcBef>
              <a:defRPr/>
            </a:pPr>
            <a:r>
              <a:rPr kumimoji="1" lang="zh-CN" altLang="en-US" sz="4400" b="1" dirty="0">
                <a:solidFill>
                  <a:srgbClr val="FF3300"/>
                </a:solidFill>
                <a:effectLst>
                  <a:outerShdw blurRad="38100" dist="38100" dir="2700000" algn="tl">
                    <a:srgbClr val="C0C0C0"/>
                  </a:outerShdw>
                </a:effectLst>
                <a:latin typeface="宋体" panose="02010600030101010101" pitchFamily="2" charset="-122"/>
                <a:ea typeface="黑体" panose="02010609060101010101" pitchFamily="2" charset="-122"/>
              </a:rPr>
              <a:t>  </a:t>
            </a:r>
            <a:r>
              <a:rPr kumimoji="1" lang="zh-CN" altLang="en-US" sz="3200" b="1" dirty="0">
                <a:solidFill>
                  <a:srgbClr val="FF0000"/>
                </a:solidFill>
                <a:latin typeface="宋体" panose="02010600030101010101" pitchFamily="2" charset="-122"/>
              </a:rPr>
              <a:t>分析：</a:t>
            </a:r>
            <a:r>
              <a:rPr kumimoji="1" lang="zh-CN" altLang="en-US" sz="2800" b="1" dirty="0">
                <a:latin typeface="宋体" panose="02010600030101010101" pitchFamily="2" charset="-122"/>
              </a:rPr>
              <a:t>电磁铁的磁性是依靠绕在软铁芯上的线圈通电以后产生的，而且线圈产生的磁场会使铁芯磁化。两磁场叠加，使电磁铁具有很强的磁场。 </a:t>
            </a:r>
            <a:endParaRPr kumimoji="1" lang="zh-CN" altLang="en-US" sz="2800" b="1" dirty="0">
              <a:latin typeface="宋体" panose="02010600030101010101" pitchFamily="2" charset="-122"/>
            </a:endParaRPr>
          </a:p>
        </p:txBody>
      </p:sp>
      <p:sp>
        <p:nvSpPr>
          <p:cNvPr id="18435" name="矩形 5"/>
          <p:cNvSpPr>
            <a:spLocks noChangeArrowheads="1"/>
          </p:cNvSpPr>
          <p:nvPr/>
        </p:nvSpPr>
        <p:spPr bwMode="auto">
          <a:xfrm>
            <a:off x="762001" y="533401"/>
            <a:ext cx="25010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a:solidFill>
                  <a:srgbClr val="FF0000"/>
                </a:solidFill>
              </a:rPr>
              <a:t>实验现象：</a:t>
            </a:r>
            <a:endParaRPr lang="zh-CN" altLang="en-US" sz="3600"/>
          </a:p>
        </p:txBody>
      </p:sp>
      <p:sp>
        <p:nvSpPr>
          <p:cNvPr id="18436" name="矩形 6"/>
          <p:cNvSpPr>
            <a:spLocks noChangeArrowheads="1"/>
          </p:cNvSpPr>
          <p:nvPr/>
        </p:nvSpPr>
        <p:spPr bwMode="auto">
          <a:xfrm>
            <a:off x="609600" y="2057401"/>
            <a:ext cx="7696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smtClean="0"/>
              <a:t>2.</a:t>
            </a:r>
            <a:r>
              <a:rPr lang="zh-CN" altLang="en-US" sz="2800" b="1" dirty="0" smtClean="0"/>
              <a:t>线圈</a:t>
            </a:r>
            <a:r>
              <a:rPr lang="zh-CN" altLang="en-US" sz="2800" b="1" dirty="0"/>
              <a:t>中插入铁钉后通电会使磁性显著增强；</a:t>
            </a:r>
            <a:endParaRPr lang="zh-CN" altLang="en-US" sz="2800" dirty="0"/>
          </a:p>
        </p:txBody>
      </p:sp>
      <p:sp>
        <p:nvSpPr>
          <p:cNvPr id="18437" name="矩形 7"/>
          <p:cNvSpPr>
            <a:spLocks noChangeArrowheads="1"/>
          </p:cNvSpPr>
          <p:nvPr/>
        </p:nvSpPr>
        <p:spPr bwMode="auto">
          <a:xfrm>
            <a:off x="609600" y="2667001"/>
            <a:ext cx="83058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a:t> </a:t>
            </a:r>
            <a:r>
              <a:rPr lang="en-US" altLang="zh-CN" sz="2800" b="1" dirty="0" smtClean="0"/>
              <a:t>3.</a:t>
            </a:r>
            <a:r>
              <a:rPr lang="zh-CN" altLang="en-US" sz="2800" b="1" dirty="0" smtClean="0"/>
              <a:t>线圈</a:t>
            </a:r>
            <a:r>
              <a:rPr lang="zh-CN" altLang="en-US" sz="2800" b="1" dirty="0"/>
              <a:t>中插入铜芯或铝芯后通电，线圈的磁性与线圈未插入铁芯通电时的磁性无变化。</a:t>
            </a:r>
            <a:endParaRPr lang="zh-CN" altLang="en-US" sz="2800" dirty="0"/>
          </a:p>
        </p:txBody>
      </p:sp>
      <p:sp>
        <p:nvSpPr>
          <p:cNvPr id="18438" name="矩形 9"/>
          <p:cNvSpPr>
            <a:spLocks noChangeArrowheads="1"/>
          </p:cNvSpPr>
          <p:nvPr/>
        </p:nvSpPr>
        <p:spPr bwMode="auto">
          <a:xfrm>
            <a:off x="609600" y="1447801"/>
            <a:ext cx="7467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smtClean="0"/>
              <a:t>1.</a:t>
            </a:r>
            <a:r>
              <a:rPr lang="zh-CN" altLang="en-US" sz="2800" b="1" dirty="0" smtClean="0"/>
              <a:t>电磁铁</a:t>
            </a:r>
            <a:r>
              <a:rPr lang="zh-CN" altLang="en-US" sz="2800" b="1" dirty="0"/>
              <a:t>通电时产生磁性</a:t>
            </a:r>
            <a:r>
              <a:rPr lang="en-US" altLang="zh-CN" sz="2800" b="1" dirty="0"/>
              <a:t> , </a:t>
            </a:r>
            <a:r>
              <a:rPr lang="zh-CN" altLang="en-US" sz="2800" b="1" dirty="0"/>
              <a:t>断电时磁性消失；</a:t>
            </a:r>
            <a:r>
              <a:rPr lang="en-US" altLang="zh-CN" sz="2800" b="1" dirty="0"/>
              <a:t> </a:t>
            </a:r>
            <a:endParaRPr lang="zh-CN" altLang="en-US" sz="2800" b="1" dirty="0"/>
          </a:p>
        </p:txBody>
      </p:sp>
      <p:sp>
        <p:nvSpPr>
          <p:cNvPr id="18439" name="矩形 10"/>
          <p:cNvSpPr>
            <a:spLocks noChangeArrowheads="1"/>
          </p:cNvSpPr>
          <p:nvPr/>
        </p:nvSpPr>
        <p:spPr bwMode="auto">
          <a:xfrm>
            <a:off x="381000" y="5257800"/>
            <a:ext cx="8382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lang="zh-CN" altLang="en-US" sz="3600" b="1" dirty="0">
                <a:solidFill>
                  <a:srgbClr val="FF3300"/>
                </a:solidFill>
                <a:ea typeface="华文行楷" panose="02010800040101010101" pitchFamily="2" charset="-122"/>
              </a:rPr>
              <a:t>      想一想：</a:t>
            </a:r>
            <a:r>
              <a:rPr lang="zh-CN" altLang="en-US" sz="2800" b="1" dirty="0">
                <a:ea typeface="华文行楷" panose="02010800040101010101" pitchFamily="2" charset="-122"/>
              </a:rPr>
              <a:t>电磁铁的铁芯应当是用软铁还是用钢？为什么？</a:t>
            </a:r>
            <a:endParaRPr lang="zh-CN" altLang="en-US" sz="2800" b="1" dirty="0">
              <a:ea typeface="华文行楷" panose="02010800040101010101" pitchFamily="2"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8">
                                            <p:txEl>
                                              <p:pRg st="0" end="0"/>
                                            </p:txEl>
                                          </p:spTgt>
                                        </p:tgtEl>
                                        <p:attrNameLst>
                                          <p:attrName>style.visibility</p:attrName>
                                        </p:attrNameLst>
                                      </p:cBhvr>
                                      <p:to>
                                        <p:strVal val="visible"/>
                                      </p:to>
                                    </p:set>
                                    <p:anim calcmode="lin" valueType="num">
                                      <p:cBhvr additive="base">
                                        <p:cTn id="13" dur="500" fill="hold"/>
                                        <p:tgtEl>
                                          <p:spTgt spid="1843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6">
                                            <p:txEl>
                                              <p:pRg st="0" end="0"/>
                                            </p:txEl>
                                          </p:spTgt>
                                        </p:tgtEl>
                                        <p:attrNameLst>
                                          <p:attrName>style.visibility</p:attrName>
                                        </p:attrNameLst>
                                      </p:cBhvr>
                                      <p:to>
                                        <p:strVal val="visible"/>
                                      </p:to>
                                    </p:set>
                                    <p:anim calcmode="lin" valueType="num">
                                      <p:cBhvr additive="base">
                                        <p:cTn id="19" dur="500" fill="hold"/>
                                        <p:tgtEl>
                                          <p:spTgt spid="1843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437">
                                            <p:txEl>
                                              <p:pRg st="0" end="0"/>
                                            </p:txEl>
                                          </p:spTgt>
                                        </p:tgtEl>
                                        <p:attrNameLst>
                                          <p:attrName>style.visibility</p:attrName>
                                        </p:attrNameLst>
                                      </p:cBhvr>
                                      <p:to>
                                        <p:strVal val="visible"/>
                                      </p:to>
                                    </p:set>
                                    <p:anim calcmode="lin" valueType="num">
                                      <p:cBhvr additive="base">
                                        <p:cTn id="25" dur="500" fill="hold"/>
                                        <p:tgtEl>
                                          <p:spTgt spid="1843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5058">
                                            <p:txEl>
                                              <p:pRg st="0" end="0"/>
                                            </p:txEl>
                                          </p:spTgt>
                                        </p:tgtEl>
                                        <p:attrNameLst>
                                          <p:attrName>style.visibility</p:attrName>
                                        </p:attrNameLst>
                                      </p:cBhvr>
                                      <p:to>
                                        <p:strVal val="visible"/>
                                      </p:to>
                                    </p:set>
                                    <p:anim calcmode="lin" valueType="num">
                                      <p:cBhvr additive="base">
                                        <p:cTn id="31" dur="500" fill="hold"/>
                                        <p:tgtEl>
                                          <p:spTgt spid="4505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50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8439">
                                            <p:txEl>
                                              <p:pRg st="0" end="0"/>
                                            </p:txEl>
                                          </p:spTgt>
                                        </p:tgtEl>
                                        <p:attrNameLst>
                                          <p:attrName>style.visibility</p:attrName>
                                        </p:attrNameLst>
                                      </p:cBhvr>
                                      <p:to>
                                        <p:strVal val="visible"/>
                                      </p:to>
                                    </p:set>
                                    <p:anim calcmode="lin" valueType="num">
                                      <p:cBhvr additive="base">
                                        <p:cTn id="37" dur="500" fill="hold"/>
                                        <p:tgtEl>
                                          <p:spTgt spid="18439">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4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4" name="Rectangle 12"/>
          <p:cNvSpPr>
            <a:spLocks noChangeArrowheads="1"/>
          </p:cNvSpPr>
          <p:nvPr/>
        </p:nvSpPr>
        <p:spPr bwMode="auto">
          <a:xfrm>
            <a:off x="3124202" y="2286001"/>
            <a:ext cx="3008313" cy="803275"/>
          </a:xfrm>
          <a:prstGeom prst="rect">
            <a:avLst/>
          </a:prstGeom>
          <a:solidFill>
            <a:srgbClr val="0000CC"/>
          </a:solidFill>
          <a:ln w="38100">
            <a:solidFill>
              <a:srgbClr val="00FFFF"/>
            </a:solidFill>
            <a:miter lim="800000"/>
          </a:ln>
        </p:spPr>
        <p:txBody>
          <a:bodyPr wrap="none" anchor="ctr"/>
          <a:lstStyle/>
          <a:p>
            <a:endParaRPr lang="zh-CN" altLang="en-US"/>
          </a:p>
        </p:txBody>
      </p:sp>
      <p:grpSp>
        <p:nvGrpSpPr>
          <p:cNvPr id="2" name="Group 16"/>
          <p:cNvGrpSpPr/>
          <p:nvPr/>
        </p:nvGrpSpPr>
        <p:grpSpPr bwMode="auto">
          <a:xfrm>
            <a:off x="3124200" y="1981201"/>
            <a:ext cx="2846388" cy="1860551"/>
            <a:chOff x="2088" y="864"/>
            <a:chExt cx="1680" cy="1248"/>
          </a:xfrm>
        </p:grpSpPr>
        <p:sp>
          <p:nvSpPr>
            <p:cNvPr id="18446" name="Freeform 17"/>
            <p:cNvSpPr/>
            <p:nvPr/>
          </p:nvSpPr>
          <p:spPr bwMode="auto">
            <a:xfrm>
              <a:off x="2292"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47" name="Freeform 18"/>
            <p:cNvSpPr/>
            <p:nvPr/>
          </p:nvSpPr>
          <p:spPr bwMode="auto">
            <a:xfrm>
              <a:off x="2472"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48" name="Freeform 19"/>
            <p:cNvSpPr/>
            <p:nvPr/>
          </p:nvSpPr>
          <p:spPr bwMode="auto">
            <a:xfrm>
              <a:off x="2664"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49" name="Freeform 20"/>
            <p:cNvSpPr/>
            <p:nvPr/>
          </p:nvSpPr>
          <p:spPr bwMode="auto">
            <a:xfrm>
              <a:off x="2868"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50" name="Freeform 21"/>
            <p:cNvSpPr/>
            <p:nvPr/>
          </p:nvSpPr>
          <p:spPr bwMode="auto">
            <a:xfrm>
              <a:off x="3060"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51" name="Freeform 22"/>
            <p:cNvSpPr/>
            <p:nvPr/>
          </p:nvSpPr>
          <p:spPr bwMode="auto">
            <a:xfrm>
              <a:off x="3264"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52" name="Freeform 23"/>
            <p:cNvSpPr/>
            <p:nvPr/>
          </p:nvSpPr>
          <p:spPr bwMode="auto">
            <a:xfrm>
              <a:off x="3468"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53" name="Freeform 24"/>
            <p:cNvSpPr/>
            <p:nvPr/>
          </p:nvSpPr>
          <p:spPr bwMode="auto">
            <a:xfrm>
              <a:off x="3720" y="1584"/>
              <a:ext cx="48" cy="528"/>
            </a:xfrm>
            <a:custGeom>
              <a:avLst/>
              <a:gdLst>
                <a:gd name="T0" fmla="*/ 0 w 48"/>
                <a:gd name="T1" fmla="*/ 0 h 528"/>
                <a:gd name="T2" fmla="*/ 48 w 48"/>
                <a:gd name="T3" fmla="*/ 528 h 528"/>
                <a:gd name="T4" fmla="*/ 0 60000 65536"/>
                <a:gd name="T5" fmla="*/ 0 60000 65536"/>
                <a:gd name="T6" fmla="*/ 0 w 48"/>
                <a:gd name="T7" fmla="*/ 0 h 528"/>
                <a:gd name="T8" fmla="*/ 48 w 48"/>
                <a:gd name="T9" fmla="*/ 528 h 528"/>
              </a:gdLst>
              <a:ahLst/>
              <a:cxnLst>
                <a:cxn ang="T4">
                  <a:pos x="T0" y="T1"/>
                </a:cxn>
                <a:cxn ang="T5">
                  <a:pos x="T2" y="T3"/>
                </a:cxn>
              </a:cxnLst>
              <a:rect l="T6" t="T7" r="T8" b="T9"/>
              <a:pathLst>
                <a:path w="48" h="528">
                  <a:moveTo>
                    <a:pt x="0" y="0"/>
                  </a:moveTo>
                  <a:cubicBezTo>
                    <a:pt x="20" y="216"/>
                    <a:pt x="40" y="432"/>
                    <a:pt x="48" y="528"/>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54" name="Freeform 25"/>
            <p:cNvSpPr/>
            <p:nvPr/>
          </p:nvSpPr>
          <p:spPr bwMode="auto">
            <a:xfrm>
              <a:off x="2088" y="864"/>
              <a:ext cx="192" cy="1216"/>
            </a:xfrm>
            <a:custGeom>
              <a:avLst/>
              <a:gdLst>
                <a:gd name="T0" fmla="*/ 0 w 192"/>
                <a:gd name="T1" fmla="*/ 1216 h 1216"/>
                <a:gd name="T2" fmla="*/ 144 w 192"/>
                <a:gd name="T3" fmla="*/ 160 h 1216"/>
                <a:gd name="T4" fmla="*/ 192 w 192"/>
                <a:gd name="T5" fmla="*/ 256 h 1216"/>
                <a:gd name="T6" fmla="*/ 0 60000 65536"/>
                <a:gd name="T7" fmla="*/ 0 60000 65536"/>
                <a:gd name="T8" fmla="*/ 0 60000 65536"/>
                <a:gd name="T9" fmla="*/ 0 w 192"/>
                <a:gd name="T10" fmla="*/ 0 h 1216"/>
                <a:gd name="T11" fmla="*/ 192 w 192"/>
                <a:gd name="T12" fmla="*/ 1216 h 1216"/>
              </a:gdLst>
              <a:ahLst/>
              <a:cxnLst>
                <a:cxn ang="T6">
                  <a:pos x="T0" y="T1"/>
                </a:cxn>
                <a:cxn ang="T7">
                  <a:pos x="T2" y="T3"/>
                </a:cxn>
                <a:cxn ang="T8">
                  <a:pos x="T4" y="T5"/>
                </a:cxn>
              </a:cxnLst>
              <a:rect l="T9" t="T10" r="T11" b="T12"/>
              <a:pathLst>
                <a:path w="192" h="1216">
                  <a:moveTo>
                    <a:pt x="0" y="1216"/>
                  </a:moveTo>
                  <a:cubicBezTo>
                    <a:pt x="56" y="768"/>
                    <a:pt x="112" y="320"/>
                    <a:pt x="144" y="160"/>
                  </a:cubicBezTo>
                  <a:cubicBezTo>
                    <a:pt x="176" y="0"/>
                    <a:pt x="184" y="128"/>
                    <a:pt x="192" y="256"/>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nvGrpSpPr>
          <p:cNvPr id="3" name="Group 27"/>
          <p:cNvGrpSpPr/>
          <p:nvPr/>
        </p:nvGrpSpPr>
        <p:grpSpPr bwMode="auto">
          <a:xfrm>
            <a:off x="2057402" y="1295404"/>
            <a:ext cx="1800225" cy="658814"/>
            <a:chOff x="2136" y="2208"/>
            <a:chExt cx="816" cy="432"/>
          </a:xfrm>
        </p:grpSpPr>
        <p:sp>
          <p:nvSpPr>
            <p:cNvPr id="18444" name="AutoShape 28"/>
            <p:cNvSpPr>
              <a:spLocks noChangeArrowheads="1"/>
            </p:cNvSpPr>
            <p:nvPr/>
          </p:nvSpPr>
          <p:spPr bwMode="auto">
            <a:xfrm flipH="1">
              <a:off x="2136" y="2208"/>
              <a:ext cx="672" cy="432"/>
            </a:xfrm>
            <a:prstGeom prst="wedgeRoundRectCallout">
              <a:avLst>
                <a:gd name="adj1" fmla="val -41519"/>
                <a:gd name="adj2" fmla="val 76384"/>
                <a:gd name="adj3" fmla="val 16667"/>
              </a:avLst>
            </a:prstGeom>
            <a:solidFill>
              <a:srgbClr val="FF99CC">
                <a:alpha val="50195"/>
              </a:srgbClr>
            </a:solidFill>
            <a:ln w="12700" cap="sq">
              <a:solidFill>
                <a:schemeClr val="tx1"/>
              </a:solidFill>
              <a:miter lim="800000"/>
              <a:headEnd type="none" w="sm" len="sm"/>
              <a:tailEnd type="none" w="sm" len="sm"/>
            </a:ln>
          </p:spPr>
          <p:txBody>
            <a:bodyPr/>
            <a:lstStyle/>
            <a:p>
              <a:pPr algn="ctr"/>
              <a:endParaRPr kumimoji="1" lang="zh-CN" altLang="zh-CN" sz="2400">
                <a:latin typeface="Times New Roman" panose="02020603050405020304" pitchFamily="18" charset="0"/>
              </a:endParaRPr>
            </a:p>
          </p:txBody>
        </p:sp>
        <p:sp>
          <p:nvSpPr>
            <p:cNvPr id="3101" name="Text Box 29"/>
            <p:cNvSpPr txBox="1">
              <a:spLocks noChangeArrowheads="1"/>
            </p:cNvSpPr>
            <p:nvPr/>
          </p:nvSpPr>
          <p:spPr bwMode="auto">
            <a:xfrm>
              <a:off x="2136" y="2232"/>
              <a:ext cx="816" cy="383"/>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3200" b="1" dirty="0">
                  <a:solidFill>
                    <a:srgbClr val="0000CC"/>
                  </a:solidFill>
                  <a:latin typeface="Times New Roman" panose="02020603050405020304" pitchFamily="18" charset="0"/>
                </a:rPr>
                <a:t>螺线管</a:t>
              </a:r>
              <a:endParaRPr kumimoji="1" lang="zh-CN" altLang="en-US" sz="3200" b="1" dirty="0">
                <a:solidFill>
                  <a:srgbClr val="0000CC"/>
                </a:solidFill>
                <a:latin typeface="Times New Roman" panose="02020603050405020304" pitchFamily="18" charset="0"/>
              </a:endParaRPr>
            </a:p>
          </p:txBody>
        </p:sp>
      </p:grpSp>
      <p:grpSp>
        <p:nvGrpSpPr>
          <p:cNvPr id="4" name="Group 30"/>
          <p:cNvGrpSpPr/>
          <p:nvPr/>
        </p:nvGrpSpPr>
        <p:grpSpPr bwMode="auto">
          <a:xfrm>
            <a:off x="6553202" y="1524001"/>
            <a:ext cx="1401763" cy="620469"/>
            <a:chOff x="4284" y="2400"/>
            <a:chExt cx="828" cy="412"/>
          </a:xfrm>
        </p:grpSpPr>
        <p:sp>
          <p:nvSpPr>
            <p:cNvPr id="18442" name="AutoShape 31"/>
            <p:cNvSpPr>
              <a:spLocks noChangeArrowheads="1"/>
            </p:cNvSpPr>
            <p:nvPr/>
          </p:nvSpPr>
          <p:spPr bwMode="auto">
            <a:xfrm>
              <a:off x="4284" y="2400"/>
              <a:ext cx="684" cy="408"/>
            </a:xfrm>
            <a:prstGeom prst="wedgeRoundRectCallout">
              <a:avLst>
                <a:gd name="adj1" fmla="val -98569"/>
                <a:gd name="adj2" fmla="val 106634"/>
                <a:gd name="adj3" fmla="val 16667"/>
              </a:avLst>
            </a:prstGeom>
            <a:solidFill>
              <a:srgbClr val="FF99CC">
                <a:alpha val="50195"/>
              </a:srgbClr>
            </a:solidFill>
            <a:ln w="12700" cap="sq">
              <a:solidFill>
                <a:schemeClr val="tx1"/>
              </a:solidFill>
              <a:miter lim="800000"/>
              <a:headEnd type="none" w="sm" len="sm"/>
              <a:tailEnd type="none" w="sm" len="sm"/>
            </a:ln>
          </p:spPr>
          <p:txBody>
            <a:bodyPr/>
            <a:lstStyle/>
            <a:p>
              <a:pPr algn="ctr"/>
              <a:endParaRPr kumimoji="1" lang="zh-CN" altLang="zh-CN" sz="2400">
                <a:latin typeface="Times New Roman" panose="02020603050405020304" pitchFamily="18" charset="0"/>
              </a:endParaRPr>
            </a:p>
          </p:txBody>
        </p:sp>
        <p:sp>
          <p:nvSpPr>
            <p:cNvPr id="3104" name="Text Box 32"/>
            <p:cNvSpPr txBox="1">
              <a:spLocks noChangeArrowheads="1"/>
            </p:cNvSpPr>
            <p:nvPr/>
          </p:nvSpPr>
          <p:spPr bwMode="auto">
            <a:xfrm>
              <a:off x="4296" y="2424"/>
              <a:ext cx="816" cy="388"/>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3200" b="1" dirty="0">
                  <a:solidFill>
                    <a:srgbClr val="0000CC"/>
                  </a:solidFill>
                  <a:latin typeface="Times New Roman" panose="02020603050405020304" pitchFamily="18" charset="0"/>
                </a:rPr>
                <a:t>铁芯</a:t>
              </a:r>
              <a:endParaRPr kumimoji="1" lang="zh-CN" altLang="en-US" sz="3200" b="1" dirty="0">
                <a:solidFill>
                  <a:srgbClr val="0000CC"/>
                </a:solidFill>
                <a:latin typeface="Times New Roman" panose="02020603050405020304" pitchFamily="18" charset="0"/>
              </a:endParaRPr>
            </a:p>
          </p:txBody>
        </p:sp>
      </p:grpSp>
      <p:sp>
        <p:nvSpPr>
          <p:cNvPr id="18438" name="矩形 26"/>
          <p:cNvSpPr>
            <a:spLocks noChangeArrowheads="1"/>
          </p:cNvSpPr>
          <p:nvPr/>
        </p:nvSpPr>
        <p:spPr bwMode="auto">
          <a:xfrm>
            <a:off x="899426" y="488866"/>
            <a:ext cx="17283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FF0000"/>
                </a:solidFill>
              </a:rPr>
              <a:t>小结：</a:t>
            </a:r>
            <a:endParaRPr lang="zh-CN" altLang="en-US" sz="4000" b="1" dirty="0">
              <a:solidFill>
                <a:srgbClr val="FF0000"/>
              </a:solidFill>
            </a:endParaRPr>
          </a:p>
        </p:txBody>
      </p:sp>
      <p:sp>
        <p:nvSpPr>
          <p:cNvPr id="19463" name="矩形 25"/>
          <p:cNvSpPr>
            <a:spLocks noChangeArrowheads="1"/>
          </p:cNvSpPr>
          <p:nvPr/>
        </p:nvSpPr>
        <p:spPr bwMode="auto">
          <a:xfrm>
            <a:off x="609600" y="3962401"/>
            <a:ext cx="66816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smtClean="0"/>
              <a:t>1.</a:t>
            </a:r>
            <a:r>
              <a:rPr lang="zh-CN" altLang="en-US" sz="3200" b="1" dirty="0" smtClean="0"/>
              <a:t>电磁铁</a:t>
            </a:r>
            <a:r>
              <a:rPr lang="zh-CN" altLang="en-US" sz="3200" b="1" dirty="0"/>
              <a:t>是一个带有铁芯的螺线管。</a:t>
            </a:r>
            <a:endParaRPr lang="en-US" altLang="zh-CN" sz="3200" b="1" dirty="0"/>
          </a:p>
        </p:txBody>
      </p:sp>
      <p:sp>
        <p:nvSpPr>
          <p:cNvPr id="19464" name="矩形 26"/>
          <p:cNvSpPr>
            <a:spLocks noChangeArrowheads="1"/>
          </p:cNvSpPr>
          <p:nvPr/>
        </p:nvSpPr>
        <p:spPr bwMode="auto">
          <a:xfrm>
            <a:off x="609601" y="4648201"/>
            <a:ext cx="626966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smtClean="0"/>
              <a:t>2.</a:t>
            </a:r>
            <a:r>
              <a:rPr lang="zh-CN" altLang="en-US" sz="3200" b="1" dirty="0" smtClean="0"/>
              <a:t>电磁铁</a:t>
            </a:r>
            <a:r>
              <a:rPr lang="zh-CN" altLang="en-US" sz="3200" b="1" dirty="0"/>
              <a:t>的构造：螺线管、铁芯。</a:t>
            </a:r>
            <a:endParaRPr lang="zh-CN" altLang="en-US" sz="3200" b="1" dirty="0"/>
          </a:p>
        </p:txBody>
      </p:sp>
      <p:sp>
        <p:nvSpPr>
          <p:cNvPr id="19465" name="矩形 27"/>
          <p:cNvSpPr>
            <a:spLocks noChangeArrowheads="1"/>
          </p:cNvSpPr>
          <p:nvPr/>
        </p:nvSpPr>
        <p:spPr bwMode="auto">
          <a:xfrm>
            <a:off x="609602" y="5257801"/>
            <a:ext cx="7093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smtClean="0"/>
              <a:t>3.</a:t>
            </a:r>
            <a:r>
              <a:rPr lang="zh-CN" altLang="en-US" sz="3200" b="1" dirty="0" smtClean="0"/>
              <a:t>电磁铁</a:t>
            </a:r>
            <a:r>
              <a:rPr lang="zh-CN" altLang="en-US" sz="3200" b="1" dirty="0"/>
              <a:t>的工作原理：电流的磁效应。</a:t>
            </a:r>
            <a:endParaRPr lang="zh-CN" altLang="en-US" sz="32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084"/>
                                        </p:tgtEl>
                                        <p:attrNameLst>
                                          <p:attrName>style.visibility</p:attrName>
                                        </p:attrNameLst>
                                      </p:cBhvr>
                                      <p:to>
                                        <p:strVal val="visible"/>
                                      </p:to>
                                    </p:set>
                                    <p:anim calcmode="lin" valueType="num">
                                      <p:cBhvr additive="base">
                                        <p:cTn id="17" dur="500" fill="hold"/>
                                        <p:tgtEl>
                                          <p:spTgt spid="3084"/>
                                        </p:tgtEl>
                                        <p:attrNameLst>
                                          <p:attrName>ppt_x</p:attrName>
                                        </p:attrNameLst>
                                      </p:cBhvr>
                                      <p:tavLst>
                                        <p:tav tm="0">
                                          <p:val>
                                            <p:strVal val="0-#ppt_w/2"/>
                                          </p:val>
                                        </p:tav>
                                        <p:tav tm="100000">
                                          <p:val>
                                            <p:strVal val="#ppt_x"/>
                                          </p:val>
                                        </p:tav>
                                      </p:tavLst>
                                    </p:anim>
                                    <p:anim calcmode="lin" valueType="num">
                                      <p:cBhvr additive="base">
                                        <p:cTn id="18"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9463">
                                            <p:txEl>
                                              <p:pRg st="0" end="0"/>
                                            </p:txEl>
                                          </p:spTgt>
                                        </p:tgtEl>
                                        <p:attrNameLst>
                                          <p:attrName>style.visibility</p:attrName>
                                        </p:attrNameLst>
                                      </p:cBhvr>
                                      <p:to>
                                        <p:strVal val="visible"/>
                                      </p:to>
                                    </p:set>
                                    <p:anim calcmode="lin" valueType="num">
                                      <p:cBhvr additive="base">
                                        <p:cTn id="29" dur="500" fill="hold"/>
                                        <p:tgtEl>
                                          <p:spTgt spid="19463">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94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9464">
                                            <p:txEl>
                                              <p:pRg st="0" end="0"/>
                                            </p:txEl>
                                          </p:spTgt>
                                        </p:tgtEl>
                                        <p:attrNameLst>
                                          <p:attrName>style.visibility</p:attrName>
                                        </p:attrNameLst>
                                      </p:cBhvr>
                                      <p:to>
                                        <p:strVal val="visible"/>
                                      </p:to>
                                    </p:set>
                                    <p:anim calcmode="lin" valueType="num">
                                      <p:cBhvr additive="base">
                                        <p:cTn id="35" dur="500" fill="hold"/>
                                        <p:tgtEl>
                                          <p:spTgt spid="19464">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94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9465">
                                            <p:txEl>
                                              <p:pRg st="0" end="0"/>
                                            </p:txEl>
                                          </p:spTgt>
                                        </p:tgtEl>
                                        <p:attrNameLst>
                                          <p:attrName>style.visibility</p:attrName>
                                        </p:attrNameLst>
                                      </p:cBhvr>
                                      <p:to>
                                        <p:strVal val="visible"/>
                                      </p:to>
                                    </p:set>
                                    <p:anim calcmode="lin" valueType="num">
                                      <p:cBhvr additive="base">
                                        <p:cTn id="41" dur="500" fill="hold"/>
                                        <p:tgtEl>
                                          <p:spTgt spid="19465">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946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ChangeArrowheads="1"/>
          </p:cNvSpPr>
          <p:nvPr/>
        </p:nvSpPr>
        <p:spPr bwMode="auto">
          <a:xfrm>
            <a:off x="1524000" y="4572001"/>
            <a:ext cx="2808288" cy="1322070"/>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3200" b="1" dirty="0">
                <a:latin typeface="宋体" panose="02010600030101010101" pitchFamily="2" charset="-122"/>
              </a:rPr>
              <a:t>电磁铁的</a:t>
            </a:r>
            <a:endParaRPr kumimoji="1" lang="zh-CN" altLang="en-US" sz="3200" b="1" dirty="0">
              <a:latin typeface="宋体" panose="02010600030101010101" pitchFamily="2" charset="-122"/>
            </a:endParaRPr>
          </a:p>
          <a:p>
            <a:pPr>
              <a:spcBef>
                <a:spcPct val="50000"/>
              </a:spcBef>
              <a:defRPr/>
            </a:pPr>
            <a:r>
              <a:rPr kumimoji="1" lang="zh-CN" altLang="en-US" sz="3200" b="1" dirty="0">
                <a:latin typeface="宋体" panose="02010600030101010101" pitchFamily="2" charset="-122"/>
              </a:rPr>
              <a:t>磁性强弱</a:t>
            </a:r>
            <a:endParaRPr kumimoji="1" lang="zh-CN" altLang="en-US" sz="3200" b="1" dirty="0">
              <a:latin typeface="宋体" panose="02010600030101010101" pitchFamily="2" charset="-122"/>
            </a:endParaRPr>
          </a:p>
        </p:txBody>
      </p:sp>
      <p:sp>
        <p:nvSpPr>
          <p:cNvPr id="22532" name="Rectangle 4"/>
          <p:cNvSpPr>
            <a:spLocks noChangeArrowheads="1"/>
          </p:cNvSpPr>
          <p:nvPr/>
        </p:nvSpPr>
        <p:spPr bwMode="auto">
          <a:xfrm>
            <a:off x="4038600" y="4267201"/>
            <a:ext cx="33115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a:spcBef>
                <a:spcPct val="50000"/>
              </a:spcBef>
            </a:pPr>
            <a:r>
              <a:rPr kumimoji="1" lang="zh-CN" altLang="en-US" sz="2800" b="1">
                <a:solidFill>
                  <a:srgbClr val="FF3300"/>
                </a:solidFill>
                <a:latin typeface="Times New Roman" panose="02020603050405020304" pitchFamily="18" charset="0"/>
              </a:rPr>
              <a:t>电流的大小</a:t>
            </a:r>
            <a:endParaRPr kumimoji="1" lang="zh-CN" altLang="en-US" sz="2800" b="1">
              <a:solidFill>
                <a:srgbClr val="FF3300"/>
              </a:solidFill>
              <a:latin typeface="Times New Roman" panose="02020603050405020304" pitchFamily="18" charset="0"/>
            </a:endParaRPr>
          </a:p>
        </p:txBody>
      </p:sp>
      <p:sp>
        <p:nvSpPr>
          <p:cNvPr id="22533" name="Rectangle 5"/>
          <p:cNvSpPr>
            <a:spLocks noChangeArrowheads="1"/>
          </p:cNvSpPr>
          <p:nvPr/>
        </p:nvSpPr>
        <p:spPr bwMode="auto">
          <a:xfrm>
            <a:off x="4038600" y="4800601"/>
            <a:ext cx="39624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r>
              <a:rPr kumimoji="1" lang="zh-CN" altLang="en-US" sz="2800" b="1">
                <a:solidFill>
                  <a:srgbClr val="FF3300"/>
                </a:solidFill>
                <a:latin typeface="Times New Roman" panose="02020603050405020304" pitchFamily="18" charset="0"/>
              </a:rPr>
              <a:t>线圈匝数的多少</a:t>
            </a:r>
            <a:endParaRPr kumimoji="1" lang="zh-CN" altLang="en-US" sz="2800" b="1">
              <a:solidFill>
                <a:srgbClr val="FF3300"/>
              </a:solidFill>
              <a:latin typeface="Times New Roman" panose="02020603050405020304" pitchFamily="18" charset="0"/>
            </a:endParaRPr>
          </a:p>
        </p:txBody>
      </p:sp>
      <p:sp>
        <p:nvSpPr>
          <p:cNvPr id="22535" name="AutoShape 7"/>
          <p:cNvSpPr/>
          <p:nvPr/>
        </p:nvSpPr>
        <p:spPr bwMode="auto">
          <a:xfrm>
            <a:off x="3622677" y="4495801"/>
            <a:ext cx="360363" cy="1952625"/>
          </a:xfrm>
          <a:prstGeom prst="leftBrace">
            <a:avLst>
              <a:gd name="adj1" fmla="val 78242"/>
              <a:gd name="adj2" fmla="val 50000"/>
            </a:avLst>
          </a:prstGeom>
          <a:noFill/>
          <a:ln w="34925" cap="sq">
            <a:solidFill>
              <a:srgbClr val="FF00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36" name="Rectangle 8"/>
          <p:cNvSpPr>
            <a:spLocks noChangeArrowheads="1"/>
          </p:cNvSpPr>
          <p:nvPr/>
        </p:nvSpPr>
        <p:spPr bwMode="auto">
          <a:xfrm>
            <a:off x="4038602" y="5257801"/>
            <a:ext cx="30956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a:spcBef>
                <a:spcPct val="50000"/>
              </a:spcBef>
            </a:pPr>
            <a:r>
              <a:rPr kumimoji="1" lang="zh-CN" altLang="en-US" sz="2800" b="1">
                <a:solidFill>
                  <a:srgbClr val="FF3300"/>
                </a:solidFill>
                <a:latin typeface="Times New Roman" panose="02020603050405020304" pitchFamily="18" charset="0"/>
              </a:rPr>
              <a:t>是否带铁芯</a:t>
            </a:r>
            <a:endParaRPr kumimoji="1" lang="zh-CN" altLang="en-US" sz="2800" b="1">
              <a:solidFill>
                <a:srgbClr val="FF3300"/>
              </a:solidFill>
              <a:latin typeface="Times New Roman" panose="02020603050405020304" pitchFamily="18" charset="0"/>
            </a:endParaRPr>
          </a:p>
        </p:txBody>
      </p:sp>
      <p:sp>
        <p:nvSpPr>
          <p:cNvPr id="22537" name="Rectangle 9"/>
          <p:cNvSpPr>
            <a:spLocks noChangeArrowheads="1"/>
          </p:cNvSpPr>
          <p:nvPr/>
        </p:nvSpPr>
        <p:spPr bwMode="auto">
          <a:xfrm>
            <a:off x="4038600" y="5715001"/>
            <a:ext cx="302418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a:spcBef>
                <a:spcPct val="50000"/>
              </a:spcBef>
            </a:pPr>
            <a:r>
              <a:rPr kumimoji="1" lang="zh-CN" altLang="en-US" sz="2800" b="1">
                <a:solidFill>
                  <a:srgbClr val="FF3300"/>
                </a:solidFill>
                <a:latin typeface="Times New Roman" panose="02020603050405020304" pitchFamily="18" charset="0"/>
              </a:rPr>
              <a:t>电流的方向</a:t>
            </a:r>
            <a:endParaRPr kumimoji="1" lang="zh-CN" altLang="en-US" sz="2800" b="1">
              <a:solidFill>
                <a:srgbClr val="FF3300"/>
              </a:solidFill>
              <a:latin typeface="Times New Roman" panose="02020603050405020304" pitchFamily="18" charset="0"/>
            </a:endParaRPr>
          </a:p>
        </p:txBody>
      </p:sp>
      <p:sp>
        <p:nvSpPr>
          <p:cNvPr id="22538" name="Rectangle 10"/>
          <p:cNvSpPr>
            <a:spLocks noChangeArrowheads="1"/>
          </p:cNvSpPr>
          <p:nvPr/>
        </p:nvSpPr>
        <p:spPr bwMode="auto">
          <a:xfrm>
            <a:off x="4191000" y="6011864"/>
            <a:ext cx="13017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a:spcBef>
                <a:spcPct val="50000"/>
              </a:spcBef>
            </a:pPr>
            <a:r>
              <a:rPr kumimoji="1" lang="en-US" altLang="zh-CN" sz="2800" b="1">
                <a:solidFill>
                  <a:srgbClr val="FF3300"/>
                </a:solidFill>
                <a:latin typeface="Times New Roman" panose="02020603050405020304" pitchFamily="18" charset="0"/>
              </a:rPr>
              <a:t>……</a:t>
            </a:r>
            <a:endParaRPr kumimoji="1" lang="en-US" altLang="zh-CN" sz="2800" b="1">
              <a:solidFill>
                <a:srgbClr val="FF3300"/>
              </a:solidFill>
              <a:latin typeface="Times New Roman" panose="02020603050405020304" pitchFamily="18" charset="0"/>
            </a:endParaRPr>
          </a:p>
        </p:txBody>
      </p:sp>
      <p:sp>
        <p:nvSpPr>
          <p:cNvPr id="20489" name="矩形 10"/>
          <p:cNvSpPr>
            <a:spLocks noChangeArrowheads="1"/>
          </p:cNvSpPr>
          <p:nvPr/>
        </p:nvSpPr>
        <p:spPr bwMode="auto">
          <a:xfrm>
            <a:off x="457201" y="1524001"/>
            <a:ext cx="824166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a:solidFill>
                  <a:srgbClr val="FF0000"/>
                </a:solidFill>
              </a:rPr>
              <a:t>活动</a:t>
            </a:r>
            <a:r>
              <a:rPr lang="en-US" altLang="zh-CN" sz="3600" b="1">
                <a:solidFill>
                  <a:srgbClr val="FF0000"/>
                </a:solidFill>
              </a:rPr>
              <a:t>2</a:t>
            </a:r>
            <a:r>
              <a:rPr lang="zh-CN" altLang="en-US" sz="3600" b="1">
                <a:solidFill>
                  <a:srgbClr val="FF0000"/>
                </a:solidFill>
              </a:rPr>
              <a:t>：</a:t>
            </a:r>
            <a:r>
              <a:rPr lang="zh-CN" altLang="en-US" sz="3600" b="1"/>
              <a:t>探究影响电磁铁磁性强弱的因素</a:t>
            </a:r>
            <a:endParaRPr lang="zh-CN" altLang="en-US" sz="3600" b="1"/>
          </a:p>
        </p:txBody>
      </p:sp>
      <p:sp>
        <p:nvSpPr>
          <p:cNvPr id="12" name="矩形 11"/>
          <p:cNvSpPr/>
          <p:nvPr/>
        </p:nvSpPr>
        <p:spPr>
          <a:xfrm>
            <a:off x="762000" y="2286001"/>
            <a:ext cx="1712595" cy="583565"/>
          </a:xfrm>
          <a:prstGeom prst="rect">
            <a:avLst/>
          </a:prstGeom>
        </p:spPr>
        <p:txBody>
          <a:bodyPr wrap="none">
            <a:spAutoFit/>
          </a:bodyPr>
          <a:lstStyle/>
          <a:p>
            <a:pPr eaLnBrk="1" hangingPunct="1">
              <a:spcBef>
                <a:spcPct val="50000"/>
              </a:spcBef>
              <a:defRPr/>
            </a:pPr>
            <a:r>
              <a:rPr kumimoji="1" lang="en-US" altLang="zh-CN" sz="3200" b="1" dirty="0">
                <a:latin typeface="Times New Roman" panose="02020603050405020304" pitchFamily="18" charset="0"/>
              </a:rPr>
              <a:t>1.</a:t>
            </a:r>
            <a:r>
              <a:rPr kumimoji="1" lang="zh-CN" altLang="en-US" sz="3200" b="1" dirty="0">
                <a:latin typeface="Times New Roman" panose="02020603050405020304" pitchFamily="18" charset="0"/>
              </a:rPr>
              <a:t>制作：</a:t>
            </a:r>
            <a:endParaRPr kumimoji="1" lang="zh-CN" altLang="en-US" sz="3200" b="1" dirty="0">
              <a:latin typeface="Times New Roman" panose="02020603050405020304" pitchFamily="18" charset="0"/>
            </a:endParaRPr>
          </a:p>
        </p:txBody>
      </p:sp>
      <p:sp>
        <p:nvSpPr>
          <p:cNvPr id="20491" name="矩形 12"/>
          <p:cNvSpPr>
            <a:spLocks noChangeArrowheads="1"/>
          </p:cNvSpPr>
          <p:nvPr/>
        </p:nvSpPr>
        <p:spPr bwMode="auto">
          <a:xfrm>
            <a:off x="2209800" y="2362201"/>
            <a:ext cx="67056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kumimoji="1" lang="zh-CN" altLang="en-US" sz="2800" b="1">
                <a:latin typeface="Times New Roman" panose="02020603050405020304" pitchFamily="18" charset="0"/>
              </a:rPr>
              <a:t>线圈匝数不同的两个电磁铁（</a:t>
            </a:r>
            <a:r>
              <a:rPr kumimoji="1" lang="en-US" altLang="zh-CN" sz="2800" b="1">
                <a:latin typeface="Times New Roman" panose="02020603050405020304" pitchFamily="18" charset="0"/>
              </a:rPr>
              <a:t>40</a:t>
            </a:r>
            <a:r>
              <a:rPr kumimoji="1" lang="zh-CN" altLang="en-US" sz="2800" b="1">
                <a:latin typeface="Times New Roman" panose="02020603050405020304" pitchFamily="18" charset="0"/>
              </a:rPr>
              <a:t>匝和</a:t>
            </a:r>
            <a:r>
              <a:rPr kumimoji="1" lang="en-US" altLang="zh-CN" sz="2800" b="1">
                <a:latin typeface="Times New Roman" panose="02020603050405020304" pitchFamily="18" charset="0"/>
              </a:rPr>
              <a:t>80</a:t>
            </a:r>
            <a:r>
              <a:rPr kumimoji="1" lang="zh-CN" altLang="en-US" sz="2800" b="1">
                <a:latin typeface="Times New Roman" panose="02020603050405020304" pitchFamily="18" charset="0"/>
              </a:rPr>
              <a:t>匝）</a:t>
            </a:r>
            <a:endParaRPr kumimoji="1" lang="zh-CN" altLang="en-US" sz="2800" b="1">
              <a:latin typeface="Times New Roman" panose="02020603050405020304" pitchFamily="18" charset="0"/>
            </a:endParaRPr>
          </a:p>
        </p:txBody>
      </p:sp>
      <p:sp>
        <p:nvSpPr>
          <p:cNvPr id="17" name="矩形 16"/>
          <p:cNvSpPr/>
          <p:nvPr/>
        </p:nvSpPr>
        <p:spPr>
          <a:xfrm>
            <a:off x="762000" y="2971801"/>
            <a:ext cx="4648200" cy="583565"/>
          </a:xfrm>
          <a:prstGeom prst="rect">
            <a:avLst/>
          </a:prstGeom>
        </p:spPr>
        <p:txBody>
          <a:bodyPr>
            <a:spAutoFit/>
          </a:bodyPr>
          <a:lstStyle/>
          <a:p>
            <a:pPr eaLnBrk="1" hangingPunct="1">
              <a:spcBef>
                <a:spcPct val="50000"/>
              </a:spcBef>
              <a:defRPr/>
            </a:pPr>
            <a:r>
              <a:rPr kumimoji="1" lang="en-US" altLang="zh-CN" sz="3200" b="1" dirty="0">
                <a:latin typeface="Times New Roman" panose="02020603050405020304" pitchFamily="18" charset="0"/>
              </a:rPr>
              <a:t>2.</a:t>
            </a:r>
            <a:r>
              <a:rPr kumimoji="1" lang="zh-CN" altLang="en-US" sz="3200" b="1" dirty="0">
                <a:latin typeface="Times New Roman" panose="02020603050405020304" pitchFamily="18" charset="0"/>
              </a:rPr>
              <a:t>研究电磁铁磁性强弱</a:t>
            </a:r>
            <a:endParaRPr kumimoji="1" lang="zh-CN" altLang="en-US" sz="3200" b="1" dirty="0">
              <a:latin typeface="Times New Roman" panose="02020603050405020304" pitchFamily="18" charset="0"/>
            </a:endParaRPr>
          </a:p>
        </p:txBody>
      </p:sp>
      <p:sp>
        <p:nvSpPr>
          <p:cNvPr id="20493" name="矩形 17"/>
          <p:cNvSpPr>
            <a:spLocks noChangeArrowheads="1"/>
          </p:cNvSpPr>
          <p:nvPr/>
        </p:nvSpPr>
        <p:spPr bwMode="auto">
          <a:xfrm>
            <a:off x="533400" y="3581401"/>
            <a:ext cx="83820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kumimoji="1" lang="zh-CN" altLang="en-US" sz="3200" b="1">
                <a:solidFill>
                  <a:srgbClr val="FF0000"/>
                </a:solidFill>
                <a:latin typeface="Times New Roman" panose="02020603050405020304" pitchFamily="18" charset="0"/>
              </a:rPr>
              <a:t>（</a:t>
            </a:r>
            <a:r>
              <a:rPr kumimoji="1" lang="en-US" altLang="zh-CN" sz="3200" b="1">
                <a:solidFill>
                  <a:srgbClr val="FF0000"/>
                </a:solidFill>
                <a:latin typeface="Times New Roman" panose="02020603050405020304" pitchFamily="18" charset="0"/>
              </a:rPr>
              <a:t>1</a:t>
            </a:r>
            <a:r>
              <a:rPr kumimoji="1" lang="zh-CN" altLang="en-US" sz="3200" b="1">
                <a:solidFill>
                  <a:srgbClr val="FF0000"/>
                </a:solidFill>
                <a:latin typeface="Times New Roman" panose="02020603050405020304" pitchFamily="18" charset="0"/>
              </a:rPr>
              <a:t>）猜想：</a:t>
            </a:r>
            <a:r>
              <a:rPr kumimoji="1" lang="zh-CN" altLang="en-US" sz="2800" b="1">
                <a:latin typeface="Times New Roman" panose="02020603050405020304" pitchFamily="18" charset="0"/>
              </a:rPr>
              <a:t>电磁铁磁性强弱跟哪些因素有关？</a:t>
            </a:r>
            <a:endParaRPr kumimoji="1" lang="zh-CN" altLang="en-US" sz="2800" b="1">
              <a:latin typeface="Times New Roman" panose="02020603050405020304" pitchFamily="18" charset="0"/>
            </a:endParaRPr>
          </a:p>
        </p:txBody>
      </p:sp>
      <p:sp>
        <p:nvSpPr>
          <p:cNvPr id="20494" name="矩形 18"/>
          <p:cNvSpPr>
            <a:spLocks noChangeArrowheads="1"/>
          </p:cNvSpPr>
          <p:nvPr/>
        </p:nvSpPr>
        <p:spPr bwMode="auto">
          <a:xfrm>
            <a:off x="381000" y="685801"/>
            <a:ext cx="798766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a:solidFill>
                  <a:srgbClr val="FF0000"/>
                </a:solidFill>
              </a:rPr>
              <a:t>二、电磁铁磁性的强弱跟哪些因素有关</a:t>
            </a:r>
            <a:endParaRPr lang="zh-CN" altLang="en-US" sz="3600" b="1">
              <a:solidFill>
                <a:srgbClr val="FF0000"/>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94">
                                            <p:txEl>
                                              <p:pRg st="0" end="0"/>
                                            </p:txEl>
                                          </p:spTgt>
                                        </p:tgtEl>
                                        <p:attrNameLst>
                                          <p:attrName>style.visibility</p:attrName>
                                        </p:attrNameLst>
                                      </p:cBhvr>
                                      <p:to>
                                        <p:strVal val="visible"/>
                                      </p:to>
                                    </p:set>
                                    <p:anim calcmode="lin" valueType="num">
                                      <p:cBhvr additive="base">
                                        <p:cTn id="7" dur="500" fill="hold"/>
                                        <p:tgtEl>
                                          <p:spTgt spid="204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489">
                                            <p:txEl>
                                              <p:pRg st="0" end="0"/>
                                            </p:txEl>
                                          </p:spTgt>
                                        </p:tgtEl>
                                        <p:attrNameLst>
                                          <p:attrName>style.visibility</p:attrName>
                                        </p:attrNameLst>
                                      </p:cBhvr>
                                      <p:to>
                                        <p:strVal val="visible"/>
                                      </p:to>
                                    </p:set>
                                    <p:anim calcmode="lin" valueType="num">
                                      <p:cBhvr additive="base">
                                        <p:cTn id="13" dur="500" fill="hold"/>
                                        <p:tgtEl>
                                          <p:spTgt spid="2048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 calcmode="lin" valueType="num">
                                      <p:cBhvr additive="base">
                                        <p:cTn id="1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91">
                                            <p:txEl>
                                              <p:pRg st="0" end="0"/>
                                            </p:txEl>
                                          </p:spTgt>
                                        </p:tgtEl>
                                        <p:attrNameLst>
                                          <p:attrName>style.visibility</p:attrName>
                                        </p:attrNameLst>
                                      </p:cBhvr>
                                      <p:to>
                                        <p:strVal val="visible"/>
                                      </p:to>
                                    </p:set>
                                    <p:anim calcmode="lin" valueType="num">
                                      <p:cBhvr additive="base">
                                        <p:cTn id="25" dur="500" fill="hold"/>
                                        <p:tgtEl>
                                          <p:spTgt spid="2049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 calcmode="lin" valueType="num">
                                      <p:cBhvr additive="base">
                                        <p:cTn id="3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493">
                                            <p:txEl>
                                              <p:pRg st="0" end="0"/>
                                            </p:txEl>
                                          </p:spTgt>
                                        </p:tgtEl>
                                        <p:attrNameLst>
                                          <p:attrName>style.visibility</p:attrName>
                                        </p:attrNameLst>
                                      </p:cBhvr>
                                      <p:to>
                                        <p:strVal val="visible"/>
                                      </p:to>
                                    </p:set>
                                    <p:anim calcmode="lin" valueType="num">
                                      <p:cBhvr additive="base">
                                        <p:cTn id="37" dur="500" fill="hold"/>
                                        <p:tgtEl>
                                          <p:spTgt spid="2049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4" presetClass="entr" presetSubtype="5" fill="hold" grpId="0" nodeType="clickEffect">
                                  <p:stCondLst>
                                    <p:cond delay="0"/>
                                  </p:stCondLst>
                                  <p:childTnLst>
                                    <p:set>
                                      <p:cBhvr>
                                        <p:cTn id="42" dur="1" fill="hold">
                                          <p:stCondLst>
                                            <p:cond delay="0"/>
                                          </p:stCondLst>
                                        </p:cTn>
                                        <p:tgtEl>
                                          <p:spTgt spid="22535"/>
                                        </p:tgtEl>
                                        <p:attrNameLst>
                                          <p:attrName>style.visibility</p:attrName>
                                        </p:attrNameLst>
                                      </p:cBhvr>
                                      <p:to>
                                        <p:strVal val="visible"/>
                                      </p:to>
                                    </p:set>
                                    <p:animEffect transition="in" filter="randombar(vertical)">
                                      <p:cBhvr>
                                        <p:cTn id="43" dur="500"/>
                                        <p:tgtEl>
                                          <p:spTgt spid="2253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2531"/>
                                        </p:tgtEl>
                                        <p:attrNameLst>
                                          <p:attrName>style.visibility</p:attrName>
                                        </p:attrNameLst>
                                      </p:cBhvr>
                                      <p:to>
                                        <p:strVal val="visible"/>
                                      </p:to>
                                    </p:set>
                                    <p:anim calcmode="lin" valueType="num">
                                      <p:cBhvr additive="base">
                                        <p:cTn id="48" dur="500" fill="hold"/>
                                        <p:tgtEl>
                                          <p:spTgt spid="22531"/>
                                        </p:tgtEl>
                                        <p:attrNameLst>
                                          <p:attrName>ppt_x</p:attrName>
                                        </p:attrNameLst>
                                      </p:cBhvr>
                                      <p:tavLst>
                                        <p:tav tm="0">
                                          <p:val>
                                            <p:strVal val="#ppt_x"/>
                                          </p:val>
                                        </p:tav>
                                        <p:tav tm="100000">
                                          <p:val>
                                            <p:strVal val="#ppt_x"/>
                                          </p:val>
                                        </p:tav>
                                      </p:tavLst>
                                    </p:anim>
                                    <p:anim calcmode="lin" valueType="num">
                                      <p:cBhvr additive="base">
                                        <p:cTn id="49"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2532"/>
                                        </p:tgtEl>
                                        <p:attrNameLst>
                                          <p:attrName>style.visibility</p:attrName>
                                        </p:attrNameLst>
                                      </p:cBhvr>
                                      <p:to>
                                        <p:strVal val="visible"/>
                                      </p:to>
                                    </p:set>
                                    <p:anim calcmode="lin" valueType="num">
                                      <p:cBhvr additive="base">
                                        <p:cTn id="54" dur="500" fill="hold"/>
                                        <p:tgtEl>
                                          <p:spTgt spid="22532"/>
                                        </p:tgtEl>
                                        <p:attrNameLst>
                                          <p:attrName>ppt_x</p:attrName>
                                        </p:attrNameLst>
                                      </p:cBhvr>
                                      <p:tavLst>
                                        <p:tav tm="0">
                                          <p:val>
                                            <p:strVal val="#ppt_x"/>
                                          </p:val>
                                        </p:tav>
                                        <p:tav tm="100000">
                                          <p:val>
                                            <p:strVal val="#ppt_x"/>
                                          </p:val>
                                        </p:tav>
                                      </p:tavLst>
                                    </p:anim>
                                    <p:anim calcmode="lin" valueType="num">
                                      <p:cBhvr additive="base">
                                        <p:cTn id="55"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2533"/>
                                        </p:tgtEl>
                                        <p:attrNameLst>
                                          <p:attrName>style.visibility</p:attrName>
                                        </p:attrNameLst>
                                      </p:cBhvr>
                                      <p:to>
                                        <p:strVal val="visible"/>
                                      </p:to>
                                    </p:set>
                                    <p:anim calcmode="lin" valueType="num">
                                      <p:cBhvr additive="base">
                                        <p:cTn id="60" dur="500" fill="hold"/>
                                        <p:tgtEl>
                                          <p:spTgt spid="22533"/>
                                        </p:tgtEl>
                                        <p:attrNameLst>
                                          <p:attrName>ppt_x</p:attrName>
                                        </p:attrNameLst>
                                      </p:cBhvr>
                                      <p:tavLst>
                                        <p:tav tm="0">
                                          <p:val>
                                            <p:strVal val="#ppt_x"/>
                                          </p:val>
                                        </p:tav>
                                        <p:tav tm="100000">
                                          <p:val>
                                            <p:strVal val="#ppt_x"/>
                                          </p:val>
                                        </p:tav>
                                      </p:tavLst>
                                    </p:anim>
                                    <p:anim calcmode="lin" valueType="num">
                                      <p:cBhvr additive="base">
                                        <p:cTn id="61"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2536"/>
                                        </p:tgtEl>
                                        <p:attrNameLst>
                                          <p:attrName>style.visibility</p:attrName>
                                        </p:attrNameLst>
                                      </p:cBhvr>
                                      <p:to>
                                        <p:strVal val="visible"/>
                                      </p:to>
                                    </p:set>
                                    <p:anim calcmode="lin" valueType="num">
                                      <p:cBhvr additive="base">
                                        <p:cTn id="66" dur="500" fill="hold"/>
                                        <p:tgtEl>
                                          <p:spTgt spid="22536"/>
                                        </p:tgtEl>
                                        <p:attrNameLst>
                                          <p:attrName>ppt_x</p:attrName>
                                        </p:attrNameLst>
                                      </p:cBhvr>
                                      <p:tavLst>
                                        <p:tav tm="0">
                                          <p:val>
                                            <p:strVal val="#ppt_x"/>
                                          </p:val>
                                        </p:tav>
                                        <p:tav tm="100000">
                                          <p:val>
                                            <p:strVal val="#ppt_x"/>
                                          </p:val>
                                        </p:tav>
                                      </p:tavLst>
                                    </p:anim>
                                    <p:anim calcmode="lin" valueType="num">
                                      <p:cBhvr additive="base">
                                        <p:cTn id="67" dur="500" fill="hold"/>
                                        <p:tgtEl>
                                          <p:spTgt spid="22536"/>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2537"/>
                                        </p:tgtEl>
                                        <p:attrNameLst>
                                          <p:attrName>style.visibility</p:attrName>
                                        </p:attrNameLst>
                                      </p:cBhvr>
                                      <p:to>
                                        <p:strVal val="visible"/>
                                      </p:to>
                                    </p:set>
                                    <p:anim calcmode="lin" valueType="num">
                                      <p:cBhvr additive="base">
                                        <p:cTn id="72" dur="500" fill="hold"/>
                                        <p:tgtEl>
                                          <p:spTgt spid="22537"/>
                                        </p:tgtEl>
                                        <p:attrNameLst>
                                          <p:attrName>ppt_x</p:attrName>
                                        </p:attrNameLst>
                                      </p:cBhvr>
                                      <p:tavLst>
                                        <p:tav tm="0">
                                          <p:val>
                                            <p:strVal val="#ppt_x"/>
                                          </p:val>
                                        </p:tav>
                                        <p:tav tm="100000">
                                          <p:val>
                                            <p:strVal val="#ppt_x"/>
                                          </p:val>
                                        </p:tav>
                                      </p:tavLst>
                                    </p:anim>
                                    <p:anim calcmode="lin" valueType="num">
                                      <p:cBhvr additive="base">
                                        <p:cTn id="73" dur="500" fill="hold"/>
                                        <p:tgtEl>
                                          <p:spTgt spid="22537"/>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22538"/>
                                        </p:tgtEl>
                                        <p:attrNameLst>
                                          <p:attrName>style.visibility</p:attrName>
                                        </p:attrNameLst>
                                      </p:cBhvr>
                                      <p:to>
                                        <p:strVal val="visible"/>
                                      </p:to>
                                    </p:set>
                                    <p:anim calcmode="lin" valueType="num">
                                      <p:cBhvr additive="base">
                                        <p:cTn id="78" dur="500" fill="hold"/>
                                        <p:tgtEl>
                                          <p:spTgt spid="22538"/>
                                        </p:tgtEl>
                                        <p:attrNameLst>
                                          <p:attrName>ppt_x</p:attrName>
                                        </p:attrNameLst>
                                      </p:cBhvr>
                                      <p:tavLst>
                                        <p:tav tm="0">
                                          <p:val>
                                            <p:strVal val="#ppt_x"/>
                                          </p:val>
                                        </p:tav>
                                        <p:tav tm="100000">
                                          <p:val>
                                            <p:strVal val="#ppt_x"/>
                                          </p:val>
                                        </p:tav>
                                      </p:tavLst>
                                    </p:anim>
                                    <p:anim calcmode="lin" valueType="num">
                                      <p:cBhvr additive="base">
                                        <p:cTn id="79" dur="500" fill="hold"/>
                                        <p:tgtEl>
                                          <p:spTgt spid="225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ldLvl="0" animBg="1" autoUpdateAnimBg="0"/>
      <p:bldP spid="22532" grpId="0" autoUpdateAnimBg="0"/>
      <p:bldP spid="22533" grpId="0" autoUpdateAnimBg="0"/>
      <p:bldP spid="22535" grpId="0" animBg="1"/>
      <p:bldP spid="22536" grpId="0" autoUpdateAnimBg="0"/>
      <p:bldP spid="22537" grpId="0" autoUpdateAnimBg="0"/>
      <p:bldP spid="22538"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微信PPT母版</Template>
  <TotalTime>0</TotalTime>
  <Words>3266</Words>
  <Application>WPS 演示</Application>
  <PresentationFormat>全屏显示(4:3)</PresentationFormat>
  <Paragraphs>408</Paragraphs>
  <Slides>29</Slides>
  <Notes>4</Notes>
  <HiddenSlides>0</HiddenSlides>
  <MMClips>1</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1</vt:i4>
      </vt:variant>
      <vt:variant>
        <vt:lpstr>幻灯片标题</vt:lpstr>
      </vt:variant>
      <vt:variant>
        <vt:i4>29</vt:i4>
      </vt:variant>
    </vt:vector>
  </HeadingPairs>
  <TitlesOfParts>
    <vt:vector size="43" baseType="lpstr">
      <vt:lpstr>Arial</vt:lpstr>
      <vt:lpstr>宋体</vt:lpstr>
      <vt:lpstr>Wingdings</vt:lpstr>
      <vt:lpstr>Calibri</vt:lpstr>
      <vt:lpstr>微软雅黑</vt:lpstr>
      <vt:lpstr>Times New Roman</vt:lpstr>
      <vt:lpstr>黑体</vt:lpstr>
      <vt:lpstr>华文行楷</vt:lpstr>
      <vt:lpstr>Arial Unicode MS</vt:lpstr>
      <vt:lpstr>华文新魏</vt:lpstr>
      <vt:lpstr>仿宋_GB2312</vt:lpstr>
      <vt:lpstr>Office 主题</vt:lpstr>
      <vt:lpstr>演示文稿1</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清清你好</cp:lastModifiedBy>
  <cp:revision>12</cp:revision>
  <dcterms:created xsi:type="dcterms:W3CDTF">2021-01-30T00:48:33Z</dcterms:created>
  <dcterms:modified xsi:type="dcterms:W3CDTF">2021-01-30T00:50:23Z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