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9" r:id="rId1"/>
  </p:sldMasterIdLst>
  <p:notesMasterIdLst>
    <p:notesMasterId r:id="rId20"/>
  </p:notesMasterIdLst>
  <p:sldIdLst>
    <p:sldId id="328" r:id="rId2"/>
    <p:sldId id="310" r:id="rId3"/>
    <p:sldId id="322" r:id="rId4"/>
    <p:sldId id="325" r:id="rId5"/>
    <p:sldId id="326" r:id="rId6"/>
    <p:sldId id="311" r:id="rId7"/>
    <p:sldId id="312" r:id="rId8"/>
    <p:sldId id="313" r:id="rId9"/>
    <p:sldId id="327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3" r:id="rId18"/>
    <p:sldId id="324" r:id="rId19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800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800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800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800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0099FF"/>
    <a:srgbClr val="66FFFF"/>
    <a:srgbClr val="FF99CC"/>
    <a:srgbClr val="33CC33"/>
    <a:srgbClr val="6699FF"/>
    <a:srgbClr val="7DCAFF"/>
    <a:srgbClr val="E8FFA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73621" autoAdjust="0"/>
  </p:normalViewPr>
  <p:slideViewPr>
    <p:cSldViewPr>
      <p:cViewPr>
        <p:scale>
          <a:sx n="50" d="100"/>
          <a:sy n="50" d="100"/>
        </p:scale>
        <p:origin x="-3300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3" d="100"/>
        <a:sy n="93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aseline="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aseline="0"/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aseline="0"/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aseline="0"/>
            </a:lvl1pPr>
          </a:lstStyle>
          <a:p>
            <a:fld id="{20246828-CAB4-43C2-BCEC-3355CD5D410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935914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7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17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46828-CAB4-43C2-BCEC-3355CD5D4100}" type="slidenum">
              <a:rPr lang="zh-CN" altLang="en-US" smtClean="0"/>
              <a:pPr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543667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843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048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253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560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765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advTm="8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advTm="8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ransition advTm="800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¡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../../Local%20Settings/&#22270;&#24418;&#30340;&#21021;&#27493;&#35748;&#35782;/&#22278;&#38181;&#12289;&#26865;&#38181;&#30340;&#19977;&#35270;&#22270;.ex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../../Local%20Settings/&#22270;&#24418;&#30340;&#21021;&#27493;&#35748;&#35782;/&#30011;&#29699;&#31561;&#30340;&#31435;&#20307;&#22270;&#21644;&#19977;&#35270;&#22270;.ex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hyperlink" Target="../../Local%20Settings/&#22270;&#24418;&#30340;&#21021;&#27493;&#35748;&#35782;/&#19977;&#36890;&#31649;&#30340;&#19977;&#35270;&#22270;.ex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/>
          <p:cNvSpPr>
            <a:spLocks noChangeArrowheads="1" noChangeShapeType="1"/>
          </p:cNvSpPr>
          <p:nvPr/>
        </p:nvSpPr>
        <p:spPr bwMode="auto">
          <a:xfrm>
            <a:off x="1115616" y="2636912"/>
            <a:ext cx="6768107" cy="107942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6000" b="1" dirty="0" smtClean="0">
                <a:ln w="9525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华文新魏"/>
                <a:ea typeface="华文新魏"/>
              </a:rPr>
              <a:t>8.3</a:t>
            </a:r>
            <a:r>
              <a:rPr lang="zh-CN" altLang="en-US" sz="6000" b="1" dirty="0" smtClean="0">
                <a:ln w="9525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华文新魏"/>
                <a:ea typeface="华文新魏"/>
              </a:rPr>
              <a:t>物体</a:t>
            </a:r>
            <a:r>
              <a:rPr lang="zh-CN" altLang="en-US" sz="6000" b="1" dirty="0">
                <a:ln w="9525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华文新魏"/>
                <a:ea typeface="华文新魏"/>
              </a:rPr>
              <a:t>的三视</a:t>
            </a:r>
            <a:r>
              <a:rPr lang="zh-CN" altLang="en-US" sz="6000" b="1" dirty="0" smtClean="0">
                <a:ln w="9525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华文新魏"/>
                <a:ea typeface="华文新魏"/>
              </a:rPr>
              <a:t>图</a:t>
            </a:r>
            <a:endParaRPr lang="zh-CN" altLang="en-US" sz="6000" b="1" dirty="0">
              <a:ln w="9525">
                <a:solidFill>
                  <a:srgbClr val="FFFF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5" name="WordArt 3"/>
          <p:cNvSpPr>
            <a:spLocks noChangeArrowheads="1" noChangeShapeType="1"/>
          </p:cNvSpPr>
          <p:nvPr/>
        </p:nvSpPr>
        <p:spPr bwMode="auto">
          <a:xfrm>
            <a:off x="2411835" y="1252419"/>
            <a:ext cx="4105275" cy="490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>
                <a:ln w="9525">
                  <a:solidFill>
                    <a:schemeClr val="folHlink"/>
                  </a:solidFill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/>
                <a:ea typeface="华文新魏"/>
              </a:rPr>
              <a:t>第</a:t>
            </a:r>
            <a:r>
              <a:rPr lang="en-US" altLang="zh-CN" sz="6000" b="1">
                <a:ln w="9525">
                  <a:solidFill>
                    <a:schemeClr val="folHlink"/>
                  </a:solidFill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/>
                <a:ea typeface="华文新魏"/>
              </a:rPr>
              <a:t>8</a:t>
            </a:r>
            <a:r>
              <a:rPr lang="zh-CN" altLang="en-US" sz="6000" b="1">
                <a:ln w="9525">
                  <a:solidFill>
                    <a:schemeClr val="folHlink"/>
                  </a:solidFill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/>
                <a:ea typeface="华文新魏"/>
              </a:rPr>
              <a:t>章  投影与视图</a:t>
            </a:r>
          </a:p>
        </p:txBody>
      </p:sp>
    </p:spTree>
    <p:extLst>
      <p:ext uri="{BB962C8B-B14F-4D97-AF65-F5344CB8AC3E}">
        <p14:creationId xmlns:p14="http://schemas.microsoft.com/office/powerpoint/2010/main" xmlns:p15="http://schemas.microsoft.com/office/powerpoint/2012/main" xmlns="" val="3465841593"/>
      </p:ext>
    </p:extLst>
  </p:cSld>
  <p:clrMapOvr>
    <a:masterClrMapping/>
  </p:clrMapOvr>
  <p:transition advTm="8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/>
          <p:nvPr/>
        </p:nvGrpSpPr>
        <p:grpSpPr>
          <a:xfrm>
            <a:off x="2971800" y="2133600"/>
            <a:ext cx="5148263" cy="1905000"/>
            <a:chOff x="0" y="0"/>
            <a:chExt cx="2064" cy="961"/>
          </a:xfrm>
        </p:grpSpPr>
        <p:pic>
          <p:nvPicPr>
            <p:cNvPr id="16387" name="Picture 3" descr="g1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:p15="http://schemas.microsoft.com/office/powerpoint/2012/main" xmlns:p14="http://schemas.microsoft.com/office/powerpoint/2010/main" xmlns=""/>
                </a:ext>
              </a:extLst>
            </a:blip>
            <a:stretch>
              <a:fillRect/>
            </a:stretch>
          </p:blipFill>
          <p:spPr bwMode="auto">
            <a:xfrm>
              <a:off x="624" y="0"/>
              <a:ext cx="1440" cy="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8" name="Text Box 4"/>
            <p:cNvSpPr txBox="1">
              <a:spLocks noChangeArrowheads="1"/>
            </p:cNvSpPr>
            <p:nvPr/>
          </p:nvSpPr>
          <p:spPr bwMode="auto">
            <a:xfrm>
              <a:off x="0" y="669"/>
              <a:ext cx="576" cy="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3200" baseline="0">
                  <a:solidFill>
                    <a:srgbClr val="0000CC"/>
                  </a:solidFill>
                  <a:latin typeface="Times New Roman" pitchFamily="18" charset="0"/>
                  <a:ea typeface="隶书" pitchFamily="49" charset="-122"/>
                </a:rPr>
                <a:t>长方体</a:t>
              </a:r>
            </a:p>
          </p:txBody>
        </p:sp>
      </p:grpSp>
      <p:sp>
        <p:nvSpPr>
          <p:cNvPr id="16389" name="Line 5"/>
          <p:cNvSpPr>
            <a:spLocks noChangeShapeType="1"/>
          </p:cNvSpPr>
          <p:nvPr/>
        </p:nvSpPr>
        <p:spPr bwMode="auto">
          <a:xfrm flipV="1">
            <a:off x="4724400" y="3657600"/>
            <a:ext cx="1223963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4648200" y="5410200"/>
            <a:ext cx="2951163" cy="865188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zh-CN" altLang="en-US" sz="2400" baseline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284663" y="4868863"/>
            <a:ext cx="370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 b="1" baseline="0">
                <a:latin typeface="Tahoma" pitchFamily="34" charset="0"/>
              </a:rPr>
              <a:t>从正面看</a:t>
            </a:r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2514600" y="3276600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0" y="3733800"/>
            <a:ext cx="2592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 b="1" baseline="0">
                <a:latin typeface="Tahoma" pitchFamily="34" charset="0"/>
              </a:rPr>
              <a:t>从左边看</a:t>
            </a: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381000" y="2743200"/>
            <a:ext cx="1871663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 flipH="1">
            <a:off x="6477000" y="1524000"/>
            <a:ext cx="0" cy="935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4859338" y="1052513"/>
            <a:ext cx="2952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 b="1" baseline="0">
                <a:latin typeface="Tahoma" pitchFamily="34" charset="0"/>
              </a:rPr>
              <a:t>从上面看</a:t>
            </a:r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2438400" y="381000"/>
            <a:ext cx="3024188" cy="1584325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  <p:bldP spid="16390" grpId="1" animBg="1"/>
      <p:bldP spid="16391" grpId="2"/>
      <p:bldP spid="16392" grpId="3" animBg="1"/>
      <p:bldP spid="16393" grpId="4"/>
      <p:bldP spid="16394" grpId="5" animBg="1"/>
      <p:bldP spid="16395" grpId="6" animBg="1"/>
      <p:bldP spid="16396" grpId="7"/>
      <p:bldP spid="16397" grpId="8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ChangeArrowheads="1"/>
          </p:cNvSpPr>
          <p:nvPr/>
        </p:nvSpPr>
        <p:spPr bwMode="auto">
          <a:xfrm>
            <a:off x="3203575" y="2133600"/>
            <a:ext cx="2232025" cy="3240088"/>
          </a:xfrm>
          <a:prstGeom prst="can">
            <a:avLst>
              <a:gd name="adj" fmla="val 3629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1" name="Line 3"/>
          <p:cNvSpPr>
            <a:spLocks noChangeShapeType="1"/>
          </p:cNvSpPr>
          <p:nvPr/>
        </p:nvSpPr>
        <p:spPr bwMode="auto">
          <a:xfrm flipV="1">
            <a:off x="3124200" y="4114800"/>
            <a:ext cx="1223963" cy="2087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657600" y="6096000"/>
            <a:ext cx="3240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 b="1" baseline="0">
                <a:latin typeface="Tahoma" pitchFamily="34" charset="0"/>
              </a:rPr>
              <a:t>从正面看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6096000" y="3962400"/>
            <a:ext cx="2087563" cy="2663825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1066800" y="3429000"/>
            <a:ext cx="2087563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0" y="3962400"/>
            <a:ext cx="2305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 b="1" baseline="0">
                <a:latin typeface="Tahoma" pitchFamily="34" charset="0"/>
              </a:rPr>
              <a:t>从左面看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323850" y="620713"/>
            <a:ext cx="2087563" cy="2663825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7" name="Line 9"/>
          <p:cNvSpPr>
            <a:spLocks noChangeShapeType="1"/>
          </p:cNvSpPr>
          <p:nvPr/>
        </p:nvSpPr>
        <p:spPr bwMode="auto">
          <a:xfrm flipH="1">
            <a:off x="4284663" y="981075"/>
            <a:ext cx="0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3429000" y="381000"/>
            <a:ext cx="1944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 b="1" baseline="0">
                <a:latin typeface="Tahoma" pitchFamily="34" charset="0"/>
              </a:rPr>
              <a:t>从上面看</a:t>
            </a:r>
          </a:p>
        </p:txBody>
      </p:sp>
      <p:sp>
        <p:nvSpPr>
          <p:cNvPr id="17419" name="Oval 11"/>
          <p:cNvSpPr>
            <a:spLocks noChangeArrowheads="1"/>
          </p:cNvSpPr>
          <p:nvPr/>
        </p:nvSpPr>
        <p:spPr bwMode="auto">
          <a:xfrm>
            <a:off x="5580063" y="549275"/>
            <a:ext cx="2087562" cy="2016125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9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/>
      <p:bldP spid="17412" grpId="1"/>
      <p:bldP spid="17413" grpId="2" animBg="1"/>
      <p:bldP spid="17414" grpId="3" animBg="1"/>
      <p:bldP spid="17415" grpId="4"/>
      <p:bldP spid="17416" grpId="5" animBg="1"/>
      <p:bldP spid="17417" grpId="6" animBg="1"/>
      <p:bldP spid="17418" grpId="7"/>
      <p:bldP spid="17419" grpId="8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304800" y="457200"/>
            <a:ext cx="2106613" cy="811213"/>
          </a:xfrm>
          <a:prstGeom prst="flowChartInternalStorag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4000" b="1" baseline="0">
                <a:solidFill>
                  <a:srgbClr val="FFFF00"/>
                </a:solidFill>
                <a:ea typeface="华文新魏" pitchFamily="2" charset="-122"/>
              </a:rPr>
              <a:t>例题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228600" y="1447800"/>
            <a:ext cx="7994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aseline="0"/>
              <a:t>例</a:t>
            </a:r>
            <a:r>
              <a:rPr lang="en-US" altLang="zh-CN" sz="3600" baseline="0"/>
              <a:t>3      </a:t>
            </a:r>
            <a:r>
              <a:rPr lang="zh-CN" altLang="en-US" sz="3600" baseline="0"/>
              <a:t>画出如图</a:t>
            </a:r>
            <a:r>
              <a:rPr lang="en-US" altLang="zh-CN" sz="3600" baseline="0"/>
              <a:t>3</a:t>
            </a:r>
            <a:r>
              <a:rPr lang="zh-CN" altLang="en-US" sz="3600" baseline="0"/>
              <a:t>所示四棱锥的三视图</a:t>
            </a:r>
            <a:r>
              <a:rPr lang="en-US" altLang="zh-CN" sz="2000" baseline="0"/>
              <a:t>. </a:t>
            </a:r>
          </a:p>
        </p:txBody>
      </p:sp>
      <p:pic>
        <p:nvPicPr>
          <p:cNvPr id="19460" name="Picture 4" descr="qgsx316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6248400" y="2133600"/>
            <a:ext cx="2376488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2514600"/>
            <a:ext cx="5797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 sz="3600" baseline="0"/>
              <a:t>解：四棱锥的三视图如下： </a:t>
            </a:r>
          </a:p>
        </p:txBody>
      </p:sp>
      <p:grpSp>
        <p:nvGrpSpPr>
          <p:cNvPr id="19462" name="Group 6"/>
          <p:cNvGrpSpPr/>
          <p:nvPr/>
        </p:nvGrpSpPr>
        <p:grpSpPr>
          <a:xfrm>
            <a:off x="533400" y="3733800"/>
            <a:ext cx="5395913" cy="2543175"/>
            <a:chOff x="0" y="0"/>
            <a:chExt cx="2839" cy="1307"/>
          </a:xfrm>
        </p:grpSpPr>
        <p:pic>
          <p:nvPicPr>
            <p:cNvPr id="19463" name="Picture 7" descr="g14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15="http://schemas.microsoft.com/office/powerpoint/2012/main" xmlns:p14="http://schemas.microsoft.com/office/powerpoint/2010/main" xmlns="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2766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4" name="Rectangle 8"/>
            <p:cNvSpPr>
              <a:spLocks noChangeArrowheads="1"/>
            </p:cNvSpPr>
            <p:nvPr/>
          </p:nvSpPr>
          <p:spPr bwMode="auto">
            <a:xfrm>
              <a:off x="90" y="1009"/>
              <a:ext cx="798" cy="2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/>
              <a:r>
                <a:rPr lang="zh-CN" altLang="en-US" sz="3200" baseline="0"/>
                <a:t>正视图 </a:t>
              </a:r>
            </a:p>
          </p:txBody>
        </p:sp>
        <p:sp>
          <p:nvSpPr>
            <p:cNvPr id="19465" name="Rectangle 9"/>
            <p:cNvSpPr>
              <a:spLocks noChangeArrowheads="1"/>
            </p:cNvSpPr>
            <p:nvPr/>
          </p:nvSpPr>
          <p:spPr bwMode="auto">
            <a:xfrm>
              <a:off x="1088" y="1009"/>
              <a:ext cx="772" cy="2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/>
              <a:r>
                <a:rPr lang="zh-CN" altLang="en-US" sz="3200" baseline="0"/>
                <a:t>侧视图</a:t>
              </a:r>
              <a:r>
                <a:rPr lang="zh-CN" altLang="en-US" sz="1800" baseline="0"/>
                <a:t> </a:t>
              </a:r>
            </a:p>
          </p:txBody>
        </p:sp>
        <p:sp>
          <p:nvSpPr>
            <p:cNvPr id="19466" name="Rectangle 10"/>
            <p:cNvSpPr>
              <a:spLocks noChangeArrowheads="1"/>
            </p:cNvSpPr>
            <p:nvPr/>
          </p:nvSpPr>
          <p:spPr bwMode="auto">
            <a:xfrm>
              <a:off x="2041" y="1009"/>
              <a:ext cx="798" cy="2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/>
              <a:r>
                <a:rPr lang="zh-CN" altLang="en-US" sz="3200" baseline="0"/>
                <a:t>俯视图 </a:t>
              </a:r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6156325" y="765175"/>
            <a:ext cx="1511300" cy="719138"/>
          </a:xfrm>
          <a:prstGeom prst="wedgeEllipseCallout">
            <a:avLst>
              <a:gd name="adj1" fmla="val 66806"/>
              <a:gd name="adj2" fmla="val -590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/>
            <a:endParaRPr lang="zh-CN" altLang="en-US" sz="1800" baseline="0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6351588" y="908050"/>
            <a:ext cx="11033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baseline="0">
                <a:ea typeface="黑体" panose="02010609060101010101" pitchFamily="49" charset="-122"/>
              </a:rPr>
              <a:t>试一试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116013" y="1341438"/>
            <a:ext cx="55419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baseline="0"/>
              <a:t>分别画出下列立体图形的三视图。</a:t>
            </a:r>
          </a:p>
        </p:txBody>
      </p:sp>
      <p:pic>
        <p:nvPicPr>
          <p:cNvPr id="21509" name="Picture 5" descr="g15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457200" y="2895600"/>
            <a:ext cx="758507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/>
          <p:nvPr/>
        </p:nvGrpSpPr>
        <p:grpSpPr>
          <a:xfrm>
            <a:off x="1752600" y="1219200"/>
            <a:ext cx="4608513" cy="3744913"/>
            <a:chOff x="0" y="0"/>
            <a:chExt cx="1920" cy="1306"/>
          </a:xfrm>
        </p:grpSpPr>
        <p:pic>
          <p:nvPicPr>
            <p:cNvPr id="23555" name="Picture 3" descr="g1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:p15="http://schemas.microsoft.com/office/powerpoint/2012/main" xmlns:p14="http://schemas.microsoft.com/office/powerpoint/2010/main" xmlns=""/>
                </a:ext>
              </a:extLst>
            </a:blip>
            <a:stretch>
              <a:fillRect/>
            </a:stretch>
          </p:blipFill>
          <p:spPr bwMode="auto">
            <a:xfrm>
              <a:off x="552" y="0"/>
              <a:ext cx="1368" cy="1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56" name="Text Box 4"/>
            <p:cNvSpPr txBox="1">
              <a:spLocks noChangeArrowheads="1"/>
            </p:cNvSpPr>
            <p:nvPr/>
          </p:nvSpPr>
          <p:spPr bwMode="auto">
            <a:xfrm>
              <a:off x="0" y="864"/>
              <a:ext cx="576" cy="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endParaRPr lang="zh-CN" altLang="en-US" sz="1800" baseline="0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endParaRPr>
            </a:p>
          </p:txBody>
        </p:sp>
      </p:grpSp>
      <p:sp>
        <p:nvSpPr>
          <p:cNvPr id="23557" name="Line 5"/>
          <p:cNvSpPr>
            <a:spLocks noChangeShapeType="1"/>
          </p:cNvSpPr>
          <p:nvPr/>
        </p:nvSpPr>
        <p:spPr bwMode="auto">
          <a:xfrm flipV="1">
            <a:off x="3276600" y="3429000"/>
            <a:ext cx="1439863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5715000" y="3810000"/>
            <a:ext cx="2520950" cy="2303463"/>
          </a:xfrm>
          <a:prstGeom prst="triangle">
            <a:avLst>
              <a:gd name="adj" fmla="val 50000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563938" y="5734050"/>
            <a:ext cx="25923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aseline="0">
                <a:latin typeface="Tahoma" pitchFamily="34" charset="0"/>
              </a:rPr>
              <a:t>从正面看</a:t>
            </a:r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>
            <a:off x="1835150" y="3068638"/>
            <a:ext cx="1944688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3561" name="AutoShape 9"/>
          <p:cNvSpPr>
            <a:spLocks noChangeArrowheads="1"/>
          </p:cNvSpPr>
          <p:nvPr/>
        </p:nvSpPr>
        <p:spPr bwMode="auto">
          <a:xfrm>
            <a:off x="0" y="476250"/>
            <a:ext cx="2520950" cy="230346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323850" y="2997200"/>
            <a:ext cx="14398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aseline="0">
                <a:latin typeface="Tahoma" pitchFamily="34" charset="0"/>
              </a:rPr>
              <a:t>从左面看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5181600" y="228600"/>
            <a:ext cx="1800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aseline="0">
                <a:latin typeface="Tahoma" pitchFamily="34" charset="0"/>
              </a:rPr>
              <a:t>从上面看</a:t>
            </a:r>
          </a:p>
        </p:txBody>
      </p:sp>
      <p:sp>
        <p:nvSpPr>
          <p:cNvPr id="23564" name="Oval 12"/>
          <p:cNvSpPr>
            <a:spLocks noChangeArrowheads="1"/>
          </p:cNvSpPr>
          <p:nvPr/>
        </p:nvSpPr>
        <p:spPr bwMode="auto">
          <a:xfrm>
            <a:off x="6084888" y="692150"/>
            <a:ext cx="2087562" cy="2016125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 flipH="1">
            <a:off x="4724400" y="2286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3566" name="Oval 14"/>
          <p:cNvSpPr>
            <a:spLocks noChangeArrowheads="1"/>
          </p:cNvSpPr>
          <p:nvPr/>
        </p:nvSpPr>
        <p:spPr bwMode="auto">
          <a:xfrm flipH="1">
            <a:off x="7086600" y="1600200"/>
            <a:ext cx="73025" cy="730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9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  <p:bldP spid="23558" grpId="1" animBg="1"/>
      <p:bldP spid="23559" grpId="2"/>
      <p:bldP spid="23560" grpId="3" animBg="1"/>
      <p:bldP spid="23561" grpId="4" animBg="1"/>
      <p:bldP spid="23562" grpId="5"/>
      <p:bldP spid="23563" grpId="6"/>
      <p:bldP spid="23564" grpId="7" animBg="1"/>
      <p:bldP spid="23566" grpId="8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 rot="16200000">
            <a:off x="5334000" y="2082800"/>
            <a:ext cx="990600" cy="1066800"/>
          </a:xfrm>
          <a:prstGeom prst="cube">
            <a:avLst>
              <a:gd name="adj" fmla="val 244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79" name="AutoShape 3"/>
          <p:cNvSpPr>
            <a:spLocks noChangeArrowheads="1"/>
          </p:cNvSpPr>
          <p:nvPr/>
        </p:nvSpPr>
        <p:spPr bwMode="auto">
          <a:xfrm rot="16200000">
            <a:off x="4572000" y="2082800"/>
            <a:ext cx="990600" cy="1066800"/>
          </a:xfrm>
          <a:prstGeom prst="cube">
            <a:avLst>
              <a:gd name="adj" fmla="val 244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 rot="16200000">
            <a:off x="3733800" y="2082800"/>
            <a:ext cx="990600" cy="1066800"/>
          </a:xfrm>
          <a:prstGeom prst="cube">
            <a:avLst>
              <a:gd name="adj" fmla="val 244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 rot="16200000">
            <a:off x="3733800" y="1320800"/>
            <a:ext cx="990600" cy="1066800"/>
          </a:xfrm>
          <a:prstGeom prst="cube">
            <a:avLst>
              <a:gd name="adj" fmla="val 244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2" name="Line 6"/>
          <p:cNvSpPr>
            <a:spLocks noChangeShapeType="1"/>
          </p:cNvSpPr>
          <p:nvPr/>
        </p:nvSpPr>
        <p:spPr bwMode="auto">
          <a:xfrm>
            <a:off x="2476500" y="2349500"/>
            <a:ext cx="1143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3467100" y="1397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 b="1" baseline="0">
                <a:solidFill>
                  <a:schemeClr val="accent2"/>
                </a:solidFill>
                <a:latin typeface="Times New Roman" pitchFamily="18" charset="0"/>
              </a:rPr>
              <a:t>从上面看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1104900" y="21209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 b="1" baseline="0">
                <a:solidFill>
                  <a:schemeClr val="accent2"/>
                </a:solidFill>
                <a:latin typeface="Times New Roman" pitchFamily="18" charset="0"/>
              </a:rPr>
              <a:t>从左面看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4533900" y="37973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 b="1" baseline="0">
                <a:solidFill>
                  <a:schemeClr val="accent2"/>
                </a:solidFill>
                <a:latin typeface="Times New Roman" pitchFamily="18" charset="0"/>
              </a:rPr>
              <a:t>从正面看</a:t>
            </a: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4762500" y="2349500"/>
            <a:ext cx="838200" cy="762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auto">
          <a:xfrm rot="16200000">
            <a:off x="3962400" y="2311400"/>
            <a:ext cx="990600" cy="1066800"/>
          </a:xfrm>
          <a:prstGeom prst="cube">
            <a:avLst>
              <a:gd name="adj" fmla="val 244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4588" name="Group 12"/>
          <p:cNvGrpSpPr/>
          <p:nvPr/>
        </p:nvGrpSpPr>
        <p:grpSpPr>
          <a:xfrm>
            <a:off x="827088" y="4005263"/>
            <a:ext cx="2305050" cy="1557337"/>
            <a:chOff x="0" y="0"/>
            <a:chExt cx="720" cy="480"/>
          </a:xfrm>
        </p:grpSpPr>
        <p:sp>
          <p:nvSpPr>
            <p:cNvPr id="24589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240" cy="240"/>
            </a:xfrm>
            <a:prstGeom prst="rect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0" name="Rectangle 14"/>
            <p:cNvSpPr>
              <a:spLocks noChangeArrowheads="1"/>
            </p:cNvSpPr>
            <p:nvPr/>
          </p:nvSpPr>
          <p:spPr bwMode="auto">
            <a:xfrm>
              <a:off x="0" y="240"/>
              <a:ext cx="240" cy="240"/>
            </a:xfrm>
            <a:prstGeom prst="rect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1" name="Rectangle 15"/>
            <p:cNvSpPr>
              <a:spLocks noChangeArrowheads="1"/>
            </p:cNvSpPr>
            <p:nvPr/>
          </p:nvSpPr>
          <p:spPr bwMode="auto">
            <a:xfrm>
              <a:off x="240" y="240"/>
              <a:ext cx="240" cy="240"/>
            </a:xfrm>
            <a:prstGeom prst="rect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2" name="Rectangle 16"/>
            <p:cNvSpPr>
              <a:spLocks noChangeArrowheads="1"/>
            </p:cNvSpPr>
            <p:nvPr/>
          </p:nvSpPr>
          <p:spPr bwMode="auto">
            <a:xfrm>
              <a:off x="480" y="240"/>
              <a:ext cx="240" cy="240"/>
            </a:xfrm>
            <a:prstGeom prst="rect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4593" name="Group 17"/>
          <p:cNvGrpSpPr/>
          <p:nvPr/>
        </p:nvGrpSpPr>
        <p:grpSpPr>
          <a:xfrm>
            <a:off x="3635375" y="4005263"/>
            <a:ext cx="1524000" cy="1557337"/>
            <a:chOff x="0" y="0"/>
            <a:chExt cx="480" cy="480"/>
          </a:xfrm>
        </p:grpSpPr>
        <p:sp>
          <p:nvSpPr>
            <p:cNvPr id="24594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240" cy="240"/>
            </a:xfrm>
            <a:prstGeom prst="rect">
              <a:avLst/>
            </a:prstGeom>
            <a:solidFill>
              <a:schemeClr val="hlink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5" name="Rectangle 19"/>
            <p:cNvSpPr>
              <a:spLocks noChangeArrowheads="1"/>
            </p:cNvSpPr>
            <p:nvPr/>
          </p:nvSpPr>
          <p:spPr bwMode="auto">
            <a:xfrm>
              <a:off x="240" y="240"/>
              <a:ext cx="240" cy="240"/>
            </a:xfrm>
            <a:prstGeom prst="rect">
              <a:avLst/>
            </a:prstGeom>
            <a:solidFill>
              <a:schemeClr val="hlink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6" name="Rectangle 20"/>
            <p:cNvSpPr>
              <a:spLocks noChangeArrowheads="1"/>
            </p:cNvSpPr>
            <p:nvPr/>
          </p:nvSpPr>
          <p:spPr bwMode="auto">
            <a:xfrm>
              <a:off x="0" y="240"/>
              <a:ext cx="240" cy="240"/>
            </a:xfrm>
            <a:prstGeom prst="rect">
              <a:avLst/>
            </a:prstGeom>
            <a:solidFill>
              <a:schemeClr val="hlink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4597" name="Group 21"/>
          <p:cNvGrpSpPr/>
          <p:nvPr/>
        </p:nvGrpSpPr>
        <p:grpSpPr>
          <a:xfrm>
            <a:off x="6300788" y="4005263"/>
            <a:ext cx="2159000" cy="1557337"/>
            <a:chOff x="0" y="0"/>
            <a:chExt cx="720" cy="480"/>
          </a:xfrm>
        </p:grpSpPr>
        <p:sp>
          <p:nvSpPr>
            <p:cNvPr id="24598" name="Rectangle 22"/>
            <p:cNvSpPr>
              <a:spLocks noChangeArrowheads="1"/>
            </p:cNvSpPr>
            <p:nvPr/>
          </p:nvSpPr>
          <p:spPr bwMode="auto">
            <a:xfrm>
              <a:off x="0" y="240"/>
              <a:ext cx="240" cy="240"/>
            </a:xfrm>
            <a:prstGeom prst="rect">
              <a:avLst/>
            </a:prstGeom>
            <a:solidFill>
              <a:srgbClr val="FF00FF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9" name="Rectangle 23"/>
            <p:cNvSpPr>
              <a:spLocks noChangeArrowheads="1"/>
            </p:cNvSpPr>
            <p:nvPr/>
          </p:nvSpPr>
          <p:spPr bwMode="auto">
            <a:xfrm>
              <a:off x="240" y="0"/>
              <a:ext cx="240" cy="240"/>
            </a:xfrm>
            <a:prstGeom prst="rect">
              <a:avLst/>
            </a:prstGeom>
            <a:solidFill>
              <a:srgbClr val="FF00FF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00" name="Rectangle 24"/>
            <p:cNvSpPr>
              <a:spLocks noChangeArrowheads="1"/>
            </p:cNvSpPr>
            <p:nvPr/>
          </p:nvSpPr>
          <p:spPr bwMode="auto">
            <a:xfrm>
              <a:off x="0" y="0"/>
              <a:ext cx="240" cy="240"/>
            </a:xfrm>
            <a:prstGeom prst="rect">
              <a:avLst/>
            </a:prstGeom>
            <a:solidFill>
              <a:srgbClr val="FF00FF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01" name="Rectangle 25"/>
            <p:cNvSpPr>
              <a:spLocks noChangeArrowheads="1"/>
            </p:cNvSpPr>
            <p:nvPr/>
          </p:nvSpPr>
          <p:spPr bwMode="auto">
            <a:xfrm>
              <a:off x="480" y="0"/>
              <a:ext cx="240" cy="240"/>
            </a:xfrm>
            <a:prstGeom prst="rect">
              <a:avLst/>
            </a:prstGeom>
            <a:solidFill>
              <a:srgbClr val="FF00FF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602" name="Rectangle 26"/>
          <p:cNvSpPr>
            <a:spLocks noChangeArrowheads="1"/>
          </p:cNvSpPr>
          <p:nvPr/>
        </p:nvSpPr>
        <p:spPr bwMode="auto">
          <a:xfrm>
            <a:off x="4140200" y="2565400"/>
            <a:ext cx="838200" cy="762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3" name="AutoShape 27"/>
          <p:cNvSpPr>
            <a:spLocks noChangeArrowheads="1"/>
          </p:cNvSpPr>
          <p:nvPr/>
        </p:nvSpPr>
        <p:spPr bwMode="auto">
          <a:xfrm flipH="1">
            <a:off x="4533900" y="2120900"/>
            <a:ext cx="1066800" cy="228600"/>
          </a:xfrm>
          <a:prstGeom prst="parallelogram">
            <a:avLst>
              <a:gd name="adj" fmla="val 104849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3924300" y="1587500"/>
            <a:ext cx="838200" cy="762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5" name="Rectangle 29"/>
          <p:cNvSpPr>
            <a:spLocks noChangeArrowheads="1"/>
          </p:cNvSpPr>
          <p:nvPr/>
        </p:nvSpPr>
        <p:spPr bwMode="auto">
          <a:xfrm>
            <a:off x="5600700" y="2349500"/>
            <a:ext cx="762000" cy="762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6" name="Line 30"/>
          <p:cNvSpPr>
            <a:spLocks noChangeShapeType="1"/>
          </p:cNvSpPr>
          <p:nvPr/>
        </p:nvSpPr>
        <p:spPr bwMode="auto">
          <a:xfrm flipH="1" flipV="1">
            <a:off x="4643438" y="3068638"/>
            <a:ext cx="68580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7" name="AutoShape 31"/>
          <p:cNvSpPr>
            <a:spLocks noChangeArrowheads="1"/>
          </p:cNvSpPr>
          <p:nvPr/>
        </p:nvSpPr>
        <p:spPr bwMode="auto">
          <a:xfrm rot="16192881">
            <a:off x="3543300" y="2730500"/>
            <a:ext cx="990600" cy="228600"/>
          </a:xfrm>
          <a:prstGeom prst="parallelogram">
            <a:avLst>
              <a:gd name="adj" fmla="val 108333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8" name="AutoShape 32"/>
          <p:cNvSpPr>
            <a:spLocks noChangeArrowheads="1"/>
          </p:cNvSpPr>
          <p:nvPr/>
        </p:nvSpPr>
        <p:spPr bwMode="auto">
          <a:xfrm rot="16192881">
            <a:off x="3314700" y="2501900"/>
            <a:ext cx="990600" cy="228600"/>
          </a:xfrm>
          <a:prstGeom prst="parallelogram">
            <a:avLst>
              <a:gd name="adj" fmla="val 108333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9" name="AutoShape 33"/>
          <p:cNvSpPr>
            <a:spLocks noChangeArrowheads="1"/>
          </p:cNvSpPr>
          <p:nvPr/>
        </p:nvSpPr>
        <p:spPr bwMode="auto">
          <a:xfrm rot="16192881">
            <a:off x="3314700" y="1739900"/>
            <a:ext cx="990600" cy="228600"/>
          </a:xfrm>
          <a:prstGeom prst="parallelogram">
            <a:avLst>
              <a:gd name="adj" fmla="val 108333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0" name="AutoShape 34"/>
          <p:cNvSpPr>
            <a:spLocks noChangeArrowheads="1"/>
          </p:cNvSpPr>
          <p:nvPr/>
        </p:nvSpPr>
        <p:spPr bwMode="auto">
          <a:xfrm flipH="1">
            <a:off x="5372100" y="2120900"/>
            <a:ext cx="990600" cy="228600"/>
          </a:xfrm>
          <a:prstGeom prst="parallelogram">
            <a:avLst>
              <a:gd name="adj" fmla="val 9736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1" name="AutoShape 35"/>
          <p:cNvSpPr>
            <a:spLocks noChangeArrowheads="1"/>
          </p:cNvSpPr>
          <p:nvPr/>
        </p:nvSpPr>
        <p:spPr bwMode="auto">
          <a:xfrm flipH="1">
            <a:off x="3695700" y="1358900"/>
            <a:ext cx="1066800" cy="228600"/>
          </a:xfrm>
          <a:prstGeom prst="parallelogram">
            <a:avLst>
              <a:gd name="adj" fmla="val 104849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2" name="AutoShape 36"/>
          <p:cNvSpPr>
            <a:spLocks noChangeArrowheads="1"/>
          </p:cNvSpPr>
          <p:nvPr/>
        </p:nvSpPr>
        <p:spPr bwMode="auto">
          <a:xfrm flipH="1">
            <a:off x="3924300" y="2349500"/>
            <a:ext cx="1066800" cy="228600"/>
          </a:xfrm>
          <a:prstGeom prst="parallelogram">
            <a:avLst>
              <a:gd name="adj" fmla="val 104849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3" name="Line 37"/>
          <p:cNvSpPr>
            <a:spLocks noChangeShapeType="1"/>
          </p:cNvSpPr>
          <p:nvPr/>
        </p:nvSpPr>
        <p:spPr bwMode="auto">
          <a:xfrm flipH="1">
            <a:off x="4229100" y="596900"/>
            <a:ext cx="0" cy="838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4" name="Text Box 38"/>
          <p:cNvSpPr txBox="1">
            <a:spLocks noChangeArrowheads="1"/>
          </p:cNvSpPr>
          <p:nvPr/>
        </p:nvSpPr>
        <p:spPr bwMode="auto">
          <a:xfrm>
            <a:off x="1371600" y="58674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 b="1" baseline="0">
                <a:solidFill>
                  <a:schemeClr val="accent2"/>
                </a:solidFill>
                <a:latin typeface="Times New Roman" pitchFamily="18" charset="0"/>
              </a:rPr>
              <a:t>从正面看</a:t>
            </a:r>
          </a:p>
        </p:txBody>
      </p:sp>
      <p:sp>
        <p:nvSpPr>
          <p:cNvPr id="24615" name="Text Box 39"/>
          <p:cNvSpPr txBox="1">
            <a:spLocks noChangeArrowheads="1"/>
          </p:cNvSpPr>
          <p:nvPr/>
        </p:nvSpPr>
        <p:spPr bwMode="auto">
          <a:xfrm>
            <a:off x="3810000" y="58674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 b="1" baseline="0">
                <a:solidFill>
                  <a:schemeClr val="accent2"/>
                </a:solidFill>
                <a:latin typeface="Times New Roman" pitchFamily="18" charset="0"/>
              </a:rPr>
              <a:t>从左面看</a:t>
            </a:r>
          </a:p>
        </p:txBody>
      </p:sp>
      <p:sp>
        <p:nvSpPr>
          <p:cNvPr id="24616" name="Text Box 40"/>
          <p:cNvSpPr txBox="1">
            <a:spLocks noChangeArrowheads="1"/>
          </p:cNvSpPr>
          <p:nvPr/>
        </p:nvSpPr>
        <p:spPr bwMode="auto">
          <a:xfrm>
            <a:off x="6629400" y="58674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 b="1" baseline="0">
                <a:solidFill>
                  <a:schemeClr val="accent2"/>
                </a:solidFill>
                <a:latin typeface="Times New Roman" pitchFamily="18" charset="0"/>
              </a:rPr>
              <a:t>从上面看</a:t>
            </a: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9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9" presetClass="entr" presetSubtype="0" fill="hold" grpId="17" nodeType="afterEffect"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4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4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9" presetClass="entr" presetSubtype="0" fill="hold" grpId="18" nodeType="afterEffect"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4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1" fill="hold" grpId="16" nodeType="afterEffect"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4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ntr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24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2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6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28" presetID="9" presetClass="entr" presetSubtype="0" fill="hold" grpId="19" nodeType="afterEffect"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24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  <p:bldP spid="24583" grpId="1"/>
      <p:bldP spid="24584" grpId="2"/>
      <p:bldP spid="24585" grpId="3"/>
      <p:bldP spid="24586" grpId="4" animBg="1"/>
      <p:bldP spid="24602" grpId="5" animBg="1"/>
      <p:bldP spid="24603" grpId="6" animBg="1"/>
      <p:bldP spid="24604" grpId="7" animBg="1"/>
      <p:bldP spid="24605" grpId="8" animBg="1"/>
      <p:bldP spid="24606" grpId="9" animBg="1"/>
      <p:bldP spid="24607" grpId="10" animBg="1"/>
      <p:bldP spid="24608" grpId="11" animBg="1"/>
      <p:bldP spid="24609" grpId="12" animBg="1"/>
      <p:bldP spid="24610" grpId="13" animBg="1"/>
      <p:bldP spid="24611" grpId="14" animBg="1"/>
      <p:bldP spid="24612" grpId="15" animBg="1"/>
      <p:bldP spid="24613" grpId="16" animBg="1"/>
      <p:bldP spid="24614" grpId="17"/>
      <p:bldP spid="24615" grpId="18"/>
      <p:bldP spid="24616" grpId="19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WordArt 2"/>
          <p:cNvSpPr>
            <a:spLocks noChangeArrowheads="1" noChangeShapeType="1"/>
          </p:cNvSpPr>
          <p:nvPr/>
        </p:nvSpPr>
        <p:spPr bwMode="auto">
          <a:xfrm>
            <a:off x="179388" y="549275"/>
            <a:ext cx="1752600" cy="762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20000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探究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2268538" y="620713"/>
            <a:ext cx="60198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baseline="0">
                <a:solidFill>
                  <a:srgbClr val="FF0000"/>
                </a:solidFill>
                <a:latin typeface="Times New Roman" pitchFamily="18" charset="0"/>
              </a:rPr>
              <a:t>利用骰子，摆成下面的图形，分别从正面、左面、上面观察这个图形，各能得到什么平面图形？</a:t>
            </a:r>
          </a:p>
        </p:txBody>
      </p:sp>
      <p:grpSp>
        <p:nvGrpSpPr>
          <p:cNvPr id="26628" name="Group 4"/>
          <p:cNvGrpSpPr/>
          <p:nvPr/>
        </p:nvGrpSpPr>
        <p:grpSpPr>
          <a:xfrm>
            <a:off x="539750" y="4365625"/>
            <a:ext cx="2736850" cy="1905000"/>
            <a:chOff x="0" y="0"/>
            <a:chExt cx="1872" cy="1200"/>
          </a:xfrm>
        </p:grpSpPr>
        <p:grpSp>
          <p:nvGrpSpPr>
            <p:cNvPr id="26629" name="Group 5"/>
            <p:cNvGrpSpPr/>
            <p:nvPr/>
          </p:nvGrpSpPr>
          <p:grpSpPr>
            <a:xfrm>
              <a:off x="0" y="0"/>
              <a:ext cx="1872" cy="708"/>
              <a:chOff x="0" y="0"/>
              <a:chExt cx="2400" cy="840"/>
            </a:xfrm>
          </p:grpSpPr>
          <p:sp>
            <p:nvSpPr>
              <p:cNvPr id="26630" name="Rectangle 6"/>
              <p:cNvSpPr>
                <a:spLocks noChangeArrowheads="1"/>
              </p:cNvSpPr>
              <p:nvPr/>
            </p:nvSpPr>
            <p:spPr bwMode="auto">
              <a:xfrm>
                <a:off x="0" y="420"/>
                <a:ext cx="480" cy="42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31" name="Rectangl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0" cy="42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32" name="Rectangle 8"/>
              <p:cNvSpPr>
                <a:spLocks noChangeArrowheads="1"/>
              </p:cNvSpPr>
              <p:nvPr/>
            </p:nvSpPr>
            <p:spPr bwMode="auto">
              <a:xfrm>
                <a:off x="1440" y="420"/>
                <a:ext cx="480" cy="42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33" name="Rectangle 9"/>
              <p:cNvSpPr>
                <a:spLocks noChangeArrowheads="1"/>
              </p:cNvSpPr>
              <p:nvPr/>
            </p:nvSpPr>
            <p:spPr bwMode="auto">
              <a:xfrm>
                <a:off x="960" y="420"/>
                <a:ext cx="480" cy="42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34" name="Rectangle 10"/>
              <p:cNvSpPr>
                <a:spLocks noChangeArrowheads="1"/>
              </p:cNvSpPr>
              <p:nvPr/>
            </p:nvSpPr>
            <p:spPr bwMode="auto">
              <a:xfrm>
                <a:off x="480" y="420"/>
                <a:ext cx="480" cy="42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35" name="Rectangle 11"/>
              <p:cNvSpPr>
                <a:spLocks noChangeArrowheads="1"/>
              </p:cNvSpPr>
              <p:nvPr/>
            </p:nvSpPr>
            <p:spPr bwMode="auto">
              <a:xfrm>
                <a:off x="1920" y="420"/>
                <a:ext cx="480" cy="42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6636" name="Text Box 12"/>
            <p:cNvSpPr txBox="1">
              <a:spLocks noChangeArrowheads="1"/>
            </p:cNvSpPr>
            <p:nvPr/>
          </p:nvSpPr>
          <p:spPr bwMode="auto">
            <a:xfrm>
              <a:off x="432" y="912"/>
              <a:ext cx="960" cy="288"/>
            </a:xfrm>
            <a:prstGeom prst="rect">
              <a:avLst/>
            </a:prstGeom>
            <a:solidFill>
              <a:srgbClr val="FFCC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400" baseline="0">
                  <a:latin typeface="Times New Roman" pitchFamily="18" charset="0"/>
                </a:rPr>
                <a:t>从正面看</a:t>
              </a:r>
            </a:p>
          </p:txBody>
        </p:sp>
      </p:grpSp>
      <p:grpSp>
        <p:nvGrpSpPr>
          <p:cNvPr id="26637" name="Group 13"/>
          <p:cNvGrpSpPr/>
          <p:nvPr/>
        </p:nvGrpSpPr>
        <p:grpSpPr>
          <a:xfrm>
            <a:off x="6732588" y="4508500"/>
            <a:ext cx="1782762" cy="1828800"/>
            <a:chOff x="0" y="0"/>
            <a:chExt cx="1123" cy="1152"/>
          </a:xfrm>
        </p:grpSpPr>
        <p:grpSp>
          <p:nvGrpSpPr>
            <p:cNvPr id="26638" name="Group 14"/>
            <p:cNvGrpSpPr/>
            <p:nvPr/>
          </p:nvGrpSpPr>
          <p:grpSpPr>
            <a:xfrm>
              <a:off x="0" y="0"/>
              <a:ext cx="1123" cy="708"/>
              <a:chOff x="0" y="0"/>
              <a:chExt cx="1123" cy="708"/>
            </a:xfrm>
          </p:grpSpPr>
          <p:sp>
            <p:nvSpPr>
              <p:cNvPr id="26639" name="Rectangle 15"/>
              <p:cNvSpPr>
                <a:spLocks noChangeArrowheads="1"/>
              </p:cNvSpPr>
              <p:nvPr/>
            </p:nvSpPr>
            <p:spPr bwMode="auto">
              <a:xfrm>
                <a:off x="0" y="354"/>
                <a:ext cx="374" cy="35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0" name="Rectangle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74" cy="35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1" name="Rectangle 17"/>
              <p:cNvSpPr>
                <a:spLocks noChangeArrowheads="1"/>
              </p:cNvSpPr>
              <p:nvPr/>
            </p:nvSpPr>
            <p:spPr bwMode="auto">
              <a:xfrm>
                <a:off x="749" y="354"/>
                <a:ext cx="374" cy="35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2" name="Rectangle 18"/>
              <p:cNvSpPr>
                <a:spLocks noChangeArrowheads="1"/>
              </p:cNvSpPr>
              <p:nvPr/>
            </p:nvSpPr>
            <p:spPr bwMode="auto">
              <a:xfrm>
                <a:off x="374" y="354"/>
                <a:ext cx="375" cy="35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6643" name="Text Box 19"/>
            <p:cNvSpPr txBox="1">
              <a:spLocks noChangeArrowheads="1"/>
            </p:cNvSpPr>
            <p:nvPr/>
          </p:nvSpPr>
          <p:spPr bwMode="auto">
            <a:xfrm>
              <a:off x="0" y="864"/>
              <a:ext cx="960" cy="288"/>
            </a:xfrm>
            <a:prstGeom prst="rect">
              <a:avLst/>
            </a:prstGeom>
            <a:solidFill>
              <a:srgbClr val="FFCC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400" baseline="0">
                  <a:latin typeface="Times New Roman" pitchFamily="18" charset="0"/>
                </a:rPr>
                <a:t>从左面看</a:t>
              </a:r>
            </a:p>
          </p:txBody>
        </p:sp>
      </p:grpSp>
      <p:grpSp>
        <p:nvGrpSpPr>
          <p:cNvPr id="26644" name="Group 20"/>
          <p:cNvGrpSpPr/>
          <p:nvPr/>
        </p:nvGrpSpPr>
        <p:grpSpPr>
          <a:xfrm>
            <a:off x="3505200" y="4419600"/>
            <a:ext cx="2736850" cy="1941513"/>
            <a:chOff x="0" y="0"/>
            <a:chExt cx="1776" cy="1444"/>
          </a:xfrm>
        </p:grpSpPr>
        <p:grpSp>
          <p:nvGrpSpPr>
            <p:cNvPr id="26645" name="Group 21"/>
            <p:cNvGrpSpPr/>
            <p:nvPr/>
          </p:nvGrpSpPr>
          <p:grpSpPr>
            <a:xfrm>
              <a:off x="0" y="0"/>
              <a:ext cx="1776" cy="1026"/>
              <a:chOff x="0" y="0"/>
              <a:chExt cx="1776" cy="1026"/>
            </a:xfrm>
          </p:grpSpPr>
          <p:sp>
            <p:nvSpPr>
              <p:cNvPr id="26646" name="Rectangle 22"/>
              <p:cNvSpPr>
                <a:spLocks noChangeArrowheads="1"/>
              </p:cNvSpPr>
              <p:nvPr/>
            </p:nvSpPr>
            <p:spPr bwMode="auto">
              <a:xfrm>
                <a:off x="1046" y="0"/>
                <a:ext cx="375" cy="35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7" name="Rectangle 23"/>
              <p:cNvSpPr>
                <a:spLocks noChangeArrowheads="1"/>
              </p:cNvSpPr>
              <p:nvPr/>
            </p:nvSpPr>
            <p:spPr bwMode="auto">
              <a:xfrm>
                <a:off x="672" y="0"/>
                <a:ext cx="374" cy="35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8" name="Rectangle 24"/>
              <p:cNvSpPr>
                <a:spLocks noChangeArrowheads="1"/>
              </p:cNvSpPr>
              <p:nvPr/>
            </p:nvSpPr>
            <p:spPr bwMode="auto">
              <a:xfrm>
                <a:off x="336" y="0"/>
                <a:ext cx="374" cy="35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9" name="Rectangle 25"/>
              <p:cNvSpPr>
                <a:spLocks noChangeArrowheads="1"/>
              </p:cNvSpPr>
              <p:nvPr/>
            </p:nvSpPr>
            <p:spPr bwMode="auto">
              <a:xfrm>
                <a:off x="1402" y="336"/>
                <a:ext cx="374" cy="35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0" name="Rectangle 26"/>
              <p:cNvSpPr>
                <a:spLocks noChangeArrowheads="1"/>
              </p:cNvSpPr>
              <p:nvPr/>
            </p:nvSpPr>
            <p:spPr bwMode="auto">
              <a:xfrm>
                <a:off x="1056" y="672"/>
                <a:ext cx="374" cy="35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1" name="Rectangle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74" cy="35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2" name="Rectangle 28"/>
              <p:cNvSpPr>
                <a:spLocks noChangeArrowheads="1"/>
              </p:cNvSpPr>
              <p:nvPr/>
            </p:nvSpPr>
            <p:spPr bwMode="auto">
              <a:xfrm>
                <a:off x="1046" y="336"/>
                <a:ext cx="374" cy="35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3" name="Rectangle 29"/>
              <p:cNvSpPr>
                <a:spLocks noChangeArrowheads="1"/>
              </p:cNvSpPr>
              <p:nvPr/>
            </p:nvSpPr>
            <p:spPr bwMode="auto">
              <a:xfrm>
                <a:off x="1392" y="672"/>
                <a:ext cx="374" cy="35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6654" name="Text Box 30"/>
            <p:cNvSpPr txBox="1">
              <a:spLocks noChangeArrowheads="1"/>
            </p:cNvSpPr>
            <p:nvPr/>
          </p:nvSpPr>
          <p:spPr bwMode="auto">
            <a:xfrm>
              <a:off x="816" y="1104"/>
              <a:ext cx="912" cy="340"/>
            </a:xfrm>
            <a:prstGeom prst="rect">
              <a:avLst/>
            </a:prstGeom>
            <a:solidFill>
              <a:srgbClr val="FFCC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400" baseline="0">
                  <a:latin typeface="Times New Roman" pitchFamily="18" charset="0"/>
                </a:rPr>
                <a:t>从上面看</a:t>
              </a:r>
            </a:p>
          </p:txBody>
        </p:sp>
      </p:grpSp>
      <p:grpSp>
        <p:nvGrpSpPr>
          <p:cNvPr id="26655" name="Group 31"/>
          <p:cNvGrpSpPr/>
          <p:nvPr/>
        </p:nvGrpSpPr>
        <p:grpSpPr>
          <a:xfrm>
            <a:off x="2771775" y="1773238"/>
            <a:ext cx="3733800" cy="2357437"/>
            <a:chOff x="0" y="0"/>
            <a:chExt cx="3120" cy="1968"/>
          </a:xfrm>
        </p:grpSpPr>
        <p:sp>
          <p:nvSpPr>
            <p:cNvPr id="26656" name="AutoShape 32"/>
            <p:cNvSpPr>
              <a:spLocks noChangeArrowheads="1"/>
            </p:cNvSpPr>
            <p:nvPr/>
          </p:nvSpPr>
          <p:spPr bwMode="auto">
            <a:xfrm>
              <a:off x="0" y="672"/>
              <a:ext cx="864" cy="912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57" name="AutoShape 33"/>
            <p:cNvSpPr>
              <a:spLocks noChangeArrowheads="1"/>
            </p:cNvSpPr>
            <p:nvPr/>
          </p:nvSpPr>
          <p:spPr bwMode="auto">
            <a:xfrm>
              <a:off x="0" y="0"/>
              <a:ext cx="864" cy="912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58" name="AutoShape 34"/>
            <p:cNvSpPr>
              <a:spLocks noChangeArrowheads="1"/>
            </p:cNvSpPr>
            <p:nvPr/>
          </p:nvSpPr>
          <p:spPr bwMode="auto">
            <a:xfrm>
              <a:off x="624" y="672"/>
              <a:ext cx="864" cy="912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59" name="AutoShape 35"/>
            <p:cNvSpPr>
              <a:spLocks noChangeArrowheads="1"/>
            </p:cNvSpPr>
            <p:nvPr/>
          </p:nvSpPr>
          <p:spPr bwMode="auto">
            <a:xfrm>
              <a:off x="1200" y="672"/>
              <a:ext cx="864" cy="912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60" name="AutoShape 36"/>
            <p:cNvSpPr>
              <a:spLocks noChangeArrowheads="1"/>
            </p:cNvSpPr>
            <p:nvPr/>
          </p:nvSpPr>
          <p:spPr bwMode="auto">
            <a:xfrm>
              <a:off x="1824" y="672"/>
              <a:ext cx="864" cy="912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61" name="AutoShape 37"/>
            <p:cNvSpPr>
              <a:spLocks noChangeArrowheads="1"/>
            </p:cNvSpPr>
            <p:nvPr/>
          </p:nvSpPr>
          <p:spPr bwMode="auto">
            <a:xfrm>
              <a:off x="1632" y="864"/>
              <a:ext cx="864" cy="912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62" name="AutoShape 38"/>
            <p:cNvSpPr>
              <a:spLocks noChangeArrowheads="1"/>
            </p:cNvSpPr>
            <p:nvPr/>
          </p:nvSpPr>
          <p:spPr bwMode="auto">
            <a:xfrm>
              <a:off x="1440" y="1056"/>
              <a:ext cx="864" cy="912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63" name="AutoShape 39"/>
            <p:cNvSpPr>
              <a:spLocks noChangeArrowheads="1"/>
            </p:cNvSpPr>
            <p:nvPr/>
          </p:nvSpPr>
          <p:spPr bwMode="auto">
            <a:xfrm>
              <a:off x="2256" y="864"/>
              <a:ext cx="864" cy="912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64" name="AutoShape 40"/>
            <p:cNvSpPr>
              <a:spLocks noChangeArrowheads="1"/>
            </p:cNvSpPr>
            <p:nvPr/>
          </p:nvSpPr>
          <p:spPr bwMode="auto">
            <a:xfrm>
              <a:off x="2064" y="1056"/>
              <a:ext cx="864" cy="912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032125" y="925513"/>
            <a:ext cx="140335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800" baseline="0">
                <a:solidFill>
                  <a:srgbClr val="FF0000"/>
                </a:solidFill>
              </a:rPr>
              <a:t>小结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990600" y="1905000"/>
            <a:ext cx="7050088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baseline="0"/>
              <a:t>1.</a:t>
            </a:r>
            <a:r>
              <a:rPr lang="zh-CN" altLang="en-US" sz="3200" b="1" baseline="0"/>
              <a:t>画几何体组合的三视图。</a:t>
            </a:r>
          </a:p>
          <a:p>
            <a:pPr eaLnBrk="1" hangingPunct="1"/>
            <a:r>
              <a:rPr lang="en-US" altLang="zh-CN" sz="3200" b="1" baseline="0"/>
              <a:t>2.</a:t>
            </a:r>
            <a:r>
              <a:rPr lang="zh-CN" altLang="en-US" sz="3200" b="1" baseline="0"/>
              <a:t>根据俯视图及小立方块的个数，</a:t>
            </a:r>
          </a:p>
          <a:p>
            <a:pPr eaLnBrk="1" hangingPunct="1"/>
            <a:r>
              <a:rPr lang="zh-CN" altLang="en-US" sz="3200" b="1" baseline="0"/>
              <a:t>   画其他两种视图。</a:t>
            </a:r>
          </a:p>
          <a:p>
            <a:pPr eaLnBrk="1" hangingPunct="1"/>
            <a:r>
              <a:rPr lang="en-US" altLang="zh-CN" sz="3200" b="1" baseline="0"/>
              <a:t>3.</a:t>
            </a:r>
            <a:r>
              <a:rPr lang="zh-CN" altLang="en-US" sz="3200" b="1" baseline="0"/>
              <a:t>已知三视图，求小立方块的总个数。</a:t>
            </a:r>
          </a:p>
          <a:p>
            <a:pPr eaLnBrk="1" hangingPunct="1"/>
            <a:r>
              <a:rPr lang="en-US" altLang="zh-CN" sz="3200" b="1" baseline="0"/>
              <a:t>4.</a:t>
            </a:r>
            <a:r>
              <a:rPr lang="zh-CN" altLang="en-US" sz="3200" b="1" baseline="0"/>
              <a:t>已知两种试图，求小立方块的最多、</a:t>
            </a:r>
          </a:p>
          <a:p>
            <a:pPr eaLnBrk="1" hangingPunct="1"/>
            <a:r>
              <a:rPr lang="zh-CN" altLang="en-US" sz="3200" b="1" baseline="0"/>
              <a:t>   最少时的个数。</a:t>
            </a:r>
          </a:p>
        </p:txBody>
      </p:sp>
    </p:spTree>
  </p:cSld>
  <p:clrMapOvr>
    <a:masterClrMapping/>
  </p:clrMapOvr>
  <p:transition advTm="8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295400" y="1066800"/>
            <a:ext cx="1905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baseline="0">
                <a:solidFill>
                  <a:srgbClr val="FF0000"/>
                </a:solidFill>
              </a:rPr>
              <a:t>作业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914400" y="2286000"/>
            <a:ext cx="6821611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baseline="0"/>
              <a:t>作业本：习题</a:t>
            </a:r>
            <a:r>
              <a:rPr lang="en-US" altLang="zh-CN" sz="3600" b="1" baseline="0"/>
              <a:t>8.5</a:t>
            </a:r>
          </a:p>
          <a:p>
            <a:pPr eaLnBrk="1" hangingPunct="1"/>
            <a:r>
              <a:rPr lang="en-US" altLang="zh-CN" sz="3600" b="1" baseline="0"/>
              <a:t>               A</a:t>
            </a:r>
            <a:r>
              <a:rPr lang="zh-CN" altLang="en-US" sz="3600" b="1" baseline="0"/>
              <a:t>组第</a:t>
            </a:r>
            <a:r>
              <a:rPr lang="en-US" altLang="zh-CN" sz="3600" b="1" baseline="0"/>
              <a:t>2</a:t>
            </a:r>
            <a:r>
              <a:rPr lang="zh-CN" altLang="en-US" sz="3600" b="1" baseline="0"/>
              <a:t>、</a:t>
            </a:r>
            <a:r>
              <a:rPr lang="en-US" altLang="zh-CN" sz="3600" b="1" baseline="0"/>
              <a:t>3</a:t>
            </a:r>
            <a:r>
              <a:rPr lang="zh-CN" altLang="en-US" sz="3600" b="1" baseline="0"/>
              <a:t>、 </a:t>
            </a:r>
            <a:r>
              <a:rPr lang="en-US" altLang="zh-CN" sz="3600" b="1" baseline="0"/>
              <a:t>4</a:t>
            </a:r>
            <a:r>
              <a:rPr lang="zh-CN" altLang="en-US" sz="3600" b="1" baseline="0"/>
              <a:t>、</a:t>
            </a:r>
            <a:r>
              <a:rPr lang="en-US" altLang="zh-CN" sz="3600" b="1" baseline="0"/>
              <a:t>5</a:t>
            </a:r>
            <a:r>
              <a:rPr lang="zh-CN" altLang="en-US" sz="3600" b="1" baseline="0"/>
              <a:t>题。</a:t>
            </a:r>
          </a:p>
          <a:p>
            <a:pPr eaLnBrk="1" hangingPunct="1"/>
            <a:r>
              <a:rPr lang="zh-CN" altLang="en-US" sz="3600" b="1" baseline="0"/>
              <a:t>               </a:t>
            </a:r>
            <a:r>
              <a:rPr lang="en-US" altLang="zh-CN" sz="3600" b="1" baseline="0"/>
              <a:t>B</a:t>
            </a:r>
            <a:r>
              <a:rPr lang="zh-CN" altLang="en-US" sz="3600" b="1" baseline="0"/>
              <a:t>组第</a:t>
            </a:r>
            <a:r>
              <a:rPr lang="en-US" altLang="zh-CN" sz="3600" b="1" baseline="0"/>
              <a:t>1</a:t>
            </a:r>
            <a:r>
              <a:rPr lang="zh-CN" altLang="en-US" sz="3600" b="1" baseline="0"/>
              <a:t>题</a:t>
            </a:r>
            <a:r>
              <a:rPr lang="zh-CN" altLang="en-US" sz="3600" b="1" baseline="0" smtClean="0"/>
              <a:t>。 </a:t>
            </a:r>
            <a:endParaRPr lang="zh-CN" altLang="en-US" sz="3600" b="1" baseline="0"/>
          </a:p>
        </p:txBody>
      </p:sp>
    </p:spTree>
  </p:cSld>
  <p:clrMapOvr>
    <a:masterClrMapping/>
  </p:clrMapOvr>
  <p:transition advTm="8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>
            <a:off x="0" y="4221163"/>
            <a:ext cx="3635375" cy="2233612"/>
            <a:chOff x="0" y="0"/>
            <a:chExt cx="1968" cy="1872"/>
          </a:xfrm>
        </p:grpSpPr>
        <p:sp>
          <p:nvSpPr>
            <p:cNvPr id="5123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1968" cy="1872"/>
            </a:xfrm>
            <a:prstGeom prst="cloudCallout">
              <a:avLst>
                <a:gd name="adj1" fmla="val 71444"/>
                <a:gd name="adj2" fmla="val -69606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/>
              <a:endParaRPr lang="zh-CN" altLang="en-US" sz="1800" baseline="0">
                <a:solidFill>
                  <a:srgbClr val="000099"/>
                </a:solidFill>
                <a:latin typeface="Tahoma" pitchFamily="34" charset="0"/>
              </a:endParaRPr>
            </a:p>
          </p:txBody>
        </p:sp>
        <p:sp>
          <p:nvSpPr>
            <p:cNvPr id="5124" name="Text Box 4"/>
            <p:cNvSpPr txBox="1">
              <a:spLocks noChangeArrowheads="1"/>
            </p:cNvSpPr>
            <p:nvPr/>
          </p:nvSpPr>
          <p:spPr bwMode="auto">
            <a:xfrm>
              <a:off x="288" y="528"/>
              <a:ext cx="1406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3200" b="1" baseline="0">
                  <a:solidFill>
                    <a:srgbClr val="FF0000"/>
                  </a:solidFill>
                  <a:latin typeface="Tahoma" pitchFamily="34" charset="0"/>
                </a:rPr>
                <a:t>什么是</a:t>
              </a:r>
              <a:r>
                <a:rPr lang="zh-CN" altLang="en-US" sz="3200" b="1" baseline="0">
                  <a:solidFill>
                    <a:srgbClr val="FF0000"/>
                  </a:solidFill>
                  <a:latin typeface="Tahoma" pitchFamily="34" charset="0"/>
                  <a:ea typeface="黑体" panose="02010609060101010101" pitchFamily="49" charset="-122"/>
                </a:rPr>
                <a:t>三视图法</a:t>
              </a:r>
              <a:r>
                <a:rPr lang="zh-CN" altLang="en-US" sz="3200" b="1" baseline="0">
                  <a:solidFill>
                    <a:srgbClr val="FF0000"/>
                  </a:solidFill>
                  <a:latin typeface="Tahoma" pitchFamily="34" charset="0"/>
                </a:rPr>
                <a:t>呢</a:t>
              </a:r>
              <a:r>
                <a:rPr lang="en-US" altLang="zh-CN" sz="3200" b="1" baseline="0">
                  <a:solidFill>
                    <a:srgbClr val="FF0000"/>
                  </a:solidFill>
                  <a:latin typeface="Tahoma" pitchFamily="34" charset="0"/>
                </a:rPr>
                <a:t>?</a:t>
              </a:r>
            </a:p>
          </p:txBody>
        </p:sp>
      </p:grpSp>
      <p:pic>
        <p:nvPicPr>
          <p:cNvPr id="5125" name="Picture 5" descr="qgsx2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3851275" y="4005263"/>
            <a:ext cx="4537075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30175" y="498475"/>
            <a:ext cx="87630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aseline="0"/>
              <a:t>       </a:t>
            </a:r>
            <a:r>
              <a:rPr lang="zh-CN" altLang="en-US" sz="2400" b="1" baseline="0">
                <a:latin typeface="幼圆" pitchFamily="49" charset="-122"/>
                <a:ea typeface="幼圆" pitchFamily="49" charset="-122"/>
              </a:rPr>
              <a:t>工人在加工部件之前，首先要看部件的图纸</a:t>
            </a:r>
            <a:r>
              <a:rPr lang="en-US" altLang="zh-CN" sz="2400" b="1" baseline="0">
                <a:latin typeface="幼圆" pitchFamily="49" charset="-122"/>
                <a:ea typeface="幼圆" pitchFamily="49" charset="-122"/>
              </a:rPr>
              <a:t>.</a:t>
            </a:r>
            <a:r>
              <a:rPr lang="zh-CN" altLang="en-US" sz="2400" b="1" baseline="0">
                <a:latin typeface="幼圆" pitchFamily="49" charset="-122"/>
                <a:ea typeface="幼圆" pitchFamily="49" charset="-122"/>
              </a:rPr>
              <a:t>但在平面上画空间的物体不是一件简单的事，因为必须把它画得从各个方面看都很清楚</a:t>
            </a:r>
            <a:r>
              <a:rPr lang="en-US" altLang="zh-CN" sz="2400" b="1" baseline="0">
                <a:latin typeface="幼圆" pitchFamily="49" charset="-122"/>
                <a:ea typeface="幼圆" pitchFamily="49" charset="-122"/>
              </a:rPr>
              <a:t>.</a:t>
            </a:r>
            <a:r>
              <a:rPr lang="zh-CN" altLang="en-US" sz="2400" b="1" baseline="0">
                <a:latin typeface="幼圆" pitchFamily="49" charset="-122"/>
                <a:ea typeface="幼圆" pitchFamily="49" charset="-122"/>
              </a:rPr>
              <a:t>为了解决这个问题，创造了：</a:t>
            </a:r>
            <a:r>
              <a:rPr lang="zh-CN" altLang="en-US" sz="2400" b="1" baseline="0"/>
              <a:t>     </a:t>
            </a:r>
            <a:r>
              <a:rPr lang="zh-CN" altLang="en-US" sz="2400" i="1" baseline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三视图法</a:t>
            </a:r>
            <a:r>
              <a:rPr lang="en-US" altLang="zh-CN" sz="2400" i="1" baseline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454400" y="1773238"/>
            <a:ext cx="5689600" cy="2236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b="1" baseline="0">
                <a:solidFill>
                  <a:srgbClr val="000099"/>
                </a:solidFill>
                <a:latin typeface="Tahoma" pitchFamily="34" charset="0"/>
              </a:rPr>
              <a:t>就是从三个不同的方向看一个物体，一般是从</a:t>
            </a:r>
            <a:r>
              <a:rPr lang="zh-CN" altLang="en-US" b="1" i="1" baseline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正面、上面和侧面</a:t>
            </a:r>
            <a:r>
              <a:rPr lang="zh-CN" altLang="en-US" b="1" baseline="0">
                <a:solidFill>
                  <a:srgbClr val="FFFF00"/>
                </a:solidFill>
                <a:latin typeface="Tahoma" pitchFamily="34" charset="0"/>
              </a:rPr>
              <a:t>，</a:t>
            </a:r>
            <a:r>
              <a:rPr lang="zh-CN" altLang="en-US" b="1" baseline="0">
                <a:solidFill>
                  <a:srgbClr val="000099"/>
                </a:solidFill>
                <a:latin typeface="Tahoma" pitchFamily="34" charset="0"/>
              </a:rPr>
              <a:t>然后描绘三张所看到的图，即</a:t>
            </a:r>
            <a:r>
              <a:rPr lang="zh-CN" altLang="en-US" b="1" baseline="0">
                <a:solidFill>
                  <a:srgbClr val="000099"/>
                </a:solidFill>
                <a:latin typeface="Tahoma" pitchFamily="34" charset="0"/>
                <a:ea typeface="黑体" panose="02010609060101010101" pitchFamily="49" charset="-122"/>
              </a:rPr>
              <a:t>视图</a:t>
            </a:r>
            <a:r>
              <a:rPr lang="en-US" altLang="zh-CN" b="1" baseline="0">
                <a:solidFill>
                  <a:srgbClr val="000099"/>
                </a:solidFill>
                <a:latin typeface="Tahoma" pitchFamily="34" charset="0"/>
              </a:rPr>
              <a:t>. </a:t>
            </a:r>
          </a:p>
          <a:p>
            <a:pPr eaLnBrk="1" hangingPunct="1"/>
            <a:r>
              <a:rPr lang="zh-CN" altLang="en-US" b="1" baseline="0">
                <a:solidFill>
                  <a:srgbClr val="000099"/>
                </a:solidFill>
                <a:latin typeface="Tahoma" pitchFamily="34" charset="0"/>
              </a:rPr>
              <a:t>这样就把一个物体转化为平面的图形</a:t>
            </a:r>
            <a:r>
              <a:rPr lang="en-US" altLang="zh-CN" b="1" baseline="0">
                <a:solidFill>
                  <a:srgbClr val="000099"/>
                </a:solidFill>
                <a:latin typeface="Tahoma" pitchFamily="34" charset="0"/>
              </a:rPr>
              <a:t>.     </a:t>
            </a:r>
            <a:r>
              <a:rPr lang="zh-CN" altLang="en-US" b="1" baseline="0">
                <a:solidFill>
                  <a:schemeClr val="folHlink"/>
                </a:solidFill>
                <a:latin typeface="Tahoma" pitchFamily="34" charset="0"/>
              </a:rPr>
              <a:t>例如下图</a:t>
            </a:r>
            <a:r>
              <a:rPr lang="en-US" altLang="zh-CN" b="1" baseline="0">
                <a:solidFill>
                  <a:schemeClr val="folHlink"/>
                </a:solidFill>
                <a:latin typeface="Tahoma" pitchFamily="34" charset="0"/>
              </a:rPr>
              <a:t>: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187450" y="4005263"/>
            <a:ext cx="6985000" cy="116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baseline="0">
                <a:latin typeface="Times New Roman" pitchFamily="18" charset="0"/>
                <a:sym typeface="Wingdings" pitchFamily="2" charset="2"/>
              </a:rPr>
              <a:t>        在三视图中，俯视图画在主视图的下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 baseline="0">
                <a:latin typeface="Times New Roman" pitchFamily="18" charset="0"/>
                <a:sym typeface="Wingdings" pitchFamily="2" charset="2"/>
              </a:rPr>
              <a:t>面，左视图画在主视图的右面。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835150" y="2997200"/>
            <a:ext cx="49688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baseline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怎样画一个物体的三视图呢？</a:t>
            </a:r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684213" y="981075"/>
            <a:ext cx="7848600" cy="14478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3200" b="1" baseline="0">
                <a:latin typeface="华文细黑" pitchFamily="2" charset="-122"/>
                <a:ea typeface="华文细黑" pitchFamily="2" charset="-122"/>
              </a:rPr>
              <a:t>从正面看到的图形，称为</a:t>
            </a:r>
            <a:r>
              <a:rPr lang="zh-CN" altLang="en-US" sz="3200" b="1" i="1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正视图</a:t>
            </a:r>
            <a:r>
              <a:rPr lang="zh-CN" altLang="en-US" sz="3200" b="1" baseline="0">
                <a:latin typeface="华文细黑" pitchFamily="2" charset="-122"/>
                <a:ea typeface="华文细黑" pitchFamily="2" charset="-122"/>
              </a:rPr>
              <a:t>；</a:t>
            </a:r>
          </a:p>
          <a:p>
            <a:pPr algn="ctr" eaLnBrk="1" hangingPunct="1"/>
            <a:r>
              <a:rPr lang="zh-CN" altLang="en-US" sz="3200" b="1" baseline="0">
                <a:latin typeface="华文细黑" pitchFamily="2" charset="-122"/>
                <a:ea typeface="华文细黑" pitchFamily="2" charset="-122"/>
              </a:rPr>
              <a:t>从上面看到的图形，称为</a:t>
            </a:r>
            <a:r>
              <a:rPr lang="zh-CN" altLang="en-US" sz="3200" b="1" i="1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俯视图</a:t>
            </a:r>
            <a:r>
              <a:rPr lang="zh-CN" altLang="en-US" sz="3200" b="1" baseline="0">
                <a:latin typeface="华文细黑" pitchFamily="2" charset="-122"/>
                <a:ea typeface="华文细黑" pitchFamily="2" charset="-122"/>
              </a:rPr>
              <a:t>；</a:t>
            </a:r>
          </a:p>
          <a:p>
            <a:pPr algn="ctr" eaLnBrk="1" hangingPunct="1"/>
            <a:r>
              <a:rPr lang="zh-CN" altLang="en-US" sz="3200" b="1" baseline="0">
                <a:latin typeface="华文细黑" pitchFamily="2" charset="-122"/>
                <a:ea typeface="华文细黑" pitchFamily="2" charset="-122"/>
              </a:rPr>
              <a:t>从侧面看到的图形，称为</a:t>
            </a:r>
            <a:r>
              <a:rPr lang="zh-CN" altLang="en-US" sz="3200" b="1" i="1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侧视图</a:t>
            </a:r>
            <a:r>
              <a:rPr lang="en-US" altLang="zh-CN" sz="3200" b="1" i="1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.</a:t>
            </a:r>
            <a:r>
              <a:rPr lang="en-US" altLang="zh-CN" i="1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 advTm="8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5426075" y="1493838"/>
            <a:ext cx="3556000" cy="3105150"/>
          </a:xfrm>
          <a:prstGeom prst="bevel">
            <a:avLst>
              <a:gd name="adj" fmla="val 1310"/>
            </a:avLst>
          </a:prstGeom>
          <a:solidFill>
            <a:srgbClr val="7DCAFF"/>
          </a:solidFill>
          <a:ln w="12700">
            <a:solidFill>
              <a:schemeClr val="accent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 rot="10800000" flipH="1">
            <a:off x="341313" y="1487488"/>
            <a:ext cx="4995862" cy="3781425"/>
          </a:xfrm>
          <a:prstGeom prst="cube">
            <a:avLst>
              <a:gd name="adj" fmla="val 25023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 rot="5400000">
            <a:off x="4271963" y="3271838"/>
            <a:ext cx="1042987" cy="261937"/>
          </a:xfrm>
          <a:prstGeom prst="parallelogram">
            <a:avLst>
              <a:gd name="adj" fmla="val 97573"/>
            </a:avLst>
          </a:prstGeom>
          <a:solidFill>
            <a:srgbClr val="8FE991"/>
          </a:solidFill>
          <a:ln w="9525">
            <a:solidFill>
              <a:srgbClr val="00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 flipH="1">
            <a:off x="2078038" y="4778375"/>
            <a:ext cx="1497012" cy="263525"/>
          </a:xfrm>
          <a:prstGeom prst="parallelogram">
            <a:avLst>
              <a:gd name="adj" fmla="val 100596"/>
            </a:avLst>
          </a:prstGeom>
          <a:solidFill>
            <a:srgbClr val="8FE991"/>
          </a:solidFill>
          <a:ln w="9525">
            <a:solidFill>
              <a:srgbClr val="00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1196975" y="1990725"/>
            <a:ext cx="1228725" cy="776288"/>
          </a:xfrm>
          <a:prstGeom prst="rect">
            <a:avLst/>
          </a:prstGeom>
          <a:solidFill>
            <a:srgbClr val="84E886"/>
          </a:solidFill>
          <a:ln w="9525">
            <a:solidFill>
              <a:srgbClr val="00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9" name="未知"/>
          <p:cNvSpPr/>
          <p:nvPr/>
        </p:nvSpPr>
        <p:spPr bwMode="auto">
          <a:xfrm>
            <a:off x="1196975" y="2754313"/>
            <a:ext cx="890588" cy="919162"/>
          </a:xfrm>
          <a:custGeom>
            <a:avLst/>
            <a:gdLst>
              <a:gd name="T0" fmla="*/ 747 w 747"/>
              <a:gd name="T1" fmla="*/ 729 h 729"/>
              <a:gd name="T2" fmla="*/ 0 w 747"/>
              <a:gd name="T3" fmla="*/ 0 h 7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47" h="729">
                <a:moveTo>
                  <a:pt x="747" y="729"/>
                </a:moveTo>
                <a:lnTo>
                  <a:pt x="0" y="0"/>
                </a:lnTo>
              </a:path>
            </a:pathLst>
          </a:custGeom>
          <a:noFill/>
          <a:ln w="127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未知"/>
          <p:cNvSpPr/>
          <p:nvPr/>
        </p:nvSpPr>
        <p:spPr bwMode="auto">
          <a:xfrm>
            <a:off x="2422525" y="2767013"/>
            <a:ext cx="885825" cy="904875"/>
          </a:xfrm>
          <a:custGeom>
            <a:avLst/>
            <a:gdLst>
              <a:gd name="T0" fmla="*/ 732 w 732"/>
              <a:gd name="T1" fmla="*/ 732 h 732"/>
              <a:gd name="T2" fmla="*/ 0 w 732"/>
              <a:gd name="T3" fmla="*/ 0 h 7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32" h="732">
                <a:moveTo>
                  <a:pt x="732" y="732"/>
                </a:moveTo>
                <a:lnTo>
                  <a:pt x="0" y="0"/>
                </a:lnTo>
              </a:path>
            </a:pathLst>
          </a:custGeom>
          <a:noFill/>
          <a:ln w="127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1" name="未知"/>
          <p:cNvSpPr/>
          <p:nvPr/>
        </p:nvSpPr>
        <p:spPr bwMode="auto">
          <a:xfrm>
            <a:off x="1195388" y="1985963"/>
            <a:ext cx="901700" cy="903287"/>
          </a:xfrm>
          <a:custGeom>
            <a:avLst/>
            <a:gdLst>
              <a:gd name="T0" fmla="*/ 751 w 751"/>
              <a:gd name="T1" fmla="*/ 734 h 734"/>
              <a:gd name="T2" fmla="*/ 0 w 751"/>
              <a:gd name="T3" fmla="*/ 0 h 73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1" h="734">
                <a:moveTo>
                  <a:pt x="751" y="734"/>
                </a:moveTo>
                <a:lnTo>
                  <a:pt x="0" y="0"/>
                </a:lnTo>
              </a:path>
            </a:pathLst>
          </a:custGeom>
          <a:noFill/>
          <a:ln w="127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 flipH="1" flipV="1">
            <a:off x="2420938" y="1993900"/>
            <a:ext cx="1160462" cy="116522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3" name="Line 11"/>
          <p:cNvSpPr>
            <a:spLocks noChangeShapeType="1"/>
          </p:cNvSpPr>
          <p:nvPr/>
        </p:nvSpPr>
        <p:spPr bwMode="auto">
          <a:xfrm>
            <a:off x="3581400" y="3140075"/>
            <a:ext cx="135096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4" name="未知"/>
          <p:cNvSpPr/>
          <p:nvPr/>
        </p:nvSpPr>
        <p:spPr bwMode="auto">
          <a:xfrm>
            <a:off x="3311525" y="3654425"/>
            <a:ext cx="1346200" cy="12700"/>
          </a:xfrm>
          <a:custGeom>
            <a:avLst/>
            <a:gdLst>
              <a:gd name="T0" fmla="*/ 0 w 848"/>
              <a:gd name="T1" fmla="*/ 0 h 8"/>
              <a:gd name="T2" fmla="*/ 848 w 848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47" h="8">
                <a:moveTo>
                  <a:pt x="0" y="0"/>
                </a:moveTo>
                <a:lnTo>
                  <a:pt x="848" y="8"/>
                </a:lnTo>
              </a:path>
            </a:pathLst>
          </a:custGeom>
          <a:noFill/>
          <a:ln w="127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auto">
          <a:xfrm flipV="1">
            <a:off x="3581400" y="3924300"/>
            <a:ext cx="135096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auto">
          <a:xfrm>
            <a:off x="3311525" y="2889250"/>
            <a:ext cx="135096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7" name="Line 15"/>
          <p:cNvSpPr>
            <a:spLocks noChangeShapeType="1"/>
          </p:cNvSpPr>
          <p:nvPr/>
        </p:nvSpPr>
        <p:spPr bwMode="auto">
          <a:xfrm flipH="1">
            <a:off x="2087563" y="3654425"/>
            <a:ext cx="0" cy="11239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8" name="未知"/>
          <p:cNvSpPr/>
          <p:nvPr/>
        </p:nvSpPr>
        <p:spPr bwMode="auto">
          <a:xfrm>
            <a:off x="2347913" y="3933825"/>
            <a:ext cx="4762" cy="1119188"/>
          </a:xfrm>
          <a:custGeom>
            <a:avLst/>
            <a:gdLst>
              <a:gd name="T0" fmla="*/ 0 w 3"/>
              <a:gd name="T1" fmla="*/ 0 h 705"/>
              <a:gd name="T2" fmla="*/ 3 w 3"/>
              <a:gd name="T3" fmla="*/ 705 h 70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705">
                <a:moveTo>
                  <a:pt x="0" y="0"/>
                </a:moveTo>
                <a:lnTo>
                  <a:pt x="3" y="705"/>
                </a:lnTo>
              </a:path>
            </a:pathLst>
          </a:custGeom>
          <a:noFill/>
          <a:ln w="127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9" name="未知"/>
          <p:cNvSpPr/>
          <p:nvPr/>
        </p:nvSpPr>
        <p:spPr bwMode="auto">
          <a:xfrm>
            <a:off x="3563938" y="3924300"/>
            <a:ext cx="4762" cy="1100138"/>
          </a:xfrm>
          <a:custGeom>
            <a:avLst/>
            <a:gdLst>
              <a:gd name="T0" fmla="*/ 3 w 3"/>
              <a:gd name="T1" fmla="*/ 0 h 693"/>
              <a:gd name="T2" fmla="*/ 0 w 3"/>
              <a:gd name="T3" fmla="*/ 693 h 69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693">
                <a:moveTo>
                  <a:pt x="3" y="0"/>
                </a:moveTo>
                <a:lnTo>
                  <a:pt x="0" y="693"/>
                </a:lnTo>
              </a:path>
            </a:pathLst>
          </a:custGeom>
          <a:noFill/>
          <a:ln w="127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0" name="Line 18"/>
          <p:cNvSpPr>
            <a:spLocks noChangeShapeType="1"/>
          </p:cNvSpPr>
          <p:nvPr/>
        </p:nvSpPr>
        <p:spPr bwMode="auto">
          <a:xfrm flipH="1">
            <a:off x="3311525" y="3654425"/>
            <a:ext cx="0" cy="11239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1" name="Rectangle 19"/>
          <p:cNvSpPr>
            <a:spLocks noChangeArrowheads="1"/>
          </p:cNvSpPr>
          <p:nvPr/>
        </p:nvSpPr>
        <p:spPr bwMode="auto">
          <a:xfrm>
            <a:off x="7840663" y="1989138"/>
            <a:ext cx="720725" cy="77946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2" name="Rectangle 20"/>
          <p:cNvSpPr>
            <a:spLocks noChangeArrowheads="1"/>
          </p:cNvSpPr>
          <p:nvPr/>
        </p:nvSpPr>
        <p:spPr bwMode="auto">
          <a:xfrm rot="10800000">
            <a:off x="5876925" y="3471863"/>
            <a:ext cx="1228725" cy="72231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1254125" y="1576388"/>
            <a:ext cx="1214438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baseline="0">
                <a:solidFill>
                  <a:schemeClr val="accent2"/>
                </a:solidFill>
                <a:ea typeface="黑体" panose="02010609060101010101" pitchFamily="49" charset="-122"/>
              </a:rPr>
              <a:t>主视图</a:t>
            </a: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6057900" y="1622425"/>
            <a:ext cx="9890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800" baseline="0"/>
              <a:t>主视图</a:t>
            </a:r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6072188" y="4149725"/>
            <a:ext cx="1216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800" baseline="0"/>
              <a:t>俯视图</a:t>
            </a: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7767638" y="1622425"/>
            <a:ext cx="1304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800" baseline="0"/>
              <a:t>左视图</a:t>
            </a:r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3222625" y="1943100"/>
            <a:ext cx="1035050" cy="5191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 baseline="0">
                <a:solidFill>
                  <a:srgbClr val="FF0000"/>
                </a:solidFill>
                <a:ea typeface="黑体" panose="02010609060101010101" pitchFamily="49" charset="-122"/>
              </a:rPr>
              <a:t>正面</a:t>
            </a:r>
          </a:p>
        </p:txBody>
      </p:sp>
      <p:pic>
        <p:nvPicPr>
          <p:cNvPr id="8218" name="Picture 26" descr="TRDOW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2501900" y="1358900"/>
            <a:ext cx="5810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9" name="Picture 27" descr="TRU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 rot="5400000">
            <a:off x="630238" y="3049588"/>
            <a:ext cx="5810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0" name="Picture 28" descr="TRPRE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 rot="2813582">
            <a:off x="3582988" y="4130675"/>
            <a:ext cx="5810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21" name="Rectangle 29"/>
          <p:cNvSpPr>
            <a:spLocks noGrp="1" noChangeArrowheads="1"/>
          </p:cNvSpPr>
          <p:nvPr>
            <p:ph type="title"/>
          </p:nvPr>
        </p:nvSpPr>
        <p:spPr>
          <a:xfrm>
            <a:off x="3263900" y="314325"/>
            <a:ext cx="4159250" cy="428625"/>
          </a:xfrm>
        </p:spPr>
        <p:txBody>
          <a:bodyPr>
            <a:normAutofit fontScale="90000"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三视图画法</a:t>
            </a:r>
          </a:p>
        </p:txBody>
      </p:sp>
      <p:sp>
        <p:nvSpPr>
          <p:cNvPr id="8222" name="Rectangle 30"/>
          <p:cNvSpPr>
            <a:spLocks noChangeArrowheads="1"/>
          </p:cNvSpPr>
          <p:nvPr/>
        </p:nvSpPr>
        <p:spPr bwMode="auto">
          <a:xfrm>
            <a:off x="5886450" y="1998663"/>
            <a:ext cx="1228725" cy="77628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84E886"/>
                </a:solidFill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223" name="Group 31"/>
          <p:cNvGrpSpPr/>
          <p:nvPr/>
        </p:nvGrpSpPr>
        <p:grpSpPr>
          <a:xfrm>
            <a:off x="7131050" y="1982788"/>
            <a:ext cx="682625" cy="781050"/>
            <a:chOff x="0" y="0"/>
            <a:chExt cx="430" cy="492"/>
          </a:xfrm>
        </p:grpSpPr>
        <p:sp>
          <p:nvSpPr>
            <p:cNvPr id="8224" name="Line 32"/>
            <p:cNvSpPr>
              <a:spLocks noChangeShapeType="1"/>
            </p:cNvSpPr>
            <p:nvPr/>
          </p:nvSpPr>
          <p:spPr bwMode="auto">
            <a:xfrm>
              <a:off x="6" y="0"/>
              <a:ext cx="170" cy="0"/>
            </a:xfrm>
            <a:prstGeom prst="line">
              <a:avLst/>
            </a:pr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5" name="Line 33"/>
            <p:cNvSpPr>
              <a:spLocks noChangeShapeType="1"/>
            </p:cNvSpPr>
            <p:nvPr/>
          </p:nvSpPr>
          <p:spPr bwMode="auto">
            <a:xfrm>
              <a:off x="0" y="492"/>
              <a:ext cx="170" cy="0"/>
            </a:xfrm>
            <a:prstGeom prst="line">
              <a:avLst/>
            </a:pr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6" name="Line 34"/>
            <p:cNvSpPr>
              <a:spLocks noChangeShapeType="1"/>
            </p:cNvSpPr>
            <p:nvPr/>
          </p:nvSpPr>
          <p:spPr bwMode="auto">
            <a:xfrm>
              <a:off x="233" y="0"/>
              <a:ext cx="170" cy="0"/>
            </a:xfrm>
            <a:prstGeom prst="line">
              <a:avLst/>
            </a:pr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7" name="Line 35"/>
            <p:cNvSpPr>
              <a:spLocks noChangeShapeType="1"/>
            </p:cNvSpPr>
            <p:nvPr/>
          </p:nvSpPr>
          <p:spPr bwMode="auto">
            <a:xfrm>
              <a:off x="260" y="492"/>
              <a:ext cx="170" cy="0"/>
            </a:xfrm>
            <a:prstGeom prst="line">
              <a:avLst/>
            </a:pr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8" name="Line 36"/>
            <p:cNvSpPr>
              <a:spLocks noChangeShapeType="1"/>
            </p:cNvSpPr>
            <p:nvPr/>
          </p:nvSpPr>
          <p:spPr bwMode="auto">
            <a:xfrm flipH="1">
              <a:off x="91" y="0"/>
              <a:ext cx="0" cy="482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9" name="Line 37"/>
            <p:cNvSpPr>
              <a:spLocks noChangeShapeType="1"/>
            </p:cNvSpPr>
            <p:nvPr/>
          </p:nvSpPr>
          <p:spPr bwMode="auto">
            <a:xfrm flipH="1">
              <a:off x="328" y="3"/>
              <a:ext cx="0" cy="482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0" name="Text Box 38"/>
            <p:cNvSpPr txBox="1">
              <a:spLocks noChangeArrowheads="1"/>
            </p:cNvSpPr>
            <p:nvPr/>
          </p:nvSpPr>
          <p:spPr bwMode="auto">
            <a:xfrm>
              <a:off x="66" y="106"/>
              <a:ext cx="20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1800" baseline="0"/>
                <a:t>高</a:t>
              </a:r>
            </a:p>
          </p:txBody>
        </p:sp>
      </p:grpSp>
      <p:grpSp>
        <p:nvGrpSpPr>
          <p:cNvPr id="8231" name="Group 39"/>
          <p:cNvGrpSpPr/>
          <p:nvPr/>
        </p:nvGrpSpPr>
        <p:grpSpPr>
          <a:xfrm>
            <a:off x="5873750" y="2798763"/>
            <a:ext cx="1238250" cy="644525"/>
            <a:chOff x="0" y="0"/>
            <a:chExt cx="780" cy="406"/>
          </a:xfrm>
        </p:grpSpPr>
        <p:sp>
          <p:nvSpPr>
            <p:cNvPr id="8232" name="Line 40"/>
            <p:cNvSpPr>
              <a:spLocks noChangeShapeType="1"/>
            </p:cNvSpPr>
            <p:nvPr/>
          </p:nvSpPr>
          <p:spPr bwMode="auto">
            <a:xfrm flipH="1">
              <a:off x="2" y="0"/>
              <a:ext cx="0" cy="142"/>
            </a:xfrm>
            <a:prstGeom prst="line">
              <a:avLst/>
            </a:pr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3" name="Line 41"/>
            <p:cNvSpPr>
              <a:spLocks noChangeShapeType="1"/>
            </p:cNvSpPr>
            <p:nvPr/>
          </p:nvSpPr>
          <p:spPr bwMode="auto">
            <a:xfrm flipH="1">
              <a:off x="780" y="0"/>
              <a:ext cx="0" cy="142"/>
            </a:xfrm>
            <a:prstGeom prst="line">
              <a:avLst/>
            </a:pr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4" name="Line 42"/>
            <p:cNvSpPr>
              <a:spLocks noChangeShapeType="1"/>
            </p:cNvSpPr>
            <p:nvPr/>
          </p:nvSpPr>
          <p:spPr bwMode="auto">
            <a:xfrm flipH="1">
              <a:off x="777" y="264"/>
              <a:ext cx="0" cy="142"/>
            </a:xfrm>
            <a:prstGeom prst="line">
              <a:avLst/>
            </a:pr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5" name="Line 43"/>
            <p:cNvSpPr>
              <a:spLocks noChangeShapeType="1"/>
            </p:cNvSpPr>
            <p:nvPr/>
          </p:nvSpPr>
          <p:spPr bwMode="auto">
            <a:xfrm flipH="1">
              <a:off x="0" y="264"/>
              <a:ext cx="0" cy="142"/>
            </a:xfrm>
            <a:prstGeom prst="line">
              <a:avLst/>
            </a:pr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6" name="Line 44"/>
            <p:cNvSpPr>
              <a:spLocks noChangeShapeType="1"/>
            </p:cNvSpPr>
            <p:nvPr/>
          </p:nvSpPr>
          <p:spPr bwMode="auto">
            <a:xfrm>
              <a:off x="2" y="57"/>
              <a:ext cx="766" cy="0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7" name="Line 45"/>
            <p:cNvSpPr>
              <a:spLocks noChangeShapeType="1"/>
            </p:cNvSpPr>
            <p:nvPr/>
          </p:nvSpPr>
          <p:spPr bwMode="auto">
            <a:xfrm>
              <a:off x="2" y="340"/>
              <a:ext cx="766" cy="0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8" name="Text Box 46"/>
            <p:cNvSpPr txBox="1">
              <a:spLocks noChangeArrowheads="1"/>
            </p:cNvSpPr>
            <p:nvPr/>
          </p:nvSpPr>
          <p:spPr bwMode="auto">
            <a:xfrm>
              <a:off x="257" y="57"/>
              <a:ext cx="3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1800" baseline="0"/>
                <a:t>长</a:t>
              </a:r>
            </a:p>
          </p:txBody>
        </p:sp>
      </p:grpSp>
      <p:grpSp>
        <p:nvGrpSpPr>
          <p:cNvPr id="8239" name="Group 47"/>
          <p:cNvGrpSpPr/>
          <p:nvPr/>
        </p:nvGrpSpPr>
        <p:grpSpPr>
          <a:xfrm>
            <a:off x="7119938" y="2776538"/>
            <a:ext cx="1444625" cy="1417637"/>
            <a:chOff x="0" y="0"/>
            <a:chExt cx="910" cy="893"/>
          </a:xfrm>
        </p:grpSpPr>
        <p:grpSp>
          <p:nvGrpSpPr>
            <p:cNvPr id="8240" name="Group 48"/>
            <p:cNvGrpSpPr/>
            <p:nvPr/>
          </p:nvGrpSpPr>
          <p:grpSpPr>
            <a:xfrm>
              <a:off x="0" y="0"/>
              <a:ext cx="910" cy="889"/>
              <a:chOff x="0" y="0"/>
              <a:chExt cx="910" cy="889"/>
            </a:xfrm>
          </p:grpSpPr>
          <p:sp>
            <p:nvSpPr>
              <p:cNvPr id="8241" name="Arc 49"/>
              <p:cNvSpPr/>
              <p:nvPr/>
            </p:nvSpPr>
            <p:spPr bwMode="auto">
              <a:xfrm rot="5400000">
                <a:off x="7" y="-6"/>
                <a:ext cx="438" cy="451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63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vert="eaVert" wrap="none" anchor="ctr"/>
              <a:lstStyle/>
              <a:p>
                <a:pPr algn="ctr" eaLnBrk="1" hangingPunct="1"/>
                <a:endParaRPr lang="zh-CN" altLang="en-US" sz="1800" baseline="0"/>
              </a:p>
            </p:txBody>
          </p:sp>
          <p:sp>
            <p:nvSpPr>
              <p:cNvPr id="8242" name="Arc 50"/>
              <p:cNvSpPr/>
              <p:nvPr/>
            </p:nvSpPr>
            <p:spPr bwMode="auto">
              <a:xfrm flipV="1">
                <a:off x="0" y="0"/>
                <a:ext cx="910" cy="889"/>
              </a:xfrm>
              <a:custGeom>
                <a:avLst/>
                <a:gdLst>
                  <a:gd name="G0" fmla="+- 213 0 0"/>
                  <a:gd name="G1" fmla="+- 21600 0 0"/>
                  <a:gd name="G2" fmla="+- 21600 0 0"/>
                  <a:gd name="T0" fmla="*/ 0 w 21813"/>
                  <a:gd name="T1" fmla="*/ 1 h 21816"/>
                  <a:gd name="T2" fmla="*/ 21812 w 21813"/>
                  <a:gd name="T3" fmla="*/ 21816 h 21816"/>
                  <a:gd name="T4" fmla="*/ 213 w 21813"/>
                  <a:gd name="T5" fmla="*/ 21600 h 21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813" h="21816" fill="none" extrusionOk="0">
                    <a:moveTo>
                      <a:pt x="0" y="1"/>
                    </a:moveTo>
                    <a:cubicBezTo>
                      <a:pt x="70" y="0"/>
                      <a:pt x="141" y="-1"/>
                      <a:pt x="213" y="0"/>
                    </a:cubicBezTo>
                    <a:cubicBezTo>
                      <a:pt x="12142" y="0"/>
                      <a:pt x="21813" y="9670"/>
                      <a:pt x="21813" y="21600"/>
                    </a:cubicBezTo>
                    <a:cubicBezTo>
                      <a:pt x="21813" y="21672"/>
                      <a:pt x="21812" y="21744"/>
                      <a:pt x="21811" y="21815"/>
                    </a:cubicBezTo>
                  </a:path>
                  <a:path w="21813" h="21816" stroke="0" extrusionOk="0">
                    <a:moveTo>
                      <a:pt x="0" y="1"/>
                    </a:moveTo>
                    <a:cubicBezTo>
                      <a:pt x="70" y="0"/>
                      <a:pt x="141" y="-1"/>
                      <a:pt x="213" y="0"/>
                    </a:cubicBezTo>
                    <a:cubicBezTo>
                      <a:pt x="12142" y="0"/>
                      <a:pt x="21813" y="9670"/>
                      <a:pt x="21813" y="21600"/>
                    </a:cubicBezTo>
                    <a:cubicBezTo>
                      <a:pt x="21813" y="21672"/>
                      <a:pt x="21812" y="21744"/>
                      <a:pt x="21811" y="21815"/>
                    </a:cubicBezTo>
                    <a:lnTo>
                      <a:pt x="213" y="21600"/>
                    </a:lnTo>
                    <a:close/>
                  </a:path>
                </a:pathLst>
              </a:custGeom>
              <a:noFill/>
              <a:ln w="63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:p15="http://schemas.microsoft.com/office/powerpoint/2012/main" xmlns:p14="http://schemas.microsoft.com/office/powerpoint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algn="ctr" eaLnBrk="1" hangingPunct="1"/>
                <a:endParaRPr lang="zh-CN" altLang="en-US" sz="1800" baseline="0"/>
              </a:p>
            </p:txBody>
          </p:sp>
        </p:grpSp>
        <p:sp>
          <p:nvSpPr>
            <p:cNvPr id="8243" name="Line 51"/>
            <p:cNvSpPr>
              <a:spLocks noChangeShapeType="1"/>
            </p:cNvSpPr>
            <p:nvPr/>
          </p:nvSpPr>
          <p:spPr bwMode="auto">
            <a:xfrm>
              <a:off x="436" y="71"/>
              <a:ext cx="454" cy="0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4" name="Line 52"/>
            <p:cNvSpPr>
              <a:spLocks noChangeShapeType="1"/>
            </p:cNvSpPr>
            <p:nvPr/>
          </p:nvSpPr>
          <p:spPr bwMode="auto">
            <a:xfrm flipH="1">
              <a:off x="96" y="439"/>
              <a:ext cx="0" cy="454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5" name="Text Box 53"/>
            <p:cNvSpPr txBox="1">
              <a:spLocks noChangeArrowheads="1"/>
            </p:cNvSpPr>
            <p:nvPr/>
          </p:nvSpPr>
          <p:spPr bwMode="auto">
            <a:xfrm>
              <a:off x="68" y="520"/>
              <a:ext cx="25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1800" baseline="0"/>
                <a:t>宽</a:t>
              </a:r>
            </a:p>
          </p:txBody>
        </p:sp>
        <p:sp>
          <p:nvSpPr>
            <p:cNvPr id="8246" name="Text Box 54"/>
            <p:cNvSpPr txBox="1">
              <a:spLocks noChangeArrowheads="1"/>
            </p:cNvSpPr>
            <p:nvPr/>
          </p:nvSpPr>
          <p:spPr bwMode="auto">
            <a:xfrm>
              <a:off x="538" y="23"/>
              <a:ext cx="25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1800" baseline="0"/>
                <a:t>宽</a:t>
              </a:r>
            </a:p>
          </p:txBody>
        </p:sp>
      </p:grpSp>
      <p:sp>
        <p:nvSpPr>
          <p:cNvPr id="8247" name="WordArt 55"/>
          <p:cNvSpPr>
            <a:spLocks noChangeArrowheads="1" noChangeShapeType="1"/>
          </p:cNvSpPr>
          <p:nvPr/>
        </p:nvSpPr>
        <p:spPr bwMode="auto">
          <a:xfrm>
            <a:off x="4427538" y="2060575"/>
            <a:ext cx="649287" cy="976313"/>
          </a:xfrm>
          <a:prstGeom prst="rect">
            <a:avLst/>
          </a:prstGeom>
        </p:spPr>
        <p:txBody>
          <a:bodyPr wrap="none" fromWordArt="1">
            <a:prstTxWarp prst="textSlantDown">
              <a:avLst>
                <a:gd name="adj" fmla="val 52940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solidFill>
                    <a:srgbClr val="0000FF"/>
                  </a:solidFill>
                  <a:rou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68686"/>
                  </a:outerShdw>
                </a:effectLst>
                <a:latin typeface="黑体" charset="-122"/>
                <a:ea typeface="黑体" charset="-122"/>
              </a:rPr>
              <a:t>左视图</a:t>
            </a:r>
          </a:p>
        </p:txBody>
      </p:sp>
      <p:sp>
        <p:nvSpPr>
          <p:cNvPr id="8248" name="WordArt 56"/>
          <p:cNvSpPr>
            <a:spLocks noChangeArrowheads="1" noChangeShapeType="1"/>
          </p:cNvSpPr>
          <p:nvPr/>
        </p:nvSpPr>
        <p:spPr bwMode="auto">
          <a:xfrm>
            <a:off x="4641850" y="4013200"/>
            <a:ext cx="334963" cy="765175"/>
          </a:xfrm>
          <a:prstGeom prst="rect">
            <a:avLst/>
          </a:prstGeom>
        </p:spPr>
        <p:txBody>
          <a:bodyPr wrap="none" fromWordArt="1">
            <a:prstTxWarp prst="textSlantDown">
              <a:avLst>
                <a:gd name="adj" fmla="val 53241"/>
              </a:avLst>
            </a:prstTxWarp>
          </a:bodyPr>
          <a:lstStyle/>
          <a:p>
            <a:pPr algn="ctr"/>
            <a:r>
              <a:rPr lang="zh-CN" altLang="en-US" sz="3600" b="1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68686"/>
                  </a:outerShdw>
                </a:effectLst>
                <a:latin typeface="黑体" charset="-122"/>
                <a:ea typeface="黑体" charset="-122"/>
              </a:rPr>
              <a:t>侧面</a:t>
            </a:r>
          </a:p>
        </p:txBody>
      </p:sp>
      <p:sp>
        <p:nvSpPr>
          <p:cNvPr id="8249" name="WordArt 57"/>
          <p:cNvSpPr>
            <a:spLocks noChangeArrowheads="1" noChangeShapeType="1"/>
          </p:cNvSpPr>
          <p:nvPr/>
        </p:nvSpPr>
        <p:spPr bwMode="auto">
          <a:xfrm>
            <a:off x="1241425" y="4733925"/>
            <a:ext cx="763588" cy="314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prstShdw prst="shdw11">
                    <a:srgbClr val="868686">
                      <a:alpha val="50000"/>
                    </a:srgbClr>
                  </a:prstShdw>
                </a:effectLst>
                <a:latin typeface="黑体" charset="-122"/>
                <a:ea typeface="黑体" charset="-122"/>
              </a:rPr>
              <a:t>水平面</a:t>
            </a:r>
          </a:p>
        </p:txBody>
      </p:sp>
      <p:sp>
        <p:nvSpPr>
          <p:cNvPr id="8250" name="WordArt 58"/>
          <p:cNvSpPr>
            <a:spLocks noChangeArrowheads="1" noChangeShapeType="1"/>
          </p:cNvSpPr>
          <p:nvPr/>
        </p:nvSpPr>
        <p:spPr bwMode="auto">
          <a:xfrm>
            <a:off x="2276475" y="4464050"/>
            <a:ext cx="868363" cy="269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>
                <a:ln w="9525">
                  <a:solidFill>
                    <a:schemeClr val="accent2"/>
                  </a:solidFill>
                  <a:round/>
                </a:ln>
                <a:solidFill>
                  <a:schemeClr val="tx2"/>
                </a:solidFill>
                <a:effectLst>
                  <a:prstShdw prst="shdw11">
                    <a:srgbClr val="868686">
                      <a:alpha val="50000"/>
                    </a:srgbClr>
                  </a:prstShdw>
                </a:effectLst>
                <a:latin typeface="黑体" charset="-122"/>
                <a:ea typeface="黑体" charset="-122"/>
              </a:rPr>
              <a:t>俯视图</a:t>
            </a:r>
          </a:p>
        </p:txBody>
      </p:sp>
      <p:grpSp>
        <p:nvGrpSpPr>
          <p:cNvPr id="8251" name="Group 59"/>
          <p:cNvGrpSpPr/>
          <p:nvPr/>
        </p:nvGrpSpPr>
        <p:grpSpPr>
          <a:xfrm>
            <a:off x="2084388" y="2889250"/>
            <a:ext cx="1500187" cy="1050925"/>
            <a:chOff x="0" y="0"/>
            <a:chExt cx="945" cy="662"/>
          </a:xfrm>
        </p:grpSpPr>
        <p:grpSp>
          <p:nvGrpSpPr>
            <p:cNvPr id="8252" name="Group 60"/>
            <p:cNvGrpSpPr/>
            <p:nvPr/>
          </p:nvGrpSpPr>
          <p:grpSpPr>
            <a:xfrm>
              <a:off x="0" y="0"/>
              <a:ext cx="945" cy="662"/>
              <a:chOff x="0" y="0"/>
              <a:chExt cx="945" cy="662"/>
            </a:xfrm>
          </p:grpSpPr>
          <p:sp>
            <p:nvSpPr>
              <p:cNvPr id="8253" name="AutoShape 61"/>
              <p:cNvSpPr>
                <a:spLocks noChangeArrowheads="1"/>
              </p:cNvSpPr>
              <p:nvPr/>
            </p:nvSpPr>
            <p:spPr bwMode="auto">
              <a:xfrm flipH="1">
                <a:off x="2" y="496"/>
                <a:ext cx="943" cy="166"/>
              </a:xfrm>
              <a:prstGeom prst="parallelogram">
                <a:avLst>
                  <a:gd name="adj" fmla="val 100596"/>
                </a:avLst>
              </a:prstGeom>
              <a:solidFill>
                <a:srgbClr val="66FF33">
                  <a:alpha val="50999"/>
                </a:srgbClr>
              </a:solidFill>
              <a:ln w="9525">
                <a:solidFill>
                  <a:srgbClr val="FF6699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54" name="AutoShape 62"/>
              <p:cNvSpPr>
                <a:spLocks noChangeArrowheads="1"/>
              </p:cNvSpPr>
              <p:nvPr/>
            </p:nvSpPr>
            <p:spPr bwMode="auto">
              <a:xfrm rot="5400000">
                <a:off x="528" y="246"/>
                <a:ext cx="657" cy="165"/>
              </a:xfrm>
              <a:prstGeom prst="parallelogram">
                <a:avLst>
                  <a:gd name="adj" fmla="val 97573"/>
                </a:avLst>
              </a:prstGeom>
              <a:solidFill>
                <a:srgbClr val="66FF33">
                  <a:alpha val="50999"/>
                </a:srgbClr>
              </a:solidFill>
              <a:ln w="9525">
                <a:solidFill>
                  <a:srgbClr val="FF6699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55" name="AutoShape 63"/>
              <p:cNvSpPr>
                <a:spLocks noChangeArrowheads="1"/>
              </p:cNvSpPr>
              <p:nvPr/>
            </p:nvSpPr>
            <p:spPr bwMode="auto">
              <a:xfrm flipH="1">
                <a:off x="0" y="2"/>
                <a:ext cx="942" cy="654"/>
              </a:xfrm>
              <a:prstGeom prst="cube">
                <a:avLst>
                  <a:gd name="adj" fmla="val 25000"/>
                </a:avLst>
              </a:prstGeom>
              <a:solidFill>
                <a:srgbClr val="66FF33">
                  <a:alpha val="50999"/>
                </a:srgbClr>
              </a:solidFill>
              <a:ln w="9525">
                <a:solidFill>
                  <a:srgbClr val="FF6699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256" name="AutoShape 64"/>
            <p:cNvSpPr>
              <a:spLocks noChangeArrowheads="1"/>
            </p:cNvSpPr>
            <p:nvPr/>
          </p:nvSpPr>
          <p:spPr bwMode="auto">
            <a:xfrm flipH="1">
              <a:off x="0" y="0"/>
              <a:ext cx="944" cy="160"/>
            </a:xfrm>
            <a:prstGeom prst="parallelogram">
              <a:avLst>
                <a:gd name="adj" fmla="val 102485"/>
              </a:avLst>
            </a:prstGeom>
            <a:solidFill>
              <a:srgbClr val="66FF33">
                <a:alpha val="14000"/>
              </a:srgbClr>
            </a:solidFill>
            <a:ln w="9525">
              <a:solidFill>
                <a:srgbClr val="FF6699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7" name="AutoShape 65"/>
            <p:cNvSpPr>
              <a:spLocks noChangeArrowheads="1"/>
            </p:cNvSpPr>
            <p:nvPr/>
          </p:nvSpPr>
          <p:spPr bwMode="auto">
            <a:xfrm rot="5400000">
              <a:off x="-247" y="249"/>
              <a:ext cx="656" cy="162"/>
            </a:xfrm>
            <a:prstGeom prst="parallelogram">
              <a:avLst>
                <a:gd name="adj" fmla="val 101235"/>
              </a:avLst>
            </a:prstGeom>
            <a:solidFill>
              <a:srgbClr val="66FF33">
                <a:alpha val="12999"/>
              </a:srgbClr>
            </a:solidFill>
            <a:ln w="9525">
              <a:solidFill>
                <a:srgbClr val="FF6699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258" name="Rectangle 66"/>
          <p:cNvSpPr>
            <a:spLocks noChangeArrowheads="1"/>
          </p:cNvSpPr>
          <p:nvPr/>
        </p:nvSpPr>
        <p:spPr bwMode="auto">
          <a:xfrm>
            <a:off x="611188" y="908050"/>
            <a:ext cx="16129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 eaLnBrk="1" hangingPunct="1"/>
            <a:r>
              <a:rPr lang="zh-CN" altLang="en-US" b="1" baseline="0">
                <a:solidFill>
                  <a:schemeClr val="tx2"/>
                </a:solidFill>
                <a:latin typeface="Times New Roman" pitchFamily="18" charset="0"/>
              </a:rPr>
              <a:t>从左面看</a:t>
            </a:r>
          </a:p>
        </p:txBody>
      </p:sp>
      <p:sp>
        <p:nvSpPr>
          <p:cNvPr id="8259" name="Rectangle 67"/>
          <p:cNvSpPr>
            <a:spLocks noChangeArrowheads="1"/>
          </p:cNvSpPr>
          <p:nvPr/>
        </p:nvSpPr>
        <p:spPr bwMode="auto">
          <a:xfrm>
            <a:off x="3419475" y="981075"/>
            <a:ext cx="16129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 eaLnBrk="1" hangingPunct="1"/>
            <a:r>
              <a:rPr lang="zh-CN" altLang="en-US" b="1" baseline="0">
                <a:solidFill>
                  <a:schemeClr val="tx2"/>
                </a:solidFill>
                <a:latin typeface="Times New Roman" pitchFamily="18" charset="0"/>
              </a:rPr>
              <a:t>从上面看</a:t>
            </a:r>
          </a:p>
        </p:txBody>
      </p:sp>
      <p:sp>
        <p:nvSpPr>
          <p:cNvPr id="8260" name="Rectangle 68"/>
          <p:cNvSpPr>
            <a:spLocks noChangeArrowheads="1"/>
          </p:cNvSpPr>
          <p:nvPr/>
        </p:nvSpPr>
        <p:spPr bwMode="auto">
          <a:xfrm>
            <a:off x="3924300" y="5300663"/>
            <a:ext cx="16129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 eaLnBrk="1" hangingPunct="1"/>
            <a:r>
              <a:rPr lang="zh-CN" altLang="en-US" b="1" baseline="0">
                <a:solidFill>
                  <a:schemeClr val="tx2"/>
                </a:solidFill>
                <a:latin typeface="Times New Roman" pitchFamily="18" charset="0"/>
              </a:rPr>
              <a:t>从正面看</a:t>
            </a: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36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6" fill="hold" grpId="2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grpId="31" nodeType="afterEffect"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66" presetID="3" presetClass="entr" presetSubtype="10" fill="hold" grpId="2" nodeType="afterEffect"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70" presetID="3" presetClass="entr" presetSubtype="10" fill="hold" grpId="19" nodeType="afterEffect"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800" decel="1000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" presetClass="entr" presetSubtype="0" fill="hold" grpId="29" nodeType="afterEffect"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7" presetClass="entr" presetSubtype="8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7" presetClass="entr" presetSubtype="8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7" presetClass="entr" presetSubtype="8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7" presetClass="entr" presetSubtype="8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3" presetClass="entr" presetSubtype="10" fill="hold" grpId="0" nodeType="afterEffect"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3" presetClass="entr" presetSubtype="10" fill="hold" grpId="25" nodeType="afterEffect"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800" decel="1000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1" presetClass="entr" presetSubtype="0" fill="hold" grpId="30" nodeType="afterEffect"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17" presetClass="entr" presetSubtype="1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7" presetClass="entr" presetSubtype="1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17" presetClass="entr" presetSubtype="1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17" presetClass="entr" presetSubtype="1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3" presetClass="entr" presetSubtype="10" fill="hold" grpId="1" nodeType="afterEffect"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68" presetID="3" presetClass="entr" presetSubtype="10" fill="hold" grpId="28" nodeType="afterEffect"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0" dur="500"/>
                                        <p:tgtEl>
                                          <p:spTgt spid="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grpId="2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0" presetClass="path" presetSubtype="0" accel="50000" decel="5000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1 -0.00394 L -0.51511 -0.00394" pathEditMode="relative" rAng="0" ptsTypes="AA">
                                      <p:cBhvr>
                                        <p:cTn id="177" dur="1000" spd="-999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5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3" presetClass="entr" presetSubtype="10" fill="hold" grpId="20" nodeType="afterEffect"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 nodeType="clickPar">
                      <p:stCondLst>
                        <p:cond delay="indefinite"/>
                      </p:stCondLst>
                      <p:childTnLst>
                        <p:par>
                          <p:cTn id="18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0" presetClass="path" presetSubtype="0" accel="50000" decel="5000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06 -3.33333E-06 L -0.37466 0.15185" pathEditMode="relative" rAng="0" ptsTypes="AA">
                                      <p:cBhvr>
                                        <p:cTn id="188" dur="1000" spd="-999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90" presetID="3" presetClass="entr" presetSubtype="10" fill="hold" grpId="22" nodeType="afterEffect"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 nodeType="clickPar">
                      <p:stCondLst>
                        <p:cond delay="indefinite"/>
                      </p:stCondLst>
                      <p:childTnLst>
                        <p:par>
                          <p:cTn id="19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0" presetClass="path" presetSubtype="0" accel="50000" decel="5000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092 L -0.40365 0.15648" pathEditMode="relative" rAng="0" ptsTypes="AA">
                                      <p:cBhvr>
                                        <p:cTn id="199" dur="1000" spd="-999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01" presetID="3" presetClass="entr" presetSubtype="10" fill="hold" grpId="21" nodeType="afterEffect"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3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 nodeType="clickPar">
                      <p:stCondLst>
                        <p:cond delay="indefinite"/>
                      </p:stCondLst>
                      <p:childTnLst>
                        <p:par>
                          <p:cTn id="20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7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9" dur="1000"/>
                                        <p:tgtEl>
                                          <p:spTgt spid="8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1" animBg="1"/>
      <p:bldP spid="8198" grpId="2" animBg="1"/>
      <p:bldP spid="8199" grpId="3" animBg="1"/>
      <p:bldP spid="8200" grpId="4" animBg="1"/>
      <p:bldP spid="8201" grpId="5" animBg="1"/>
      <p:bldP spid="8202" grpId="6" animBg="1"/>
      <p:bldP spid="8203" grpId="7" animBg="1"/>
      <p:bldP spid="8204" grpId="8" animBg="1"/>
      <p:bldP spid="8205" grpId="9" animBg="1"/>
      <p:bldP spid="8206" grpId="10" animBg="1"/>
      <p:bldP spid="8207" grpId="11" animBg="1"/>
      <p:bldP spid="8208" grpId="12" animBg="1"/>
      <p:bldP spid="8209" grpId="13" animBg="1"/>
      <p:bldP spid="8210" grpId="14" animBg="1"/>
      <p:bldP spid="8211" grpId="15" animBg="1"/>
      <p:bldP spid="8211" grpId="16" animBg="1"/>
      <p:bldP spid="8212" grpId="17" animBg="1"/>
      <p:bldP spid="8212" grpId="18" animBg="1"/>
      <p:bldP spid="8213" grpId="19"/>
      <p:bldP spid="8214" grpId="20"/>
      <p:bldP spid="8215" grpId="21"/>
      <p:bldP spid="8216" grpId="22"/>
      <p:bldP spid="8222" grpId="23" animBg="1"/>
      <p:bldP spid="8222" grpId="24" animBg="1"/>
      <p:bldP spid="8247" grpId="25"/>
      <p:bldP spid="8248" grpId="26"/>
      <p:bldP spid="8249" grpId="27"/>
      <p:bldP spid="8250" grpId="28"/>
      <p:bldP spid="8258" grpId="29"/>
      <p:bldP spid="8259" grpId="30"/>
      <p:bldP spid="8260" grpId="3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5426075" y="1314450"/>
            <a:ext cx="3556000" cy="4005263"/>
          </a:xfrm>
          <a:prstGeom prst="bevel">
            <a:avLst>
              <a:gd name="adj" fmla="val 1310"/>
            </a:avLst>
          </a:prstGeom>
          <a:solidFill>
            <a:srgbClr val="E8FFA7"/>
          </a:solidFill>
          <a:ln w="12700">
            <a:solidFill>
              <a:schemeClr val="accent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10800000" flipH="1">
            <a:off x="341313" y="1403350"/>
            <a:ext cx="4995862" cy="3781425"/>
          </a:xfrm>
          <a:prstGeom prst="cube">
            <a:avLst>
              <a:gd name="adj" fmla="val 2502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463675" y="1314450"/>
            <a:ext cx="1214438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baseline="0">
                <a:solidFill>
                  <a:schemeClr val="tx2"/>
                </a:solidFill>
                <a:ea typeface="黑体" panose="02010609060101010101" pitchFamily="49" charset="-122"/>
              </a:rPr>
              <a:t>主视图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057900" y="1377950"/>
            <a:ext cx="9890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800" baseline="0"/>
              <a:t>主视图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7902575" y="1390650"/>
            <a:ext cx="1304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800" baseline="0"/>
              <a:t>左视图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222625" y="1874838"/>
            <a:ext cx="1035050" cy="519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 baseline="0">
                <a:solidFill>
                  <a:srgbClr val="FF0000"/>
                </a:solidFill>
                <a:ea typeface="黑体" panose="02010609060101010101" pitchFamily="49" charset="-122"/>
              </a:rPr>
              <a:t>正面</a:t>
            </a:r>
          </a:p>
        </p:txBody>
      </p:sp>
      <p:sp>
        <p:nvSpPr>
          <p:cNvPr id="9224" name="Rectangle 8"/>
          <p:cNvSpPr>
            <a:spLocks noGrp="1" noChangeArrowheads="1"/>
          </p:cNvSpPr>
          <p:nvPr>
            <p:ph type="title"/>
          </p:nvPr>
        </p:nvSpPr>
        <p:spPr>
          <a:xfrm>
            <a:off x="3263900" y="314325"/>
            <a:ext cx="4159250" cy="428625"/>
          </a:xfrm>
        </p:spPr>
        <p:txBody>
          <a:bodyPr>
            <a:normAutofit fontScale="90000"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三视图画法</a:t>
            </a:r>
          </a:p>
        </p:txBody>
      </p:sp>
      <p:grpSp>
        <p:nvGrpSpPr>
          <p:cNvPr id="9225" name="Group 9"/>
          <p:cNvGrpSpPr/>
          <p:nvPr/>
        </p:nvGrpSpPr>
        <p:grpSpPr>
          <a:xfrm>
            <a:off x="7181850" y="1854200"/>
            <a:ext cx="682625" cy="1414463"/>
            <a:chOff x="0" y="0"/>
            <a:chExt cx="430" cy="492"/>
          </a:xfrm>
        </p:grpSpPr>
        <p:sp>
          <p:nvSpPr>
            <p:cNvPr id="9226" name="Line 10"/>
            <p:cNvSpPr>
              <a:spLocks noChangeShapeType="1"/>
            </p:cNvSpPr>
            <p:nvPr/>
          </p:nvSpPr>
          <p:spPr bwMode="auto">
            <a:xfrm>
              <a:off x="6" y="0"/>
              <a:ext cx="170" cy="0"/>
            </a:xfrm>
            <a:prstGeom prst="line">
              <a:avLst/>
            </a:pr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7" name="Line 11"/>
            <p:cNvSpPr>
              <a:spLocks noChangeShapeType="1"/>
            </p:cNvSpPr>
            <p:nvPr/>
          </p:nvSpPr>
          <p:spPr bwMode="auto">
            <a:xfrm>
              <a:off x="0" y="492"/>
              <a:ext cx="170" cy="0"/>
            </a:xfrm>
            <a:prstGeom prst="line">
              <a:avLst/>
            </a:pr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Line 12"/>
            <p:cNvSpPr>
              <a:spLocks noChangeShapeType="1"/>
            </p:cNvSpPr>
            <p:nvPr/>
          </p:nvSpPr>
          <p:spPr bwMode="auto">
            <a:xfrm>
              <a:off x="233" y="0"/>
              <a:ext cx="170" cy="0"/>
            </a:xfrm>
            <a:prstGeom prst="line">
              <a:avLst/>
            </a:pr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Line 13"/>
            <p:cNvSpPr>
              <a:spLocks noChangeShapeType="1"/>
            </p:cNvSpPr>
            <p:nvPr/>
          </p:nvSpPr>
          <p:spPr bwMode="auto">
            <a:xfrm>
              <a:off x="260" y="492"/>
              <a:ext cx="170" cy="0"/>
            </a:xfrm>
            <a:prstGeom prst="line">
              <a:avLst/>
            </a:pr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0" name="Line 14"/>
            <p:cNvSpPr>
              <a:spLocks noChangeShapeType="1"/>
            </p:cNvSpPr>
            <p:nvPr/>
          </p:nvSpPr>
          <p:spPr bwMode="auto">
            <a:xfrm flipH="1">
              <a:off x="91" y="0"/>
              <a:ext cx="0" cy="482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1" name="Line 15"/>
            <p:cNvSpPr>
              <a:spLocks noChangeShapeType="1"/>
            </p:cNvSpPr>
            <p:nvPr/>
          </p:nvSpPr>
          <p:spPr bwMode="auto">
            <a:xfrm flipH="1">
              <a:off x="328" y="3"/>
              <a:ext cx="0" cy="482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2" name="Text Box 16"/>
            <p:cNvSpPr txBox="1">
              <a:spLocks noChangeArrowheads="1"/>
            </p:cNvSpPr>
            <p:nvPr/>
          </p:nvSpPr>
          <p:spPr bwMode="auto">
            <a:xfrm>
              <a:off x="66" y="106"/>
              <a:ext cx="200" cy="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1800" baseline="0"/>
                <a:t>高</a:t>
              </a:r>
            </a:p>
          </p:txBody>
        </p:sp>
      </p:grpSp>
      <p:grpSp>
        <p:nvGrpSpPr>
          <p:cNvPr id="9233" name="Group 17"/>
          <p:cNvGrpSpPr/>
          <p:nvPr/>
        </p:nvGrpSpPr>
        <p:grpSpPr>
          <a:xfrm>
            <a:off x="5724525" y="3324225"/>
            <a:ext cx="1438275" cy="644525"/>
            <a:chOff x="0" y="0"/>
            <a:chExt cx="780" cy="406"/>
          </a:xfrm>
        </p:grpSpPr>
        <p:sp>
          <p:nvSpPr>
            <p:cNvPr id="9234" name="Line 18"/>
            <p:cNvSpPr>
              <a:spLocks noChangeShapeType="1"/>
            </p:cNvSpPr>
            <p:nvPr/>
          </p:nvSpPr>
          <p:spPr bwMode="auto">
            <a:xfrm flipH="1">
              <a:off x="2" y="0"/>
              <a:ext cx="0" cy="142"/>
            </a:xfrm>
            <a:prstGeom prst="line">
              <a:avLst/>
            </a:pr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Line 19"/>
            <p:cNvSpPr>
              <a:spLocks noChangeShapeType="1"/>
            </p:cNvSpPr>
            <p:nvPr/>
          </p:nvSpPr>
          <p:spPr bwMode="auto">
            <a:xfrm flipH="1">
              <a:off x="780" y="0"/>
              <a:ext cx="0" cy="142"/>
            </a:xfrm>
            <a:prstGeom prst="line">
              <a:avLst/>
            </a:pr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6" name="Line 20"/>
            <p:cNvSpPr>
              <a:spLocks noChangeShapeType="1"/>
            </p:cNvSpPr>
            <p:nvPr/>
          </p:nvSpPr>
          <p:spPr bwMode="auto">
            <a:xfrm flipH="1">
              <a:off x="777" y="264"/>
              <a:ext cx="0" cy="142"/>
            </a:xfrm>
            <a:prstGeom prst="line">
              <a:avLst/>
            </a:pr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7" name="Line 21"/>
            <p:cNvSpPr>
              <a:spLocks noChangeShapeType="1"/>
            </p:cNvSpPr>
            <p:nvPr/>
          </p:nvSpPr>
          <p:spPr bwMode="auto">
            <a:xfrm flipH="1">
              <a:off x="0" y="264"/>
              <a:ext cx="0" cy="142"/>
            </a:xfrm>
            <a:prstGeom prst="line">
              <a:avLst/>
            </a:pr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8" name="Line 22"/>
            <p:cNvSpPr>
              <a:spLocks noChangeShapeType="1"/>
            </p:cNvSpPr>
            <p:nvPr/>
          </p:nvSpPr>
          <p:spPr bwMode="auto">
            <a:xfrm>
              <a:off x="2" y="57"/>
              <a:ext cx="766" cy="0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9" name="Line 23"/>
            <p:cNvSpPr>
              <a:spLocks noChangeShapeType="1"/>
            </p:cNvSpPr>
            <p:nvPr/>
          </p:nvSpPr>
          <p:spPr bwMode="auto">
            <a:xfrm>
              <a:off x="2" y="340"/>
              <a:ext cx="766" cy="0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Text Box 24"/>
            <p:cNvSpPr txBox="1">
              <a:spLocks noChangeArrowheads="1"/>
            </p:cNvSpPr>
            <p:nvPr/>
          </p:nvSpPr>
          <p:spPr bwMode="auto">
            <a:xfrm>
              <a:off x="257" y="57"/>
              <a:ext cx="3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1800" baseline="0"/>
                <a:t>长</a:t>
              </a:r>
            </a:p>
          </p:txBody>
        </p:sp>
      </p:grpSp>
      <p:grpSp>
        <p:nvGrpSpPr>
          <p:cNvPr id="9241" name="Group 25"/>
          <p:cNvGrpSpPr/>
          <p:nvPr/>
        </p:nvGrpSpPr>
        <p:grpSpPr>
          <a:xfrm>
            <a:off x="7092950" y="3222625"/>
            <a:ext cx="1689100" cy="1677988"/>
            <a:chOff x="0" y="0"/>
            <a:chExt cx="1064" cy="1057"/>
          </a:xfrm>
        </p:grpSpPr>
        <p:sp>
          <p:nvSpPr>
            <p:cNvPr id="9242" name="Arc 26"/>
            <p:cNvSpPr/>
            <p:nvPr/>
          </p:nvSpPr>
          <p:spPr bwMode="auto">
            <a:xfrm rot="5400000">
              <a:off x="5" y="-5"/>
              <a:ext cx="496" cy="505"/>
            </a:xfrm>
            <a:custGeom>
              <a:avLst/>
              <a:gdLst>
                <a:gd name="G0" fmla="+- 1050 0 0"/>
                <a:gd name="G1" fmla="+- 21600 0 0"/>
                <a:gd name="G2" fmla="+- 21600 0 0"/>
                <a:gd name="T0" fmla="*/ 0 w 22650"/>
                <a:gd name="T1" fmla="*/ 26 h 23983"/>
                <a:gd name="T2" fmla="*/ 22518 w 22650"/>
                <a:gd name="T3" fmla="*/ 23983 h 23983"/>
                <a:gd name="T4" fmla="*/ 1050 w 22650"/>
                <a:gd name="T5" fmla="*/ 21600 h 23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650" h="23983" fill="none" extrusionOk="0">
                  <a:moveTo>
                    <a:pt x="-1" y="25"/>
                  </a:moveTo>
                  <a:cubicBezTo>
                    <a:pt x="349" y="8"/>
                    <a:pt x="699" y="-1"/>
                    <a:pt x="1050" y="0"/>
                  </a:cubicBezTo>
                  <a:cubicBezTo>
                    <a:pt x="12979" y="0"/>
                    <a:pt x="22650" y="9670"/>
                    <a:pt x="22650" y="21600"/>
                  </a:cubicBezTo>
                  <a:cubicBezTo>
                    <a:pt x="22650" y="22396"/>
                    <a:pt x="22605" y="23191"/>
                    <a:pt x="22518" y="23983"/>
                  </a:cubicBezTo>
                </a:path>
                <a:path w="22650" h="23983" stroke="0" extrusionOk="0">
                  <a:moveTo>
                    <a:pt x="-1" y="25"/>
                  </a:moveTo>
                  <a:cubicBezTo>
                    <a:pt x="349" y="8"/>
                    <a:pt x="699" y="-1"/>
                    <a:pt x="1050" y="0"/>
                  </a:cubicBezTo>
                  <a:cubicBezTo>
                    <a:pt x="12979" y="0"/>
                    <a:pt x="22650" y="9670"/>
                    <a:pt x="22650" y="21600"/>
                  </a:cubicBezTo>
                  <a:cubicBezTo>
                    <a:pt x="22650" y="22396"/>
                    <a:pt x="22605" y="23191"/>
                    <a:pt x="22518" y="23983"/>
                  </a:cubicBezTo>
                  <a:lnTo>
                    <a:pt x="1050" y="21600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algn="ctr" eaLnBrk="1" hangingPunct="1"/>
              <a:endParaRPr lang="zh-CN" altLang="en-US" sz="1800" baseline="0"/>
            </a:p>
          </p:txBody>
        </p:sp>
        <p:sp>
          <p:nvSpPr>
            <p:cNvPr id="9243" name="Arc 27"/>
            <p:cNvSpPr/>
            <p:nvPr/>
          </p:nvSpPr>
          <p:spPr bwMode="auto">
            <a:xfrm flipV="1">
              <a:off x="17" y="57"/>
              <a:ext cx="1047" cy="987"/>
            </a:xfrm>
            <a:custGeom>
              <a:avLst/>
              <a:gdLst>
                <a:gd name="G0" fmla="+- 1556 0 0"/>
                <a:gd name="G1" fmla="+- 21600 0 0"/>
                <a:gd name="G2" fmla="+- 21600 0 0"/>
                <a:gd name="T0" fmla="*/ 0 w 23156"/>
                <a:gd name="T1" fmla="*/ 56 h 21816"/>
                <a:gd name="T2" fmla="*/ 23155 w 23156"/>
                <a:gd name="T3" fmla="*/ 21816 h 21816"/>
                <a:gd name="T4" fmla="*/ 1556 w 23156"/>
                <a:gd name="T5" fmla="*/ 21600 h 2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156" h="21816" fill="none" extrusionOk="0">
                  <a:moveTo>
                    <a:pt x="0" y="56"/>
                  </a:moveTo>
                  <a:cubicBezTo>
                    <a:pt x="517" y="18"/>
                    <a:pt x="1036" y="-1"/>
                    <a:pt x="1556" y="0"/>
                  </a:cubicBezTo>
                  <a:cubicBezTo>
                    <a:pt x="13485" y="0"/>
                    <a:pt x="23156" y="9670"/>
                    <a:pt x="23156" y="21600"/>
                  </a:cubicBezTo>
                  <a:cubicBezTo>
                    <a:pt x="23156" y="21672"/>
                    <a:pt x="23155" y="21744"/>
                    <a:pt x="23154" y="21815"/>
                  </a:cubicBezTo>
                </a:path>
                <a:path w="23156" h="21816" stroke="0" extrusionOk="0">
                  <a:moveTo>
                    <a:pt x="0" y="56"/>
                  </a:moveTo>
                  <a:cubicBezTo>
                    <a:pt x="517" y="18"/>
                    <a:pt x="1036" y="-1"/>
                    <a:pt x="1556" y="0"/>
                  </a:cubicBezTo>
                  <a:cubicBezTo>
                    <a:pt x="13485" y="0"/>
                    <a:pt x="23156" y="9670"/>
                    <a:pt x="23156" y="21600"/>
                  </a:cubicBezTo>
                  <a:cubicBezTo>
                    <a:pt x="23156" y="21672"/>
                    <a:pt x="23155" y="21744"/>
                    <a:pt x="23154" y="21815"/>
                  </a:cubicBezTo>
                  <a:lnTo>
                    <a:pt x="1556" y="21600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/>
            <a:p>
              <a:pPr algn="ctr" eaLnBrk="1" hangingPunct="1"/>
              <a:endParaRPr lang="zh-CN" altLang="en-US" sz="1800" baseline="0"/>
            </a:p>
          </p:txBody>
        </p:sp>
        <p:sp>
          <p:nvSpPr>
            <p:cNvPr id="9244" name="Line 28"/>
            <p:cNvSpPr>
              <a:spLocks noChangeShapeType="1"/>
            </p:cNvSpPr>
            <p:nvPr/>
          </p:nvSpPr>
          <p:spPr bwMode="auto">
            <a:xfrm>
              <a:off x="484" y="122"/>
              <a:ext cx="567" cy="0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Line 29"/>
            <p:cNvSpPr>
              <a:spLocks noChangeShapeType="1"/>
            </p:cNvSpPr>
            <p:nvPr/>
          </p:nvSpPr>
          <p:spPr bwMode="auto">
            <a:xfrm flipH="1">
              <a:off x="141" y="483"/>
              <a:ext cx="0" cy="574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Text Box 30"/>
            <p:cNvSpPr txBox="1">
              <a:spLocks noChangeArrowheads="1"/>
            </p:cNvSpPr>
            <p:nvPr/>
          </p:nvSpPr>
          <p:spPr bwMode="auto">
            <a:xfrm>
              <a:off x="113" y="606"/>
              <a:ext cx="25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1800" baseline="0"/>
                <a:t>宽</a:t>
              </a:r>
            </a:p>
          </p:txBody>
        </p:sp>
        <p:sp>
          <p:nvSpPr>
            <p:cNvPr id="9247" name="Text Box 31"/>
            <p:cNvSpPr txBox="1">
              <a:spLocks noChangeArrowheads="1"/>
            </p:cNvSpPr>
            <p:nvPr/>
          </p:nvSpPr>
          <p:spPr bwMode="auto">
            <a:xfrm>
              <a:off x="649" y="73"/>
              <a:ext cx="25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1800" baseline="0"/>
                <a:t>宽</a:t>
              </a:r>
            </a:p>
          </p:txBody>
        </p:sp>
      </p:grpSp>
      <p:sp>
        <p:nvSpPr>
          <p:cNvPr id="9248" name="WordArt 32"/>
          <p:cNvSpPr>
            <a:spLocks noChangeArrowheads="1" noChangeShapeType="1"/>
          </p:cNvSpPr>
          <p:nvPr/>
        </p:nvSpPr>
        <p:spPr bwMode="auto">
          <a:xfrm>
            <a:off x="4572000" y="2079625"/>
            <a:ext cx="314325" cy="674688"/>
          </a:xfrm>
          <a:prstGeom prst="rect">
            <a:avLst/>
          </a:prstGeom>
        </p:spPr>
        <p:txBody>
          <a:bodyPr wrap="none" fromWordArt="1">
            <a:prstTxWarp prst="textSlantDown">
              <a:avLst>
                <a:gd name="adj" fmla="val 52940"/>
              </a:avLst>
            </a:prstTxWarp>
          </a:bodyPr>
          <a:lstStyle/>
          <a:p>
            <a:pPr algn="ctr"/>
            <a:r>
              <a:rPr lang="zh-CN" altLang="en-US" sz="3600" b="1">
                <a:ln w="9525">
                  <a:solidFill>
                    <a:srgbClr val="0000FF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68686"/>
                  </a:outerShdw>
                </a:effectLst>
                <a:latin typeface="黑体" charset="-122"/>
                <a:ea typeface="黑体" charset="-122"/>
              </a:rPr>
              <a:t>左视图</a:t>
            </a:r>
          </a:p>
        </p:txBody>
      </p:sp>
      <p:sp>
        <p:nvSpPr>
          <p:cNvPr id="9249" name="WordArt 33"/>
          <p:cNvSpPr>
            <a:spLocks noChangeArrowheads="1" noChangeShapeType="1"/>
          </p:cNvSpPr>
          <p:nvPr/>
        </p:nvSpPr>
        <p:spPr bwMode="auto">
          <a:xfrm>
            <a:off x="4859338" y="4149725"/>
            <a:ext cx="452437" cy="890588"/>
          </a:xfrm>
          <a:prstGeom prst="rect">
            <a:avLst/>
          </a:prstGeom>
        </p:spPr>
        <p:txBody>
          <a:bodyPr wrap="none" fromWordArt="1">
            <a:prstTxWarp prst="textSlantDown">
              <a:avLst>
                <a:gd name="adj" fmla="val 53241"/>
              </a:avLst>
            </a:prstTxWarp>
          </a:bodyPr>
          <a:lstStyle/>
          <a:p>
            <a:pPr algn="ctr"/>
            <a:r>
              <a:rPr lang="zh-CN" altLang="en-US" sz="3600" b="1">
                <a:ln w="9525">
                  <a:solidFill>
                    <a:srgbClr val="FF66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68686"/>
                  </a:outerShdw>
                </a:effectLst>
                <a:latin typeface="黑体" charset="-122"/>
                <a:ea typeface="黑体" charset="-122"/>
              </a:rPr>
              <a:t>侧面</a:t>
            </a:r>
          </a:p>
        </p:txBody>
      </p:sp>
      <p:sp>
        <p:nvSpPr>
          <p:cNvPr id="9250" name="WordArt 34"/>
          <p:cNvSpPr>
            <a:spLocks noChangeArrowheads="1" noChangeShapeType="1"/>
          </p:cNvSpPr>
          <p:nvPr/>
        </p:nvSpPr>
        <p:spPr bwMode="auto">
          <a:xfrm>
            <a:off x="1241425" y="4733925"/>
            <a:ext cx="763588" cy="314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>
                <a:ln w="9525">
                  <a:solidFill>
                    <a:srgbClr val="FF6600"/>
                  </a:solidFill>
                  <a:round/>
                </a:ln>
                <a:solidFill>
                  <a:srgbClr val="FF6600"/>
                </a:solidFill>
                <a:effectLst>
                  <a:prstShdw prst="shdw11">
                    <a:srgbClr val="868686">
                      <a:alpha val="50000"/>
                    </a:srgbClr>
                  </a:prstShdw>
                </a:effectLst>
                <a:latin typeface="黑体" charset="-122"/>
                <a:ea typeface="黑体" charset="-122"/>
              </a:rPr>
              <a:t>水平面</a:t>
            </a:r>
          </a:p>
        </p:txBody>
      </p:sp>
      <p:sp>
        <p:nvSpPr>
          <p:cNvPr id="9251" name="WordArt 35"/>
          <p:cNvSpPr>
            <a:spLocks noChangeArrowheads="1" noChangeShapeType="1"/>
          </p:cNvSpPr>
          <p:nvPr/>
        </p:nvSpPr>
        <p:spPr bwMode="auto">
          <a:xfrm>
            <a:off x="2398713" y="4502150"/>
            <a:ext cx="868362" cy="269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effectLst>
                  <a:prstShdw prst="shdw11">
                    <a:srgbClr val="868686">
                      <a:alpha val="50000"/>
                    </a:srgbClr>
                  </a:prstShdw>
                </a:effectLst>
                <a:latin typeface="黑体" charset="-122"/>
                <a:ea typeface="黑体" charset="-122"/>
              </a:rPr>
              <a:t>俯视图</a:t>
            </a:r>
          </a:p>
        </p:txBody>
      </p:sp>
      <p:sp>
        <p:nvSpPr>
          <p:cNvPr id="9252" name="Text Box 36"/>
          <p:cNvSpPr txBox="1">
            <a:spLocks noChangeArrowheads="1"/>
          </p:cNvSpPr>
          <p:nvPr/>
        </p:nvSpPr>
        <p:spPr bwMode="auto">
          <a:xfrm>
            <a:off x="6011863" y="4914900"/>
            <a:ext cx="1216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800" baseline="0"/>
              <a:t>俯视图</a:t>
            </a:r>
          </a:p>
        </p:txBody>
      </p:sp>
      <p:grpSp>
        <p:nvGrpSpPr>
          <p:cNvPr id="9253" name="Group 37"/>
          <p:cNvGrpSpPr/>
          <p:nvPr/>
        </p:nvGrpSpPr>
        <p:grpSpPr>
          <a:xfrm>
            <a:off x="1273175" y="1847850"/>
            <a:ext cx="1409700" cy="1409700"/>
            <a:chOff x="0" y="0"/>
            <a:chExt cx="888" cy="888"/>
          </a:xfrm>
        </p:grpSpPr>
        <p:sp>
          <p:nvSpPr>
            <p:cNvPr id="9254" name="Rectangle 38"/>
            <p:cNvSpPr>
              <a:spLocks noChangeArrowheads="1"/>
            </p:cNvSpPr>
            <p:nvPr/>
          </p:nvSpPr>
          <p:spPr bwMode="auto">
            <a:xfrm>
              <a:off x="0" y="444"/>
              <a:ext cx="888" cy="444"/>
            </a:xfrm>
            <a:prstGeom prst="rect">
              <a:avLst/>
            </a:prstGeom>
            <a:solidFill>
              <a:srgbClr val="FF99CC"/>
            </a:solidFill>
            <a:ln w="9525">
              <a:solidFill>
                <a:srgbClr val="CC0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55" name="Rectangle 39"/>
            <p:cNvSpPr>
              <a:spLocks noChangeArrowheads="1"/>
            </p:cNvSpPr>
            <p:nvPr/>
          </p:nvSpPr>
          <p:spPr bwMode="auto">
            <a:xfrm>
              <a:off x="444" y="0"/>
              <a:ext cx="444" cy="447"/>
            </a:xfrm>
            <a:prstGeom prst="rect">
              <a:avLst/>
            </a:prstGeom>
            <a:solidFill>
              <a:srgbClr val="FF99CC"/>
            </a:solidFill>
            <a:ln w="9525">
              <a:solidFill>
                <a:srgbClr val="CC0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256" name="Group 40"/>
          <p:cNvGrpSpPr/>
          <p:nvPr/>
        </p:nvGrpSpPr>
        <p:grpSpPr>
          <a:xfrm>
            <a:off x="4572000" y="2671763"/>
            <a:ext cx="254000" cy="1647825"/>
            <a:chOff x="0" y="0"/>
            <a:chExt cx="160" cy="1038"/>
          </a:xfrm>
        </p:grpSpPr>
        <p:sp>
          <p:nvSpPr>
            <p:cNvPr id="9257" name="AutoShape 41"/>
            <p:cNvSpPr>
              <a:spLocks noChangeArrowheads="1"/>
            </p:cNvSpPr>
            <p:nvPr/>
          </p:nvSpPr>
          <p:spPr bwMode="auto">
            <a:xfrm rot="5400000">
              <a:off x="-439" y="438"/>
              <a:ext cx="1038" cy="159"/>
            </a:xfrm>
            <a:prstGeom prst="parallelogram">
              <a:avLst>
                <a:gd name="adj" fmla="val 95023"/>
              </a:avLst>
            </a:prstGeom>
            <a:solidFill>
              <a:srgbClr val="FF99CC"/>
            </a:solidFill>
            <a:ln w="9525">
              <a:solidFill>
                <a:srgbClr val="CC0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58" name="Line 42"/>
            <p:cNvSpPr>
              <a:spLocks noChangeShapeType="1"/>
            </p:cNvSpPr>
            <p:nvPr/>
          </p:nvSpPr>
          <p:spPr bwMode="auto">
            <a:xfrm>
              <a:off x="1" y="439"/>
              <a:ext cx="159" cy="156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59" name="Group 43"/>
          <p:cNvGrpSpPr/>
          <p:nvPr/>
        </p:nvGrpSpPr>
        <p:grpSpPr>
          <a:xfrm>
            <a:off x="2111375" y="4824413"/>
            <a:ext cx="1660525" cy="241300"/>
            <a:chOff x="0" y="0"/>
            <a:chExt cx="1046" cy="152"/>
          </a:xfrm>
        </p:grpSpPr>
        <p:sp>
          <p:nvSpPr>
            <p:cNvPr id="9260" name="AutoShape 44"/>
            <p:cNvSpPr>
              <a:spLocks noChangeArrowheads="1"/>
            </p:cNvSpPr>
            <p:nvPr/>
          </p:nvSpPr>
          <p:spPr bwMode="auto">
            <a:xfrm flipH="1">
              <a:off x="0" y="0"/>
              <a:ext cx="1046" cy="152"/>
            </a:xfrm>
            <a:prstGeom prst="parallelogram">
              <a:avLst>
                <a:gd name="adj" fmla="val 96979"/>
              </a:avLst>
            </a:prstGeom>
            <a:solidFill>
              <a:srgbClr val="FF99CC"/>
            </a:solidFill>
            <a:ln w="9525">
              <a:solidFill>
                <a:srgbClr val="CC0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61" name="Line 45"/>
            <p:cNvSpPr>
              <a:spLocks noChangeShapeType="1"/>
            </p:cNvSpPr>
            <p:nvPr/>
          </p:nvSpPr>
          <p:spPr bwMode="auto">
            <a:xfrm>
              <a:off x="453" y="2"/>
              <a:ext cx="135" cy="15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62" name="Group 46"/>
          <p:cNvGrpSpPr/>
          <p:nvPr/>
        </p:nvGrpSpPr>
        <p:grpSpPr>
          <a:xfrm>
            <a:off x="5741988" y="1854200"/>
            <a:ext cx="1409700" cy="1409700"/>
            <a:chOff x="0" y="0"/>
            <a:chExt cx="888" cy="888"/>
          </a:xfrm>
        </p:grpSpPr>
        <p:sp>
          <p:nvSpPr>
            <p:cNvPr id="9263" name="Rectangle 47"/>
            <p:cNvSpPr>
              <a:spLocks noChangeArrowheads="1"/>
            </p:cNvSpPr>
            <p:nvPr/>
          </p:nvSpPr>
          <p:spPr bwMode="auto">
            <a:xfrm>
              <a:off x="0" y="444"/>
              <a:ext cx="888" cy="44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64" name="Rectangle 48"/>
            <p:cNvSpPr>
              <a:spLocks noChangeArrowheads="1"/>
            </p:cNvSpPr>
            <p:nvPr/>
          </p:nvSpPr>
          <p:spPr bwMode="auto">
            <a:xfrm>
              <a:off x="444" y="0"/>
              <a:ext cx="444" cy="44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65" name="Line 49"/>
          <p:cNvSpPr>
            <a:spLocks noChangeShapeType="1"/>
          </p:cNvSpPr>
          <p:nvPr/>
        </p:nvSpPr>
        <p:spPr bwMode="auto">
          <a:xfrm flipH="1" flipV="1">
            <a:off x="2681288" y="1847850"/>
            <a:ext cx="828675" cy="82391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6" name="Line 50"/>
          <p:cNvSpPr>
            <a:spLocks noChangeShapeType="1"/>
          </p:cNvSpPr>
          <p:nvPr/>
        </p:nvSpPr>
        <p:spPr bwMode="auto">
          <a:xfrm flipH="1" flipV="1">
            <a:off x="1976438" y="1838325"/>
            <a:ext cx="842962" cy="838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7" name="Line 51"/>
          <p:cNvSpPr>
            <a:spLocks noChangeShapeType="1"/>
          </p:cNvSpPr>
          <p:nvPr/>
        </p:nvSpPr>
        <p:spPr bwMode="auto">
          <a:xfrm flipH="1" flipV="1">
            <a:off x="1971675" y="2552700"/>
            <a:ext cx="847725" cy="8286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8" name="Line 52"/>
          <p:cNvSpPr>
            <a:spLocks noChangeShapeType="1"/>
          </p:cNvSpPr>
          <p:nvPr/>
        </p:nvSpPr>
        <p:spPr bwMode="auto">
          <a:xfrm flipH="1" flipV="1">
            <a:off x="2686050" y="3257550"/>
            <a:ext cx="823913" cy="8143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9" name="Line 53"/>
          <p:cNvSpPr>
            <a:spLocks noChangeShapeType="1"/>
          </p:cNvSpPr>
          <p:nvPr/>
        </p:nvSpPr>
        <p:spPr bwMode="auto">
          <a:xfrm flipH="1" flipV="1">
            <a:off x="1271588" y="2552700"/>
            <a:ext cx="833437" cy="82391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70" name="Line 54"/>
          <p:cNvSpPr>
            <a:spLocks noChangeShapeType="1"/>
          </p:cNvSpPr>
          <p:nvPr/>
        </p:nvSpPr>
        <p:spPr bwMode="auto">
          <a:xfrm flipH="1" flipV="1">
            <a:off x="2686050" y="2552700"/>
            <a:ext cx="823913" cy="82391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71" name="Line 55"/>
          <p:cNvSpPr>
            <a:spLocks noChangeShapeType="1"/>
          </p:cNvSpPr>
          <p:nvPr/>
        </p:nvSpPr>
        <p:spPr bwMode="auto">
          <a:xfrm flipH="1" flipV="1">
            <a:off x="1270000" y="3259138"/>
            <a:ext cx="838200" cy="83343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72" name="Line 56"/>
          <p:cNvSpPr>
            <a:spLocks noChangeShapeType="1"/>
          </p:cNvSpPr>
          <p:nvPr/>
        </p:nvSpPr>
        <p:spPr bwMode="auto">
          <a:xfrm>
            <a:off x="3509963" y="2671763"/>
            <a:ext cx="105727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73" name="Line 57"/>
          <p:cNvSpPr>
            <a:spLocks noChangeShapeType="1"/>
          </p:cNvSpPr>
          <p:nvPr/>
        </p:nvSpPr>
        <p:spPr bwMode="auto">
          <a:xfrm>
            <a:off x="2809875" y="3381375"/>
            <a:ext cx="1757363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74" name="Line 58"/>
          <p:cNvSpPr>
            <a:spLocks noChangeShapeType="1"/>
          </p:cNvSpPr>
          <p:nvPr/>
        </p:nvSpPr>
        <p:spPr bwMode="auto">
          <a:xfrm>
            <a:off x="3057525" y="3624263"/>
            <a:ext cx="1766888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75" name="Line 59"/>
          <p:cNvSpPr>
            <a:spLocks noChangeShapeType="1"/>
          </p:cNvSpPr>
          <p:nvPr/>
        </p:nvSpPr>
        <p:spPr bwMode="auto">
          <a:xfrm>
            <a:off x="3509963" y="4076700"/>
            <a:ext cx="1062037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76" name="Line 60"/>
          <p:cNvSpPr>
            <a:spLocks noChangeShapeType="1"/>
          </p:cNvSpPr>
          <p:nvPr/>
        </p:nvSpPr>
        <p:spPr bwMode="auto">
          <a:xfrm>
            <a:off x="3767138" y="4329113"/>
            <a:ext cx="105727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77" name="Line 61"/>
          <p:cNvSpPr>
            <a:spLocks noChangeShapeType="1"/>
          </p:cNvSpPr>
          <p:nvPr/>
        </p:nvSpPr>
        <p:spPr bwMode="auto">
          <a:xfrm>
            <a:off x="3762375" y="2909888"/>
            <a:ext cx="105727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78" name="Line 62"/>
          <p:cNvSpPr>
            <a:spLocks noChangeShapeType="1"/>
          </p:cNvSpPr>
          <p:nvPr/>
        </p:nvSpPr>
        <p:spPr bwMode="auto">
          <a:xfrm flipH="1">
            <a:off x="3767138" y="4324350"/>
            <a:ext cx="0" cy="7381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79" name="Line 63"/>
          <p:cNvSpPr>
            <a:spLocks noChangeShapeType="1"/>
          </p:cNvSpPr>
          <p:nvPr/>
        </p:nvSpPr>
        <p:spPr bwMode="auto">
          <a:xfrm flipH="1">
            <a:off x="3519488" y="4071938"/>
            <a:ext cx="0" cy="7429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80" name="Line 64"/>
          <p:cNvSpPr>
            <a:spLocks noChangeShapeType="1"/>
          </p:cNvSpPr>
          <p:nvPr/>
        </p:nvSpPr>
        <p:spPr bwMode="auto">
          <a:xfrm flipH="1">
            <a:off x="3052763" y="3624263"/>
            <a:ext cx="0" cy="144303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81" name="Line 65"/>
          <p:cNvSpPr>
            <a:spLocks noChangeShapeType="1"/>
          </p:cNvSpPr>
          <p:nvPr/>
        </p:nvSpPr>
        <p:spPr bwMode="auto">
          <a:xfrm flipH="1">
            <a:off x="2814638" y="3381375"/>
            <a:ext cx="0" cy="14430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82" name="Line 66"/>
          <p:cNvSpPr>
            <a:spLocks noChangeShapeType="1"/>
          </p:cNvSpPr>
          <p:nvPr/>
        </p:nvSpPr>
        <p:spPr bwMode="auto">
          <a:xfrm flipH="1">
            <a:off x="2343150" y="4329113"/>
            <a:ext cx="0" cy="73818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83" name="Line 67"/>
          <p:cNvSpPr>
            <a:spLocks noChangeShapeType="1"/>
          </p:cNvSpPr>
          <p:nvPr/>
        </p:nvSpPr>
        <p:spPr bwMode="auto">
          <a:xfrm flipH="1">
            <a:off x="2100263" y="4095750"/>
            <a:ext cx="0" cy="7286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84" name="Group 68"/>
          <p:cNvGrpSpPr/>
          <p:nvPr/>
        </p:nvGrpSpPr>
        <p:grpSpPr>
          <a:xfrm>
            <a:off x="2097088" y="2663825"/>
            <a:ext cx="1663700" cy="1663700"/>
            <a:chOff x="0" y="0"/>
            <a:chExt cx="1048" cy="1048"/>
          </a:xfrm>
        </p:grpSpPr>
        <p:sp>
          <p:nvSpPr>
            <p:cNvPr id="9285" name="AutoShape 69"/>
            <p:cNvSpPr>
              <a:spLocks noChangeArrowheads="1"/>
            </p:cNvSpPr>
            <p:nvPr/>
          </p:nvSpPr>
          <p:spPr bwMode="auto">
            <a:xfrm rot="5400000">
              <a:off x="448" y="438"/>
              <a:ext cx="1038" cy="159"/>
            </a:xfrm>
            <a:prstGeom prst="parallelogram">
              <a:avLst>
                <a:gd name="adj" fmla="val 95023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0000FF"/>
                </a:gs>
              </a:gsLst>
              <a:lin ang="5400000" scaled="1"/>
            </a:gradFill>
            <a:ln w="9525">
              <a:solidFill>
                <a:schemeClr val="tx2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86" name="AutoShape 70"/>
            <p:cNvSpPr>
              <a:spLocks noChangeArrowheads="1"/>
            </p:cNvSpPr>
            <p:nvPr/>
          </p:nvSpPr>
          <p:spPr bwMode="auto">
            <a:xfrm flipH="1">
              <a:off x="0" y="891"/>
              <a:ext cx="1046" cy="152"/>
            </a:xfrm>
            <a:prstGeom prst="parallelogram">
              <a:avLst>
                <a:gd name="adj" fmla="val 9697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0000FF"/>
                </a:gs>
              </a:gsLst>
              <a:lin ang="5400000" scaled="1"/>
            </a:gradFill>
            <a:ln w="9525">
              <a:solidFill>
                <a:schemeClr val="tx2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87" name="Group 71"/>
            <p:cNvGrpSpPr/>
            <p:nvPr/>
          </p:nvGrpSpPr>
          <p:grpSpPr>
            <a:xfrm>
              <a:off x="4" y="9"/>
              <a:ext cx="1044" cy="1039"/>
              <a:chOff x="0" y="0"/>
              <a:chExt cx="1044" cy="1039"/>
            </a:xfrm>
          </p:grpSpPr>
          <p:sp>
            <p:nvSpPr>
              <p:cNvPr id="9288" name="AutoShape 72"/>
              <p:cNvSpPr>
                <a:spLocks noChangeArrowheads="1"/>
              </p:cNvSpPr>
              <p:nvPr/>
            </p:nvSpPr>
            <p:spPr bwMode="auto">
              <a:xfrm flipH="1">
                <a:off x="449" y="444"/>
                <a:ext cx="595" cy="595"/>
              </a:xfrm>
              <a:prstGeom prst="cube">
                <a:avLst>
                  <a:gd name="adj" fmla="val 25000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0000FF">
                      <a:alpha val="51999"/>
                    </a:srgbClr>
                  </a:gs>
                </a:gsLst>
                <a:lin ang="5400000" scaled="1"/>
              </a:gradFill>
              <a:ln w="9525">
                <a:solidFill>
                  <a:schemeClr val="tx2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89" name="AutoShape 73"/>
              <p:cNvSpPr>
                <a:spLocks noChangeArrowheads="1"/>
              </p:cNvSpPr>
              <p:nvPr/>
            </p:nvSpPr>
            <p:spPr bwMode="auto">
              <a:xfrm flipH="1">
                <a:off x="449" y="0"/>
                <a:ext cx="595" cy="595"/>
              </a:xfrm>
              <a:prstGeom prst="cube">
                <a:avLst>
                  <a:gd name="adj" fmla="val 25000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0000FF">
                      <a:alpha val="51999"/>
                    </a:srgbClr>
                  </a:gs>
                </a:gsLst>
                <a:lin ang="5400000" scaled="1"/>
              </a:gradFill>
              <a:ln w="9525">
                <a:solidFill>
                  <a:schemeClr val="tx2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90" name="AutoShape 74"/>
              <p:cNvSpPr>
                <a:spLocks noChangeArrowheads="1"/>
              </p:cNvSpPr>
              <p:nvPr/>
            </p:nvSpPr>
            <p:spPr bwMode="auto">
              <a:xfrm flipH="1">
                <a:off x="0" y="444"/>
                <a:ext cx="595" cy="595"/>
              </a:xfrm>
              <a:prstGeom prst="cube">
                <a:avLst>
                  <a:gd name="adj" fmla="val 25000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0000FF">
                      <a:alpha val="51999"/>
                    </a:srgbClr>
                  </a:gs>
                </a:gsLst>
                <a:lin ang="5400000" scaled="1"/>
              </a:gradFill>
              <a:ln w="9525">
                <a:solidFill>
                  <a:schemeClr val="tx2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:p15="http://schemas.microsoft.com/office/powerpoint/2012/main" xmlns:p14="http://schemas.microsoft.com/office/powerpoint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291" name="Group 75"/>
          <p:cNvGrpSpPr/>
          <p:nvPr/>
        </p:nvGrpSpPr>
        <p:grpSpPr>
          <a:xfrm>
            <a:off x="7902575" y="1851025"/>
            <a:ext cx="889000" cy="1419225"/>
            <a:chOff x="0" y="0"/>
            <a:chExt cx="560" cy="894"/>
          </a:xfrm>
        </p:grpSpPr>
        <p:sp>
          <p:nvSpPr>
            <p:cNvPr id="9292" name="Rectangle 76"/>
            <p:cNvSpPr>
              <a:spLocks noChangeArrowheads="1"/>
            </p:cNvSpPr>
            <p:nvPr/>
          </p:nvSpPr>
          <p:spPr bwMode="auto">
            <a:xfrm>
              <a:off x="2" y="0"/>
              <a:ext cx="558" cy="89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93" name="Line 77"/>
            <p:cNvSpPr>
              <a:spLocks noChangeShapeType="1"/>
            </p:cNvSpPr>
            <p:nvPr/>
          </p:nvSpPr>
          <p:spPr bwMode="auto">
            <a:xfrm>
              <a:off x="0" y="446"/>
              <a:ext cx="5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94" name="Group 78"/>
          <p:cNvGrpSpPr/>
          <p:nvPr/>
        </p:nvGrpSpPr>
        <p:grpSpPr>
          <a:xfrm>
            <a:off x="5738813" y="4014788"/>
            <a:ext cx="1390650" cy="866775"/>
            <a:chOff x="0" y="0"/>
            <a:chExt cx="876" cy="546"/>
          </a:xfrm>
        </p:grpSpPr>
        <p:sp>
          <p:nvSpPr>
            <p:cNvPr id="9295" name="Rectangle 79"/>
            <p:cNvSpPr>
              <a:spLocks noChangeArrowheads="1"/>
            </p:cNvSpPr>
            <p:nvPr/>
          </p:nvSpPr>
          <p:spPr bwMode="auto">
            <a:xfrm>
              <a:off x="0" y="0"/>
              <a:ext cx="876" cy="54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96" name="Line 80"/>
            <p:cNvSpPr>
              <a:spLocks noChangeShapeType="1"/>
            </p:cNvSpPr>
            <p:nvPr/>
          </p:nvSpPr>
          <p:spPr bwMode="auto">
            <a:xfrm flipH="1">
              <a:off x="438" y="7"/>
              <a:ext cx="0" cy="5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929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33100" y="104521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3" presetClass="entr" presetSubtype="10" fill="hold" nodeType="afterEffect"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8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7" presetClass="entr" presetSubtype="8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7" presetClass="entr" presetSubtype="8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7" presetClass="entr" presetSubtype="8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7" presetClass="entr" presetSubtype="8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7" presetClass="entr" presetSubtype="8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93" presetID="3" presetClass="entr" presetSubtype="10" fill="hold" nodeType="afterEffect"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2" presetClass="entr" presetSubtype="8" fill="hold" grpId="3" nodeType="afterEffect"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9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ntr" presetSubtype="1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7" presetClass="entr" presetSubtype="1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9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7" presetClass="entr" presetSubtype="1" fill="hold" grpId="2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7" presetClass="entr" presetSubtype="1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17" presetClass="entr" presetSubtype="1" fill="hold" grpId="2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17" presetClass="entr" presetSubtype="1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9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9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9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9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3" presetClass="entr" presetSubtype="10" fill="hold" nodeType="afterEffect"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44" presetID="12" presetClass="entr" presetSubtype="4" fill="hold" grpId="4" nodeType="afterEffect"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6" dur="5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 0.00208 L -0.49045 0.00208" pathEditMode="relative" rAng="0" ptsTypes="AA">
                                      <p:cBhvr>
                                        <p:cTn id="153" dur="1000" spd="-999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4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12" presetClass="entr" presetSubtype="8" fill="hold" grpId="1" nodeType="afterEffect"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0.00185 L -0.39809 0.13704" pathEditMode="relative" rAng="0" ptsTypes="AA">
                                      <p:cBhvr>
                                        <p:cTn id="164" dur="1000" spd="-99900" fill="hold"/>
                                        <p:tgtEl>
                                          <p:spTgt spid="929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900" y="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12" presetClass="entr" presetSubtype="8" fill="hold" grpId="2" nodeType="afterEffect"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06 4.07407E-06 L -0.38611 0.06851" pathEditMode="relative" rAng="0" ptsTypes="AA">
                                      <p:cBhvr>
                                        <p:cTn id="175" dur="1000" spd="-99900" fill="hold"/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200" y="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7" presetID="12" presetClass="entr" presetSubtype="8" fill="hold" grpId="5" nodeType="afterEffect"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9" dur="5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 nodeType="clickPar">
                      <p:stCondLst>
                        <p:cond delay="indefinite"/>
                      </p:stCondLst>
                      <p:childTnLst>
                        <p:par>
                          <p:cTn id="1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1"/>
      <p:bldP spid="9222" grpId="2"/>
      <p:bldP spid="9248" grpId="3"/>
      <p:bldP spid="9251" grpId="4"/>
      <p:bldP spid="9252" grpId="5"/>
      <p:bldP spid="9265" grpId="6" animBg="1"/>
      <p:bldP spid="9266" grpId="7" animBg="1"/>
      <p:bldP spid="9267" grpId="8" animBg="1"/>
      <p:bldP spid="9268" grpId="9" animBg="1"/>
      <p:bldP spid="9269" grpId="10" animBg="1"/>
      <p:bldP spid="9270" grpId="11" animBg="1"/>
      <p:bldP spid="9271" grpId="12" animBg="1"/>
      <p:bldP spid="9272" grpId="13" animBg="1"/>
      <p:bldP spid="9273" grpId="14" animBg="1"/>
      <p:bldP spid="9274" grpId="15" animBg="1"/>
      <p:bldP spid="9275" grpId="16" animBg="1"/>
      <p:bldP spid="9276" grpId="17" animBg="1"/>
      <p:bldP spid="9277" grpId="18" animBg="1"/>
      <p:bldP spid="9278" grpId="19" animBg="1"/>
      <p:bldP spid="9279" grpId="20" animBg="1"/>
      <p:bldP spid="9280" grpId="21" animBg="1"/>
      <p:bldP spid="9281" grpId="22" animBg="1"/>
      <p:bldP spid="9282" grpId="23" animBg="1"/>
      <p:bldP spid="9283" grpId="24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18750" y="321297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0242" name="Picture 2" descr="sbxy-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2133600" y="476250"/>
            <a:ext cx="5040313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048000" y="5410200"/>
            <a:ext cx="31813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6000" baseline="0"/>
              <a:t>三通管</a:t>
            </a:r>
          </a:p>
        </p:txBody>
      </p:sp>
    </p:spTree>
  </p:cSld>
  <p:clrMapOvr>
    <a:masterClrMapping/>
  </p:clrMapOvr>
  <p:transition advTm="8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83768" y="486916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0" y="4652963"/>
            <a:ext cx="91440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b="1" baseline="0">
                <a:solidFill>
                  <a:schemeClr val="hlink"/>
                </a:solidFill>
                <a:latin typeface="华文细黑" pitchFamily="2" charset="-122"/>
                <a:ea typeface="华文细黑" pitchFamily="2" charset="-122"/>
              </a:rPr>
              <a:t>    先画出两条互相垂直的辅助坐标轴。在第二象限画出主视图；根据“主、俯两图长对正”的原则，在第三象限画出俯视图；根据“主、左两图高平齐”的原则和“左、俯两图宽相等”的原则，在第一象限画出左视图。</a:t>
            </a:r>
          </a:p>
        </p:txBody>
      </p:sp>
      <p:pic>
        <p:nvPicPr>
          <p:cNvPr id="12291" name="Picture 3" descr="g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381000" y="625475"/>
            <a:ext cx="5270500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g7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5254625" y="2228850"/>
            <a:ext cx="3421063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1116013" y="476250"/>
            <a:ext cx="1511300" cy="576263"/>
          </a:xfrm>
          <a:prstGeom prst="flowChartInternalStorage">
            <a:avLst/>
          </a:prstGeom>
          <a:solidFill>
            <a:srgbClr val="66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4000" b="1" baseline="0">
                <a:solidFill>
                  <a:srgbClr val="FF6600"/>
                </a:solidFill>
                <a:ea typeface="华文新魏" pitchFamily="2" charset="-122"/>
              </a:rPr>
              <a:t>例题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81000" y="1052513"/>
            <a:ext cx="8763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baseline="0"/>
              <a:t>例</a:t>
            </a:r>
            <a:r>
              <a:rPr lang="en-US" altLang="zh-CN" sz="3200" b="1" baseline="0"/>
              <a:t>1      </a:t>
            </a:r>
            <a:r>
              <a:rPr lang="zh-CN" altLang="en-US" sz="3200" b="1" baseline="0"/>
              <a:t>画出如图所示的正方体三视图</a:t>
            </a:r>
            <a:r>
              <a:rPr lang="en-US" altLang="zh-CN" sz="3200" b="1" baseline="0"/>
              <a:t>. </a:t>
            </a:r>
          </a:p>
        </p:txBody>
      </p:sp>
      <p:pic>
        <p:nvPicPr>
          <p:cNvPr id="13316" name="Picture 4" descr="g4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684213" y="1508125"/>
            <a:ext cx="2232025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4689475" y="1557338"/>
            <a:ext cx="4419600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179388" y="3716338"/>
            <a:ext cx="453707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468313" y="2781300"/>
            <a:ext cx="8380412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503238" y="549275"/>
            <a:ext cx="8640762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323850" y="1557338"/>
            <a:ext cx="55054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演示文稿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教学课件模板</Template>
  <TotalTime>0</TotalTime>
  <Words>719</Words>
  <Application>Aspose.Slides for Java</Application>
  <PresentationFormat>全屏显示(4:3)</PresentationFormat>
  <Paragraphs>110</Paragraphs>
  <Slides>18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演示文稿1</vt:lpstr>
      <vt:lpstr>幻灯片 1</vt:lpstr>
      <vt:lpstr>幻灯片 2</vt:lpstr>
      <vt:lpstr>幻灯片 3</vt:lpstr>
      <vt:lpstr>三视图画法</vt:lpstr>
      <vt:lpstr>三视图画法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cp:lastPrinted>2020-12-14T16:12:01Z</cp:lastPrinted>
  <dcterms:created xsi:type="dcterms:W3CDTF">2020-12-14T16:12:01Z</dcterms:created>
  <dcterms:modified xsi:type="dcterms:W3CDTF">2021-02-03T02:32:49Z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