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2" r:id="rId3"/>
    <p:sldId id="277" r:id="rId4"/>
    <p:sldId id="278" r:id="rId6"/>
    <p:sldId id="259" r:id="rId7"/>
    <p:sldId id="270" r:id="rId8"/>
    <p:sldId id="279" r:id="rId9"/>
    <p:sldId id="258" r:id="rId10"/>
    <p:sldId id="276" r:id="rId11"/>
    <p:sldId id="311" r:id="rId12"/>
    <p:sldId id="281" r:id="rId13"/>
    <p:sldId id="272" r:id="rId14"/>
    <p:sldId id="280" r:id="rId15"/>
    <p:sldId id="301" r:id="rId16"/>
    <p:sldId id="299" r:id="rId17"/>
    <p:sldId id="288" r:id="rId18"/>
    <p:sldId id="287" r:id="rId19"/>
    <p:sldId id="286" r:id="rId20"/>
    <p:sldId id="303" r:id="rId21"/>
    <p:sldId id="304" r:id="rId22"/>
    <p:sldId id="306" r:id="rId23"/>
    <p:sldId id="305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81" autoAdjust="0"/>
  </p:normalViewPr>
  <p:slideViewPr>
    <p:cSldViewPr>
      <p:cViewPr varScale="1">
        <p:scale>
          <a:sx n="75" d="100"/>
          <a:sy n="75" d="100"/>
        </p:scale>
        <p:origin x="-1716" y="-84"/>
      </p:cViewPr>
      <p:guideLst>
        <p:guide orient="horz" pos="2184"/>
        <p:guide pos="6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>
    <p:checke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>
    <p:checke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>
    <p:checker dir="vert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advTm="8000">
    <p:checker dir="vert"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9730" y="2531745"/>
            <a:ext cx="8602345" cy="1325880"/>
          </a:xfrm>
        </p:spPr>
        <p:txBody>
          <a:bodyPr/>
          <a:lstStyle/>
          <a:p>
            <a:pPr algn="ctr"/>
            <a:r>
              <a:rPr lang="en-US" altLang="zh-CN" sz="5400" b="1"/>
              <a:t>5.5 </a:t>
            </a:r>
            <a:r>
              <a:rPr lang="zh-CN" altLang="en-US" sz="5400" b="1"/>
              <a:t>确定</a:t>
            </a:r>
            <a:br>
              <a:rPr lang="zh-CN" altLang="en-US" sz="5400" b="1"/>
            </a:br>
            <a:r>
              <a:rPr lang="zh-CN" altLang="en-US" sz="5400" b="1"/>
              <a:t>二次函数的表达式</a:t>
            </a:r>
            <a:endParaRPr lang="zh-CN" altLang="en-US" sz="5400" b="1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81050" y="2316163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解：</a:t>
            </a:r>
            <a:endParaRPr lang="zh-CN" altLang="en-US" sz="240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476375" y="2989263"/>
            <a:ext cx="59928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设所求的二次函数为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y=a(x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1)(x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－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zh-CN" altLang="en-US" sz="240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309688" y="1525588"/>
            <a:ext cx="75215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已知抛物线与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轴交于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0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），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1,0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并经过点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0,1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），求抛物线的解析式？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1476375" y="3594100"/>
            <a:ext cx="33924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∵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点</a:t>
            </a:r>
            <a:r>
              <a:rPr lang="en-US" altLang="zh-CN" sz="2400">
                <a:latin typeface="Times New Roman" panose="02020603050405020304"/>
                <a:ea typeface="楷体" panose="02010609060101010101" pitchFamily="49" charset="-122"/>
              </a:rPr>
              <a:t>M( 0,1 )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在抛物线上</a:t>
            </a:r>
            <a:endParaRPr lang="zh-CN" altLang="en-US" sz="240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1476375" y="4197350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a(0+1)(0-1)=1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1620838" y="4651375"/>
            <a:ext cx="2297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解得：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a=-1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1476375" y="5254625"/>
            <a:ext cx="5867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抛物线解析式为 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y=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-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(x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1)(x-1)</a:t>
            </a:r>
            <a:endParaRPr lang="en-US" altLang="zh-CN" sz="240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6253163" y="5286375"/>
            <a:ext cx="1366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－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+1</a:t>
            </a:r>
            <a:endParaRPr lang="en-US" altLang="zh-CN" sz="2400"/>
          </a:p>
        </p:txBody>
      </p:sp>
      <p:sp>
        <p:nvSpPr>
          <p:cNvPr id="14345" name="Text Box 22"/>
          <p:cNvSpPr txBox="1">
            <a:spLocks noChangeArrowheads="1"/>
          </p:cNvSpPr>
          <p:nvPr/>
        </p:nvSpPr>
        <p:spPr bwMode="auto">
          <a:xfrm>
            <a:off x="80963" y="1525588"/>
            <a:ext cx="1395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例 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endParaRPr lang="en-US" altLang="zh-CN" i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4346" name="TextBox 18"/>
          <p:cNvSpPr txBox="1">
            <a:spLocks noChangeArrowheads="1"/>
          </p:cNvSpPr>
          <p:nvPr/>
        </p:nvSpPr>
        <p:spPr bwMode="auto">
          <a:xfrm>
            <a:off x="1476375" y="2414588"/>
            <a:ext cx="6143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∵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抛物线与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轴交于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（－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0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），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1,0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zh-CN" altLang="en-US" sz="2400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aphicFrame>
        <p:nvGraphicFramePr>
          <p:cNvPr id="3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833563" y="655638"/>
          <a:ext cx="5475287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1" imgW="1587500" imgH="215900" progId="Equation.KSEE3">
                  <p:embed/>
                </p:oleObj>
              </mc:Choice>
              <mc:Fallback>
                <p:oleObj name="" r:id="rId1" imgW="15875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833563" y="655638"/>
                        <a:ext cx="5475287" cy="744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19100" y="877888"/>
            <a:ext cx="1517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交点式</a:t>
            </a:r>
            <a:endParaRPr lang="zh-CN" altLang="en-US" sz="3200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1"/>
      <p:bldP spid="30735" grpId="2"/>
      <p:bldP spid="30736" grpId="3"/>
      <p:bldP spid="30737" grpId="4"/>
      <p:bldP spid="30738" grpId="5"/>
      <p:bldP spid="30739" grpId="6"/>
      <p:bldP spid="2" grpId="7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557655"/>
            <a:ext cx="9144000" cy="45256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．若已知二次函数的图象上任意三点坐标，则用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2. 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若已知二次函数图象的顶点坐标（或对称轴最值），则应用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3.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若已知二次函数图象与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轴的两交点坐标，则应用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3384550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知识归纳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042988" y="2133600"/>
            <a:ext cx="4479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一般式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y=ax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+bx+c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a≠0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zh-CN" altLang="en-US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916238" y="3213100"/>
            <a:ext cx="3671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顶点式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y=a(x-h)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+k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1331913" y="4221163"/>
            <a:ext cx="35702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交点式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y=a(x-x</a:t>
            </a:r>
            <a:r>
              <a:rPr lang="en-US" altLang="zh-CN" baseline="-25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)(x-x</a:t>
            </a:r>
            <a:r>
              <a:rPr lang="en-US" altLang="zh-CN" baseline="-25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),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366" name="Rectangle 13"/>
          <p:cNvSpPr>
            <a:spLocks noChangeArrowheads="1"/>
          </p:cNvSpPr>
          <p:nvPr/>
        </p:nvSpPr>
        <p:spPr bwMode="auto">
          <a:xfrm>
            <a:off x="4211638" y="620713"/>
            <a:ext cx="4122737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求二次函数解析式的方法</a:t>
            </a:r>
            <a:endParaRPr lang="zh-CN" altLang="en-US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367" name="Rectangle 9"/>
          <p:cNvSpPr>
            <a:spLocks noChangeArrowheads="1"/>
          </p:cNvSpPr>
          <p:nvPr/>
        </p:nvSpPr>
        <p:spPr bwMode="auto">
          <a:xfrm>
            <a:off x="217488" y="4797425"/>
            <a:ext cx="845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、 求二次函数的解析式的一般步骤：</a:t>
            </a:r>
            <a:endParaRPr lang="zh-CN" altLang="en-US" sz="3200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755650" y="5237163"/>
            <a:ext cx="67691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66"/>
                </a:solidFill>
                <a:latin typeface="Times New Roman" panose="02020603050405020304"/>
                <a:ea typeface="楷体" panose="02010609060101010101" pitchFamily="49" charset="-122"/>
              </a:rPr>
              <a:t>一设、二列、三解、四还原</a:t>
            </a:r>
            <a:r>
              <a:rPr lang="en-US" altLang="zh-CN" sz="3600">
                <a:solidFill>
                  <a:srgbClr val="FF0066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>
              <a:solidFill>
                <a:srgbClr val="FF0066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  <p:bldP spid="1229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ChangeArrowheads="1"/>
          </p:cNvSpPr>
          <p:nvPr/>
        </p:nvSpPr>
        <p:spPr bwMode="auto">
          <a:xfrm>
            <a:off x="274638" y="455613"/>
            <a:ext cx="2057400" cy="381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8ED0F4"/>
              </a:gs>
            </a:gsLst>
            <a:lin ang="5400000" scaled="1"/>
          </a:gradFill>
          <a:ln w="9525">
            <a:solidFill>
              <a:schemeClr val="accent1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386" name="未知"/>
          <p:cNvSpPr>
            <a:spLocks noChangeArrowheads="1"/>
          </p:cNvSpPr>
          <p:nvPr/>
        </p:nvSpPr>
        <p:spPr bwMode="auto">
          <a:xfrm>
            <a:off x="350838" y="379413"/>
            <a:ext cx="609600" cy="304800"/>
          </a:xfrm>
          <a:custGeom>
            <a:avLst/>
            <a:gdLst>
              <a:gd name="T0" fmla="*/ 0 w 384"/>
              <a:gd name="T1" fmla="*/ 0 h 240"/>
              <a:gd name="T2" fmla="*/ 384 w 384"/>
              <a:gd name="T3" fmla="*/ 0 h 240"/>
              <a:gd name="T4" fmla="*/ 192 w 384"/>
              <a:gd name="T5" fmla="*/ 240 h 240"/>
              <a:gd name="T6" fmla="*/ 0 w 384"/>
              <a:gd name="T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240">
                <a:moveTo>
                  <a:pt x="0" y="0"/>
                </a:moveTo>
                <a:lnTo>
                  <a:pt x="384" y="0"/>
                </a:lnTo>
                <a:lnTo>
                  <a:pt x="192" y="24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77777"/>
              </a:gs>
              <a:gs pos="50000">
                <a:srgbClr val="FFFFFF"/>
              </a:gs>
              <a:gs pos="100000">
                <a:srgbClr val="77777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未知"/>
          <p:cNvSpPr/>
          <p:nvPr/>
        </p:nvSpPr>
        <p:spPr bwMode="auto">
          <a:xfrm>
            <a:off x="579438" y="625475"/>
            <a:ext cx="152400" cy="15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0"/>
              </a:cxn>
              <a:cxn ang="0">
                <a:pos x="48" y="96"/>
              </a:cxn>
              <a:cxn ang="0">
                <a:pos x="0" y="0"/>
              </a:cxn>
            </a:cxnLst>
            <a:rect l="0" t="0" r="r" b="b"/>
            <a:pathLst>
              <a:path w="96" h="96">
                <a:moveTo>
                  <a:pt x="0" y="0"/>
                </a:moveTo>
                <a:lnTo>
                  <a:pt x="96" y="0"/>
                </a:lnTo>
                <a:lnTo>
                  <a:pt x="48" y="9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50000">
                <a:srgbClr val="969696"/>
              </a:gs>
              <a:gs pos="100000">
                <a:schemeClr val="bg1"/>
              </a:gs>
            </a:gsLst>
            <a:lin ang="0" scaled="1"/>
          </a:gradFill>
          <a:ln w="9525" cap="flat" cmpd="sng">
            <a:solidFill>
              <a:srgbClr val="000000"/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6388" name="未知"/>
          <p:cNvSpPr>
            <a:spLocks noChangeArrowheads="1"/>
          </p:cNvSpPr>
          <p:nvPr/>
        </p:nvSpPr>
        <p:spPr bwMode="auto">
          <a:xfrm>
            <a:off x="350838" y="74613"/>
            <a:ext cx="609600" cy="381000"/>
          </a:xfrm>
          <a:custGeom>
            <a:avLst/>
            <a:gdLst>
              <a:gd name="T0" fmla="*/ 0 w 336"/>
              <a:gd name="T1" fmla="*/ 0 h 240"/>
              <a:gd name="T2" fmla="*/ 336 w 336"/>
              <a:gd name="T3" fmla="*/ 0 h 240"/>
              <a:gd name="T4" fmla="*/ 336 w 336"/>
              <a:gd name="T5" fmla="*/ 192 h 240"/>
              <a:gd name="T6" fmla="*/ 192 w 336"/>
              <a:gd name="T7" fmla="*/ 240 h 240"/>
              <a:gd name="T8" fmla="*/ 96 w 336"/>
              <a:gd name="T9" fmla="*/ 240 h 240"/>
              <a:gd name="T10" fmla="*/ 0 w 336"/>
              <a:gd name="T11" fmla="*/ 192 h 240"/>
              <a:gd name="T12" fmla="*/ 0 w 336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240">
                <a:moveTo>
                  <a:pt x="0" y="0"/>
                </a:moveTo>
                <a:lnTo>
                  <a:pt x="336" y="0"/>
                </a:lnTo>
                <a:lnTo>
                  <a:pt x="336" y="192"/>
                </a:lnTo>
                <a:lnTo>
                  <a:pt x="192" y="240"/>
                </a:lnTo>
                <a:lnTo>
                  <a:pt x="96" y="240"/>
                </a:lnTo>
                <a:lnTo>
                  <a:pt x="0" y="192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9933"/>
              </a:gs>
              <a:gs pos="50000">
                <a:srgbClr val="FFFF99"/>
              </a:gs>
              <a:gs pos="100000">
                <a:srgbClr val="FF9933"/>
              </a:gs>
            </a:gsLst>
            <a:lin ang="0" scaled="1"/>
          </a:gradFill>
          <a:ln w="9525">
            <a:solidFill>
              <a:srgbClr val="FF9933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Oval 8"/>
          <p:cNvSpPr>
            <a:spLocks noChangeArrowheads="1"/>
          </p:cNvSpPr>
          <p:nvPr/>
        </p:nvSpPr>
        <p:spPr bwMode="auto">
          <a:xfrm>
            <a:off x="350838" y="0"/>
            <a:ext cx="608012" cy="150813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33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390" name="Oval 9"/>
          <p:cNvSpPr>
            <a:spLocks noChangeArrowheads="1"/>
          </p:cNvSpPr>
          <p:nvPr/>
        </p:nvSpPr>
        <p:spPr bwMode="auto">
          <a:xfrm>
            <a:off x="579438" y="0"/>
            <a:ext cx="152400" cy="74613"/>
          </a:xfrm>
          <a:prstGeom prst="ellipse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0" y="1052513"/>
            <a:ext cx="8820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ea typeface="华文中宋" panose="02010600040101010101" pitchFamily="2" charset="-122"/>
            </a:endParaRPr>
          </a:p>
        </p:txBody>
      </p: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254000" y="1054100"/>
            <a:ext cx="8567738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C00CC"/>
                </a:solidFill>
                <a:latin typeface="Times New Roman" panose="02020603050405020304"/>
                <a:ea typeface="楷体" panose="02010609060101010101" pitchFamily="49" charset="-122"/>
              </a:rPr>
              <a:t>选择最优解法</a:t>
            </a:r>
            <a:r>
              <a:rPr lang="zh-CN" altLang="en-US" sz="3200">
                <a:solidFill>
                  <a:srgbClr val="CC00CC"/>
                </a:solidFill>
                <a:latin typeface="Times New Roman" panose="02020603050405020304"/>
                <a:ea typeface="楷体" panose="02010609060101010101" pitchFamily="49" charset="-122"/>
              </a:rPr>
              <a:t>：</a:t>
            </a:r>
            <a:endParaRPr lang="zh-CN" altLang="en-US" sz="3200">
              <a:solidFill>
                <a:srgbClr val="CC00CC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、已知抛物线的图象经过点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(1,4)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(-1,-1)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(2,-2)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，设抛物线解析式为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__________.</a:t>
            </a:r>
            <a:endParaRPr lang="en-US" altLang="zh-CN" sz="2400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、已知抛物线的顶点坐标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(-2,3) 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，且经过点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(1,4) ,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设抛物线解析式为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____________.</a:t>
            </a:r>
            <a:endParaRPr lang="en-US" altLang="zh-CN" sz="2400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、已知抛物线的对称轴是直线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x=-2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，且经过点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(1,3)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(5,6)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，设抛物线解析式为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________.</a:t>
            </a:r>
            <a:endParaRPr lang="en-US" altLang="zh-CN" sz="2400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、已知抛物线与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x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轴交于点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A(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－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0)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、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B(1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0)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，且经过点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(2,-3),</a:t>
            </a:r>
            <a:r>
              <a:rPr lang="zh-CN" altLang="en-US" sz="2400">
                <a:latin typeface="Times New Roman" panose="02020603050405020304" pitchFamily="2" charset="-122"/>
                <a:ea typeface="楷体" panose="02010609060101010101" pitchFamily="49" charset="-122"/>
              </a:rPr>
              <a:t>设抛物线解析式为</a:t>
            </a:r>
            <a:r>
              <a:rPr lang="en-US" altLang="zh-CN" sz="2400">
                <a:latin typeface="Times New Roman" panose="02020603050405020304" pitchFamily="2" charset="-122"/>
                <a:ea typeface="楷体" panose="02010609060101010101" pitchFamily="49" charset="-122"/>
              </a:rPr>
              <a:t>_______.</a:t>
            </a:r>
            <a:endParaRPr lang="en-US" altLang="zh-CN" sz="2400"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16393" name="Text Box 12"/>
          <p:cNvSpPr txBox="1">
            <a:spLocks noChangeArrowheads="1"/>
          </p:cNvSpPr>
          <p:nvPr/>
        </p:nvSpPr>
        <p:spPr bwMode="auto">
          <a:xfrm>
            <a:off x="3419475" y="549275"/>
            <a:ext cx="22320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66FF"/>
                </a:solidFill>
                <a:latin typeface="Times New Roman" panose="02020603050405020304"/>
                <a:ea typeface="楷体" panose="02010609060101010101" pitchFamily="49" charset="-122"/>
              </a:rPr>
              <a:t>当堂检测</a:t>
            </a:r>
            <a:endParaRPr lang="zh-CN" altLang="en-US" sz="4000">
              <a:solidFill>
                <a:srgbClr val="0066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508625" y="2205038"/>
            <a:ext cx="25923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设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y=ax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+bx+c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5508625" y="3168650"/>
            <a:ext cx="2951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设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y=a(x+2)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+3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5508625" y="4797425"/>
            <a:ext cx="2697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设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y=a(x+1)(x-1),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5508625" y="3933825"/>
            <a:ext cx="28082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设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y=a(x+2)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+k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1135" y="334010"/>
            <a:ext cx="6062980" cy="13252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中考链接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7410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084580"/>
            <a:ext cx="8229600" cy="5041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2018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济宁）如图，已知抛物线y=ax2+bx+c(a≠0)经过点A(3，0)，B(﹣1，0)，C(0，﹣3)．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（1）求该抛物线的解析式；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6288" y="2665413"/>
            <a:ext cx="2433637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8135" y="415925"/>
            <a:ext cx="6062980" cy="13252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中考链接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434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204470" y="1264920"/>
            <a:ext cx="8229600" cy="5064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Times New Roman" panose="02020603050405020304"/>
                <a:ea typeface="楷体" panose="02010609060101010101" pitchFamily="49" charset="-122"/>
              </a:rPr>
              <a:t>2018</a:t>
            </a: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德州）如图1，在平面直角坐标系中，直线y=x﹣1与抛物线y=﹣   +bx+c交于A、B两点，其中A（m，0）、B（4，n），该抛物线与y轴交于点C，与x轴交于另一点D．</a:t>
            </a:r>
            <a:endParaRPr lang="zh-CN" altLang="en-US" sz="2800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（1）求m、n的值及该抛物线的解析式；</a:t>
            </a:r>
            <a:endParaRPr lang="zh-CN" altLang="en-US" sz="2800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8435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325" y="3467100"/>
            <a:ext cx="1914525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436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87140" y="1669098"/>
          <a:ext cx="4635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2" imgW="190500" imgH="190500" progId="Equation.KSEE3">
                  <p:embed/>
                </p:oleObj>
              </mc:Choice>
              <mc:Fallback>
                <p:oleObj name="" r:id="rId2" imgW="190500" imgH="1905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787140" y="1669098"/>
                        <a:ext cx="4635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76225" y="1482725"/>
            <a:ext cx="8867775" cy="1108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Tx/>
              <a:buNone/>
            </a:pPr>
            <a:r>
              <a:rPr lang="zh-CN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已知二次函数对称轴为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x=2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，且过（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）、（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-1,10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）两点，求二次函数的表达式。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30225" y="3640138"/>
            <a:ext cx="86248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、已知二次函数极值为</a:t>
            </a:r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，且过（</a:t>
            </a:r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）、</a:t>
            </a:r>
            <a:endParaRPr lang="zh-CN" altLang="en-US" sz="3200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-1,1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）两点，求二次函数的表达式。</a:t>
            </a:r>
            <a:endParaRPr lang="zh-CN" altLang="en-US" sz="320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900113" y="2716213"/>
            <a:ext cx="63357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解：设</a:t>
            </a:r>
            <a:r>
              <a:rPr lang="zh-CN" altLang="zh-CN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y=a(x-2)</a:t>
            </a:r>
            <a:r>
              <a:rPr lang="zh-CN" altLang="zh-CN" baseline="30000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2</a:t>
            </a:r>
            <a:r>
              <a:rPr lang="zh-CN" altLang="zh-CN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-k</a:t>
            </a:r>
            <a:endParaRPr lang="zh-CN" altLang="zh-CN">
              <a:solidFill>
                <a:srgbClr val="0000FF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900113" y="5118100"/>
            <a:ext cx="6335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解：设</a:t>
            </a:r>
            <a:r>
              <a:rPr lang="zh-CN" altLang="zh-CN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y=a(x-h)</a:t>
            </a:r>
            <a:r>
              <a:rPr lang="zh-CN" altLang="zh-CN" baseline="30000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2</a:t>
            </a:r>
            <a:r>
              <a:rPr lang="zh-CN" altLang="zh-CN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+2</a:t>
            </a:r>
            <a:endParaRPr lang="zh-CN" altLang="zh-CN">
              <a:solidFill>
                <a:srgbClr val="0000FF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20485" name="文本框 1"/>
          <p:cNvSpPr txBox="1">
            <a:spLocks noChangeArrowheads="1"/>
          </p:cNvSpPr>
          <p:nvPr/>
        </p:nvSpPr>
        <p:spPr bwMode="auto">
          <a:xfrm>
            <a:off x="1252538" y="735013"/>
            <a:ext cx="55514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课后检测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1"/>
      <p:bldP spid="15365" grpId="2"/>
      <p:bldP spid="15366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960755"/>
            <a:ext cx="6062980" cy="13252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 fontAlgn="t"/>
            <a:r>
              <a:rPr lang="zh-CN" altLang="zh-CN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</a:t>
            </a:r>
            <a:endParaRPr lang="zh-CN" altLang="zh-CN" sz="5400" b="1">
              <a:solidFill>
                <a:srgbClr val="FF0000"/>
              </a:solidFill>
            </a:endParaRPr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361950"/>
            <a:ext cx="8229600" cy="167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Tx/>
              <a:buNone/>
            </a:pP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  3.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已知一个二次函数的图象经过点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(4,-3)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，并且当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x=3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时有最大值</a:t>
            </a:r>
            <a:r>
              <a:rPr lang="zh-CN" altLang="zh-CN" b="1"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，试确定这个二次函数的解析式。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1507" name="Rectangle 2"/>
          <p:cNvSpPr txBox="1">
            <a:spLocks noChangeArrowheads="1"/>
          </p:cNvSpPr>
          <p:nvPr/>
        </p:nvSpPr>
        <p:spPr bwMode="auto">
          <a:xfrm>
            <a:off x="261938" y="1857375"/>
            <a:ext cx="8424862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pPr eaLnBrk="0" hangingPunct="0"/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∵  当x=3时，有最大值4∴  顶点坐标为(3,4) 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设二次函数解析式为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zh-CN" altLang="zh-CN" sz="3200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y=a(x-</a:t>
            </a:r>
            <a:r>
              <a:rPr lang="zh-CN" altLang="zh-CN" sz="320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3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zh-CN" sz="320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zh-CN" sz="3200">
              <a:solidFill>
                <a:srgbClr val="FF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∵  函数图象过点（4，- 3）</a:t>
            </a:r>
            <a:endParaRPr lang="zh-CN" altLang="zh-CN" sz="3200">
              <a:latin typeface="Arial" panose="020B0604020202020204" pitchFamily="34" charset="0"/>
            </a:endParaRPr>
          </a:p>
          <a:p>
            <a:pPr eaLnBrk="0" hangingPunct="0"/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∴  a(4 - 3)</a:t>
            </a:r>
            <a:r>
              <a:rPr lang="zh-CN" altLang="zh-CN" sz="3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+4 = - 3</a:t>
            </a:r>
            <a:endParaRPr lang="zh-CN" altLang="zh-CN" sz="3200">
              <a:latin typeface="Arial" panose="020B0604020202020204" pitchFamily="34" charset="0"/>
            </a:endParaRPr>
          </a:p>
          <a:p>
            <a:pPr eaLnBrk="0" hangingPunct="0"/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∴  a= -7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∴ 二次函数的解析式为：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y= -7(x-3)</a:t>
            </a:r>
            <a:r>
              <a:rPr lang="zh-CN" altLang="zh-CN" sz="3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+4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>
              <a:buFontTx/>
              <a:buChar char="•"/>
            </a:pPr>
            <a:endParaRPr lang="zh-CN" altLang="zh-CN" sz="3200" b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990600" y="1143000"/>
            <a:ext cx="670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22530" name="Text Box 10"/>
          <p:cNvSpPr txBox="1">
            <a:spLocks noChangeArrowheads="1"/>
          </p:cNvSpPr>
          <p:nvPr/>
        </p:nvSpPr>
        <p:spPr bwMode="auto">
          <a:xfrm>
            <a:off x="533400" y="1612900"/>
            <a:ext cx="83058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>
                <a:latin typeface="Times New Roman" panose="02020603050405020304" pitchFamily="2" charset="-122"/>
                <a:ea typeface="楷体" panose="02010609060101010101" pitchFamily="49" charset="-122"/>
              </a:rPr>
              <a:t>4.</a:t>
            </a:r>
            <a:r>
              <a:rPr lang="zh-CN" altLang="en-US" sz="3200">
                <a:latin typeface="Times New Roman" panose="02020603050405020304" pitchFamily="2" charset="-122"/>
                <a:ea typeface="楷体" panose="02010609060101010101" pitchFamily="49" charset="-122"/>
              </a:rPr>
              <a:t>已知抛物线在</a:t>
            </a:r>
            <a:r>
              <a:rPr lang="en-US" altLang="zh-CN" sz="3200">
                <a:latin typeface="Times New Roman" panose="02020603050405020304" pitchFamily="2" charset="-122"/>
                <a:ea typeface="楷体" panose="02010609060101010101" pitchFamily="49" charset="-122"/>
              </a:rPr>
              <a:t>x</a:t>
            </a:r>
            <a:r>
              <a:rPr lang="zh-CN" altLang="en-US" sz="3200">
                <a:latin typeface="Times New Roman" panose="02020603050405020304" pitchFamily="2" charset="-122"/>
                <a:ea typeface="楷体" panose="02010609060101010101" pitchFamily="49" charset="-122"/>
              </a:rPr>
              <a:t>轴上所截线段长为</a:t>
            </a:r>
            <a:r>
              <a:rPr lang="en-US" altLang="zh-CN" sz="3200">
                <a:latin typeface="Times New Roman" panose="02020603050405020304" pitchFamily="2" charset="-122"/>
                <a:ea typeface="楷体" panose="0201060906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2" charset="-122"/>
                <a:ea typeface="楷体" panose="02010609060101010101" pitchFamily="49" charset="-122"/>
              </a:rPr>
              <a:t>，</a:t>
            </a:r>
            <a:endParaRPr lang="zh-CN" altLang="en-US" sz="3200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latin typeface="Times New Roman" panose="02020603050405020304" pitchFamily="2" charset="-122"/>
                <a:ea typeface="楷体" panose="02010609060101010101" pitchFamily="49" charset="-122"/>
              </a:rPr>
              <a:t>顶点坐标为</a:t>
            </a:r>
            <a:r>
              <a:rPr lang="en-US" altLang="zh-CN" sz="3200">
                <a:latin typeface="Times New Roman" panose="02020603050405020304" pitchFamily="2" charset="-122"/>
                <a:ea typeface="楷体" panose="02010609060101010101" pitchFamily="49" charset="-122"/>
              </a:rPr>
              <a:t>(2,4),</a:t>
            </a:r>
            <a:r>
              <a:rPr lang="zh-CN" altLang="en-US" sz="3200">
                <a:latin typeface="Times New Roman" panose="02020603050405020304" pitchFamily="2" charset="-122"/>
                <a:ea typeface="楷体" panose="02010609060101010101" pitchFamily="49" charset="-122"/>
              </a:rPr>
              <a:t>求这个函数的解析式</a:t>
            </a:r>
            <a:endParaRPr lang="zh-CN" altLang="en-US" sz="3200"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274955"/>
            <a:ext cx="82296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5.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2018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枣庄）如图1，已知二次函数y=ax2+x+c（a≠0）的图象与y轴交于点A（0，4），与x轴交于点B、C，点C坐标为（8，0），连接AB、AC．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（1）请直接写出二次函数y=ax2+x+c的表达式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3555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2825" y="3349625"/>
            <a:ext cx="31813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274955"/>
            <a:ext cx="82296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6.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2018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淄博）如图，抛物线y=ax2+bx经过△OAB的三个顶点，其中点A（1，），点B（3，﹣），O为坐标原点．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（1）求这条抛物线所对应的函数表达式；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4579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8275" y="2989263"/>
            <a:ext cx="2671763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0985" y="744220"/>
            <a:ext cx="3526790" cy="799465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学习目标</a:t>
            </a:r>
            <a:endParaRPr lang="zh-CN" altLang="en-US" b="1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14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1711325"/>
            <a:ext cx="8676005" cy="3157855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会利用待定系数法求二次函数的表达式；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（重点）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、能根据已知条件，设出相应的二次函数的表达式的形式，较简便的求出二次函数表达式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（难点）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274955"/>
            <a:ext cx="82296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7.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2018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菏泽）如图，在平面直角坐标系中，抛物线y=ax2+bx﹣5交y轴于点A，交x轴于点B（﹣5，0）和点C（1，0），过点A作AD∥x轴交抛物线于点D．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（1）求此抛物线的表达式；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5603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7863" y="2954338"/>
            <a:ext cx="24780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274955"/>
            <a:ext cx="82296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8.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2018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泰安）如图，在平面直角坐标系中，二次函数y=ax2+bx+c交x轴于点A（﹣4，0）、B（2，0），交y轴于点C（0，6），在y轴上有一点E（0，﹣2），连接AE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（1）求二次函数的表达式；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6627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525" y="2768600"/>
            <a:ext cx="2786063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409575"/>
            <a:ext cx="4594860" cy="88138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复习提问：</a:t>
            </a:r>
            <a:endParaRPr lang="zh-CN" altLang="en-US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7451725" y="6932613"/>
            <a:ext cx="180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0"/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49250" y="1460500"/>
            <a:ext cx="83264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1.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二次函数表达式的一般形式是什么</a:t>
            </a:r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?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323850" y="2708275"/>
            <a:ext cx="8569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342900" indent="-3429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1pPr>
            <a:lvl2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2pPr>
            <a:lvl3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3pPr>
            <a:lvl4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4pPr>
            <a:lvl5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AutoNum type="arabicPeriod" startAt="2"/>
            </a:pP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二次函数表达式的顶点式是什么</a:t>
            </a:r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? </a:t>
            </a:r>
            <a:endParaRPr lang="en-US" altLang="zh-CN" sz="320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404938" y="2036763"/>
            <a:ext cx="6480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y=ax²+bx+c    (a,b,c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为常数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 ≠0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)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404938" y="3429000"/>
            <a:ext cx="4103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y=a(x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-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h)</a:t>
            </a:r>
            <a:r>
              <a:rPr lang="en-US" altLang="zh-CN" baseline="300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+k     (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 ≠0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)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75" name="文本框 1"/>
          <p:cNvSpPr txBox="1">
            <a:spLocks noChangeArrowheads="1"/>
          </p:cNvSpPr>
          <p:nvPr/>
        </p:nvSpPr>
        <p:spPr bwMode="auto">
          <a:xfrm>
            <a:off x="420688" y="4244975"/>
            <a:ext cx="6869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3.</a:t>
            </a:r>
            <a:r>
              <a:rPr lang="zh-CN" altLang="en-US" sz="3200">
                <a:latin typeface="Times New Roman" panose="02020603050405020304"/>
                <a:ea typeface="楷体" panose="02010609060101010101" pitchFamily="49" charset="-122"/>
              </a:rPr>
              <a:t>二次函数表达式的交点式是什么？</a:t>
            </a:r>
            <a:endParaRPr lang="zh-CN" altLang="en-US" sz="3200">
              <a:latin typeface="Times New Roman" panose="02020603050405020304"/>
              <a:ea typeface="楷体" panose="02010609060101010101" pitchFamily="49" charset="-122"/>
            </a:endParaRPr>
          </a:p>
        </p:txBody>
      </p:sp>
      <p:graphicFrame>
        <p:nvGraphicFramePr>
          <p:cNvPr id="3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455738" y="5010150"/>
          <a:ext cx="400208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" r:id="rId1" imgW="1587500" imgH="215900" progId="Equation.KSEE3">
                  <p:embed/>
                </p:oleObj>
              </mc:Choice>
              <mc:Fallback>
                <p:oleObj name="" r:id="rId1" imgW="15875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55738" y="5010150"/>
                        <a:ext cx="4002087" cy="544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23850" y="2276475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解：</a:t>
            </a:r>
            <a:endParaRPr lang="zh-CN" altLang="en-US" sz="240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187450" y="2924175"/>
            <a:ext cx="5735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设抛物线解析式为：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y=a(x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1)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-6</a:t>
            </a:r>
            <a:endParaRPr lang="en-US" altLang="zh-CN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846138" y="1052513"/>
            <a:ext cx="82978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已知抛物线的顶点为（－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，－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6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），且图象经过点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）求抛物线的解析式？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1258888" y="3573463"/>
            <a:ext cx="31289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∵抛物线过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( 2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3 )</a:t>
            </a:r>
            <a:endParaRPr lang="zh-CN" altLang="en-US"/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1258888" y="4149725"/>
            <a:ext cx="5867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3=a(2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1)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-6</a:t>
            </a:r>
            <a:endParaRPr lang="en-US" altLang="zh-CN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解得：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a=1</a:t>
            </a:r>
            <a:endParaRPr lang="en-US" altLang="zh-CN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zh-CN">
                <a:latin typeface="Times New Roman" panose="02020603050405020304"/>
                <a:ea typeface="楷体" panose="02010609060101010101" pitchFamily="49" charset="-122"/>
              </a:rPr>
              <a:t>∴</a:t>
            </a:r>
            <a:endParaRPr lang="en-US" altLang="zh-CN"/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>
            <a:off x="2195513" y="404813"/>
            <a:ext cx="53990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顶点式：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y=a(x-h)</a:t>
            </a:r>
            <a:r>
              <a:rPr lang="en-US" altLang="zh-CN" sz="4000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+k</a:t>
            </a:r>
            <a:endParaRPr lang="en-US" altLang="zh-CN" sz="400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Text Box 34"/>
          <p:cNvSpPr txBox="1">
            <a:spLocks noChangeArrowheads="1"/>
          </p:cNvSpPr>
          <p:nvPr/>
        </p:nvSpPr>
        <p:spPr bwMode="auto">
          <a:xfrm>
            <a:off x="179388" y="1052513"/>
            <a:ext cx="1684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例 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63713" y="5013325"/>
            <a:ext cx="5976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解析式为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y= (x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＋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1)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-6 =x</a:t>
            </a:r>
            <a:r>
              <a:rPr lang="en-US" altLang="zh-CN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+2x-5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83" name="TextBox 16"/>
          <p:cNvSpPr txBox="1">
            <a:spLocks noChangeArrowheads="1"/>
          </p:cNvSpPr>
          <p:nvPr/>
        </p:nvSpPr>
        <p:spPr bwMode="auto">
          <a:xfrm>
            <a:off x="1187450" y="2276475"/>
            <a:ext cx="66786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∵抛物线的顶点为（－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，－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6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），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8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1"/>
      <p:bldP spid="8218" grpId="2"/>
      <p:bldP spid="8221" grpId="3"/>
      <p:bldP spid="8225" grpId="4" build="allAtOnce"/>
      <p:bldP spid="16" grpId="5"/>
      <p:bldP spid="7183" gr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692150"/>
            <a:ext cx="4810125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巩固练习（一）</a:t>
            </a:r>
            <a:endParaRPr lang="zh-CN" altLang="en-US" b="1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217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914400" y="1567180"/>
            <a:ext cx="8229600" cy="31572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已知抛物线的顶点坐标为（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），且抛物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线与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轴的一个交点坐标是（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0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），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求：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）这条抛物线的解析式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b="1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）这条抛物线与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轴另一个交点的坐标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71755" y="331470"/>
            <a:ext cx="7330440" cy="154432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fontAlgn="t"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例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2.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二次函数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y=ax</a:t>
            </a:r>
            <a:r>
              <a:rPr lang="en-US" altLang="zh-CN" sz="3600" b="1" baseline="300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+bx+c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的图象过点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A(0,5),B(5,0)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两点，它的对称轴为直线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x=3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，求这个二次函数的解析式。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1844675"/>
            <a:ext cx="66595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   ∵ 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二次函数的对称轴为直线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x=3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       ∴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设二次函数表达式为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 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y=a(x-</a:t>
            </a:r>
            <a:r>
              <a:rPr lang="en-US" altLang="zh-CN">
                <a:solidFill>
                  <a:srgbClr val="FF00FF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r>
              <a:rPr lang="en-US" altLang="zh-CN" sz="3200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+k</a:t>
            </a:r>
            <a:endParaRPr lang="en-US" altLang="zh-CN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0" y="4797425"/>
            <a:ext cx="8964613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小结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endParaRPr lang="en-US" altLang="zh-CN" sz="320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若顶点坐标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h,k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）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或对称轴方程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x=h 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时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优先选用顶点式。</a:t>
            </a:r>
            <a:endParaRPr lang="zh-CN" altLang="en-US" sz="2400" b="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720725" y="4005263"/>
            <a:ext cx="77390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解得：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a= 1  k=-4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∴ 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二次函数的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表达式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:  y= (x-3)</a:t>
            </a:r>
            <a:r>
              <a:rPr lang="en-US" altLang="zh-CN" sz="3200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-4 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=x</a:t>
            </a:r>
            <a:r>
              <a:rPr lang="en-US" altLang="zh-CN" baseline="300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-6x+5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34925" y="2708275"/>
            <a:ext cx="5689600" cy="1397000"/>
            <a:chOff x="1882" y="1689"/>
            <a:chExt cx="3584" cy="880"/>
          </a:xfrm>
        </p:grpSpPr>
        <p:sp>
          <p:nvSpPr>
            <p:cNvPr id="10246" name="AutoShape 5"/>
            <p:cNvSpPr/>
            <p:nvPr/>
          </p:nvSpPr>
          <p:spPr bwMode="auto">
            <a:xfrm>
              <a:off x="2562" y="2024"/>
              <a:ext cx="91" cy="545"/>
            </a:xfrm>
            <a:prstGeom prst="leftBrace">
              <a:avLst>
                <a:gd name="adj1" fmla="val 4977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7" name="Rectangle 8"/>
            <p:cNvSpPr>
              <a:spLocks noChangeArrowheads="1"/>
            </p:cNvSpPr>
            <p:nvPr/>
          </p:nvSpPr>
          <p:spPr bwMode="auto">
            <a:xfrm>
              <a:off x="1882" y="1689"/>
              <a:ext cx="3584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/>
                <a:t>       </a:t>
              </a:r>
              <a:r>
                <a:rPr lang="zh-CN" altLang="en-US"/>
                <a:t>∵图象过点</a:t>
              </a:r>
              <a:r>
                <a:rPr lang="en-US" altLang="zh-CN"/>
                <a:t>A(0,5),B(5,0)</a:t>
              </a:r>
              <a:r>
                <a:rPr lang="zh-CN" altLang="en-US"/>
                <a:t>两点</a:t>
              </a:r>
              <a:endParaRPr lang="zh-CN" altLang="en-US"/>
            </a:p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/>
                <a:t>       ∴  </a:t>
              </a:r>
              <a:r>
                <a:rPr lang="en-US" altLang="zh-CN" sz="3200">
                  <a:solidFill>
                    <a:srgbClr val="000000"/>
                  </a:solidFill>
                </a:rPr>
                <a:t>5=a(0-</a:t>
              </a:r>
              <a:r>
                <a:rPr lang="en-US" altLang="zh-CN" sz="3200"/>
                <a:t>3</a:t>
              </a:r>
              <a:r>
                <a:rPr lang="en-US" altLang="zh-CN" sz="3200">
                  <a:solidFill>
                    <a:srgbClr val="000000"/>
                  </a:solidFill>
                </a:rPr>
                <a:t>)</a:t>
              </a:r>
              <a:r>
                <a:rPr lang="en-US" altLang="zh-CN" sz="3200" baseline="30000">
                  <a:solidFill>
                    <a:srgbClr val="000000"/>
                  </a:solidFill>
                </a:rPr>
                <a:t>2</a:t>
              </a:r>
              <a:r>
                <a:rPr lang="en-US" altLang="zh-CN" sz="3200">
                  <a:solidFill>
                    <a:srgbClr val="000000"/>
                  </a:solidFill>
                </a:rPr>
                <a:t>+k</a:t>
              </a:r>
              <a:endParaRPr lang="en-US" altLang="zh-CN" sz="3200">
                <a:solidFill>
                  <a:srgbClr val="000000"/>
                </a:solidFill>
              </a:endParaRPr>
            </a:p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000000"/>
                  </a:solidFill>
                </a:rPr>
                <a:t>            </a:t>
              </a:r>
              <a:r>
                <a:rPr lang="en-US" altLang="zh-CN" sz="3200">
                  <a:solidFill>
                    <a:srgbClr val="000000"/>
                  </a:solidFill>
                </a:rPr>
                <a:t>0=a(5-</a:t>
              </a:r>
              <a:r>
                <a:rPr lang="en-US" altLang="zh-CN" sz="3200"/>
                <a:t>3</a:t>
              </a:r>
              <a:r>
                <a:rPr lang="en-US" altLang="zh-CN" sz="3200">
                  <a:solidFill>
                    <a:srgbClr val="000000"/>
                  </a:solidFill>
                </a:rPr>
                <a:t>)</a:t>
              </a:r>
              <a:r>
                <a:rPr lang="en-US" altLang="zh-CN" sz="3200" baseline="30000">
                  <a:solidFill>
                    <a:srgbClr val="000000"/>
                  </a:solidFill>
                </a:rPr>
                <a:t>2</a:t>
              </a:r>
              <a:r>
                <a:rPr lang="en-US" altLang="zh-CN" sz="3200">
                  <a:solidFill>
                    <a:srgbClr val="000000"/>
                  </a:solidFill>
                </a:rPr>
                <a:t>+k</a:t>
              </a:r>
              <a:endParaRPr lang="en-US" altLang="zh-CN"/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6" grpId="1"/>
      <p:bldP spid="3072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7030" y="314325"/>
            <a:ext cx="4679950" cy="647700"/>
          </a:xfrm>
          <a:prstGeom prst="rect">
            <a:avLst/>
          </a:prstGeom>
          <a:solidFill>
            <a:srgbClr val="FFFFFF"/>
          </a:solidFill>
          <a:ln cap="flat">
            <a:solidFill>
              <a:srgbClr val="000000"/>
            </a:solidFill>
            <a:round/>
          </a:ln>
        </p:spPr>
        <p:txBody>
          <a:bodyPr/>
          <a:lstStyle/>
          <a:p>
            <a:pPr algn="l" eaLnBrk="1" hangingPunct="1"/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一般式：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y=ax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+bx+c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827088" y="2133600"/>
            <a:ext cx="906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解：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547813" y="2205038"/>
            <a:ext cx="6192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设所求的二次函数为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y= ax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+bx+c</a:t>
            </a:r>
            <a:endParaRPr lang="en-US" altLang="zh-CN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403350" y="3068638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由条件得：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635375" y="2781300"/>
            <a:ext cx="20383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a-b+c=6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16a+4b+c=6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9a+3b+c=2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80" name="AutoShape 12"/>
          <p:cNvSpPr/>
          <p:nvPr/>
        </p:nvSpPr>
        <p:spPr bwMode="auto">
          <a:xfrm>
            <a:off x="3492500" y="2924175"/>
            <a:ext cx="152400" cy="990600"/>
          </a:xfrm>
          <a:prstGeom prst="leftBrace">
            <a:avLst>
              <a:gd name="adj1" fmla="val 54016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763713" y="4365625"/>
            <a:ext cx="1266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解得：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547813" y="5300663"/>
            <a:ext cx="4151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因此：所求二次函数是：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3059113" y="3933825"/>
            <a:ext cx="9207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a=1  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b=-3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c=2</a:t>
            </a:r>
            <a:endParaRPr lang="en-US" altLang="zh-CN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5508625" y="5300663"/>
            <a:ext cx="1944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y=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x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-3x+2 </a:t>
            </a:r>
            <a:endParaRPr lang="en-US" altLang="zh-CN"/>
          </a:p>
        </p:txBody>
      </p:sp>
      <p:sp>
        <p:nvSpPr>
          <p:cNvPr id="11275" name="Text Box 7"/>
          <p:cNvSpPr txBox="1">
            <a:spLocks noChangeArrowheads="1"/>
          </p:cNvSpPr>
          <p:nvPr/>
        </p:nvSpPr>
        <p:spPr bwMode="auto">
          <a:xfrm>
            <a:off x="468313" y="1052513"/>
            <a:ext cx="82438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已知一个二次函数的图象过点（－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1,6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）、（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4,6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3,2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）三点，求这个函数的解析式？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276" name="Text Box 31"/>
          <p:cNvSpPr txBox="1">
            <a:spLocks noChangeArrowheads="1"/>
          </p:cNvSpPr>
          <p:nvPr/>
        </p:nvSpPr>
        <p:spPr bwMode="auto">
          <a:xfrm>
            <a:off x="0" y="1052513"/>
            <a:ext cx="1539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例 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endParaRPr lang="en-US" altLang="zh-CN" i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AutoShape 12"/>
          <p:cNvSpPr/>
          <p:nvPr/>
        </p:nvSpPr>
        <p:spPr bwMode="auto">
          <a:xfrm>
            <a:off x="2843213" y="4149725"/>
            <a:ext cx="152400" cy="990600"/>
          </a:xfrm>
          <a:prstGeom prst="leftBrace">
            <a:avLst>
              <a:gd name="adj1" fmla="val 54016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4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6" grpId="1"/>
      <p:bldP spid="7177" grpId="2"/>
      <p:bldP spid="7178" grpId="3"/>
      <p:bldP spid="7179" grpId="4"/>
      <p:bldP spid="7180" grpId="5"/>
      <p:bldP spid="7181" grpId="6"/>
      <p:bldP spid="7182" grpId="7"/>
      <p:bldP spid="7183" grpId="8"/>
      <p:bldP spid="7184" grpId="9"/>
      <p:bldP spid="2" grpId="1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77343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巩固练习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(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二）</a:t>
            </a:r>
            <a:endParaRPr lang="zh-CN" altLang="en-US" b="1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1" name="Object 4"/>
          <p:cNvGraphicFramePr/>
          <p:nvPr/>
        </p:nvGraphicFramePr>
        <p:xfrm>
          <a:off x="900113" y="1916113"/>
          <a:ext cx="748823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" r:id="rId1" imgW="3708400" imgH="431800" progId="Equation.DSMT4">
                  <p:embed/>
                </p:oleObj>
              </mc:Choice>
              <mc:Fallback>
                <p:oleObj name="" r:id="rId1" imgW="3708400" imgH="431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00113" y="1916113"/>
                        <a:ext cx="7488237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490663" y="3216275"/>
          <a:ext cx="233521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" r:id="rId3" imgW="939800" imgH="228600" progId="Equation.KSEE3">
                  <p:embed/>
                </p:oleObj>
              </mc:Choice>
              <mc:Fallback>
                <p:oleObj name="" r:id="rId3" imgW="939800" imgH="2286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90663" y="3216275"/>
                        <a:ext cx="2335212" cy="5683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7"/>
          <p:cNvSpPr txBox="1">
            <a:spLocks noChangeArrowheads="1"/>
          </p:cNvSpPr>
          <p:nvPr/>
        </p:nvSpPr>
        <p:spPr bwMode="auto">
          <a:xfrm>
            <a:off x="468313" y="1052513"/>
            <a:ext cx="82438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已知一个二次函数的图象过点（－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1,6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）、（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4,6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3,2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）三点，求这个函数的解析式？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314" name="Text Box 31"/>
          <p:cNvSpPr txBox="1">
            <a:spLocks noChangeArrowheads="1"/>
          </p:cNvSpPr>
          <p:nvPr/>
        </p:nvSpPr>
        <p:spPr bwMode="auto">
          <a:xfrm>
            <a:off x="0" y="1052513"/>
            <a:ext cx="1539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例 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endParaRPr lang="en-US" altLang="zh-CN" i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2419</Words>
  <Application>WPS 演示</Application>
  <PresentationFormat>On-screen Show (4:3)</PresentationFormat>
  <Paragraphs>205</Paragraphs>
  <Slides>21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楷体</vt:lpstr>
      <vt:lpstr>Calibri Light</vt:lpstr>
      <vt:lpstr>Times New Roman</vt:lpstr>
      <vt:lpstr>Times New Roman</vt:lpstr>
      <vt:lpstr>Arial Unicode MS</vt:lpstr>
      <vt:lpstr>Times New Roman</vt:lpstr>
      <vt:lpstr>华文中宋</vt:lpstr>
      <vt:lpstr>黑体</vt:lpstr>
      <vt:lpstr>微软雅黑</vt:lpstr>
      <vt:lpstr>等线</vt:lpstr>
      <vt:lpstr>演示文稿1</vt:lpstr>
      <vt:lpstr>Equation.KSEE3</vt:lpstr>
      <vt:lpstr>Equation.DSMT4</vt:lpstr>
      <vt:lpstr>Equation.KSEE3</vt:lpstr>
      <vt:lpstr>Equation.KSEE3</vt:lpstr>
      <vt:lpstr>Equation.KSEE3</vt:lpstr>
      <vt:lpstr>5.5 确定二次函数的表达式</vt:lpstr>
      <vt:lpstr>学习目标</vt:lpstr>
      <vt:lpstr>复习提问：</vt:lpstr>
      <vt:lpstr>PowerPoint 演示文稿</vt:lpstr>
      <vt:lpstr>巩固练习（一）</vt:lpstr>
      <vt:lpstr>PowerPoint 演示文稿</vt:lpstr>
      <vt:lpstr>一般式： y=ax2+bx+c</vt:lpstr>
      <vt:lpstr>巩固练习(二）</vt:lpstr>
      <vt:lpstr>PowerPoint 演示文稿</vt:lpstr>
      <vt:lpstr>PowerPoint 演示文稿</vt:lpstr>
      <vt:lpstr>PowerPoint 演示文稿</vt:lpstr>
      <vt:lpstr>PowerPoint 演示文稿</vt:lpstr>
      <vt:lpstr>中考链接1</vt:lpstr>
      <vt:lpstr>中考链接2</vt:lpstr>
      <vt:lpstr>PowerPoint 演示文稿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2020-11-02T12:47:00Z</cp:lastPrinted>
  <dcterms:created xsi:type="dcterms:W3CDTF">2020-11-02T12:47:00Z</dcterms:created>
  <dcterms:modified xsi:type="dcterms:W3CDTF">2021-02-02T09:04:22Z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