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2" r:id="rId1"/>
  </p:sldMasterIdLst>
  <p:notesMasterIdLst>
    <p:notesMasterId r:id="rId18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70" r:id="rId12"/>
    <p:sldId id="271" r:id="rId13"/>
    <p:sldId id="277" r:id="rId14"/>
    <p:sldId id="278" r:id="rId15"/>
    <p:sldId id="272" r:id="rId16"/>
    <p:sldId id="275" r:id="rId17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6600"/>
    <a:srgbClr val="FF0000"/>
    <a:srgbClr val="66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8590" autoAdjust="0"/>
  </p:normalViewPr>
  <p:slideViewPr>
    <p:cSldViewPr snapToGrid="0" snapToObjects="1">
      <p:cViewPr>
        <p:scale>
          <a:sx n="50" d="100"/>
          <a:sy n="50" d="100"/>
        </p:scale>
        <p:origin x="-3300" y="-1356"/>
      </p:cViewPr>
      <p:guideLst>
        <p:guide orient="horz" pos="2160"/>
        <p:guide pos="287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3" d="100"/>
        <a:sy n="93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55F78EB-EE2B-4778-B1B3-1C5EC96434B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5190314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8196" name="灯片编号占位符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>
              <a:buFontTx/>
              <a:buNone/>
            </a:pPr>
            <a:fld id="{C42FBA13-8EAE-441C-AF86-B6723D1F8FB6}" type="slidenum">
              <a:rPr lang="en-US" altLang="zh-CN" sz="1200"/>
              <a:pPr algn="r">
                <a:buFontTx/>
                <a:buNone/>
              </a:pPr>
              <a:t>2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2772" name="灯片编号占位符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>
              <a:buFontTx/>
              <a:buNone/>
            </a:pPr>
            <a:fld id="{A49C6783-F58E-4AA1-A189-1484A85378A8}" type="slidenum">
              <a:rPr lang="en-US" altLang="zh-CN" sz="1200"/>
              <a:pPr algn="r">
                <a:buFontTx/>
                <a:buNone/>
              </a:pPr>
              <a:t>11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4820" name="灯片编号占位符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>
              <a:buFontTx/>
              <a:buNone/>
            </a:pPr>
            <a:fld id="{0778D11D-AD8D-4CA4-B8D4-5702ABB85E3D}" type="slidenum">
              <a:rPr lang="en-US" altLang="zh-CN" sz="1200"/>
              <a:pPr algn="r">
                <a:buFontTx/>
                <a:buNone/>
              </a:pPr>
              <a:t>12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6868" name="灯片编号占位符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>
              <a:buFontTx/>
              <a:buNone/>
            </a:pPr>
            <a:fld id="{5C237BC5-E909-4CB6-B618-80F5982AB41C}" type="slidenum">
              <a:rPr lang="en-US" altLang="zh-CN" sz="1200"/>
              <a:pPr algn="r">
                <a:buFontTx/>
                <a:buNone/>
              </a:pPr>
              <a:t>15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3012" name="灯片编号占位符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>
              <a:buFontTx/>
              <a:buNone/>
            </a:pPr>
            <a:fld id="{0045D61B-1094-488C-88CA-3CD962B4C398}" type="slidenum">
              <a:rPr lang="en-US" altLang="zh-CN" sz="1200"/>
              <a:pPr algn="r">
                <a:buFontTx/>
                <a:buNone/>
              </a:pPr>
              <a:t>16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0244" name="灯片编号占位符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>
              <a:buFontTx/>
              <a:buNone/>
            </a:pPr>
            <a:fld id="{0BA49272-B4C6-43ED-AC14-5B1AF1C06756}" type="slidenum">
              <a:rPr lang="en-US" altLang="zh-CN" sz="1200"/>
              <a:pPr algn="r">
                <a:buFontTx/>
                <a:buNone/>
              </a:pPr>
              <a:t>3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4340" name="灯片编号占位符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>
              <a:buFontTx/>
              <a:buNone/>
            </a:pPr>
            <a:fld id="{371CFFE1-417A-4ACF-9ACC-BC86B87DE7D7}" type="slidenum">
              <a:rPr lang="en-US" altLang="zh-CN" sz="1200"/>
              <a:pPr algn="r">
                <a:buFontTx/>
                <a:buNone/>
              </a:pPr>
              <a:t>4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6388" name="灯片编号占位符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>
              <a:buFontTx/>
              <a:buNone/>
            </a:pPr>
            <a:fld id="{824A78AC-19F9-422E-954B-169B2177575B}" type="slidenum">
              <a:rPr lang="en-US" altLang="zh-CN" sz="1200"/>
              <a:pPr algn="r">
                <a:buFontTx/>
                <a:buNone/>
              </a:pPr>
              <a:t>5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8436" name="灯片编号占位符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>
              <a:buFontTx/>
              <a:buNone/>
            </a:pPr>
            <a:fld id="{2CB500D0-7A83-4438-841D-EDF32F175D39}" type="slidenum">
              <a:rPr lang="en-US" altLang="zh-CN" sz="1200"/>
              <a:pPr algn="r">
                <a:buFontTx/>
                <a:buNone/>
              </a:pPr>
              <a:t>6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0484" name="灯片编号占位符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>
              <a:buFontTx/>
              <a:buNone/>
            </a:pPr>
            <a:fld id="{1B8655C0-AE74-44F1-B01C-FB99C7CB595E}" type="slidenum">
              <a:rPr lang="en-US" altLang="zh-CN" sz="1200"/>
              <a:pPr algn="r">
                <a:buFontTx/>
                <a:buNone/>
              </a:pPr>
              <a:t>7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2532" name="灯片编号占位符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>
              <a:buFontTx/>
              <a:buNone/>
            </a:pPr>
            <a:fld id="{7A35A555-5546-4F95-BE84-1026D8FCC00A}" type="slidenum">
              <a:rPr lang="en-US" altLang="zh-CN" sz="1200"/>
              <a:pPr algn="r">
                <a:buFontTx/>
                <a:buNone/>
              </a:pPr>
              <a:t>8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4580" name="灯片编号占位符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>
              <a:buFontTx/>
              <a:buNone/>
            </a:pPr>
            <a:fld id="{90DC9ECF-5D3D-48F2-900F-5C472C23F205}" type="slidenum">
              <a:rPr lang="en-US" altLang="zh-CN" sz="1200"/>
              <a:pPr algn="r">
                <a:buFontTx/>
                <a:buNone/>
              </a:pPr>
              <a:t>9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6628" name="灯片编号占位符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>
              <a:buFontTx/>
              <a:buNone/>
            </a:pPr>
            <a:fld id="{727B5FE7-BE46-4478-B5A1-4368758B04E8}" type="slidenum">
              <a:rPr lang="en-US" altLang="zh-CN" sz="1200"/>
              <a:pPr algn="r">
                <a:buFontTx/>
                <a:buNone/>
              </a:pPr>
              <a:t>10</a:t>
            </a:fld>
            <a:endParaRPr lang="en-US" altLang="zh-CN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 advTm="8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advTm="8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advTm="8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advTm="8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transition advTm="8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advTm="8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advTm="8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p:transition advTm="8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transition advTm="8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noProof="1" smtClean="0"/>
              <a:t>单击图标添加图片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transition advTm="8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025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981825" y="0"/>
            <a:ext cx="21621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advTm="800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8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¡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163743" y="2495751"/>
            <a:ext cx="6400800" cy="780110"/>
          </a:xfrm>
        </p:spPr>
        <p:txBody>
          <a:bodyPr>
            <a:normAutofit fontScale="85000" lnSpcReduction="20000"/>
          </a:bodyPr>
          <a:lstStyle/>
          <a:p>
            <a:pPr>
              <a:spcBef>
                <a:spcPct val="0"/>
              </a:spcBef>
            </a:pPr>
            <a:r>
              <a:rPr lang="en-US" sz="6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itchFamily="49" charset="-122"/>
                <a:ea typeface="汉仪大宋简" pitchFamily="49" charset="-122"/>
              </a:rPr>
              <a:t>6.</a:t>
            </a:r>
            <a:r>
              <a:rPr lang="en-US" altLang="zh-CN" sz="6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itchFamily="49" charset="-122"/>
                <a:ea typeface="汉仪大宋简" pitchFamily="49" charset="-122"/>
              </a:rPr>
              <a:t>3 </a:t>
            </a:r>
            <a:r>
              <a:rPr lang="zh-CN" altLang="en-US" sz="6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itchFamily="49" charset="-122"/>
                <a:ea typeface="汉仪大宋简" pitchFamily="49" charset="-122"/>
              </a:rPr>
              <a:t>频</a:t>
            </a:r>
            <a:r>
              <a:rPr lang="zh-CN" altLang="en-US" sz="6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itchFamily="49" charset="-122"/>
                <a:ea typeface="汉仪大宋简" pitchFamily="49" charset="-122"/>
              </a:rPr>
              <a:t>数直方</a:t>
            </a:r>
            <a:r>
              <a:rPr lang="zh-CN" altLang="en-US" sz="6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itchFamily="49" charset="-122"/>
                <a:ea typeface="汉仪大宋简" pitchFamily="49" charset="-122"/>
              </a:rPr>
              <a:t>图</a:t>
            </a:r>
            <a:endParaRPr lang="en-US" altLang="zh-CN" sz="6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大宋简" pitchFamily="49" charset="-122"/>
              <a:ea typeface="汉仪大宋简" pitchFamily="49" charset="-122"/>
            </a:endParaRPr>
          </a:p>
        </p:txBody>
      </p:sp>
    </p:spTree>
  </p:cSld>
  <p:clrMapOvr>
    <a:masterClrMapping/>
  </p:clrMapOvr>
  <p:transition advTm="8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8" name="Rectangle 4"/>
          <p:cNvSpPr>
            <a:spLocks noChangeArrowheads="1"/>
          </p:cNvSpPr>
          <p:nvPr/>
        </p:nvSpPr>
        <p:spPr bwMode="auto">
          <a:xfrm>
            <a:off x="5076825" y="1773238"/>
            <a:ext cx="2982913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kumimoji="1" lang="en-US" altLang="zh-CN"/>
              <a:t> </a:t>
            </a:r>
            <a:r>
              <a:rPr kumimoji="1" lang="zh-CN" altLang="en-US" sz="2400" b="1">
                <a:solidFill>
                  <a:srgbClr val="0000CC"/>
                </a:solidFill>
              </a:rPr>
              <a:t>从图中可以清楚地看出</a:t>
            </a:r>
            <a:r>
              <a:rPr kumimoji="1" lang="en-US" altLang="zh-CN" sz="2400" b="1">
                <a:solidFill>
                  <a:srgbClr val="0000CC"/>
                </a:solidFill>
              </a:rPr>
              <a:t>79.5</a:t>
            </a:r>
            <a:r>
              <a:rPr kumimoji="1" lang="zh-CN" altLang="en-US" sz="2400" b="1">
                <a:solidFill>
                  <a:srgbClr val="0000CC"/>
                </a:solidFill>
              </a:rPr>
              <a:t>分到</a:t>
            </a:r>
            <a:r>
              <a:rPr kumimoji="1" lang="en-US" altLang="zh-CN" sz="2400" b="1">
                <a:solidFill>
                  <a:srgbClr val="0000CC"/>
                </a:solidFill>
              </a:rPr>
              <a:t>89.5</a:t>
            </a:r>
            <a:r>
              <a:rPr kumimoji="1" lang="zh-CN" altLang="en-US" sz="2400" b="1">
                <a:solidFill>
                  <a:srgbClr val="0000CC"/>
                </a:solidFill>
              </a:rPr>
              <a:t>分这个分数段的学生数最多，</a:t>
            </a:r>
            <a:r>
              <a:rPr kumimoji="1" lang="en-US" altLang="zh-CN" sz="2400" b="1">
                <a:solidFill>
                  <a:srgbClr val="0000CC"/>
                </a:solidFill>
              </a:rPr>
              <a:t>90</a:t>
            </a:r>
            <a:r>
              <a:rPr kumimoji="1" lang="zh-CN" altLang="en-US" sz="2400" b="1">
                <a:solidFill>
                  <a:srgbClr val="0000CC"/>
                </a:solidFill>
              </a:rPr>
              <a:t>分以上的同学较少，不及格的学生数最少．</a:t>
            </a:r>
            <a:r>
              <a:rPr kumimoji="1" lang="zh-CN" altLang="en-US" sz="2400"/>
              <a:t> </a:t>
            </a:r>
          </a:p>
        </p:txBody>
      </p:sp>
      <p:pic>
        <p:nvPicPr>
          <p:cNvPr id="17510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395288" y="1557338"/>
            <a:ext cx="4216400" cy="4895850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5604" name="Rectangle 6"/>
          <p:cNvSpPr>
            <a:spLocks noChangeArrowheads="1"/>
          </p:cNvSpPr>
          <p:nvPr/>
        </p:nvSpPr>
        <p:spPr bwMode="auto">
          <a:xfrm>
            <a:off x="323850" y="692150"/>
            <a:ext cx="38163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2400" b="1">
                <a:solidFill>
                  <a:schemeClr val="tx2"/>
                </a:solidFill>
              </a:rPr>
              <a:t>某班一次数学测验成绩</a:t>
            </a:r>
            <a:r>
              <a:rPr kumimoji="1" lang="zh-CN" altLang="en-US" sz="2400" b="1"/>
              <a:t>的频数直方图</a:t>
            </a:r>
            <a:r>
              <a:rPr kumimoji="1" lang="en-US" altLang="zh-CN" sz="2400" b="1"/>
              <a:t>: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3886200" y="1558925"/>
            <a:ext cx="914400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33CCCC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rgbClr val="010199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800">
                <a:solidFill>
                  <a:srgbClr val="C0C0C0"/>
                </a:solidFill>
              </a:rPr>
              <a:t>zxxkw</a:t>
            </a:r>
            <a:endParaRPr lang="en-US" altLang="zh-CN"/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0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upload_7855e017_12774333935__8000_0000093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684213" y="1773238"/>
            <a:ext cx="3179762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611188" y="1700213"/>
            <a:ext cx="33131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zh-CN" altLang="zh-CN"/>
          </a:p>
        </p:txBody>
      </p:sp>
      <p:pic>
        <p:nvPicPr>
          <p:cNvPr id="31748" name="Picture 4" descr="3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5003800" y="1773238"/>
            <a:ext cx="3311525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1253" name="Text Box 5"/>
          <p:cNvSpPr txBox="1">
            <a:spLocks noChangeArrowheads="1"/>
          </p:cNvSpPr>
          <p:nvPr/>
        </p:nvSpPr>
        <p:spPr bwMode="auto">
          <a:xfrm>
            <a:off x="323850" y="5373688"/>
            <a:ext cx="4392613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条形图各矩形间有空隙，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直方图各矩形间无空隙</a:t>
            </a:r>
          </a:p>
        </p:txBody>
      </p:sp>
      <p:sp>
        <p:nvSpPr>
          <p:cNvPr id="181254" name="Text Box 6"/>
          <p:cNvSpPr txBox="1">
            <a:spLocks noChangeArrowheads="1"/>
          </p:cNvSpPr>
          <p:nvPr/>
        </p:nvSpPr>
        <p:spPr bwMode="auto">
          <a:xfrm>
            <a:off x="4787900" y="5300663"/>
            <a:ext cx="3240088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直方图的横轴数据是连续的</a:t>
            </a: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小组的位置是固定的</a:t>
            </a: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而条形图不是</a:t>
            </a: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1187450" y="692150"/>
            <a:ext cx="655161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5400">
                <a:solidFill>
                  <a:srgbClr val="0000FF"/>
                </a:solidFill>
              </a:rPr>
              <a:t> </a:t>
            </a:r>
            <a:r>
              <a:rPr lang="zh-CN" altLang="en-US" sz="3200" b="1">
                <a:solidFill>
                  <a:srgbClr val="0000FF"/>
                </a:solidFill>
              </a:rPr>
              <a:t>条形图、直方图的区别</a:t>
            </a: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1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1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3" grpId="0"/>
      <p:bldP spid="18125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3" descr="s3a95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>
          <a:xfrm>
            <a:off x="0" y="3429000"/>
            <a:ext cx="3284538" cy="2478088"/>
          </a:xfrm>
          <a:prstGeom prst="rect">
            <a:avLst/>
          </a:prstGeom>
          <a:noFill/>
        </p:spPr>
      </p:pic>
      <p:sp>
        <p:nvSpPr>
          <p:cNvPr id="33795" name="Text Box 4"/>
          <p:cNvSpPr txBox="1">
            <a:spLocks noChangeArrowheads="1"/>
          </p:cNvSpPr>
          <p:nvPr/>
        </p:nvSpPr>
        <p:spPr bwMode="auto">
          <a:xfrm>
            <a:off x="468313" y="1341438"/>
            <a:ext cx="7489825" cy="197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altLang="zh-CN" sz="2800" b="1">
                <a:solidFill>
                  <a:srgbClr val="000000"/>
                </a:solidFill>
                <a:latin typeface="宋体" pitchFamily="2" charset="-122"/>
              </a:rPr>
              <a:t>   </a:t>
            </a:r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</a:rPr>
              <a:t>一</a:t>
            </a:r>
            <a:r>
              <a:rPr lang="zh-CN" altLang="en-US" sz="2400" b="1">
                <a:solidFill>
                  <a:srgbClr val="000000"/>
                </a:solidFill>
                <a:latin typeface="Book Antiqua" pitchFamily="18" charset="0"/>
              </a:rPr>
              <a:t>次统计八年级若干名学生每分钟跳绳次数的频数直方图，请根据这个直方图回答下列问题：                                        ⑴ 参加测试的总人数是多少？                                        ⑵ 自左至右最后一组的频数、频率分别是多少？        ⑶ 数据分组时，组距是多少？</a:t>
            </a:r>
          </a:p>
        </p:txBody>
      </p:sp>
      <p:grpSp>
        <p:nvGrpSpPr>
          <p:cNvPr id="33796" name="Group 5"/>
          <p:cNvGrpSpPr/>
          <p:nvPr/>
        </p:nvGrpSpPr>
        <p:grpSpPr>
          <a:xfrm>
            <a:off x="3995738" y="3357563"/>
            <a:ext cx="5148262" cy="2752725"/>
            <a:chOff x="2290" y="1661"/>
            <a:chExt cx="3039" cy="1880"/>
          </a:xfrm>
        </p:grpSpPr>
        <p:pic>
          <p:nvPicPr>
            <p:cNvPr id="33797" name="Picture 6" descr="s3h8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:p15="http://schemas.microsoft.com/office/powerpoint/2012/main" xmlns:p14="http://schemas.microsoft.com/office/powerpoint/2010/main" xmlns=""/>
                </a:ext>
              </a:extLst>
            </a:blip>
            <a:stretch>
              <a:fillRect/>
            </a:stretch>
          </p:blipFill>
          <p:spPr bwMode="auto">
            <a:xfrm>
              <a:off x="2414" y="2095"/>
              <a:ext cx="2406" cy="1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798" name="Text Box 7"/>
            <p:cNvSpPr txBox="1">
              <a:spLocks noChangeArrowheads="1"/>
            </p:cNvSpPr>
            <p:nvPr/>
          </p:nvSpPr>
          <p:spPr bwMode="auto">
            <a:xfrm>
              <a:off x="2290" y="2115"/>
              <a:ext cx="454" cy="1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Book Antiqua" pitchFamily="18" charset="0"/>
                </a:rPr>
                <a:t>8</a:t>
              </a:r>
            </a:p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Book Antiqua" pitchFamily="18" charset="0"/>
                </a:rPr>
                <a:t>6</a:t>
              </a:r>
            </a:p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Book Antiqua" pitchFamily="18" charset="0"/>
                </a:rPr>
                <a:t>4</a:t>
              </a:r>
            </a:p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Book Antiqua" pitchFamily="18" charset="0"/>
                </a:rPr>
                <a:t>2</a:t>
              </a:r>
            </a:p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Book Antiqua" pitchFamily="18" charset="0"/>
                </a:rPr>
                <a:t>0</a:t>
              </a:r>
            </a:p>
          </p:txBody>
        </p:sp>
        <p:sp>
          <p:nvSpPr>
            <p:cNvPr id="33799" name="Text Box 8"/>
            <p:cNvSpPr txBox="1">
              <a:spLocks noChangeArrowheads="1"/>
            </p:cNvSpPr>
            <p:nvPr/>
          </p:nvSpPr>
          <p:spPr bwMode="auto">
            <a:xfrm>
              <a:off x="2880" y="3291"/>
              <a:ext cx="136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Book Antiqua" pitchFamily="18" charset="0"/>
                </a:rPr>
                <a:t>62    87   112   137</a:t>
              </a:r>
            </a:p>
          </p:txBody>
        </p:sp>
        <p:sp>
          <p:nvSpPr>
            <p:cNvPr id="33800" name="Text Box 9"/>
            <p:cNvSpPr txBox="1">
              <a:spLocks noChangeArrowheads="1"/>
            </p:cNvSpPr>
            <p:nvPr/>
          </p:nvSpPr>
          <p:spPr bwMode="auto">
            <a:xfrm>
              <a:off x="2471" y="2023"/>
              <a:ext cx="1452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Book Antiqua" pitchFamily="18" charset="0"/>
                </a:rPr>
                <a:t>频数（人）</a:t>
              </a:r>
            </a:p>
          </p:txBody>
        </p:sp>
        <p:sp>
          <p:nvSpPr>
            <p:cNvPr id="33801" name="Text Box 10"/>
            <p:cNvSpPr txBox="1">
              <a:spLocks noChangeArrowheads="1"/>
            </p:cNvSpPr>
            <p:nvPr/>
          </p:nvSpPr>
          <p:spPr bwMode="auto">
            <a:xfrm>
              <a:off x="4377" y="3113"/>
              <a:ext cx="95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zh-CN" altLang="en-US" sz="2000" b="1">
                  <a:solidFill>
                    <a:srgbClr val="000000"/>
                  </a:solidFill>
                  <a:latin typeface="Book Antiqua" pitchFamily="18" charset="0"/>
                </a:rPr>
                <a:t>跳绳次数</a:t>
              </a:r>
            </a:p>
          </p:txBody>
        </p:sp>
        <p:sp>
          <p:nvSpPr>
            <p:cNvPr id="33802" name="Text Box 11"/>
            <p:cNvSpPr txBox="1">
              <a:spLocks noChangeArrowheads="1"/>
            </p:cNvSpPr>
            <p:nvPr/>
          </p:nvSpPr>
          <p:spPr bwMode="auto">
            <a:xfrm>
              <a:off x="2381" y="1661"/>
              <a:ext cx="2132" cy="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zh-CN" altLang="en-US" sz="2000" b="1">
                  <a:solidFill>
                    <a:srgbClr val="000000"/>
                  </a:solidFill>
                  <a:latin typeface="Book Antiqua" pitchFamily="18" charset="0"/>
                </a:rPr>
                <a:t>八年级若干名学生每分跳绳次数的频数直方图</a:t>
              </a:r>
            </a:p>
          </p:txBody>
        </p:sp>
        <p:sp>
          <p:nvSpPr>
            <p:cNvPr id="33803" name="Text Box 12"/>
            <p:cNvSpPr txBox="1">
              <a:spLocks noChangeArrowheads="1"/>
            </p:cNvSpPr>
            <p:nvPr/>
          </p:nvSpPr>
          <p:spPr bwMode="auto">
            <a:xfrm>
              <a:off x="2925" y="2882"/>
              <a:ext cx="22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b="1">
                  <a:solidFill>
                    <a:srgbClr val="FF0000"/>
                  </a:solidFill>
                  <a:latin typeface="Book Antiqua" pitchFamily="18" charset="0"/>
                </a:rPr>
                <a:t>2</a:t>
              </a:r>
            </a:p>
          </p:txBody>
        </p:sp>
        <p:sp>
          <p:nvSpPr>
            <p:cNvPr id="33804" name="Text Box 13"/>
            <p:cNvSpPr txBox="1">
              <a:spLocks noChangeArrowheads="1"/>
            </p:cNvSpPr>
            <p:nvPr/>
          </p:nvSpPr>
          <p:spPr bwMode="auto">
            <a:xfrm>
              <a:off x="3196" y="2610"/>
              <a:ext cx="22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b="1">
                  <a:solidFill>
                    <a:srgbClr val="FF0000"/>
                  </a:solidFill>
                  <a:latin typeface="Book Antiqua" pitchFamily="18" charset="0"/>
                </a:rPr>
                <a:t>4</a:t>
              </a:r>
            </a:p>
          </p:txBody>
        </p:sp>
        <p:sp>
          <p:nvSpPr>
            <p:cNvPr id="33805" name="Text Box 14"/>
            <p:cNvSpPr txBox="1">
              <a:spLocks noChangeArrowheads="1"/>
            </p:cNvSpPr>
            <p:nvPr/>
          </p:nvSpPr>
          <p:spPr bwMode="auto">
            <a:xfrm>
              <a:off x="3515" y="2338"/>
              <a:ext cx="22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b="1">
                  <a:solidFill>
                    <a:srgbClr val="FF0000"/>
                  </a:solidFill>
                  <a:latin typeface="Book Antiqua" pitchFamily="18" charset="0"/>
                </a:rPr>
                <a:t>6</a:t>
              </a:r>
            </a:p>
          </p:txBody>
        </p:sp>
        <p:sp>
          <p:nvSpPr>
            <p:cNvPr id="33806" name="Text Box 15"/>
            <p:cNvSpPr txBox="1">
              <a:spLocks noChangeArrowheads="1"/>
            </p:cNvSpPr>
            <p:nvPr/>
          </p:nvSpPr>
          <p:spPr bwMode="auto">
            <a:xfrm>
              <a:off x="3787" y="2745"/>
              <a:ext cx="226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b="1">
                  <a:solidFill>
                    <a:srgbClr val="FF0000"/>
                  </a:solidFill>
                  <a:latin typeface="Book Antiqua" pitchFamily="18" charset="0"/>
                </a:rPr>
                <a:t>3</a:t>
              </a:r>
            </a:p>
          </p:txBody>
        </p:sp>
      </p:grpSp>
      <p:pic>
        <p:nvPicPr>
          <p:cNvPr id="33807" name="Picture 16" descr="ty0312301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1908175" y="5949950"/>
            <a:ext cx="792163" cy="71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1" name="Picture 23" descr="图片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684213" y="692150"/>
            <a:ext cx="223678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12" name="Text Box 20"/>
          <p:cNvSpPr txBox="1">
            <a:spLocks noChangeArrowheads="1"/>
          </p:cNvSpPr>
          <p:nvPr/>
        </p:nvSpPr>
        <p:spPr bwMode="auto">
          <a:xfrm>
            <a:off x="3886200" y="1558925"/>
            <a:ext cx="914400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33CCCC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rgbClr val="010199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800">
                <a:solidFill>
                  <a:srgbClr val="C0C0C0"/>
                </a:solidFill>
              </a:rPr>
              <a:t>zxxkw</a:t>
            </a:r>
            <a:endParaRPr lang="en-US" altLang="zh-CN"/>
          </a:p>
        </p:txBody>
      </p:sp>
    </p:spTree>
  </p:cSld>
  <p:clrMapOvr>
    <a:masterClrMapping/>
  </p:clrMapOvr>
  <p:transition advTm="8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3124200" y="457200"/>
            <a:ext cx="56388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FontTx/>
              <a:buNone/>
            </a:pPr>
            <a:r>
              <a:rPr kumimoji="1" lang="zh-CN" altLang="en-US" sz="2800" b="1" i="1">
                <a:solidFill>
                  <a:srgbClr val="FF0000"/>
                </a:solidFill>
                <a:latin typeface="Times New Roman" pitchFamily="18" charset="0"/>
              </a:rPr>
              <a:t>下表是从场口镇中学随机抽取的部分同学的视力情况频数分布表</a:t>
            </a:r>
          </a:p>
        </p:txBody>
      </p:sp>
      <p:sp>
        <p:nvSpPr>
          <p:cNvPr id="48131" name="WordArt 3"/>
          <p:cNvSpPr>
            <a:spLocks noChangeArrowheads="1" noChangeShapeType="1" noTextEdit="1"/>
          </p:cNvSpPr>
          <p:nvPr/>
        </p:nvSpPr>
        <p:spPr bwMode="auto">
          <a:xfrm>
            <a:off x="457200" y="304800"/>
            <a:ext cx="2286000" cy="70008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76644"/>
              </a:avLst>
            </a:prstTxWarp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隶书"/>
                <a:ea typeface="隶书"/>
              </a:rPr>
              <a:t>小小分析家</a:t>
            </a: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1588" y="28876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1588" y="2728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48134" name="Picture 6" descr="000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1143000" y="1828800"/>
            <a:ext cx="1447800" cy="114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8135" name="Group 7"/>
          <p:cNvGraphicFramePr>
            <a:graphicFrameLocks noGrp="1"/>
          </p:cNvGraphicFramePr>
          <p:nvPr/>
        </p:nvGraphicFramePr>
        <p:xfrm>
          <a:off x="2819400" y="1524000"/>
          <a:ext cx="6096000" cy="4064001"/>
        </p:xfrm>
        <a:graphic>
          <a:graphicData uri="http://schemas.openxmlformats.org/drawingml/2006/table">
            <a:tbl>
              <a:tblPr/>
              <a:tblGrid>
                <a:gridCol w="2032000"/>
                <a:gridCol w="2032000"/>
                <a:gridCol w="2032000"/>
              </a:tblGrid>
              <a:tr h="581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视力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频数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频率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3.95~4.25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0.04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F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0.12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4.55~4.85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F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4.85~5.15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F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F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5.15~5.45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0.02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8169" name="Text Box 41"/>
          <p:cNvSpPr txBox="1">
            <a:spLocks noChangeArrowheads="1"/>
          </p:cNvSpPr>
          <p:nvPr/>
        </p:nvSpPr>
        <p:spPr bwMode="auto">
          <a:xfrm>
            <a:off x="1066800" y="3886200"/>
            <a:ext cx="1219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48171" name="Text Box 43"/>
          <p:cNvSpPr txBox="1">
            <a:spLocks noChangeArrowheads="1"/>
          </p:cNvSpPr>
          <p:nvPr/>
        </p:nvSpPr>
        <p:spPr bwMode="auto">
          <a:xfrm>
            <a:off x="6934200" y="3352800"/>
            <a:ext cx="106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48176" name="Text Box 48"/>
          <p:cNvSpPr txBox="1">
            <a:spLocks noChangeArrowheads="1"/>
          </p:cNvSpPr>
          <p:nvPr/>
        </p:nvSpPr>
        <p:spPr bwMode="auto">
          <a:xfrm>
            <a:off x="1143000" y="5562600"/>
            <a:ext cx="7010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（1）请你把上表补充完整；</a:t>
            </a:r>
          </a:p>
        </p:txBody>
      </p:sp>
      <p:sp>
        <p:nvSpPr>
          <p:cNvPr id="48177" name="Text Box 49"/>
          <p:cNvSpPr txBox="1">
            <a:spLocks noChangeArrowheads="1"/>
          </p:cNvSpPr>
          <p:nvPr/>
        </p:nvSpPr>
        <p:spPr bwMode="auto">
          <a:xfrm>
            <a:off x="1143000" y="6096000"/>
            <a:ext cx="7407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（2）请你根据频数分布表，画出频数分布直方图</a:t>
            </a: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8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8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76" grpId="0"/>
      <p:bldP spid="4817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1066800" y="2209800"/>
            <a:ext cx="7772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828800" indent="-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286000" indent="-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3600" b="1">
                <a:latin typeface="Times New Roman" pitchFamily="18" charset="0"/>
              </a:rPr>
              <a:t>    </a:t>
            </a:r>
          </a:p>
        </p:txBody>
      </p:sp>
      <p:pic>
        <p:nvPicPr>
          <p:cNvPr id="49155" name="Picture 3" descr="博士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1066800" y="304800"/>
            <a:ext cx="1714500" cy="136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9156" name="WordArt 4"/>
          <p:cNvSpPr>
            <a:spLocks noChangeArrowheads="1" noChangeShapeType="1" noTextEdit="1"/>
          </p:cNvSpPr>
          <p:nvPr/>
        </p:nvSpPr>
        <p:spPr bwMode="auto">
          <a:xfrm>
            <a:off x="3352800" y="304800"/>
            <a:ext cx="2286000" cy="70008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76644"/>
              </a:avLst>
            </a:prstTxWarp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隶书"/>
                <a:ea typeface="隶书"/>
              </a:rPr>
              <a:t>小小分析家</a:t>
            </a: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742950" y="2057400"/>
            <a:ext cx="7010400" cy="2443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2400">
                <a:latin typeface="Times New Roman" pitchFamily="18" charset="0"/>
              </a:rPr>
              <a:t>   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如果视力在4.85以下就属于不正常范围，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那么请你分析一下我们学校的视力情况，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看到这种情况，你想对周围的同学说些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什么？</a:t>
            </a:r>
          </a:p>
        </p:txBody>
      </p:sp>
      <p:pic>
        <p:nvPicPr>
          <p:cNvPr id="49158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731500" y="114173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250825" y="1557338"/>
            <a:ext cx="75596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sz="2400" b="1">
                <a:latin typeface="宋体" pitchFamily="2" charset="-122"/>
              </a:rPr>
              <a:t> </a:t>
            </a:r>
            <a:r>
              <a:rPr lang="zh-CN" altLang="en-US" sz="2400" b="1">
                <a:latin typeface="宋体" pitchFamily="2" charset="-122"/>
              </a:rPr>
              <a:t>抽查</a:t>
            </a:r>
            <a:r>
              <a:rPr lang="en-US" altLang="zh-CN" sz="2400" b="1">
                <a:latin typeface="宋体" pitchFamily="2" charset="-122"/>
              </a:rPr>
              <a:t>20</a:t>
            </a:r>
            <a:r>
              <a:rPr lang="zh-CN" altLang="en-US" sz="2400" b="1">
                <a:latin typeface="宋体" pitchFamily="2" charset="-122"/>
              </a:rPr>
              <a:t>名学生每分钟脉搏跳动的次数，获得如下数据（单位：次）：</a:t>
            </a:r>
          </a:p>
        </p:txBody>
      </p:sp>
      <p:sp>
        <p:nvSpPr>
          <p:cNvPr id="35843" name="Text Box 8"/>
          <p:cNvSpPr txBox="1">
            <a:spLocks noChangeArrowheads="1"/>
          </p:cNvSpPr>
          <p:nvPr/>
        </p:nvSpPr>
        <p:spPr bwMode="auto">
          <a:xfrm>
            <a:off x="468313" y="3716338"/>
            <a:ext cx="76485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2400" b="1">
                <a:latin typeface="宋体" pitchFamily="2" charset="-122"/>
              </a:rPr>
              <a:t>请制作上述数据的频数分布表</a:t>
            </a:r>
            <a:r>
              <a:rPr lang="en-US" altLang="zh-CN" sz="2400" b="1">
                <a:latin typeface="宋体" pitchFamily="2" charset="-122"/>
              </a:rPr>
              <a:t>.</a:t>
            </a:r>
          </a:p>
        </p:txBody>
      </p:sp>
      <p:pic>
        <p:nvPicPr>
          <p:cNvPr id="35844" name="Picture 11" descr="图片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323850" y="692150"/>
            <a:ext cx="34004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Rectangle 12"/>
          <p:cNvSpPr>
            <a:spLocks noChangeArrowheads="1"/>
          </p:cNvSpPr>
          <p:nvPr/>
        </p:nvSpPr>
        <p:spPr bwMode="auto">
          <a:xfrm>
            <a:off x="468313" y="2565400"/>
            <a:ext cx="8459787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2400" b="1">
                <a:latin typeface="宋体" pitchFamily="2" charset="-122"/>
              </a:rPr>
              <a:t>81    73    77    79    80   78   85   80   68   90 </a:t>
            </a:r>
          </a:p>
          <a:p>
            <a:pPr>
              <a:buFontTx/>
              <a:buNone/>
            </a:pPr>
            <a:r>
              <a:rPr lang="en-US" altLang="zh-CN" sz="2400" b="1">
                <a:latin typeface="宋体" pitchFamily="2" charset="-122"/>
              </a:rPr>
              <a:t>80    89    82    81    84   72   83   77   79   75</a:t>
            </a: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3886200" y="1558925"/>
            <a:ext cx="914400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33CCCC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rgbClr val="010199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800">
                <a:solidFill>
                  <a:srgbClr val="C0C0C0"/>
                </a:solidFill>
              </a:rPr>
              <a:t>zxxkw</a:t>
            </a:r>
            <a:endParaRPr lang="en-US" altLang="zh-CN"/>
          </a:p>
        </p:txBody>
      </p:sp>
    </p:spTree>
  </p:cSld>
  <p:clrMapOvr>
    <a:masterClrMapping/>
  </p:clrMapOvr>
  <p:transition advTm="8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1" name="Rectangle 3"/>
          <p:cNvSpPr>
            <a:spLocks noChangeArrowheads="1"/>
          </p:cNvSpPr>
          <p:nvPr/>
        </p:nvSpPr>
        <p:spPr bwMode="auto">
          <a:xfrm>
            <a:off x="250825" y="1773238"/>
            <a:ext cx="88931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en-US" altLang="zh-CN" sz="2800" b="1">
                <a:latin typeface="宋体" pitchFamily="2" charset="-122"/>
              </a:rPr>
              <a:t>    </a:t>
            </a:r>
            <a:r>
              <a:rPr lang="zh-CN" altLang="en-US" sz="2800" b="1">
                <a:latin typeface="宋体" pitchFamily="2" charset="-122"/>
              </a:rPr>
              <a:t>绘制频数直方图的一般步骤：</a:t>
            </a:r>
          </a:p>
        </p:txBody>
      </p:sp>
      <p:sp>
        <p:nvSpPr>
          <p:cNvPr id="41987" name="AutoShape 4" descr="圣诞老人的工作间"/>
          <p:cNvSpPr>
            <a:spLocks noChangeAspect="1" noChangeArrowheads="1"/>
          </p:cNvSpPr>
          <p:nvPr/>
        </p:nvSpPr>
        <p:spPr bwMode="auto">
          <a:xfrm>
            <a:off x="2865438" y="2689225"/>
            <a:ext cx="2960687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endParaRPr lang="zh-CN" altLang="en-US"/>
          </a:p>
        </p:txBody>
      </p:sp>
      <p:sp>
        <p:nvSpPr>
          <p:cNvPr id="41988" name="AutoShape 5" descr="圣诞老人的工作间"/>
          <p:cNvSpPr>
            <a:spLocks noChangeAspect="1" noChangeArrowheads="1"/>
          </p:cNvSpPr>
          <p:nvPr/>
        </p:nvSpPr>
        <p:spPr bwMode="auto">
          <a:xfrm>
            <a:off x="2865438" y="2689225"/>
            <a:ext cx="2960687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endParaRPr lang="zh-CN" altLang="en-US"/>
          </a:p>
        </p:txBody>
      </p:sp>
      <p:sp>
        <p:nvSpPr>
          <p:cNvPr id="41989" name="AutoShape 6" descr="圣诞老人的工作间"/>
          <p:cNvSpPr>
            <a:spLocks noChangeAspect="1" noChangeArrowheads="1"/>
          </p:cNvSpPr>
          <p:nvPr/>
        </p:nvSpPr>
        <p:spPr bwMode="auto">
          <a:xfrm>
            <a:off x="2865438" y="2689225"/>
            <a:ext cx="3001962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endParaRPr lang="zh-CN" altLang="en-US"/>
          </a:p>
        </p:txBody>
      </p:sp>
      <p:sp>
        <p:nvSpPr>
          <p:cNvPr id="160775" name="Rectangle 7"/>
          <p:cNvSpPr>
            <a:spLocks noChangeArrowheads="1"/>
          </p:cNvSpPr>
          <p:nvPr/>
        </p:nvSpPr>
        <p:spPr bwMode="auto">
          <a:xfrm>
            <a:off x="827088" y="2349500"/>
            <a:ext cx="75612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kumimoji="1" lang="en-US" altLang="zh-CN" sz="2400" b="1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</a:rPr>
              <a:t>（</a:t>
            </a:r>
            <a:r>
              <a:rPr kumimoji="1" lang="en-US" altLang="zh-CN" sz="2400" b="1">
                <a:solidFill>
                  <a:srgbClr val="0000FF"/>
                </a:solidFill>
                <a:latin typeface="Times New Roman" pitchFamily="18" charset="0"/>
              </a:rPr>
              <a:t>1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</a:rPr>
              <a:t>）计算最大值与最小值的差，确定统计量的范围</a:t>
            </a:r>
            <a:r>
              <a:rPr kumimoji="1" lang="en-US" altLang="zh-CN" sz="2400" b="1">
                <a:solidFill>
                  <a:srgbClr val="0000FF"/>
                </a:solidFill>
                <a:latin typeface="Times New Roman" pitchFamily="18" charset="0"/>
              </a:rPr>
              <a:t>;</a:t>
            </a:r>
          </a:p>
        </p:txBody>
      </p:sp>
      <p:sp>
        <p:nvSpPr>
          <p:cNvPr id="160777" name="Rectangle 9"/>
          <p:cNvSpPr>
            <a:spLocks noChangeArrowheads="1"/>
          </p:cNvSpPr>
          <p:nvPr/>
        </p:nvSpPr>
        <p:spPr bwMode="auto">
          <a:xfrm>
            <a:off x="827088" y="2852738"/>
            <a:ext cx="46085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kumimoji="1" lang="en-US" altLang="zh-CN" sz="2400" b="1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</a:rPr>
              <a:t>（</a:t>
            </a:r>
            <a:r>
              <a:rPr kumimoji="1" lang="en-US" altLang="zh-CN" sz="2400" b="1">
                <a:solidFill>
                  <a:srgbClr val="0000FF"/>
                </a:solidFill>
                <a:latin typeface="Times New Roman" pitchFamily="18" charset="0"/>
              </a:rPr>
              <a:t>2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</a:rPr>
              <a:t>）决定组数与组距</a:t>
            </a:r>
            <a:r>
              <a:rPr kumimoji="1" lang="en-US" altLang="zh-CN" sz="2400" b="1">
                <a:solidFill>
                  <a:srgbClr val="0000FF"/>
                </a:solidFill>
                <a:latin typeface="Times New Roman" pitchFamily="18" charset="0"/>
              </a:rPr>
              <a:t>;</a:t>
            </a:r>
          </a:p>
        </p:txBody>
      </p:sp>
      <p:sp>
        <p:nvSpPr>
          <p:cNvPr id="160778" name="Rectangle 10"/>
          <p:cNvSpPr>
            <a:spLocks noChangeArrowheads="1"/>
          </p:cNvSpPr>
          <p:nvPr/>
        </p:nvSpPr>
        <p:spPr bwMode="auto">
          <a:xfrm>
            <a:off x="900113" y="3284538"/>
            <a:ext cx="2266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</a:rPr>
              <a:t>（</a:t>
            </a:r>
            <a:r>
              <a:rPr kumimoji="1" lang="en-US" altLang="zh-CN" sz="2400" b="1">
                <a:solidFill>
                  <a:srgbClr val="0000FF"/>
                </a:solidFill>
                <a:latin typeface="Times New Roman" pitchFamily="18" charset="0"/>
              </a:rPr>
              <a:t>3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</a:rPr>
              <a:t>）确定分点</a:t>
            </a:r>
            <a:r>
              <a:rPr kumimoji="1" lang="en-US" altLang="zh-CN" sz="2400" b="1">
                <a:solidFill>
                  <a:srgbClr val="0000FF"/>
                </a:solidFill>
                <a:latin typeface="Times New Roman" pitchFamily="18" charset="0"/>
              </a:rPr>
              <a:t>;</a:t>
            </a:r>
          </a:p>
        </p:txBody>
      </p:sp>
      <p:sp>
        <p:nvSpPr>
          <p:cNvPr id="160779" name="Rectangle 11"/>
          <p:cNvSpPr>
            <a:spLocks noChangeArrowheads="1"/>
          </p:cNvSpPr>
          <p:nvPr/>
        </p:nvSpPr>
        <p:spPr bwMode="auto">
          <a:xfrm>
            <a:off x="900113" y="3716338"/>
            <a:ext cx="2876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</a:rPr>
              <a:t>（</a:t>
            </a:r>
            <a:r>
              <a:rPr kumimoji="1" lang="en-US" altLang="zh-CN" sz="2400" b="1">
                <a:solidFill>
                  <a:srgbClr val="0000FF"/>
                </a:solidFill>
                <a:latin typeface="Times New Roman" pitchFamily="18" charset="0"/>
              </a:rPr>
              <a:t>4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</a:rPr>
              <a:t>）列频数分布表</a:t>
            </a:r>
            <a:r>
              <a:rPr kumimoji="1" lang="en-US" altLang="zh-CN" sz="2400" b="1">
                <a:solidFill>
                  <a:srgbClr val="0000FF"/>
                </a:solidFill>
                <a:latin typeface="Times New Roman" pitchFamily="18" charset="0"/>
              </a:rPr>
              <a:t>;</a:t>
            </a:r>
            <a:endParaRPr kumimoji="1" lang="en-US" altLang="zh-CN" sz="32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60780" name="Rectangle 12"/>
          <p:cNvSpPr>
            <a:spLocks noChangeArrowheads="1"/>
          </p:cNvSpPr>
          <p:nvPr/>
        </p:nvSpPr>
        <p:spPr bwMode="auto">
          <a:xfrm>
            <a:off x="900113" y="4149725"/>
            <a:ext cx="2851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</a:rPr>
              <a:t>（</a:t>
            </a:r>
            <a:r>
              <a:rPr kumimoji="1" lang="en-US" altLang="zh-CN" sz="2400" b="1">
                <a:solidFill>
                  <a:srgbClr val="0000FF"/>
                </a:solidFill>
                <a:latin typeface="Times New Roman" pitchFamily="18" charset="0"/>
              </a:rPr>
              <a:t>5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</a:rPr>
              <a:t>）画频数直方图</a:t>
            </a:r>
            <a:r>
              <a:rPr kumimoji="1" lang="en-US" altLang="zh-CN" sz="2400" b="1">
                <a:solidFill>
                  <a:srgbClr val="0000FF"/>
                </a:solidFill>
                <a:latin typeface="Times New Roman" pitchFamily="18" charset="0"/>
              </a:rPr>
              <a:t>.</a:t>
            </a:r>
          </a:p>
        </p:txBody>
      </p:sp>
      <p:pic>
        <p:nvPicPr>
          <p:cNvPr id="41995" name="Picture 14" descr="图片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322263" y="692150"/>
            <a:ext cx="3744912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60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1" grpId="0"/>
      <p:bldP spid="160775" grpId="1"/>
      <p:bldP spid="160777" grpId="2"/>
      <p:bldP spid="160778" grpId="3"/>
      <p:bldP spid="160779" grpId="4"/>
      <p:bldP spid="160780" grpId="5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1042988" y="1916113"/>
            <a:ext cx="5257800" cy="228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3200" b="1">
                <a:solidFill>
                  <a:srgbClr val="0000FF"/>
                </a:solidFill>
                <a:latin typeface="宋体" pitchFamily="2" charset="-122"/>
              </a:rPr>
              <a:t>1.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了解频数直方图的概念；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3200" b="1">
                <a:solidFill>
                  <a:srgbClr val="0000FF"/>
                </a:solidFill>
                <a:latin typeface="宋体" pitchFamily="2" charset="-122"/>
              </a:rPr>
              <a:t>2.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会读频数直方图；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3200" b="1">
                <a:solidFill>
                  <a:srgbClr val="0000FF"/>
                </a:solidFill>
                <a:latin typeface="宋体" pitchFamily="2" charset="-122"/>
              </a:rPr>
              <a:t>3.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会画频数直方图</a:t>
            </a:r>
            <a:r>
              <a:rPr lang="en-US" altLang="zh-CN" sz="3200">
                <a:solidFill>
                  <a:srgbClr val="0000FF"/>
                </a:solidFill>
                <a:latin typeface="宋体" pitchFamily="2" charset="-122"/>
              </a:rPr>
              <a:t>.</a:t>
            </a:r>
          </a:p>
        </p:txBody>
      </p:sp>
      <p:pic>
        <p:nvPicPr>
          <p:cNvPr id="6147" name="Picture 4" descr="童趣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250825" y="765175"/>
            <a:ext cx="3887788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12" name="Text Box 12"/>
          <p:cNvSpPr txBox="1">
            <a:spLocks noChangeArrowheads="1"/>
          </p:cNvSpPr>
          <p:nvPr/>
        </p:nvSpPr>
        <p:spPr bwMode="auto">
          <a:xfrm>
            <a:off x="611188" y="1989138"/>
            <a:ext cx="9144000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AutoNum type="arabicPeriod"/>
            </a:pPr>
            <a:r>
              <a:rPr lang="zh-CN" altLang="en-US" sz="2400" b="1">
                <a:latin typeface="宋体" pitchFamily="2" charset="-122"/>
              </a:rPr>
              <a:t>在统计里，我们称每个考查对象出现的次数为</a:t>
            </a:r>
            <a:r>
              <a:rPr lang="en-US" altLang="zh-CN" sz="2400" b="1">
                <a:latin typeface="宋体" pitchFamily="2" charset="-122"/>
              </a:rPr>
              <a:t>_______</a:t>
            </a:r>
            <a:r>
              <a:rPr lang="zh-CN" altLang="en-US" sz="2400" b="1">
                <a:latin typeface="宋体" pitchFamily="2" charset="-122"/>
              </a:rPr>
              <a:t>，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>
                <a:latin typeface="宋体" pitchFamily="2" charset="-122"/>
              </a:rPr>
              <a:t>每个对象出现的次数与总次数的比值为</a:t>
            </a:r>
            <a:r>
              <a:rPr lang="zh-CN" altLang="en-US" sz="2400" b="1" u="sng">
                <a:latin typeface="宋体" pitchFamily="2" charset="-122"/>
              </a:rPr>
              <a:t>       </a:t>
            </a:r>
            <a:r>
              <a:rPr lang="en-US" altLang="zh-CN" sz="2400" b="1">
                <a:latin typeface="宋体" pitchFamily="2" charset="-122"/>
              </a:rPr>
              <a:t>.</a:t>
            </a:r>
          </a:p>
        </p:txBody>
      </p:sp>
      <p:sp>
        <p:nvSpPr>
          <p:cNvPr id="179215" name="Text Box 15"/>
          <p:cNvSpPr txBox="1">
            <a:spLocks noChangeArrowheads="1"/>
          </p:cNvSpPr>
          <p:nvPr/>
        </p:nvSpPr>
        <p:spPr bwMode="auto">
          <a:xfrm>
            <a:off x="539750" y="3284538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>
                <a:latin typeface="宋体" pitchFamily="2" charset="-122"/>
              </a:rPr>
              <a:t>2.</a:t>
            </a:r>
            <a:r>
              <a:rPr lang="zh-CN" altLang="en-US" sz="2400" b="1">
                <a:latin typeface="宋体" pitchFamily="2" charset="-122"/>
              </a:rPr>
              <a:t>各对象的频数之和等于</a:t>
            </a:r>
            <a:r>
              <a:rPr lang="en-US" altLang="zh-CN" sz="2400" b="1">
                <a:latin typeface="宋体" pitchFamily="2" charset="-122"/>
              </a:rPr>
              <a:t>_________,</a:t>
            </a:r>
            <a:r>
              <a:rPr lang="zh-CN" altLang="en-US" sz="2400" b="1">
                <a:latin typeface="宋体" pitchFamily="2" charset="-122"/>
              </a:rPr>
              <a:t>各频率之和等于</a:t>
            </a:r>
            <a:r>
              <a:rPr lang="zh-CN" altLang="en-US" sz="2400" b="1" u="sng">
                <a:latin typeface="宋体" pitchFamily="2" charset="-122"/>
              </a:rPr>
              <a:t>     </a:t>
            </a:r>
            <a:r>
              <a:rPr lang="en-US" altLang="zh-CN" sz="2400" b="1">
                <a:latin typeface="宋体" pitchFamily="2" charset="-122"/>
              </a:rPr>
              <a:t>.</a:t>
            </a:r>
          </a:p>
        </p:txBody>
      </p:sp>
      <p:sp>
        <p:nvSpPr>
          <p:cNvPr id="179218" name="Text Box 18"/>
          <p:cNvSpPr txBox="1">
            <a:spLocks noChangeArrowheads="1"/>
          </p:cNvSpPr>
          <p:nvPr/>
        </p:nvSpPr>
        <p:spPr bwMode="auto">
          <a:xfrm>
            <a:off x="539750" y="4076700"/>
            <a:ext cx="835342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>
                <a:latin typeface="宋体" pitchFamily="2" charset="-122"/>
              </a:rPr>
              <a:t>3.</a:t>
            </a:r>
            <a:r>
              <a:rPr lang="zh-CN" altLang="en-US" sz="2400" b="1">
                <a:latin typeface="宋体" pitchFamily="2" charset="-122"/>
              </a:rPr>
              <a:t>已知一个样本中，</a:t>
            </a:r>
            <a:r>
              <a:rPr lang="en-US" altLang="zh-CN" sz="2400" b="1">
                <a:latin typeface="宋体" pitchFamily="2" charset="-122"/>
              </a:rPr>
              <a:t>50</a:t>
            </a:r>
            <a:r>
              <a:rPr lang="zh-CN" altLang="en-US" sz="2400" b="1">
                <a:latin typeface="宋体" pitchFamily="2" charset="-122"/>
              </a:rPr>
              <a:t>个数据分别落在</a:t>
            </a:r>
            <a:r>
              <a:rPr lang="en-US" altLang="zh-CN" sz="2400" b="1">
                <a:latin typeface="宋体" pitchFamily="2" charset="-122"/>
              </a:rPr>
              <a:t>5</a:t>
            </a:r>
            <a:r>
              <a:rPr lang="zh-CN" altLang="en-US" sz="2400" b="1">
                <a:latin typeface="宋体" pitchFamily="2" charset="-122"/>
              </a:rPr>
              <a:t>个组内，第一、二、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>
                <a:latin typeface="宋体" pitchFamily="2" charset="-122"/>
              </a:rPr>
              <a:t>三、五的数据个数分别为</a:t>
            </a:r>
            <a:r>
              <a:rPr lang="en-US" altLang="zh-CN" sz="2400" b="1">
                <a:latin typeface="宋体" pitchFamily="2" charset="-122"/>
              </a:rPr>
              <a:t>2</a:t>
            </a:r>
            <a:r>
              <a:rPr lang="zh-CN" altLang="en-US" sz="2400" b="1">
                <a:latin typeface="宋体" pitchFamily="2" charset="-122"/>
              </a:rPr>
              <a:t>，</a:t>
            </a:r>
            <a:r>
              <a:rPr lang="en-US" altLang="zh-CN" sz="2400" b="1">
                <a:latin typeface="宋体" pitchFamily="2" charset="-122"/>
              </a:rPr>
              <a:t>8</a:t>
            </a:r>
            <a:r>
              <a:rPr lang="zh-CN" altLang="en-US" sz="2400" b="1">
                <a:latin typeface="宋体" pitchFamily="2" charset="-122"/>
              </a:rPr>
              <a:t>，</a:t>
            </a:r>
            <a:r>
              <a:rPr lang="en-US" altLang="zh-CN" sz="2400" b="1">
                <a:latin typeface="宋体" pitchFamily="2" charset="-122"/>
              </a:rPr>
              <a:t>15</a:t>
            </a:r>
            <a:r>
              <a:rPr lang="zh-CN" altLang="en-US" sz="2400" b="1">
                <a:latin typeface="宋体" pitchFamily="2" charset="-122"/>
              </a:rPr>
              <a:t>，</a:t>
            </a:r>
            <a:r>
              <a:rPr lang="en-US" altLang="zh-CN" sz="2400" b="1">
                <a:latin typeface="宋体" pitchFamily="2" charset="-122"/>
              </a:rPr>
              <a:t>5</a:t>
            </a:r>
            <a:r>
              <a:rPr lang="zh-CN" altLang="en-US" sz="2400" b="1">
                <a:latin typeface="宋体" pitchFamily="2" charset="-122"/>
              </a:rPr>
              <a:t>，则第四组的频数为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 u="sng">
                <a:latin typeface="宋体" pitchFamily="2" charset="-122"/>
              </a:rPr>
              <a:t>          </a:t>
            </a:r>
            <a:r>
              <a:rPr lang="zh-CN" altLang="en-US" sz="2400" b="1">
                <a:latin typeface="宋体" pitchFamily="2" charset="-122"/>
              </a:rPr>
              <a:t>，频率为</a:t>
            </a:r>
            <a:r>
              <a:rPr lang="zh-CN" altLang="en-US" sz="2400" b="1" u="sng">
                <a:latin typeface="宋体" pitchFamily="2" charset="-122"/>
              </a:rPr>
              <a:t>         </a:t>
            </a:r>
            <a:r>
              <a:rPr lang="en-US" altLang="zh-CN" sz="2400" b="1">
                <a:latin typeface="宋体" pitchFamily="2" charset="-122"/>
              </a:rPr>
              <a:t>.</a:t>
            </a:r>
          </a:p>
        </p:txBody>
      </p:sp>
      <p:sp>
        <p:nvSpPr>
          <p:cNvPr id="9227" name="Rectangle 22"/>
          <p:cNvSpPr>
            <a:spLocks noChangeArrowheads="1"/>
          </p:cNvSpPr>
          <p:nvPr/>
        </p:nvSpPr>
        <p:spPr bwMode="auto">
          <a:xfrm>
            <a:off x="3492500" y="836613"/>
            <a:ext cx="23764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3200" b="1">
                <a:solidFill>
                  <a:srgbClr val="0000FF"/>
                </a:solidFill>
              </a:rPr>
              <a:t>回顾思考</a:t>
            </a: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6"/>
          <p:cNvSpPr txBox="1">
            <a:spLocks noChangeArrowheads="1"/>
          </p:cNvSpPr>
          <p:nvPr/>
        </p:nvSpPr>
        <p:spPr bwMode="auto">
          <a:xfrm>
            <a:off x="250825" y="1196975"/>
            <a:ext cx="88931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en-US" altLang="zh-CN" sz="2800" b="1">
                <a:latin typeface="宋体" pitchFamily="2" charset="-122"/>
              </a:rPr>
              <a:t>2014</a:t>
            </a:r>
            <a:r>
              <a:rPr lang="zh-CN" altLang="en-US" sz="2800" b="1">
                <a:latin typeface="宋体" pitchFamily="2" charset="-122"/>
              </a:rPr>
              <a:t>年</a:t>
            </a:r>
            <a:r>
              <a:rPr lang="en-US" altLang="zh-CN" sz="2800" b="1">
                <a:latin typeface="宋体" pitchFamily="2" charset="-122"/>
              </a:rPr>
              <a:t>2</a:t>
            </a:r>
            <a:r>
              <a:rPr lang="zh-CN" altLang="en-US" sz="2800" b="1">
                <a:latin typeface="宋体" pitchFamily="2" charset="-122"/>
              </a:rPr>
              <a:t>月份在我市人民医院出生的</a:t>
            </a:r>
          </a:p>
          <a:p>
            <a:pPr>
              <a:buFontTx/>
              <a:buNone/>
            </a:pPr>
            <a:r>
              <a:rPr lang="en-US" altLang="zh-CN" sz="2800" b="1">
                <a:latin typeface="宋体" pitchFamily="2" charset="-122"/>
              </a:rPr>
              <a:t>20</a:t>
            </a:r>
            <a:r>
              <a:rPr lang="zh-CN" altLang="en-US" sz="2800" b="1">
                <a:latin typeface="宋体" pitchFamily="2" charset="-122"/>
              </a:rPr>
              <a:t>名新生婴儿的体重如下（单位</a:t>
            </a:r>
            <a:r>
              <a:rPr lang="en-US" altLang="zh-CN" sz="2800" b="1">
                <a:latin typeface="宋体" pitchFamily="2" charset="-122"/>
              </a:rPr>
              <a:t>kg</a:t>
            </a:r>
            <a:r>
              <a:rPr lang="zh-CN" altLang="en-US" sz="2800" b="1">
                <a:latin typeface="宋体" pitchFamily="2" charset="-122"/>
              </a:rPr>
              <a:t>）：</a:t>
            </a:r>
          </a:p>
        </p:txBody>
      </p:sp>
      <p:sp>
        <p:nvSpPr>
          <p:cNvPr id="13315" name="Text Box 7"/>
          <p:cNvSpPr txBox="1">
            <a:spLocks noChangeArrowheads="1"/>
          </p:cNvSpPr>
          <p:nvPr/>
        </p:nvSpPr>
        <p:spPr bwMode="auto">
          <a:xfrm>
            <a:off x="4572000" y="2924175"/>
            <a:ext cx="4572000" cy="222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en-US" altLang="zh-CN" sz="2800" b="1">
                <a:latin typeface="宋体" pitchFamily="2" charset="-122"/>
              </a:rPr>
              <a:t>4.7</a:t>
            </a:r>
            <a:r>
              <a:rPr lang="zh-CN" altLang="en-US" sz="2800" b="1">
                <a:latin typeface="宋体" pitchFamily="2" charset="-122"/>
              </a:rPr>
              <a:t>， </a:t>
            </a:r>
            <a:r>
              <a:rPr lang="en-US" altLang="zh-CN" sz="2800" b="1">
                <a:latin typeface="宋体" pitchFamily="2" charset="-122"/>
              </a:rPr>
              <a:t>2.9</a:t>
            </a:r>
            <a:r>
              <a:rPr lang="zh-CN" altLang="en-US" sz="2800" b="1">
                <a:latin typeface="宋体" pitchFamily="2" charset="-122"/>
              </a:rPr>
              <a:t>， </a:t>
            </a:r>
            <a:r>
              <a:rPr lang="en-US" altLang="zh-CN" sz="2800" b="1">
                <a:latin typeface="宋体" pitchFamily="2" charset="-122"/>
              </a:rPr>
              <a:t>3.2</a:t>
            </a:r>
            <a:r>
              <a:rPr lang="zh-CN" altLang="en-US" sz="2800" b="1">
                <a:latin typeface="宋体" pitchFamily="2" charset="-122"/>
              </a:rPr>
              <a:t>， </a:t>
            </a:r>
            <a:r>
              <a:rPr lang="en-US" altLang="zh-CN" sz="2800" b="1">
                <a:latin typeface="宋体" pitchFamily="2" charset="-122"/>
              </a:rPr>
              <a:t>3.5</a:t>
            </a:r>
          </a:p>
          <a:p>
            <a:pPr>
              <a:buFontTx/>
              <a:buNone/>
            </a:pPr>
            <a:r>
              <a:rPr lang="en-US" altLang="zh-CN" sz="2800" b="1">
                <a:latin typeface="宋体" pitchFamily="2" charset="-122"/>
              </a:rPr>
              <a:t>3.6</a:t>
            </a:r>
            <a:r>
              <a:rPr lang="zh-CN" altLang="en-US" sz="2800" b="1">
                <a:latin typeface="宋体" pitchFamily="2" charset="-122"/>
              </a:rPr>
              <a:t>， </a:t>
            </a:r>
            <a:r>
              <a:rPr lang="en-US" altLang="zh-CN" sz="2800" b="1">
                <a:latin typeface="宋体" pitchFamily="2" charset="-122"/>
              </a:rPr>
              <a:t>4.8</a:t>
            </a:r>
            <a:r>
              <a:rPr lang="zh-CN" altLang="en-US" sz="2800" b="1">
                <a:latin typeface="宋体" pitchFamily="2" charset="-122"/>
              </a:rPr>
              <a:t>， </a:t>
            </a:r>
            <a:r>
              <a:rPr lang="en-US" altLang="zh-CN" sz="2800" b="1">
                <a:latin typeface="宋体" pitchFamily="2" charset="-122"/>
              </a:rPr>
              <a:t>4.3</a:t>
            </a:r>
            <a:r>
              <a:rPr lang="zh-CN" altLang="en-US" sz="2800" b="1">
                <a:latin typeface="宋体" pitchFamily="2" charset="-122"/>
              </a:rPr>
              <a:t>， </a:t>
            </a:r>
            <a:r>
              <a:rPr lang="en-US" altLang="zh-CN" sz="2800" b="1">
                <a:latin typeface="宋体" pitchFamily="2" charset="-122"/>
              </a:rPr>
              <a:t>3.6</a:t>
            </a:r>
          </a:p>
          <a:p>
            <a:pPr>
              <a:buFontTx/>
              <a:buNone/>
            </a:pPr>
            <a:r>
              <a:rPr lang="en-US" altLang="zh-CN" sz="2800" b="1">
                <a:latin typeface="宋体" pitchFamily="2" charset="-122"/>
              </a:rPr>
              <a:t>3.8</a:t>
            </a:r>
            <a:r>
              <a:rPr lang="zh-CN" altLang="en-US" sz="2800" b="1">
                <a:latin typeface="宋体" pitchFamily="2" charset="-122"/>
              </a:rPr>
              <a:t>， </a:t>
            </a:r>
            <a:r>
              <a:rPr lang="en-US" altLang="zh-CN" sz="2800" b="1">
                <a:latin typeface="宋体" pitchFamily="2" charset="-122"/>
              </a:rPr>
              <a:t>3.4</a:t>
            </a:r>
            <a:r>
              <a:rPr lang="zh-CN" altLang="en-US" sz="2800" b="1">
                <a:latin typeface="宋体" pitchFamily="2" charset="-122"/>
              </a:rPr>
              <a:t>， </a:t>
            </a:r>
            <a:r>
              <a:rPr lang="en-US" altLang="zh-CN" sz="2800" b="1">
                <a:latin typeface="宋体" pitchFamily="2" charset="-122"/>
              </a:rPr>
              <a:t>3.4</a:t>
            </a:r>
            <a:r>
              <a:rPr lang="zh-CN" altLang="en-US" sz="2800" b="1">
                <a:latin typeface="宋体" pitchFamily="2" charset="-122"/>
              </a:rPr>
              <a:t>， </a:t>
            </a:r>
            <a:r>
              <a:rPr lang="en-US" altLang="zh-CN" sz="2800" b="1">
                <a:latin typeface="宋体" pitchFamily="2" charset="-122"/>
              </a:rPr>
              <a:t>3.5</a:t>
            </a:r>
          </a:p>
          <a:p>
            <a:pPr>
              <a:buFontTx/>
              <a:buNone/>
            </a:pPr>
            <a:r>
              <a:rPr lang="en-US" altLang="zh-CN" sz="2800" b="1">
                <a:latin typeface="宋体" pitchFamily="2" charset="-122"/>
              </a:rPr>
              <a:t>2.8</a:t>
            </a:r>
            <a:r>
              <a:rPr lang="zh-CN" altLang="en-US" sz="2800" b="1">
                <a:latin typeface="宋体" pitchFamily="2" charset="-122"/>
              </a:rPr>
              <a:t>， </a:t>
            </a:r>
            <a:r>
              <a:rPr lang="en-US" altLang="zh-CN" sz="2800" b="1">
                <a:latin typeface="宋体" pitchFamily="2" charset="-122"/>
              </a:rPr>
              <a:t>3.3</a:t>
            </a:r>
            <a:r>
              <a:rPr lang="zh-CN" altLang="en-US" sz="2800" b="1">
                <a:latin typeface="宋体" pitchFamily="2" charset="-122"/>
              </a:rPr>
              <a:t>， </a:t>
            </a:r>
            <a:r>
              <a:rPr lang="en-US" altLang="zh-CN" sz="2800" b="1">
                <a:latin typeface="宋体" pitchFamily="2" charset="-122"/>
              </a:rPr>
              <a:t>4.0</a:t>
            </a:r>
            <a:r>
              <a:rPr lang="zh-CN" altLang="en-US" sz="2800" b="1">
                <a:latin typeface="宋体" pitchFamily="2" charset="-122"/>
              </a:rPr>
              <a:t>， </a:t>
            </a:r>
            <a:r>
              <a:rPr lang="en-US" altLang="zh-CN" sz="2800" b="1">
                <a:latin typeface="宋体" pitchFamily="2" charset="-122"/>
              </a:rPr>
              <a:t>4.5</a:t>
            </a:r>
          </a:p>
          <a:p>
            <a:pPr>
              <a:buFontTx/>
              <a:buNone/>
            </a:pPr>
            <a:r>
              <a:rPr lang="en-US" altLang="zh-CN" sz="2800" b="1">
                <a:latin typeface="宋体" pitchFamily="2" charset="-122"/>
              </a:rPr>
              <a:t>3.6</a:t>
            </a:r>
            <a:r>
              <a:rPr lang="zh-CN" altLang="en-US" sz="2800" b="1">
                <a:latin typeface="宋体" pitchFamily="2" charset="-122"/>
              </a:rPr>
              <a:t>， </a:t>
            </a:r>
            <a:r>
              <a:rPr lang="en-US" altLang="zh-CN" sz="2800" b="1">
                <a:latin typeface="宋体" pitchFamily="2" charset="-122"/>
              </a:rPr>
              <a:t>3.5</a:t>
            </a:r>
            <a:r>
              <a:rPr lang="zh-CN" altLang="en-US" sz="2800" b="1">
                <a:latin typeface="宋体" pitchFamily="2" charset="-122"/>
              </a:rPr>
              <a:t>， </a:t>
            </a:r>
            <a:r>
              <a:rPr lang="en-US" altLang="zh-CN" sz="2800" b="1">
                <a:latin typeface="宋体" pitchFamily="2" charset="-122"/>
              </a:rPr>
              <a:t>3.7</a:t>
            </a:r>
            <a:r>
              <a:rPr lang="zh-CN" altLang="en-US" sz="2800" b="1">
                <a:latin typeface="宋体" pitchFamily="2" charset="-122"/>
              </a:rPr>
              <a:t>， </a:t>
            </a:r>
            <a:r>
              <a:rPr lang="en-US" altLang="zh-CN" sz="2800" b="1">
                <a:latin typeface="宋体" pitchFamily="2" charset="-122"/>
              </a:rPr>
              <a:t>3.7 </a:t>
            </a:r>
          </a:p>
        </p:txBody>
      </p:sp>
      <p:pic>
        <p:nvPicPr>
          <p:cNvPr id="13316" name="Picture 8" descr="人民医院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395288" y="2420938"/>
            <a:ext cx="4098925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12" descr="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6372225" y="549275"/>
            <a:ext cx="2447925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3543300" y="2944813"/>
            <a:ext cx="603250" cy="29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33CCCC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rgbClr val="01019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zh-CN" altLang="en-US" sz="800">
                <a:solidFill>
                  <a:srgbClr val="FF0000"/>
                </a:solidFill>
              </a:rPr>
              <a:t>学  科网</a:t>
            </a:r>
            <a:endParaRPr lang="zh-CN" altLang="en-US"/>
          </a:p>
        </p:txBody>
      </p:sp>
    </p:spTree>
  </p:cSld>
  <p:clrMapOvr>
    <a:masterClrMapping/>
  </p:clrMapOvr>
  <p:transition advTm="8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3745713" y="563563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5362" name="Text Box 3"/>
          <p:cNvSpPr txBox="1">
            <a:spLocks noChangeArrowheads="1"/>
          </p:cNvSpPr>
          <p:nvPr/>
        </p:nvSpPr>
        <p:spPr bwMode="auto">
          <a:xfrm>
            <a:off x="539750" y="549275"/>
            <a:ext cx="9434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2400" b="1">
                <a:latin typeface="宋体" pitchFamily="2" charset="-122"/>
              </a:rPr>
              <a:t>我市人民医院</a:t>
            </a:r>
            <a:r>
              <a:rPr lang="en-US" altLang="zh-CN" sz="2400" b="1">
                <a:latin typeface="宋体" pitchFamily="2" charset="-122"/>
              </a:rPr>
              <a:t>2014</a:t>
            </a:r>
            <a:r>
              <a:rPr lang="zh-CN" altLang="en-US" sz="2400" b="1">
                <a:latin typeface="宋体" pitchFamily="2" charset="-122"/>
              </a:rPr>
              <a:t>年</a:t>
            </a:r>
            <a:r>
              <a:rPr lang="en-US" altLang="zh-CN" sz="2400" b="1">
                <a:latin typeface="宋体" pitchFamily="2" charset="-122"/>
              </a:rPr>
              <a:t>2</a:t>
            </a:r>
            <a:r>
              <a:rPr lang="zh-CN" altLang="en-US" sz="2400" b="1">
                <a:latin typeface="宋体" pitchFamily="2" charset="-122"/>
              </a:rPr>
              <a:t>月份新生婴儿体重</a:t>
            </a:r>
            <a:r>
              <a:rPr lang="zh-CN" altLang="en-US" sz="2400" b="1">
                <a:solidFill>
                  <a:srgbClr val="0000FF"/>
                </a:solidFill>
                <a:latin typeface="Garamond" pitchFamily="18" charset="0"/>
              </a:rPr>
              <a:t>频数分布表</a:t>
            </a:r>
          </a:p>
        </p:txBody>
      </p:sp>
      <p:pic>
        <p:nvPicPr>
          <p:cNvPr id="15363" name="Picture 26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2051050" y="4149725"/>
            <a:ext cx="4859338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4" name="Group 49"/>
          <p:cNvGrpSpPr/>
          <p:nvPr/>
        </p:nvGrpSpPr>
        <p:grpSpPr>
          <a:xfrm>
            <a:off x="323850" y="1052513"/>
            <a:ext cx="5295900" cy="3168650"/>
            <a:chOff x="1087" y="618"/>
            <a:chExt cx="3336" cy="1907"/>
          </a:xfrm>
        </p:grpSpPr>
        <p:sp>
          <p:nvSpPr>
            <p:cNvPr id="15365" name="Rectangle 10"/>
            <p:cNvSpPr>
              <a:spLocks noChangeArrowheads="1"/>
            </p:cNvSpPr>
            <p:nvPr/>
          </p:nvSpPr>
          <p:spPr bwMode="auto">
            <a:xfrm>
              <a:off x="2312" y="1164"/>
              <a:ext cx="907" cy="27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buFontTx/>
                <a:buNone/>
              </a:pPr>
              <a:endParaRPr lang="zh-CN" altLang="en-US"/>
            </a:p>
          </p:txBody>
        </p:sp>
        <p:sp>
          <p:nvSpPr>
            <p:cNvPr id="15366" name="Rectangle 13"/>
            <p:cNvSpPr>
              <a:spLocks noChangeArrowheads="1"/>
            </p:cNvSpPr>
            <p:nvPr/>
          </p:nvSpPr>
          <p:spPr bwMode="auto">
            <a:xfrm>
              <a:off x="2312" y="1435"/>
              <a:ext cx="907" cy="27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buFontTx/>
                <a:buNone/>
              </a:pPr>
              <a:endParaRPr lang="zh-CN" altLang="en-US"/>
            </a:p>
          </p:txBody>
        </p:sp>
        <p:sp>
          <p:nvSpPr>
            <p:cNvPr id="15367" name="Rectangle 24"/>
            <p:cNvSpPr>
              <a:spLocks noChangeArrowheads="1"/>
            </p:cNvSpPr>
            <p:nvPr/>
          </p:nvSpPr>
          <p:spPr bwMode="auto">
            <a:xfrm>
              <a:off x="2312" y="891"/>
              <a:ext cx="886" cy="27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buFontTx/>
                <a:buNone/>
              </a:pPr>
              <a:endParaRPr lang="zh-CN" altLang="en-US"/>
            </a:p>
          </p:txBody>
        </p:sp>
        <p:grpSp>
          <p:nvGrpSpPr>
            <p:cNvPr id="15368" name="Group 48"/>
            <p:cNvGrpSpPr/>
            <p:nvPr/>
          </p:nvGrpSpPr>
          <p:grpSpPr>
            <a:xfrm>
              <a:off x="1087" y="618"/>
              <a:ext cx="3336" cy="1907"/>
              <a:chOff x="1087" y="618"/>
              <a:chExt cx="3336" cy="1907"/>
            </a:xfrm>
          </p:grpSpPr>
          <p:sp>
            <p:nvSpPr>
              <p:cNvPr id="15369" name="Rectangle 11"/>
              <p:cNvSpPr>
                <a:spLocks noChangeArrowheads="1"/>
              </p:cNvSpPr>
              <p:nvPr/>
            </p:nvSpPr>
            <p:spPr bwMode="auto">
              <a:xfrm>
                <a:off x="3198" y="1162"/>
                <a:ext cx="1224" cy="273"/>
              </a:xfrm>
              <a:prstGeom prst="rect">
                <a:avLst/>
              </a:prstGeom>
              <a:solidFill>
                <a:schemeClr val="accent1"/>
              </a:solidFill>
              <a:ln w="1905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algn="ctr">
                  <a:buFontTx/>
                  <a:buNone/>
                </a:pPr>
                <a:r>
                  <a:rPr lang="en-US" altLang="zh-CN" sz="2400" b="1">
                    <a:latin typeface="宋体" pitchFamily="2" charset="-122"/>
                  </a:rPr>
                  <a:t>7</a:t>
                </a:r>
              </a:p>
            </p:txBody>
          </p:sp>
          <p:grpSp>
            <p:nvGrpSpPr>
              <p:cNvPr id="15370" name="Group 47"/>
              <p:cNvGrpSpPr/>
              <p:nvPr/>
            </p:nvGrpSpPr>
            <p:grpSpPr>
              <a:xfrm>
                <a:off x="1087" y="618"/>
                <a:ext cx="3336" cy="1907"/>
                <a:chOff x="1087" y="618"/>
                <a:chExt cx="3336" cy="1907"/>
              </a:xfrm>
            </p:grpSpPr>
            <p:sp>
              <p:nvSpPr>
                <p:cNvPr id="15371" name="Rectangle 16"/>
                <p:cNvSpPr>
                  <a:spLocks noChangeArrowheads="1"/>
                </p:cNvSpPr>
                <p:nvPr/>
              </p:nvSpPr>
              <p:spPr bwMode="auto">
                <a:xfrm>
                  <a:off x="2312" y="1707"/>
                  <a:ext cx="907" cy="273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>
                    <a:buFontTx/>
                    <a:buNone/>
                  </a:pPr>
                  <a:endParaRPr lang="zh-CN" altLang="en-US"/>
                </a:p>
              </p:txBody>
            </p:sp>
            <p:grpSp>
              <p:nvGrpSpPr>
                <p:cNvPr id="15372" name="Group 27"/>
                <p:cNvGrpSpPr/>
                <p:nvPr/>
              </p:nvGrpSpPr>
              <p:grpSpPr>
                <a:xfrm>
                  <a:off x="2630" y="982"/>
                  <a:ext cx="181" cy="136"/>
                  <a:chOff x="748" y="3838"/>
                  <a:chExt cx="227" cy="182"/>
                </a:xfrm>
              </p:grpSpPr>
              <p:sp>
                <p:nvSpPr>
                  <p:cNvPr id="15373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748" y="3838"/>
                    <a:ext cx="227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:p15="http://schemas.microsoft.com/office/powerpoint/2012/main" xmlns:p14="http://schemas.microsoft.com/office/powerpoint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74" name="Line 2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39" y="3838"/>
                    <a:ext cx="0" cy="182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:p15="http://schemas.microsoft.com/office/powerpoint/2012/main" xmlns:p14="http://schemas.microsoft.com/office/powerpoint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5375" name="Group 31"/>
                <p:cNvGrpSpPr/>
                <p:nvPr/>
              </p:nvGrpSpPr>
              <p:grpSpPr>
                <a:xfrm>
                  <a:off x="2902" y="1254"/>
                  <a:ext cx="136" cy="137"/>
                  <a:chOff x="748" y="3838"/>
                  <a:chExt cx="227" cy="182"/>
                </a:xfrm>
              </p:grpSpPr>
              <p:sp>
                <p:nvSpPr>
                  <p:cNvPr id="15376" name="Line 32"/>
                  <p:cNvSpPr>
                    <a:spLocks noChangeShapeType="1"/>
                  </p:cNvSpPr>
                  <p:nvPr/>
                </p:nvSpPr>
                <p:spPr bwMode="auto">
                  <a:xfrm>
                    <a:off x="748" y="3838"/>
                    <a:ext cx="227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:p15="http://schemas.microsoft.com/office/powerpoint/2012/main" xmlns:p14="http://schemas.microsoft.com/office/powerpoint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77" name="Line 3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39" y="3838"/>
                    <a:ext cx="0" cy="182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:p15="http://schemas.microsoft.com/office/powerpoint/2012/main" xmlns:p14="http://schemas.microsoft.com/office/powerpoint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5378" name="Line 35"/>
                <p:cNvSpPr>
                  <a:spLocks noChangeShapeType="1"/>
                </p:cNvSpPr>
                <p:nvPr/>
              </p:nvSpPr>
              <p:spPr bwMode="auto">
                <a:xfrm>
                  <a:off x="2902" y="1526"/>
                  <a:ext cx="136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:p15="http://schemas.microsoft.com/office/powerpoint/2012/main" xmlns:p14="http://schemas.microsoft.com/office/powerpoint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5379" name="Group 46"/>
                <p:cNvGrpSpPr/>
                <p:nvPr/>
              </p:nvGrpSpPr>
              <p:grpSpPr>
                <a:xfrm>
                  <a:off x="1087" y="618"/>
                  <a:ext cx="3336" cy="1907"/>
                  <a:chOff x="1087" y="618"/>
                  <a:chExt cx="3336" cy="1907"/>
                </a:xfrm>
              </p:grpSpPr>
              <p:sp>
                <p:nvSpPr>
                  <p:cNvPr id="15380" name="Rectangle 4"/>
                  <p:cNvSpPr>
                    <a:spLocks noChangeArrowheads="1"/>
                  </p:cNvSpPr>
                  <p:nvPr/>
                </p:nvSpPr>
                <p:spPr bwMode="auto">
                  <a:xfrm>
                    <a:off x="1087" y="619"/>
                    <a:ext cx="1225" cy="273"/>
                  </a:xfrm>
                  <a:prstGeom prst="rect">
                    <a:avLst/>
                  </a:prstGeom>
                  <a:solidFill>
                    <a:schemeClr val="accent1"/>
                  </a:solidFill>
                  <a:ln w="19050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 algn="ctr">
                      <a:buFontTx/>
                      <a:buNone/>
                    </a:pPr>
                    <a:r>
                      <a:rPr lang="zh-CN" altLang="en-US" sz="2800" b="1">
                        <a:latin typeface="Garamond" pitchFamily="18" charset="0"/>
                      </a:rPr>
                      <a:t>组别</a:t>
                    </a:r>
                    <a:r>
                      <a:rPr lang="zh-CN" altLang="en-US" b="1"/>
                      <a:t>（</a:t>
                    </a:r>
                    <a:r>
                      <a:rPr lang="en-US" altLang="zh-CN" b="1"/>
                      <a:t>kg</a:t>
                    </a:r>
                    <a:r>
                      <a:rPr lang="zh-CN" altLang="en-US" b="1"/>
                      <a:t>）</a:t>
                    </a:r>
                    <a:endParaRPr lang="zh-CN" altLang="en-US" sz="2800" b="1">
                      <a:latin typeface="Garamond" pitchFamily="18" charset="0"/>
                    </a:endParaRPr>
                  </a:p>
                </p:txBody>
              </p:sp>
              <p:sp>
                <p:nvSpPr>
                  <p:cNvPr id="15381" name="Rectangle 5"/>
                  <p:cNvSpPr>
                    <a:spLocks noChangeArrowheads="1"/>
                  </p:cNvSpPr>
                  <p:nvPr/>
                </p:nvSpPr>
                <p:spPr bwMode="auto">
                  <a:xfrm>
                    <a:off x="2290" y="618"/>
                    <a:ext cx="953" cy="273"/>
                  </a:xfrm>
                  <a:prstGeom prst="rect">
                    <a:avLst/>
                  </a:prstGeom>
                  <a:solidFill>
                    <a:schemeClr val="accent1"/>
                  </a:solidFill>
                  <a:ln w="19050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 algn="ctr">
                      <a:buFontTx/>
                      <a:buNone/>
                    </a:pPr>
                    <a:r>
                      <a:rPr lang="zh-CN" altLang="en-US" sz="2800" b="1">
                        <a:latin typeface="Garamond" pitchFamily="18" charset="0"/>
                      </a:rPr>
                      <a:t>划记</a:t>
                    </a:r>
                    <a:endParaRPr lang="zh-CN" altLang="en-US" sz="2800" b="1"/>
                  </a:p>
                </p:txBody>
              </p:sp>
              <p:sp>
                <p:nvSpPr>
                  <p:cNvPr id="15382" name="Rectangle 6"/>
                  <p:cNvSpPr>
                    <a:spLocks noChangeArrowheads="1"/>
                  </p:cNvSpPr>
                  <p:nvPr/>
                </p:nvSpPr>
                <p:spPr bwMode="auto">
                  <a:xfrm>
                    <a:off x="3198" y="619"/>
                    <a:ext cx="1224" cy="273"/>
                  </a:xfrm>
                  <a:prstGeom prst="rect">
                    <a:avLst/>
                  </a:prstGeom>
                  <a:solidFill>
                    <a:schemeClr val="accent1"/>
                  </a:solidFill>
                  <a:ln w="19050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 algn="ctr">
                      <a:buFontTx/>
                      <a:buNone/>
                    </a:pPr>
                    <a:r>
                      <a:rPr lang="zh-CN" altLang="en-US" sz="2800" b="1">
                        <a:latin typeface="Garamond" pitchFamily="18" charset="0"/>
                      </a:rPr>
                      <a:t>频数</a:t>
                    </a:r>
                  </a:p>
                </p:txBody>
              </p:sp>
              <p:sp>
                <p:nvSpPr>
                  <p:cNvPr id="15383" name="Rectangle 7"/>
                  <p:cNvSpPr>
                    <a:spLocks noChangeArrowheads="1"/>
                  </p:cNvSpPr>
                  <p:nvPr/>
                </p:nvSpPr>
                <p:spPr bwMode="auto">
                  <a:xfrm>
                    <a:off x="1087" y="892"/>
                    <a:ext cx="1225" cy="273"/>
                  </a:xfrm>
                  <a:prstGeom prst="rect">
                    <a:avLst/>
                  </a:prstGeom>
                  <a:solidFill>
                    <a:schemeClr val="accent1"/>
                  </a:solidFill>
                  <a:ln w="19050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 algn="ctr">
                      <a:buFontTx/>
                      <a:buNone/>
                    </a:pPr>
                    <a:r>
                      <a:rPr lang="en-US" altLang="zh-CN" sz="2400" b="1">
                        <a:latin typeface="宋体" pitchFamily="2" charset="-122"/>
                      </a:rPr>
                      <a:t>2.75—3.15</a:t>
                    </a:r>
                  </a:p>
                </p:txBody>
              </p:sp>
              <p:sp>
                <p:nvSpPr>
                  <p:cNvPr id="15384" name="Rectangle 8"/>
                  <p:cNvSpPr>
                    <a:spLocks noChangeArrowheads="1"/>
                  </p:cNvSpPr>
                  <p:nvPr/>
                </p:nvSpPr>
                <p:spPr bwMode="auto">
                  <a:xfrm>
                    <a:off x="3198" y="892"/>
                    <a:ext cx="1224" cy="273"/>
                  </a:xfrm>
                  <a:prstGeom prst="rect">
                    <a:avLst/>
                  </a:prstGeom>
                  <a:solidFill>
                    <a:schemeClr val="accent1"/>
                  </a:solidFill>
                  <a:ln w="19050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 algn="ctr">
                      <a:buFontTx/>
                      <a:buNone/>
                    </a:pPr>
                    <a:r>
                      <a:rPr lang="en-US" altLang="zh-CN" sz="2400" b="1">
                        <a:latin typeface="宋体" pitchFamily="2" charset="-122"/>
                      </a:rPr>
                      <a:t>2</a:t>
                    </a:r>
                  </a:p>
                </p:txBody>
              </p:sp>
              <p:sp>
                <p:nvSpPr>
                  <p:cNvPr id="15385" name="Rectangle 9"/>
                  <p:cNvSpPr>
                    <a:spLocks noChangeArrowheads="1"/>
                  </p:cNvSpPr>
                  <p:nvPr/>
                </p:nvSpPr>
                <p:spPr bwMode="auto">
                  <a:xfrm>
                    <a:off x="1087" y="1164"/>
                    <a:ext cx="1225" cy="273"/>
                  </a:xfrm>
                  <a:prstGeom prst="rect">
                    <a:avLst/>
                  </a:prstGeom>
                  <a:solidFill>
                    <a:schemeClr val="accent1"/>
                  </a:solidFill>
                  <a:ln w="19050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 algn="ctr">
                      <a:buFontTx/>
                      <a:buNone/>
                    </a:pPr>
                    <a:r>
                      <a:rPr lang="en-US" altLang="zh-CN" sz="2400" b="1">
                        <a:latin typeface="宋体" pitchFamily="2" charset="-122"/>
                      </a:rPr>
                      <a:t>3.15—3.55</a:t>
                    </a:r>
                  </a:p>
                </p:txBody>
              </p:sp>
              <p:sp>
                <p:nvSpPr>
                  <p:cNvPr id="15386" name="Rectangle 12"/>
                  <p:cNvSpPr>
                    <a:spLocks noChangeArrowheads="1"/>
                  </p:cNvSpPr>
                  <p:nvPr/>
                </p:nvSpPr>
                <p:spPr bwMode="auto">
                  <a:xfrm>
                    <a:off x="1087" y="1435"/>
                    <a:ext cx="1225" cy="273"/>
                  </a:xfrm>
                  <a:prstGeom prst="rect">
                    <a:avLst/>
                  </a:prstGeom>
                  <a:solidFill>
                    <a:schemeClr val="accent1"/>
                  </a:solidFill>
                  <a:ln w="19050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 algn="ctr">
                      <a:buFontTx/>
                      <a:buNone/>
                    </a:pPr>
                    <a:r>
                      <a:rPr lang="en-US" altLang="zh-CN" sz="2400" b="1">
                        <a:latin typeface="宋体" pitchFamily="2" charset="-122"/>
                      </a:rPr>
                      <a:t>3.55—3.95</a:t>
                    </a:r>
                  </a:p>
                </p:txBody>
              </p:sp>
              <p:sp>
                <p:nvSpPr>
                  <p:cNvPr id="15387" name="Rectangle 14"/>
                  <p:cNvSpPr>
                    <a:spLocks noChangeArrowheads="1"/>
                  </p:cNvSpPr>
                  <p:nvPr/>
                </p:nvSpPr>
                <p:spPr bwMode="auto">
                  <a:xfrm>
                    <a:off x="3198" y="1434"/>
                    <a:ext cx="1224" cy="273"/>
                  </a:xfrm>
                  <a:prstGeom prst="rect">
                    <a:avLst/>
                  </a:prstGeom>
                  <a:solidFill>
                    <a:schemeClr val="accent1"/>
                  </a:solidFill>
                  <a:ln w="19050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 algn="ctr">
                      <a:buFontTx/>
                      <a:buNone/>
                    </a:pPr>
                    <a:r>
                      <a:rPr lang="en-US" altLang="zh-CN" sz="2400" b="1">
                        <a:latin typeface="宋体" pitchFamily="2" charset="-122"/>
                      </a:rPr>
                      <a:t>6</a:t>
                    </a:r>
                  </a:p>
                </p:txBody>
              </p:sp>
              <p:sp>
                <p:nvSpPr>
                  <p:cNvPr id="15388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1087" y="1707"/>
                    <a:ext cx="1225" cy="273"/>
                  </a:xfrm>
                  <a:prstGeom prst="rect">
                    <a:avLst/>
                  </a:prstGeom>
                  <a:solidFill>
                    <a:schemeClr val="accent1"/>
                  </a:solidFill>
                  <a:ln w="19050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 algn="ctr">
                      <a:buFontTx/>
                      <a:buNone/>
                    </a:pPr>
                    <a:r>
                      <a:rPr lang="en-US" altLang="zh-CN" sz="2400" b="1">
                        <a:latin typeface="宋体" pitchFamily="2" charset="-122"/>
                      </a:rPr>
                      <a:t>3.95—4.35</a:t>
                    </a:r>
                  </a:p>
                </p:txBody>
              </p:sp>
              <p:sp>
                <p:nvSpPr>
                  <p:cNvPr id="15389" name="Rectangle 17"/>
                  <p:cNvSpPr>
                    <a:spLocks noChangeArrowheads="1"/>
                  </p:cNvSpPr>
                  <p:nvPr/>
                </p:nvSpPr>
                <p:spPr bwMode="auto">
                  <a:xfrm>
                    <a:off x="3198" y="1706"/>
                    <a:ext cx="1224" cy="273"/>
                  </a:xfrm>
                  <a:prstGeom prst="rect">
                    <a:avLst/>
                  </a:prstGeom>
                  <a:solidFill>
                    <a:schemeClr val="accent1"/>
                  </a:solidFill>
                  <a:ln w="19050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 algn="ctr">
                      <a:buFontTx/>
                      <a:buNone/>
                    </a:pPr>
                    <a:r>
                      <a:rPr lang="en-US" altLang="zh-CN" sz="2400" b="1">
                        <a:latin typeface="宋体" pitchFamily="2" charset="-122"/>
                      </a:rPr>
                      <a:t>2</a:t>
                    </a:r>
                  </a:p>
                </p:txBody>
              </p:sp>
              <p:sp>
                <p:nvSpPr>
                  <p:cNvPr id="15390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1087" y="1980"/>
                    <a:ext cx="1225" cy="273"/>
                  </a:xfrm>
                  <a:prstGeom prst="rect">
                    <a:avLst/>
                  </a:prstGeom>
                  <a:solidFill>
                    <a:schemeClr val="accent1"/>
                  </a:solidFill>
                  <a:ln w="19050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 algn="ctr">
                      <a:buFontTx/>
                      <a:buNone/>
                    </a:pPr>
                    <a:r>
                      <a:rPr lang="en-US" altLang="zh-CN" sz="2400" b="1">
                        <a:latin typeface="宋体" pitchFamily="2" charset="-122"/>
                      </a:rPr>
                      <a:t>4.35—4.75 </a:t>
                    </a:r>
                  </a:p>
                </p:txBody>
              </p:sp>
              <p:sp>
                <p:nvSpPr>
                  <p:cNvPr id="15391" name="Rectangle 19"/>
                  <p:cNvSpPr>
                    <a:spLocks noChangeArrowheads="1"/>
                  </p:cNvSpPr>
                  <p:nvPr/>
                </p:nvSpPr>
                <p:spPr bwMode="auto">
                  <a:xfrm>
                    <a:off x="2312" y="1980"/>
                    <a:ext cx="907" cy="273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>
                      <a:buFontTx/>
                      <a:buNone/>
                    </a:pPr>
                    <a:endParaRPr lang="zh-CN" altLang="en-US"/>
                  </a:p>
                </p:txBody>
              </p:sp>
              <p:sp>
                <p:nvSpPr>
                  <p:cNvPr id="15392" name="Rectangle 20"/>
                  <p:cNvSpPr>
                    <a:spLocks noChangeArrowheads="1"/>
                  </p:cNvSpPr>
                  <p:nvPr/>
                </p:nvSpPr>
                <p:spPr bwMode="auto">
                  <a:xfrm>
                    <a:off x="3198" y="1979"/>
                    <a:ext cx="1225" cy="273"/>
                  </a:xfrm>
                  <a:prstGeom prst="rect">
                    <a:avLst/>
                  </a:prstGeom>
                  <a:solidFill>
                    <a:schemeClr val="accent1"/>
                  </a:solidFill>
                  <a:ln w="19050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 algn="ctr">
                      <a:buFontTx/>
                      <a:buNone/>
                    </a:pPr>
                    <a:r>
                      <a:rPr lang="en-US" altLang="zh-CN" sz="2400" b="1">
                        <a:latin typeface="宋体" pitchFamily="2" charset="-122"/>
                      </a:rPr>
                      <a:t>2</a:t>
                    </a:r>
                  </a:p>
                </p:txBody>
              </p:sp>
              <p:sp>
                <p:nvSpPr>
                  <p:cNvPr id="15393" name="Rectangle 21"/>
                  <p:cNvSpPr>
                    <a:spLocks noChangeArrowheads="1"/>
                  </p:cNvSpPr>
                  <p:nvPr/>
                </p:nvSpPr>
                <p:spPr bwMode="auto">
                  <a:xfrm>
                    <a:off x="1087" y="2252"/>
                    <a:ext cx="1225" cy="273"/>
                  </a:xfrm>
                  <a:prstGeom prst="rect">
                    <a:avLst/>
                  </a:prstGeom>
                  <a:solidFill>
                    <a:schemeClr val="accent1"/>
                  </a:solidFill>
                  <a:ln w="19050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 algn="ctr">
                      <a:buFontTx/>
                      <a:buNone/>
                    </a:pPr>
                    <a:r>
                      <a:rPr lang="en-US" altLang="zh-CN" sz="2400" b="1">
                        <a:latin typeface="宋体" pitchFamily="2" charset="-122"/>
                      </a:rPr>
                      <a:t>4.75—5.15</a:t>
                    </a:r>
                  </a:p>
                </p:txBody>
              </p:sp>
              <p:sp>
                <p:nvSpPr>
                  <p:cNvPr id="15394" name="Rectangle 22"/>
                  <p:cNvSpPr>
                    <a:spLocks noChangeArrowheads="1"/>
                  </p:cNvSpPr>
                  <p:nvPr/>
                </p:nvSpPr>
                <p:spPr bwMode="auto">
                  <a:xfrm>
                    <a:off x="2312" y="2252"/>
                    <a:ext cx="907" cy="273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>
                      <a:buFontTx/>
                      <a:buNone/>
                    </a:pPr>
                    <a:endParaRPr lang="zh-CN" altLang="en-US"/>
                  </a:p>
                </p:txBody>
              </p:sp>
              <p:sp>
                <p:nvSpPr>
                  <p:cNvPr id="15395" name="Rectangle 23"/>
                  <p:cNvSpPr>
                    <a:spLocks noChangeArrowheads="1"/>
                  </p:cNvSpPr>
                  <p:nvPr/>
                </p:nvSpPr>
                <p:spPr bwMode="auto">
                  <a:xfrm>
                    <a:off x="3198" y="2251"/>
                    <a:ext cx="1225" cy="273"/>
                  </a:xfrm>
                  <a:prstGeom prst="rect">
                    <a:avLst/>
                  </a:prstGeom>
                  <a:solidFill>
                    <a:schemeClr val="accent1"/>
                  </a:solidFill>
                  <a:ln w="19050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 algn="ctr">
                      <a:buFontTx/>
                      <a:buNone/>
                    </a:pPr>
                    <a:r>
                      <a:rPr lang="en-US" altLang="zh-CN" sz="2400" b="1">
                        <a:latin typeface="宋体" pitchFamily="2" charset="-122"/>
                      </a:rPr>
                      <a:t>1</a:t>
                    </a:r>
                  </a:p>
                </p:txBody>
              </p:sp>
              <p:sp>
                <p:nvSpPr>
                  <p:cNvPr id="15396" name="Text Box 3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39" y="1163"/>
                    <a:ext cx="771" cy="2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:p15="http://schemas.microsoft.com/office/powerpoint/2012/main" xmlns:p14="http://schemas.microsoft.com/office/powerpoint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:p15="http://schemas.microsoft.com/office/powerpoint/2012/main" xmlns:p14="http://schemas.microsoft.com/office/powerpoint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9pPr>
                  </a:lstStyle>
                  <a:p>
                    <a:pPr>
                      <a:spcBef>
                        <a:spcPct val="50000"/>
                      </a:spcBef>
                      <a:buFontTx/>
                      <a:buNone/>
                    </a:pPr>
                    <a:r>
                      <a:rPr lang="zh-CN" altLang="en-US" sz="2400" b="1">
                        <a:ea typeface="黑体" panose="02010609060101010101" pitchFamily="49" charset="-122"/>
                      </a:rPr>
                      <a:t>正</a:t>
                    </a:r>
                  </a:p>
                </p:txBody>
              </p:sp>
              <p:sp>
                <p:nvSpPr>
                  <p:cNvPr id="15397" name="Text Box 3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39" y="1419"/>
                    <a:ext cx="771" cy="2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:p15="http://schemas.microsoft.com/office/powerpoint/2012/main" xmlns:p14="http://schemas.microsoft.com/office/powerpoint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:p15="http://schemas.microsoft.com/office/powerpoint/2012/main" xmlns:p14="http://schemas.microsoft.com/office/powerpoint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9pPr>
                  </a:lstStyle>
                  <a:p>
                    <a:pPr>
                      <a:spcBef>
                        <a:spcPct val="50000"/>
                      </a:spcBef>
                      <a:buFontTx/>
                      <a:buNone/>
                    </a:pPr>
                    <a:r>
                      <a:rPr lang="zh-CN" altLang="en-US" sz="2400" b="1">
                        <a:ea typeface="黑体" panose="02010609060101010101" pitchFamily="49" charset="-122"/>
                      </a:rPr>
                      <a:t>正</a:t>
                    </a:r>
                  </a:p>
                </p:txBody>
              </p:sp>
              <p:grpSp>
                <p:nvGrpSpPr>
                  <p:cNvPr id="15398" name="Group 36"/>
                  <p:cNvGrpSpPr/>
                  <p:nvPr/>
                </p:nvGrpSpPr>
                <p:grpSpPr>
                  <a:xfrm>
                    <a:off x="2630" y="1798"/>
                    <a:ext cx="136" cy="136"/>
                    <a:chOff x="748" y="3838"/>
                    <a:chExt cx="227" cy="182"/>
                  </a:xfrm>
                </p:grpSpPr>
                <p:sp>
                  <p:nvSpPr>
                    <p:cNvPr id="15399" name="Line 3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48" y="3838"/>
                      <a:ext cx="227" cy="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 xmlns:p15="http://schemas.microsoft.com/office/powerpoint/2012/main" xmlns:p14="http://schemas.microsoft.com/office/powerpoint/2010/main" xmlns="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400" name="Line 38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839" y="3838"/>
                      <a:ext cx="0" cy="182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 xmlns:p15="http://schemas.microsoft.com/office/powerpoint/2012/main" xmlns:p14="http://schemas.microsoft.com/office/powerpoint/2010/main" xmlns="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5401" name="Group 39"/>
                <p:cNvGrpSpPr/>
                <p:nvPr/>
              </p:nvGrpSpPr>
              <p:grpSpPr>
                <a:xfrm>
                  <a:off x="2630" y="2070"/>
                  <a:ext cx="136" cy="136"/>
                  <a:chOff x="748" y="3838"/>
                  <a:chExt cx="227" cy="182"/>
                </a:xfrm>
              </p:grpSpPr>
              <p:sp>
                <p:nvSpPr>
                  <p:cNvPr id="15402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748" y="3838"/>
                    <a:ext cx="227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:p15="http://schemas.microsoft.com/office/powerpoint/2012/main" xmlns:p14="http://schemas.microsoft.com/office/powerpoint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03" name="Line 4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39" y="3838"/>
                    <a:ext cx="0" cy="182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:p15="http://schemas.microsoft.com/office/powerpoint/2012/main" xmlns:p14="http://schemas.microsoft.com/office/powerpoint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5404" name="Line 42"/>
                <p:cNvSpPr>
                  <a:spLocks noChangeShapeType="1"/>
                </p:cNvSpPr>
                <p:nvPr/>
              </p:nvSpPr>
              <p:spPr bwMode="auto">
                <a:xfrm>
                  <a:off x="2675" y="2388"/>
                  <a:ext cx="136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:p15="http://schemas.microsoft.com/office/powerpoint/2012/main" xmlns:p14="http://schemas.microsoft.com/office/powerpoint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65931" name="Text Box 43"/>
          <p:cNvSpPr txBox="1">
            <a:spLocks noChangeArrowheads="1"/>
          </p:cNvSpPr>
          <p:nvPr/>
        </p:nvSpPr>
        <p:spPr bwMode="auto">
          <a:xfrm>
            <a:off x="5651500" y="1125538"/>
            <a:ext cx="3097213" cy="3014662"/>
          </a:xfrm>
          <a:prstGeom prst="rect">
            <a:avLst/>
          </a:prstGeom>
          <a:solidFill>
            <a:schemeClr val="bg1">
              <a:alpha val="7294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</a:rPr>
              <a:t>思考</a:t>
            </a:r>
            <a:r>
              <a:rPr kumimoji="1" lang="en-US" altLang="zh-CN" sz="2400" b="1">
                <a:solidFill>
                  <a:srgbClr val="0000FF"/>
                </a:solidFill>
                <a:latin typeface="Times New Roman" pitchFamily="18" charset="0"/>
              </a:rPr>
              <a:t>:</a:t>
            </a:r>
            <a:r>
              <a:rPr kumimoji="1" lang="zh-CN" altLang="en-US" sz="4800" b="1">
                <a:solidFill>
                  <a:srgbClr val="0000FF"/>
                </a:solidFill>
                <a:latin typeface="Times New Roman" pitchFamily="18" charset="0"/>
              </a:rPr>
              <a:t>　</a:t>
            </a:r>
            <a:r>
              <a:rPr kumimoji="1" lang="zh-CN" altLang="en-US" sz="4800" b="1">
                <a:solidFill>
                  <a:srgbClr val="FF0000"/>
                </a:solidFill>
                <a:latin typeface="Times New Roman" pitchFamily="18" charset="0"/>
              </a:rPr>
              <a:t>　　　　　　　　　　　　　　　　　　　　　　</a:t>
            </a:r>
            <a:r>
              <a:rPr lang="zh-CN" altLang="en-US" sz="2400" b="1">
                <a:latin typeface="宋体" pitchFamily="2" charset="-122"/>
              </a:rPr>
              <a:t>频数分布表可以反映数据的分布情况，那么还有没有其它方式能更直接、更形象的反映数据分布的情况呢？</a:t>
            </a:r>
          </a:p>
        </p:txBody>
      </p:sp>
      <p:pic>
        <p:nvPicPr>
          <p:cNvPr id="15406" name="图片 2" descr="花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6804025" y="5876925"/>
            <a:ext cx="23399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5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5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9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Text Box 2"/>
          <p:cNvSpPr txBox="1">
            <a:spLocks noChangeArrowheads="1"/>
          </p:cNvSpPr>
          <p:nvPr/>
        </p:nvSpPr>
        <p:spPr bwMode="auto">
          <a:xfrm>
            <a:off x="323850" y="765175"/>
            <a:ext cx="5148263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2800" b="1">
                <a:solidFill>
                  <a:srgbClr val="0000FF"/>
                </a:solidFill>
                <a:latin typeface="Garamond" pitchFamily="18" charset="0"/>
              </a:rPr>
              <a:t>我市人民医院</a:t>
            </a:r>
            <a:r>
              <a:rPr lang="en-US" altLang="zh-CN" sz="2800" b="1">
                <a:solidFill>
                  <a:srgbClr val="0000FF"/>
                </a:solidFill>
                <a:latin typeface="Garamond" pitchFamily="18" charset="0"/>
              </a:rPr>
              <a:t>2014</a:t>
            </a:r>
            <a:r>
              <a:rPr lang="zh-CN" altLang="en-US" sz="2800" b="1">
                <a:solidFill>
                  <a:srgbClr val="0000FF"/>
                </a:solidFill>
                <a:latin typeface="Garamond" pitchFamily="18" charset="0"/>
              </a:rPr>
              <a:t>年</a:t>
            </a:r>
            <a:r>
              <a:rPr lang="en-US" altLang="zh-CN" sz="2800" b="1">
                <a:solidFill>
                  <a:srgbClr val="0000FF"/>
                </a:solidFill>
                <a:latin typeface="Garamond" pitchFamily="18" charset="0"/>
              </a:rPr>
              <a:t>2</a:t>
            </a:r>
            <a:r>
              <a:rPr lang="zh-CN" altLang="en-US" sz="2800" b="1">
                <a:solidFill>
                  <a:srgbClr val="0000FF"/>
                </a:solidFill>
                <a:latin typeface="Garamond" pitchFamily="18" charset="0"/>
              </a:rPr>
              <a:t>月</a:t>
            </a:r>
          </a:p>
          <a:p>
            <a:pPr>
              <a:buFontTx/>
              <a:buNone/>
            </a:pPr>
            <a:r>
              <a:rPr lang="zh-CN" altLang="en-US" sz="2800" b="1">
                <a:solidFill>
                  <a:srgbClr val="0000FF"/>
                </a:solidFill>
                <a:latin typeface="Garamond" pitchFamily="18" charset="0"/>
              </a:rPr>
              <a:t>份新生婴儿体重</a:t>
            </a:r>
          </a:p>
          <a:p>
            <a:pPr>
              <a:buFontTx/>
              <a:buNone/>
            </a:pPr>
            <a:r>
              <a:rPr lang="zh-CN" altLang="en-US" sz="2800" b="1">
                <a:latin typeface="Garamond" pitchFamily="18" charset="0"/>
              </a:rPr>
              <a:t>频数直方图</a:t>
            </a:r>
          </a:p>
        </p:txBody>
      </p:sp>
      <p:grpSp>
        <p:nvGrpSpPr>
          <p:cNvPr id="2" name="Group 3"/>
          <p:cNvGrpSpPr/>
          <p:nvPr/>
        </p:nvGrpSpPr>
        <p:grpSpPr>
          <a:xfrm>
            <a:off x="0" y="2276475"/>
            <a:ext cx="7056438" cy="4610100"/>
            <a:chOff x="-23" y="890"/>
            <a:chExt cx="5443" cy="3470"/>
          </a:xfrm>
        </p:grpSpPr>
        <p:grpSp>
          <p:nvGrpSpPr>
            <p:cNvPr id="17412" name="Group 4"/>
            <p:cNvGrpSpPr/>
            <p:nvPr/>
          </p:nvGrpSpPr>
          <p:grpSpPr>
            <a:xfrm>
              <a:off x="-23" y="1069"/>
              <a:ext cx="411" cy="3105"/>
              <a:chOff x="1663" y="817"/>
              <a:chExt cx="411" cy="3105"/>
            </a:xfrm>
          </p:grpSpPr>
          <p:grpSp>
            <p:nvGrpSpPr>
              <p:cNvPr id="17413" name="Group 5"/>
              <p:cNvGrpSpPr/>
              <p:nvPr/>
            </p:nvGrpSpPr>
            <p:grpSpPr>
              <a:xfrm>
                <a:off x="1983" y="2279"/>
                <a:ext cx="91" cy="1088"/>
                <a:chOff x="2291" y="2143"/>
                <a:chExt cx="91" cy="1088"/>
              </a:xfrm>
            </p:grpSpPr>
            <p:sp>
              <p:nvSpPr>
                <p:cNvPr id="17414" name="Line 6"/>
                <p:cNvSpPr>
                  <a:spLocks noChangeShapeType="1"/>
                </p:cNvSpPr>
                <p:nvPr/>
              </p:nvSpPr>
              <p:spPr bwMode="auto">
                <a:xfrm>
                  <a:off x="2291" y="3231"/>
                  <a:ext cx="90" cy="0"/>
                </a:xfrm>
                <a:prstGeom prst="line">
                  <a:avLst/>
                </a:prstGeom>
                <a:noFill/>
                <a:ln w="508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:p15="http://schemas.microsoft.com/office/powerpoint/2012/main" xmlns:p14="http://schemas.microsoft.com/office/powerpoint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15" name="Line 7"/>
                <p:cNvSpPr>
                  <a:spLocks noChangeShapeType="1"/>
                </p:cNvSpPr>
                <p:nvPr/>
              </p:nvSpPr>
              <p:spPr bwMode="auto">
                <a:xfrm>
                  <a:off x="2292" y="2868"/>
                  <a:ext cx="90" cy="0"/>
                </a:xfrm>
                <a:prstGeom prst="line">
                  <a:avLst/>
                </a:prstGeom>
                <a:noFill/>
                <a:ln w="508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:p15="http://schemas.microsoft.com/office/powerpoint/2012/main" xmlns:p14="http://schemas.microsoft.com/office/powerpoint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16" name="Line 8"/>
                <p:cNvSpPr>
                  <a:spLocks noChangeShapeType="1"/>
                </p:cNvSpPr>
                <p:nvPr/>
              </p:nvSpPr>
              <p:spPr bwMode="auto">
                <a:xfrm>
                  <a:off x="2291" y="2505"/>
                  <a:ext cx="90" cy="0"/>
                </a:xfrm>
                <a:prstGeom prst="line">
                  <a:avLst/>
                </a:prstGeom>
                <a:noFill/>
                <a:ln w="508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:p15="http://schemas.microsoft.com/office/powerpoint/2012/main" xmlns:p14="http://schemas.microsoft.com/office/powerpoint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17" name="Line 9"/>
                <p:cNvSpPr>
                  <a:spLocks noChangeShapeType="1"/>
                </p:cNvSpPr>
                <p:nvPr/>
              </p:nvSpPr>
              <p:spPr bwMode="auto">
                <a:xfrm>
                  <a:off x="2291" y="2143"/>
                  <a:ext cx="90" cy="0"/>
                </a:xfrm>
                <a:prstGeom prst="line">
                  <a:avLst/>
                </a:prstGeom>
                <a:noFill/>
                <a:ln w="508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:p15="http://schemas.microsoft.com/office/powerpoint/2012/main" xmlns:p14="http://schemas.microsoft.com/office/powerpoint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18" name="Group 10"/>
              <p:cNvGrpSpPr/>
              <p:nvPr/>
            </p:nvGrpSpPr>
            <p:grpSpPr>
              <a:xfrm>
                <a:off x="1663" y="817"/>
                <a:ext cx="409" cy="3105"/>
                <a:chOff x="1700" y="817"/>
                <a:chExt cx="409" cy="3105"/>
              </a:xfrm>
            </p:grpSpPr>
            <p:sp>
              <p:nvSpPr>
                <p:cNvPr id="17419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1792" y="3259"/>
                  <a:ext cx="317" cy="2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:p15="http://schemas.microsoft.com/office/powerpoint/2012/main" xmlns:p14="http://schemas.microsoft.com/office/powerpoint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:p15="http://schemas.microsoft.com/office/powerpoint/2012/main" xmlns:p14="http://schemas.microsoft.com/office/powerpoint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000" b="1"/>
                    <a:t>1</a:t>
                  </a:r>
                </a:p>
              </p:txBody>
            </p:sp>
            <p:sp>
              <p:nvSpPr>
                <p:cNvPr id="17420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1792" y="2895"/>
                  <a:ext cx="317" cy="2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:p15="http://schemas.microsoft.com/office/powerpoint/2012/main" xmlns:p14="http://schemas.microsoft.com/office/powerpoint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:p15="http://schemas.microsoft.com/office/powerpoint/2012/main" xmlns:p14="http://schemas.microsoft.com/office/powerpoint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000" b="1"/>
                    <a:t>2</a:t>
                  </a:r>
                </a:p>
              </p:txBody>
            </p:sp>
            <p:sp>
              <p:nvSpPr>
                <p:cNvPr id="17421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1792" y="2530"/>
                  <a:ext cx="317" cy="2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:p15="http://schemas.microsoft.com/office/powerpoint/2012/main" xmlns:p14="http://schemas.microsoft.com/office/powerpoint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:p15="http://schemas.microsoft.com/office/powerpoint/2012/main" xmlns:p14="http://schemas.microsoft.com/office/powerpoint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000" b="1"/>
                    <a:t>3</a:t>
                  </a:r>
                </a:p>
              </p:txBody>
            </p:sp>
            <p:sp>
              <p:nvSpPr>
                <p:cNvPr id="17422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1792" y="2166"/>
                  <a:ext cx="317" cy="2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:p15="http://schemas.microsoft.com/office/powerpoint/2012/main" xmlns:p14="http://schemas.microsoft.com/office/powerpoint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:p15="http://schemas.microsoft.com/office/powerpoint/2012/main" xmlns:p14="http://schemas.microsoft.com/office/powerpoint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000" b="1"/>
                    <a:t>4</a:t>
                  </a:r>
                </a:p>
              </p:txBody>
            </p:sp>
            <p:sp>
              <p:nvSpPr>
                <p:cNvPr id="17423" name="Line 15"/>
                <p:cNvSpPr>
                  <a:spLocks noChangeShapeType="1"/>
                </p:cNvSpPr>
                <p:nvPr/>
              </p:nvSpPr>
              <p:spPr bwMode="auto">
                <a:xfrm>
                  <a:off x="2018" y="1909"/>
                  <a:ext cx="90" cy="0"/>
                </a:xfrm>
                <a:prstGeom prst="line">
                  <a:avLst/>
                </a:prstGeom>
                <a:noFill/>
                <a:ln w="508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:p15="http://schemas.microsoft.com/office/powerpoint/2012/main" xmlns:p14="http://schemas.microsoft.com/office/powerpoint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24" name="Line 16"/>
                <p:cNvSpPr>
                  <a:spLocks noChangeShapeType="1"/>
                </p:cNvSpPr>
                <p:nvPr/>
              </p:nvSpPr>
              <p:spPr bwMode="auto">
                <a:xfrm>
                  <a:off x="2018" y="1545"/>
                  <a:ext cx="90" cy="0"/>
                </a:xfrm>
                <a:prstGeom prst="line">
                  <a:avLst/>
                </a:prstGeom>
                <a:noFill/>
                <a:ln w="508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:p15="http://schemas.microsoft.com/office/powerpoint/2012/main" xmlns:p14="http://schemas.microsoft.com/office/powerpoint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25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1701" y="1801"/>
                  <a:ext cx="317" cy="2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:p15="http://schemas.microsoft.com/office/powerpoint/2012/main" xmlns:p14="http://schemas.microsoft.com/office/powerpoint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:p15="http://schemas.microsoft.com/office/powerpoint/2012/main" xmlns:p14="http://schemas.microsoft.com/office/powerpoint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000" b="1"/>
                    <a:t> 5</a:t>
                  </a:r>
                </a:p>
              </p:txBody>
            </p:sp>
            <p:sp>
              <p:nvSpPr>
                <p:cNvPr id="17426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1701" y="1425"/>
                  <a:ext cx="317" cy="2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:p15="http://schemas.microsoft.com/office/powerpoint/2012/main" xmlns:p14="http://schemas.microsoft.com/office/powerpoint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:p15="http://schemas.microsoft.com/office/powerpoint/2012/main" xmlns:p14="http://schemas.microsoft.com/office/powerpoint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000" b="1"/>
                    <a:t> 6</a:t>
                  </a:r>
                </a:p>
              </p:txBody>
            </p:sp>
            <p:sp>
              <p:nvSpPr>
                <p:cNvPr id="17427" name="Line 19"/>
                <p:cNvSpPr>
                  <a:spLocks noChangeShapeType="1"/>
                </p:cNvSpPr>
                <p:nvPr/>
              </p:nvSpPr>
              <p:spPr bwMode="auto">
                <a:xfrm>
                  <a:off x="2018" y="1181"/>
                  <a:ext cx="90" cy="0"/>
                </a:xfrm>
                <a:prstGeom prst="line">
                  <a:avLst/>
                </a:prstGeom>
                <a:noFill/>
                <a:ln w="508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:p15="http://schemas.microsoft.com/office/powerpoint/2012/main" xmlns:p14="http://schemas.microsoft.com/office/powerpoint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28" name="Line 20"/>
                <p:cNvSpPr>
                  <a:spLocks noChangeShapeType="1"/>
                </p:cNvSpPr>
                <p:nvPr/>
              </p:nvSpPr>
              <p:spPr bwMode="auto">
                <a:xfrm>
                  <a:off x="2018" y="817"/>
                  <a:ext cx="90" cy="0"/>
                </a:xfrm>
                <a:prstGeom prst="line">
                  <a:avLst/>
                </a:prstGeom>
                <a:noFill/>
                <a:ln w="508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:p15="http://schemas.microsoft.com/office/powerpoint/2012/main" xmlns:p14="http://schemas.microsoft.com/office/powerpoint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29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1700" y="1074"/>
                  <a:ext cx="317" cy="2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:p15="http://schemas.microsoft.com/office/powerpoint/2012/main" xmlns:p14="http://schemas.microsoft.com/office/powerpoint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:p15="http://schemas.microsoft.com/office/powerpoint/2012/main" xmlns:p14="http://schemas.microsoft.com/office/powerpoint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000" b="1"/>
                    <a:t> 7</a:t>
                  </a:r>
                </a:p>
              </p:txBody>
            </p:sp>
            <p:sp>
              <p:nvSpPr>
                <p:cNvPr id="17430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1792" y="3624"/>
                  <a:ext cx="317" cy="2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:p15="http://schemas.microsoft.com/office/powerpoint/2012/main" xmlns:p14="http://schemas.microsoft.com/office/powerpoint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:p15="http://schemas.microsoft.com/office/powerpoint/2012/main" xmlns:p14="http://schemas.microsoft.com/office/powerpoint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000" b="1"/>
                    <a:t>0</a:t>
                  </a:r>
                </a:p>
              </p:txBody>
            </p:sp>
          </p:grpSp>
        </p:grpSp>
        <p:grpSp>
          <p:nvGrpSpPr>
            <p:cNvPr id="17431" name="Group 23"/>
            <p:cNvGrpSpPr/>
            <p:nvPr/>
          </p:nvGrpSpPr>
          <p:grpSpPr>
            <a:xfrm>
              <a:off x="294" y="3799"/>
              <a:ext cx="4292" cy="318"/>
              <a:chOff x="2018" y="3521"/>
              <a:chExt cx="2948" cy="318"/>
            </a:xfrm>
          </p:grpSpPr>
          <p:sp>
            <p:nvSpPr>
              <p:cNvPr id="17432" name="Line 24"/>
              <p:cNvSpPr>
                <a:spLocks noChangeShapeType="1"/>
              </p:cNvSpPr>
              <p:nvPr/>
            </p:nvSpPr>
            <p:spPr bwMode="auto">
              <a:xfrm>
                <a:off x="2516" y="3715"/>
                <a:ext cx="245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:p15="http://schemas.microsoft.com/office/powerpoint/2012/main" xmlns:p14="http://schemas.microsoft.com/office/powerpoint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7433" name="Group 25"/>
              <p:cNvGrpSpPr/>
              <p:nvPr/>
            </p:nvGrpSpPr>
            <p:grpSpPr>
              <a:xfrm>
                <a:off x="2018" y="3521"/>
                <a:ext cx="498" cy="318"/>
                <a:chOff x="2064" y="2976"/>
                <a:chExt cx="498" cy="318"/>
              </a:xfrm>
            </p:grpSpPr>
            <p:sp>
              <p:nvSpPr>
                <p:cNvPr id="17434" name="Line 26"/>
                <p:cNvSpPr>
                  <a:spLocks noChangeShapeType="1"/>
                </p:cNvSpPr>
                <p:nvPr/>
              </p:nvSpPr>
              <p:spPr bwMode="auto">
                <a:xfrm>
                  <a:off x="2064" y="3158"/>
                  <a:ext cx="226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:p15="http://schemas.microsoft.com/office/powerpoint/2012/main" xmlns:p14="http://schemas.microsoft.com/office/powerpoint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35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2291" y="2976"/>
                  <a:ext cx="135" cy="18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:p15="http://schemas.microsoft.com/office/powerpoint/2012/main" xmlns:p14="http://schemas.microsoft.com/office/powerpoint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36" name="Line 28"/>
                <p:cNvSpPr>
                  <a:spLocks noChangeShapeType="1"/>
                </p:cNvSpPr>
                <p:nvPr/>
              </p:nvSpPr>
              <p:spPr bwMode="auto">
                <a:xfrm flipH="1">
                  <a:off x="2426" y="2976"/>
                  <a:ext cx="0" cy="31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:p15="http://schemas.microsoft.com/office/powerpoint/2012/main" xmlns:p14="http://schemas.microsoft.com/office/powerpoint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37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2426" y="3158"/>
                  <a:ext cx="136" cy="136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:p15="http://schemas.microsoft.com/office/powerpoint/2012/main" xmlns:p14="http://schemas.microsoft.com/office/powerpoint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7438" name="Line 30"/>
            <p:cNvSpPr>
              <a:spLocks noChangeShapeType="1"/>
            </p:cNvSpPr>
            <p:nvPr/>
          </p:nvSpPr>
          <p:spPr bwMode="auto">
            <a:xfrm>
              <a:off x="1246" y="3979"/>
              <a:ext cx="1" cy="37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9" name="Line 31"/>
            <p:cNvSpPr>
              <a:spLocks noChangeShapeType="1"/>
            </p:cNvSpPr>
            <p:nvPr/>
          </p:nvSpPr>
          <p:spPr bwMode="auto">
            <a:xfrm>
              <a:off x="1699" y="3979"/>
              <a:ext cx="1" cy="37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0" name="Line 32"/>
            <p:cNvSpPr>
              <a:spLocks noChangeShapeType="1"/>
            </p:cNvSpPr>
            <p:nvPr/>
          </p:nvSpPr>
          <p:spPr bwMode="auto">
            <a:xfrm>
              <a:off x="2091" y="3979"/>
              <a:ext cx="1" cy="37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1" name="Line 33"/>
            <p:cNvSpPr>
              <a:spLocks noChangeShapeType="1"/>
            </p:cNvSpPr>
            <p:nvPr/>
          </p:nvSpPr>
          <p:spPr bwMode="auto">
            <a:xfrm>
              <a:off x="3452" y="3979"/>
              <a:ext cx="1" cy="37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2" name="Line 34"/>
            <p:cNvSpPr>
              <a:spLocks noChangeShapeType="1"/>
            </p:cNvSpPr>
            <p:nvPr/>
          </p:nvSpPr>
          <p:spPr bwMode="auto">
            <a:xfrm>
              <a:off x="2545" y="3979"/>
              <a:ext cx="1" cy="37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3" name="Line 35"/>
            <p:cNvSpPr>
              <a:spLocks noChangeShapeType="1"/>
            </p:cNvSpPr>
            <p:nvPr/>
          </p:nvSpPr>
          <p:spPr bwMode="auto">
            <a:xfrm flipV="1">
              <a:off x="322" y="1004"/>
              <a:ext cx="18" cy="296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4" name="Text Box 36"/>
            <p:cNvSpPr txBox="1">
              <a:spLocks noChangeArrowheads="1"/>
            </p:cNvSpPr>
            <p:nvPr/>
          </p:nvSpPr>
          <p:spPr bwMode="auto">
            <a:xfrm>
              <a:off x="50" y="1019"/>
              <a:ext cx="518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 b="1"/>
                <a:t>8</a:t>
              </a:r>
            </a:p>
          </p:txBody>
        </p:sp>
        <p:sp>
          <p:nvSpPr>
            <p:cNvPr id="17445" name="Text Box 37"/>
            <p:cNvSpPr txBox="1">
              <a:spLocks noChangeArrowheads="1"/>
            </p:cNvSpPr>
            <p:nvPr/>
          </p:nvSpPr>
          <p:spPr bwMode="auto">
            <a:xfrm>
              <a:off x="385" y="890"/>
              <a:ext cx="1179" cy="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zh-CN" altLang="en-US" sz="2400" b="1"/>
                <a:t>频数（人）</a:t>
              </a:r>
            </a:p>
          </p:txBody>
        </p:sp>
        <p:sp>
          <p:nvSpPr>
            <p:cNvPr id="17446" name="Line 38"/>
            <p:cNvSpPr>
              <a:spLocks noChangeShapeType="1"/>
            </p:cNvSpPr>
            <p:nvPr/>
          </p:nvSpPr>
          <p:spPr bwMode="auto">
            <a:xfrm>
              <a:off x="2998" y="3979"/>
              <a:ext cx="1" cy="37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7" name="Line 39"/>
            <p:cNvSpPr>
              <a:spLocks noChangeShapeType="1"/>
            </p:cNvSpPr>
            <p:nvPr/>
          </p:nvSpPr>
          <p:spPr bwMode="auto">
            <a:xfrm>
              <a:off x="3905" y="3979"/>
              <a:ext cx="1" cy="37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8" name="Line 40"/>
            <p:cNvSpPr>
              <a:spLocks noChangeShapeType="1"/>
            </p:cNvSpPr>
            <p:nvPr/>
          </p:nvSpPr>
          <p:spPr bwMode="auto">
            <a:xfrm>
              <a:off x="367" y="3245"/>
              <a:ext cx="1132" cy="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449" name="Group 41"/>
            <p:cNvGrpSpPr/>
            <p:nvPr/>
          </p:nvGrpSpPr>
          <p:grpSpPr>
            <a:xfrm>
              <a:off x="1864" y="1434"/>
              <a:ext cx="472" cy="2546"/>
              <a:chOff x="3923" y="1162"/>
              <a:chExt cx="409" cy="2550"/>
            </a:xfrm>
          </p:grpSpPr>
          <p:sp>
            <p:nvSpPr>
              <p:cNvPr id="17450" name="Line 42"/>
              <p:cNvSpPr>
                <a:spLocks noChangeShapeType="1"/>
              </p:cNvSpPr>
              <p:nvPr/>
            </p:nvSpPr>
            <p:spPr bwMode="auto">
              <a:xfrm flipH="1" flipV="1">
                <a:off x="3941" y="1162"/>
                <a:ext cx="0" cy="254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:p15="http://schemas.microsoft.com/office/powerpoint/2012/main" xmlns:p14="http://schemas.microsoft.com/office/powerpoint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51" name="Line 43"/>
              <p:cNvSpPr>
                <a:spLocks noChangeShapeType="1"/>
              </p:cNvSpPr>
              <p:nvPr/>
            </p:nvSpPr>
            <p:spPr bwMode="auto">
              <a:xfrm flipH="1" flipV="1">
                <a:off x="4311" y="1172"/>
                <a:ext cx="0" cy="254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:p15="http://schemas.microsoft.com/office/powerpoint/2012/main" xmlns:p14="http://schemas.microsoft.com/office/powerpoint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52" name="Line 44"/>
              <p:cNvSpPr>
                <a:spLocks noChangeShapeType="1"/>
              </p:cNvSpPr>
              <p:nvPr/>
            </p:nvSpPr>
            <p:spPr bwMode="auto">
              <a:xfrm>
                <a:off x="3923" y="1162"/>
                <a:ext cx="409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:p15="http://schemas.microsoft.com/office/powerpoint/2012/main" xmlns:p14="http://schemas.microsoft.com/office/powerpoint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453" name="Line 45"/>
            <p:cNvSpPr>
              <a:spLocks noChangeShapeType="1"/>
            </p:cNvSpPr>
            <p:nvPr/>
          </p:nvSpPr>
          <p:spPr bwMode="auto">
            <a:xfrm flipV="1">
              <a:off x="385" y="1413"/>
              <a:ext cx="4146" cy="1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4" name="Line 46"/>
            <p:cNvSpPr>
              <a:spLocks noChangeShapeType="1"/>
            </p:cNvSpPr>
            <p:nvPr/>
          </p:nvSpPr>
          <p:spPr bwMode="auto">
            <a:xfrm>
              <a:off x="277" y="1793"/>
              <a:ext cx="1650" cy="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455" name="Group 47"/>
            <p:cNvGrpSpPr/>
            <p:nvPr/>
          </p:nvGrpSpPr>
          <p:grpSpPr>
            <a:xfrm>
              <a:off x="2290" y="2167"/>
              <a:ext cx="499" cy="1813"/>
              <a:chOff x="3923" y="1162"/>
              <a:chExt cx="409" cy="2550"/>
            </a:xfrm>
          </p:grpSpPr>
          <p:sp>
            <p:nvSpPr>
              <p:cNvPr id="17456" name="Line 48"/>
              <p:cNvSpPr>
                <a:spLocks noChangeShapeType="1"/>
              </p:cNvSpPr>
              <p:nvPr/>
            </p:nvSpPr>
            <p:spPr bwMode="auto">
              <a:xfrm flipH="1" flipV="1">
                <a:off x="3941" y="1162"/>
                <a:ext cx="0" cy="254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:p15="http://schemas.microsoft.com/office/powerpoint/2012/main" xmlns:p14="http://schemas.microsoft.com/office/powerpoint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57" name="Line 49"/>
              <p:cNvSpPr>
                <a:spLocks noChangeShapeType="1"/>
              </p:cNvSpPr>
              <p:nvPr/>
            </p:nvSpPr>
            <p:spPr bwMode="auto">
              <a:xfrm flipH="1" flipV="1">
                <a:off x="4311" y="1172"/>
                <a:ext cx="0" cy="254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:p15="http://schemas.microsoft.com/office/powerpoint/2012/main" xmlns:p14="http://schemas.microsoft.com/office/powerpoint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58" name="Line 50"/>
              <p:cNvSpPr>
                <a:spLocks noChangeShapeType="1"/>
              </p:cNvSpPr>
              <p:nvPr/>
            </p:nvSpPr>
            <p:spPr bwMode="auto">
              <a:xfrm>
                <a:off x="3923" y="1162"/>
                <a:ext cx="409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:p15="http://schemas.microsoft.com/office/powerpoint/2012/main" xmlns:p14="http://schemas.microsoft.com/office/powerpoint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59" name="Group 51"/>
            <p:cNvGrpSpPr/>
            <p:nvPr/>
          </p:nvGrpSpPr>
          <p:grpSpPr>
            <a:xfrm>
              <a:off x="2726" y="3249"/>
              <a:ext cx="519" cy="731"/>
              <a:chOff x="3923" y="1162"/>
              <a:chExt cx="409" cy="2550"/>
            </a:xfrm>
          </p:grpSpPr>
          <p:sp>
            <p:nvSpPr>
              <p:cNvPr id="17460" name="Line 52"/>
              <p:cNvSpPr>
                <a:spLocks noChangeShapeType="1"/>
              </p:cNvSpPr>
              <p:nvPr/>
            </p:nvSpPr>
            <p:spPr bwMode="auto">
              <a:xfrm flipH="1" flipV="1">
                <a:off x="3941" y="1162"/>
                <a:ext cx="0" cy="254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:p15="http://schemas.microsoft.com/office/powerpoint/2012/main" xmlns:p14="http://schemas.microsoft.com/office/powerpoint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61" name="Line 53"/>
              <p:cNvSpPr>
                <a:spLocks noChangeShapeType="1"/>
              </p:cNvSpPr>
              <p:nvPr/>
            </p:nvSpPr>
            <p:spPr bwMode="auto">
              <a:xfrm flipH="1" flipV="1">
                <a:off x="4311" y="1172"/>
                <a:ext cx="0" cy="254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:p15="http://schemas.microsoft.com/office/powerpoint/2012/main" xmlns:p14="http://schemas.microsoft.com/office/powerpoint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62" name="Line 54"/>
              <p:cNvSpPr>
                <a:spLocks noChangeShapeType="1"/>
              </p:cNvSpPr>
              <p:nvPr/>
            </p:nvSpPr>
            <p:spPr bwMode="auto">
              <a:xfrm>
                <a:off x="3923" y="1162"/>
                <a:ext cx="409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:p15="http://schemas.microsoft.com/office/powerpoint/2012/main" xmlns:p14="http://schemas.microsoft.com/office/powerpoint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63" name="Group 55"/>
            <p:cNvGrpSpPr/>
            <p:nvPr/>
          </p:nvGrpSpPr>
          <p:grpSpPr>
            <a:xfrm>
              <a:off x="3180" y="3249"/>
              <a:ext cx="519" cy="731"/>
              <a:chOff x="3923" y="1162"/>
              <a:chExt cx="409" cy="2550"/>
            </a:xfrm>
          </p:grpSpPr>
          <p:sp>
            <p:nvSpPr>
              <p:cNvPr id="17464" name="Line 56"/>
              <p:cNvSpPr>
                <a:spLocks noChangeShapeType="1"/>
              </p:cNvSpPr>
              <p:nvPr/>
            </p:nvSpPr>
            <p:spPr bwMode="auto">
              <a:xfrm flipH="1" flipV="1">
                <a:off x="3941" y="1162"/>
                <a:ext cx="0" cy="254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:p15="http://schemas.microsoft.com/office/powerpoint/2012/main" xmlns:p14="http://schemas.microsoft.com/office/powerpoint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65" name="Line 57"/>
              <p:cNvSpPr>
                <a:spLocks noChangeShapeType="1"/>
              </p:cNvSpPr>
              <p:nvPr/>
            </p:nvSpPr>
            <p:spPr bwMode="auto">
              <a:xfrm flipH="1" flipV="1">
                <a:off x="4311" y="1172"/>
                <a:ext cx="0" cy="254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:p15="http://schemas.microsoft.com/office/powerpoint/2012/main" xmlns:p14="http://schemas.microsoft.com/office/powerpoint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66" name="Line 58"/>
              <p:cNvSpPr>
                <a:spLocks noChangeShapeType="1"/>
              </p:cNvSpPr>
              <p:nvPr/>
            </p:nvSpPr>
            <p:spPr bwMode="auto">
              <a:xfrm>
                <a:off x="3923" y="1162"/>
                <a:ext cx="409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:p15="http://schemas.microsoft.com/office/powerpoint/2012/main" xmlns:p14="http://schemas.microsoft.com/office/powerpoint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67" name="Group 59"/>
            <p:cNvGrpSpPr/>
            <p:nvPr/>
          </p:nvGrpSpPr>
          <p:grpSpPr>
            <a:xfrm>
              <a:off x="3633" y="3612"/>
              <a:ext cx="519" cy="368"/>
              <a:chOff x="3923" y="1162"/>
              <a:chExt cx="409" cy="2550"/>
            </a:xfrm>
          </p:grpSpPr>
          <p:sp>
            <p:nvSpPr>
              <p:cNvPr id="17468" name="Line 60"/>
              <p:cNvSpPr>
                <a:spLocks noChangeShapeType="1"/>
              </p:cNvSpPr>
              <p:nvPr/>
            </p:nvSpPr>
            <p:spPr bwMode="auto">
              <a:xfrm flipH="1" flipV="1">
                <a:off x="3941" y="1162"/>
                <a:ext cx="0" cy="254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:p15="http://schemas.microsoft.com/office/powerpoint/2012/main" xmlns:p14="http://schemas.microsoft.com/office/powerpoint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69" name="Line 61"/>
              <p:cNvSpPr>
                <a:spLocks noChangeShapeType="1"/>
              </p:cNvSpPr>
              <p:nvPr/>
            </p:nvSpPr>
            <p:spPr bwMode="auto">
              <a:xfrm flipH="1" flipV="1">
                <a:off x="4311" y="1172"/>
                <a:ext cx="0" cy="254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:p15="http://schemas.microsoft.com/office/powerpoint/2012/main" xmlns:p14="http://schemas.microsoft.com/office/powerpoint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70" name="Line 62"/>
              <p:cNvSpPr>
                <a:spLocks noChangeShapeType="1"/>
              </p:cNvSpPr>
              <p:nvPr/>
            </p:nvSpPr>
            <p:spPr bwMode="auto">
              <a:xfrm>
                <a:off x="3923" y="1162"/>
                <a:ext cx="409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:p15="http://schemas.microsoft.com/office/powerpoint/2012/main" xmlns:p14="http://schemas.microsoft.com/office/powerpoint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471" name="Line 63"/>
            <p:cNvSpPr>
              <a:spLocks noChangeShapeType="1"/>
            </p:cNvSpPr>
            <p:nvPr/>
          </p:nvSpPr>
          <p:spPr bwMode="auto">
            <a:xfrm>
              <a:off x="322" y="3245"/>
              <a:ext cx="1603" cy="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2" name="Line 64"/>
            <p:cNvSpPr>
              <a:spLocks noChangeShapeType="1"/>
            </p:cNvSpPr>
            <p:nvPr/>
          </p:nvSpPr>
          <p:spPr bwMode="auto">
            <a:xfrm>
              <a:off x="322" y="2156"/>
              <a:ext cx="1603" cy="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3" name="Line 65"/>
            <p:cNvSpPr>
              <a:spLocks noChangeShapeType="1"/>
            </p:cNvSpPr>
            <p:nvPr/>
          </p:nvSpPr>
          <p:spPr bwMode="auto">
            <a:xfrm>
              <a:off x="322" y="2519"/>
              <a:ext cx="1603" cy="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4" name="Line 66"/>
            <p:cNvSpPr>
              <a:spLocks noChangeShapeType="1"/>
            </p:cNvSpPr>
            <p:nvPr/>
          </p:nvSpPr>
          <p:spPr bwMode="auto">
            <a:xfrm>
              <a:off x="322" y="2882"/>
              <a:ext cx="1603" cy="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5" name="Line 67"/>
            <p:cNvSpPr>
              <a:spLocks noChangeShapeType="1"/>
            </p:cNvSpPr>
            <p:nvPr/>
          </p:nvSpPr>
          <p:spPr bwMode="auto">
            <a:xfrm>
              <a:off x="367" y="3608"/>
              <a:ext cx="1132" cy="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6" name="Line 68"/>
            <p:cNvSpPr>
              <a:spLocks noChangeShapeType="1"/>
            </p:cNvSpPr>
            <p:nvPr/>
          </p:nvSpPr>
          <p:spPr bwMode="auto">
            <a:xfrm flipH="1" flipV="1">
              <a:off x="4513" y="1413"/>
              <a:ext cx="27" cy="255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7" name="Line 69"/>
            <p:cNvSpPr>
              <a:spLocks noChangeShapeType="1"/>
            </p:cNvSpPr>
            <p:nvPr/>
          </p:nvSpPr>
          <p:spPr bwMode="auto">
            <a:xfrm>
              <a:off x="2290" y="1775"/>
              <a:ext cx="2223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8" name="Line 70"/>
            <p:cNvSpPr>
              <a:spLocks noChangeShapeType="1"/>
            </p:cNvSpPr>
            <p:nvPr/>
          </p:nvSpPr>
          <p:spPr bwMode="auto">
            <a:xfrm>
              <a:off x="2726" y="2156"/>
              <a:ext cx="1832" cy="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9" name="Line 71"/>
            <p:cNvSpPr>
              <a:spLocks noChangeShapeType="1"/>
            </p:cNvSpPr>
            <p:nvPr/>
          </p:nvSpPr>
          <p:spPr bwMode="auto">
            <a:xfrm>
              <a:off x="2771" y="2519"/>
              <a:ext cx="1787" cy="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0" name="Line 72"/>
            <p:cNvSpPr>
              <a:spLocks noChangeShapeType="1"/>
            </p:cNvSpPr>
            <p:nvPr/>
          </p:nvSpPr>
          <p:spPr bwMode="auto">
            <a:xfrm>
              <a:off x="2726" y="2882"/>
              <a:ext cx="1832" cy="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1" name="Line 73"/>
            <p:cNvSpPr>
              <a:spLocks noChangeShapeType="1"/>
            </p:cNvSpPr>
            <p:nvPr/>
          </p:nvSpPr>
          <p:spPr bwMode="auto">
            <a:xfrm>
              <a:off x="2726" y="3245"/>
              <a:ext cx="1787" cy="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2" name="Line 74"/>
            <p:cNvSpPr>
              <a:spLocks noChangeShapeType="1"/>
            </p:cNvSpPr>
            <p:nvPr/>
          </p:nvSpPr>
          <p:spPr bwMode="auto">
            <a:xfrm>
              <a:off x="3651" y="3612"/>
              <a:ext cx="898" cy="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483" name="Group 75"/>
            <p:cNvGrpSpPr/>
            <p:nvPr/>
          </p:nvGrpSpPr>
          <p:grpSpPr>
            <a:xfrm>
              <a:off x="1474" y="3249"/>
              <a:ext cx="427" cy="731"/>
              <a:chOff x="3923" y="1162"/>
              <a:chExt cx="409" cy="2550"/>
            </a:xfrm>
          </p:grpSpPr>
          <p:sp>
            <p:nvSpPr>
              <p:cNvPr id="17484" name="Line 76"/>
              <p:cNvSpPr>
                <a:spLocks noChangeShapeType="1"/>
              </p:cNvSpPr>
              <p:nvPr/>
            </p:nvSpPr>
            <p:spPr bwMode="auto">
              <a:xfrm flipH="1" flipV="1">
                <a:off x="3941" y="1162"/>
                <a:ext cx="0" cy="254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:p15="http://schemas.microsoft.com/office/powerpoint/2012/main" xmlns:p14="http://schemas.microsoft.com/office/powerpoint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85" name="Line 77"/>
              <p:cNvSpPr>
                <a:spLocks noChangeShapeType="1"/>
              </p:cNvSpPr>
              <p:nvPr/>
            </p:nvSpPr>
            <p:spPr bwMode="auto">
              <a:xfrm flipH="1" flipV="1">
                <a:off x="4311" y="1172"/>
                <a:ext cx="0" cy="254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:p15="http://schemas.microsoft.com/office/powerpoint/2012/main" xmlns:p14="http://schemas.microsoft.com/office/powerpoint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86" name="Line 78"/>
              <p:cNvSpPr>
                <a:spLocks noChangeShapeType="1"/>
              </p:cNvSpPr>
              <p:nvPr/>
            </p:nvSpPr>
            <p:spPr bwMode="auto">
              <a:xfrm>
                <a:off x="3923" y="1162"/>
                <a:ext cx="409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:p15="http://schemas.microsoft.com/office/powerpoint/2012/main" xmlns:p14="http://schemas.microsoft.com/office/powerpoint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487" name="Text Box 79"/>
            <p:cNvSpPr txBox="1">
              <a:spLocks noChangeArrowheads="1"/>
            </p:cNvSpPr>
            <p:nvPr/>
          </p:nvSpPr>
          <p:spPr bwMode="auto">
            <a:xfrm>
              <a:off x="4331" y="4061"/>
              <a:ext cx="1089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zh-CN" altLang="en-US" sz="2000" b="1">
                  <a:latin typeface="宋体" pitchFamily="2" charset="-122"/>
                </a:rPr>
                <a:t>体重（</a:t>
              </a:r>
              <a:r>
                <a:rPr lang="en-US" altLang="zh-CN" sz="2000" b="1">
                  <a:latin typeface="宋体" pitchFamily="2" charset="-122"/>
                </a:rPr>
                <a:t>Kg)</a:t>
              </a:r>
            </a:p>
          </p:txBody>
        </p:sp>
        <p:sp>
          <p:nvSpPr>
            <p:cNvPr id="17488" name="Rectangle 80"/>
            <p:cNvSpPr>
              <a:spLocks noChangeArrowheads="1"/>
            </p:cNvSpPr>
            <p:nvPr/>
          </p:nvSpPr>
          <p:spPr bwMode="auto">
            <a:xfrm>
              <a:off x="1247" y="3993"/>
              <a:ext cx="635" cy="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lang="en-US" altLang="zh-CN" sz="2000" b="1"/>
                <a:t>2.75</a:t>
              </a:r>
            </a:p>
          </p:txBody>
        </p:sp>
        <p:sp>
          <p:nvSpPr>
            <p:cNvPr id="17489" name="Rectangle 81"/>
            <p:cNvSpPr>
              <a:spLocks noChangeArrowheads="1"/>
            </p:cNvSpPr>
            <p:nvPr/>
          </p:nvSpPr>
          <p:spPr bwMode="auto">
            <a:xfrm>
              <a:off x="1700" y="4000"/>
              <a:ext cx="523" cy="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en-US" altLang="zh-CN" sz="2000" b="1"/>
                <a:t>3.15</a:t>
              </a:r>
            </a:p>
          </p:txBody>
        </p:sp>
        <p:sp>
          <p:nvSpPr>
            <p:cNvPr id="17490" name="Rectangle 82"/>
            <p:cNvSpPr>
              <a:spLocks noChangeArrowheads="1"/>
            </p:cNvSpPr>
            <p:nvPr/>
          </p:nvSpPr>
          <p:spPr bwMode="auto">
            <a:xfrm>
              <a:off x="2109" y="4000"/>
              <a:ext cx="523" cy="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en-US" altLang="zh-CN" sz="2000" b="1"/>
                <a:t>3.55</a:t>
              </a:r>
            </a:p>
          </p:txBody>
        </p:sp>
        <p:sp>
          <p:nvSpPr>
            <p:cNvPr id="17491" name="Rectangle 83"/>
            <p:cNvSpPr>
              <a:spLocks noChangeArrowheads="1"/>
            </p:cNvSpPr>
            <p:nvPr/>
          </p:nvSpPr>
          <p:spPr bwMode="auto">
            <a:xfrm>
              <a:off x="2562" y="4000"/>
              <a:ext cx="523" cy="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en-US" altLang="zh-CN" sz="2000" b="1"/>
                <a:t>3.95</a:t>
              </a:r>
            </a:p>
          </p:txBody>
        </p:sp>
        <p:sp>
          <p:nvSpPr>
            <p:cNvPr id="17492" name="Rectangle 84"/>
            <p:cNvSpPr>
              <a:spLocks noChangeArrowheads="1"/>
            </p:cNvSpPr>
            <p:nvPr/>
          </p:nvSpPr>
          <p:spPr bwMode="auto">
            <a:xfrm>
              <a:off x="3017" y="4000"/>
              <a:ext cx="523" cy="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en-US" altLang="zh-CN" sz="2000" b="1"/>
                <a:t>4.35</a:t>
              </a:r>
            </a:p>
          </p:txBody>
        </p:sp>
        <p:sp>
          <p:nvSpPr>
            <p:cNvPr id="17493" name="Rectangle 85"/>
            <p:cNvSpPr>
              <a:spLocks noChangeArrowheads="1"/>
            </p:cNvSpPr>
            <p:nvPr/>
          </p:nvSpPr>
          <p:spPr bwMode="auto">
            <a:xfrm>
              <a:off x="3469" y="4016"/>
              <a:ext cx="523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en-US" altLang="zh-CN" sz="2000" b="1"/>
                <a:t>4.75</a:t>
              </a:r>
            </a:p>
          </p:txBody>
        </p:sp>
        <p:sp>
          <p:nvSpPr>
            <p:cNvPr id="17494" name="Rectangle 86"/>
            <p:cNvSpPr>
              <a:spLocks noChangeArrowheads="1"/>
            </p:cNvSpPr>
            <p:nvPr/>
          </p:nvSpPr>
          <p:spPr bwMode="auto">
            <a:xfrm>
              <a:off x="3922" y="4000"/>
              <a:ext cx="523" cy="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en-US" altLang="zh-CN" sz="2000" b="1"/>
                <a:t>5.15</a:t>
              </a:r>
            </a:p>
          </p:txBody>
        </p:sp>
        <p:sp>
          <p:nvSpPr>
            <p:cNvPr id="17495" name="Line 87"/>
            <p:cNvSpPr>
              <a:spLocks noChangeShapeType="1"/>
            </p:cNvSpPr>
            <p:nvPr/>
          </p:nvSpPr>
          <p:spPr bwMode="auto">
            <a:xfrm>
              <a:off x="1700" y="3903"/>
              <a:ext cx="1" cy="11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6" name="Line 88"/>
            <p:cNvSpPr>
              <a:spLocks noChangeShapeType="1"/>
            </p:cNvSpPr>
            <p:nvPr/>
          </p:nvSpPr>
          <p:spPr bwMode="auto">
            <a:xfrm>
              <a:off x="2109" y="3903"/>
              <a:ext cx="1" cy="11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7" name="Line 89"/>
            <p:cNvSpPr>
              <a:spLocks noChangeShapeType="1"/>
            </p:cNvSpPr>
            <p:nvPr/>
          </p:nvSpPr>
          <p:spPr bwMode="auto">
            <a:xfrm>
              <a:off x="2562" y="3903"/>
              <a:ext cx="1" cy="11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8" name="Line 90"/>
            <p:cNvSpPr>
              <a:spLocks noChangeShapeType="1"/>
            </p:cNvSpPr>
            <p:nvPr/>
          </p:nvSpPr>
          <p:spPr bwMode="auto">
            <a:xfrm>
              <a:off x="2971" y="3903"/>
              <a:ext cx="1" cy="11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9" name="Line 91"/>
            <p:cNvSpPr>
              <a:spLocks noChangeShapeType="1"/>
            </p:cNvSpPr>
            <p:nvPr/>
          </p:nvSpPr>
          <p:spPr bwMode="auto">
            <a:xfrm>
              <a:off x="3469" y="3903"/>
              <a:ext cx="1" cy="11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0" name="Line 92"/>
            <p:cNvSpPr>
              <a:spLocks noChangeShapeType="1"/>
            </p:cNvSpPr>
            <p:nvPr/>
          </p:nvSpPr>
          <p:spPr bwMode="auto">
            <a:xfrm>
              <a:off x="3923" y="3903"/>
              <a:ext cx="1" cy="11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7501" name="Picture 93" descr="391p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6659563" y="3068638"/>
            <a:ext cx="1835150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502" name="Group 112"/>
          <p:cNvGrpSpPr/>
          <p:nvPr/>
        </p:nvGrpSpPr>
        <p:grpSpPr>
          <a:xfrm>
            <a:off x="4284663" y="523875"/>
            <a:ext cx="4859337" cy="2473325"/>
            <a:chOff x="2699" y="330"/>
            <a:chExt cx="3061" cy="1558"/>
          </a:xfrm>
        </p:grpSpPr>
        <p:sp>
          <p:nvSpPr>
            <p:cNvPr id="17503" name="Text Box 97"/>
            <p:cNvSpPr txBox="1">
              <a:spLocks noChangeArrowheads="1"/>
            </p:cNvSpPr>
            <p:nvPr/>
          </p:nvSpPr>
          <p:spPr bwMode="auto">
            <a:xfrm>
              <a:off x="4554" y="890"/>
              <a:ext cx="77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endParaRPr lang="zh-CN" altLang="zh-CN" sz="2400" b="1">
                <a:solidFill>
                  <a:srgbClr val="FF0000"/>
                </a:solidFill>
              </a:endParaRPr>
            </a:p>
          </p:txBody>
        </p:sp>
        <p:pic>
          <p:nvPicPr>
            <p:cNvPr id="17504" name="Picture 9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15="http://schemas.microsoft.com/office/powerpoint/2012/main" xmlns:p14="http://schemas.microsoft.com/office/powerpoint/2010/main" xmlns=""/>
                </a:ext>
              </a:extLst>
            </a:blip>
            <a:stretch>
              <a:fillRect/>
            </a:stretch>
          </p:blipFill>
          <p:spPr bwMode="auto">
            <a:xfrm>
              <a:off x="2699" y="385"/>
              <a:ext cx="3061" cy="1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05" name="Text Box 98"/>
            <p:cNvSpPr txBox="1">
              <a:spLocks noChangeArrowheads="1"/>
            </p:cNvSpPr>
            <p:nvPr/>
          </p:nvSpPr>
          <p:spPr bwMode="auto">
            <a:xfrm>
              <a:off x="3929" y="744"/>
              <a:ext cx="73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buFontTx/>
                <a:buNone/>
              </a:pPr>
              <a:r>
                <a:rPr lang="en-US" altLang="zh-CN" sz="2800" b="1"/>
                <a:t>  </a:t>
              </a:r>
              <a:r>
                <a:rPr lang="en-US" altLang="zh-CN" sz="2400" b="1">
                  <a:latin typeface="宋体" pitchFamily="2" charset="-122"/>
                </a:rPr>
                <a:t>3.35</a:t>
              </a:r>
              <a:endParaRPr lang="en-US" altLang="zh-CN" sz="2400" b="1">
                <a:solidFill>
                  <a:srgbClr val="FF0000"/>
                </a:solidFill>
              </a:endParaRPr>
            </a:p>
          </p:txBody>
        </p:sp>
        <p:sp>
          <p:nvSpPr>
            <p:cNvPr id="17506" name="Text Box 100"/>
            <p:cNvSpPr txBox="1">
              <a:spLocks noChangeArrowheads="1"/>
            </p:cNvSpPr>
            <p:nvPr/>
          </p:nvSpPr>
          <p:spPr bwMode="auto">
            <a:xfrm>
              <a:off x="3886" y="1143"/>
              <a:ext cx="86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endParaRPr lang="zh-CN" altLang="zh-CN" sz="2400" b="1">
                <a:solidFill>
                  <a:srgbClr val="FF0000"/>
                </a:solidFill>
              </a:endParaRPr>
            </a:p>
          </p:txBody>
        </p:sp>
        <p:sp>
          <p:nvSpPr>
            <p:cNvPr id="17507" name="Text Box 101"/>
            <p:cNvSpPr txBox="1">
              <a:spLocks noChangeArrowheads="1"/>
            </p:cNvSpPr>
            <p:nvPr/>
          </p:nvSpPr>
          <p:spPr bwMode="auto">
            <a:xfrm>
              <a:off x="3886" y="1310"/>
              <a:ext cx="86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endParaRPr lang="zh-CN" altLang="zh-CN" sz="2400" b="1">
                <a:solidFill>
                  <a:srgbClr val="FF0000"/>
                </a:solidFill>
              </a:endParaRPr>
            </a:p>
          </p:txBody>
        </p:sp>
        <p:sp>
          <p:nvSpPr>
            <p:cNvPr id="17508" name="Text Box 102"/>
            <p:cNvSpPr txBox="1">
              <a:spLocks noChangeArrowheads="1"/>
            </p:cNvSpPr>
            <p:nvPr/>
          </p:nvSpPr>
          <p:spPr bwMode="auto">
            <a:xfrm>
              <a:off x="3886" y="1456"/>
              <a:ext cx="86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endParaRPr lang="zh-CN" altLang="zh-CN" sz="2400" b="1">
                <a:solidFill>
                  <a:srgbClr val="FF0000"/>
                </a:solidFill>
              </a:endParaRPr>
            </a:p>
          </p:txBody>
        </p:sp>
        <p:sp>
          <p:nvSpPr>
            <p:cNvPr id="17509" name="Text Box 104"/>
            <p:cNvSpPr txBox="1">
              <a:spLocks noChangeArrowheads="1"/>
            </p:cNvSpPr>
            <p:nvPr/>
          </p:nvSpPr>
          <p:spPr bwMode="auto">
            <a:xfrm>
              <a:off x="3979" y="527"/>
              <a:ext cx="69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buFontTx/>
                <a:buNone/>
              </a:pPr>
              <a:r>
                <a:rPr lang="en-US" altLang="zh-CN" sz="2800" b="1"/>
                <a:t> </a:t>
              </a:r>
              <a:r>
                <a:rPr lang="en-US" altLang="zh-CN" sz="2400" b="1">
                  <a:latin typeface="宋体" pitchFamily="2" charset="-122"/>
                </a:rPr>
                <a:t>2.95</a:t>
              </a:r>
            </a:p>
          </p:txBody>
        </p:sp>
        <p:sp>
          <p:nvSpPr>
            <p:cNvPr id="17510" name="Text Box 107"/>
            <p:cNvSpPr txBox="1">
              <a:spLocks noChangeArrowheads="1"/>
            </p:cNvSpPr>
            <p:nvPr/>
          </p:nvSpPr>
          <p:spPr bwMode="auto">
            <a:xfrm>
              <a:off x="4014" y="1561"/>
              <a:ext cx="56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buFontTx/>
                <a:buNone/>
              </a:pPr>
              <a:r>
                <a:rPr lang="en-US" altLang="zh-CN" sz="2800" b="1"/>
                <a:t> </a:t>
              </a:r>
              <a:r>
                <a:rPr lang="en-US" altLang="zh-CN" sz="2400" b="1">
                  <a:latin typeface="宋体" pitchFamily="2" charset="-122"/>
                </a:rPr>
                <a:t>4.95</a:t>
              </a:r>
            </a:p>
          </p:txBody>
        </p:sp>
        <p:sp>
          <p:nvSpPr>
            <p:cNvPr id="17511" name="Text Box 99"/>
            <p:cNvSpPr txBox="1">
              <a:spLocks noChangeArrowheads="1"/>
            </p:cNvSpPr>
            <p:nvPr/>
          </p:nvSpPr>
          <p:spPr bwMode="auto">
            <a:xfrm>
              <a:off x="3923" y="935"/>
              <a:ext cx="73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800" b="1"/>
                <a:t>  </a:t>
              </a:r>
              <a:r>
                <a:rPr lang="en-US" altLang="zh-CN" sz="2400" b="1">
                  <a:latin typeface="宋体" pitchFamily="2" charset="-122"/>
                </a:rPr>
                <a:t>3.75</a:t>
              </a:r>
            </a:p>
          </p:txBody>
        </p:sp>
        <p:sp>
          <p:nvSpPr>
            <p:cNvPr id="17512" name="Text Box 105"/>
            <p:cNvSpPr txBox="1">
              <a:spLocks noChangeArrowheads="1"/>
            </p:cNvSpPr>
            <p:nvPr/>
          </p:nvSpPr>
          <p:spPr bwMode="auto">
            <a:xfrm>
              <a:off x="3992" y="1153"/>
              <a:ext cx="56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buFontTx/>
                <a:buNone/>
              </a:pPr>
              <a:r>
                <a:rPr lang="en-US" altLang="zh-CN" sz="2800" b="1"/>
                <a:t> </a:t>
              </a:r>
              <a:r>
                <a:rPr lang="en-US" altLang="zh-CN" sz="2400" b="1">
                  <a:latin typeface="宋体" pitchFamily="2" charset="-122"/>
                </a:rPr>
                <a:t>4.15</a:t>
              </a:r>
            </a:p>
          </p:txBody>
        </p:sp>
        <p:sp>
          <p:nvSpPr>
            <p:cNvPr id="17513" name="Text Box 106"/>
            <p:cNvSpPr txBox="1">
              <a:spLocks noChangeArrowheads="1"/>
            </p:cNvSpPr>
            <p:nvPr/>
          </p:nvSpPr>
          <p:spPr bwMode="auto">
            <a:xfrm>
              <a:off x="3992" y="1344"/>
              <a:ext cx="56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buFontTx/>
                <a:buNone/>
              </a:pPr>
              <a:r>
                <a:rPr lang="en-US" altLang="zh-CN" sz="2800" b="1"/>
                <a:t> </a:t>
              </a:r>
              <a:r>
                <a:rPr lang="en-US" altLang="zh-CN" sz="2400" b="1">
                  <a:latin typeface="宋体" pitchFamily="2" charset="-122"/>
                </a:rPr>
                <a:t>4.55</a:t>
              </a:r>
            </a:p>
          </p:txBody>
        </p:sp>
        <p:sp>
          <p:nvSpPr>
            <p:cNvPr id="17514" name="Text Box 103"/>
            <p:cNvSpPr txBox="1">
              <a:spLocks noChangeArrowheads="1"/>
            </p:cNvSpPr>
            <p:nvPr/>
          </p:nvSpPr>
          <p:spPr bwMode="auto">
            <a:xfrm>
              <a:off x="3979" y="330"/>
              <a:ext cx="79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buFontTx/>
                <a:buNone/>
              </a:pPr>
              <a:r>
                <a:rPr lang="zh-CN" altLang="en-US" sz="2400" b="1">
                  <a:latin typeface="宋体" pitchFamily="2" charset="-122"/>
                </a:rPr>
                <a:t>组中值</a:t>
              </a: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468313" y="1341438"/>
            <a:ext cx="838835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</a:rPr>
              <a:t>    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在得到了数据的频数分布表的基础上，我们还常常需要用统计图把它直观地表现出来</a:t>
            </a: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</a:rPr>
              <a:t>.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根据频数的分布绘制的条形统计图叫做</a:t>
            </a:r>
            <a:r>
              <a:rPr lang="zh-CN" altLang="en-US" sz="2400" b="1">
                <a:latin typeface="宋体" pitchFamily="2" charset="-122"/>
              </a:rPr>
              <a:t>频数直方图</a:t>
            </a: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</a:rPr>
              <a:t>.</a:t>
            </a:r>
          </a:p>
        </p:txBody>
      </p:sp>
      <p:pic>
        <p:nvPicPr>
          <p:cNvPr id="19459" name="Picture 8" descr="图片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971550" y="692150"/>
            <a:ext cx="1512888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9992" name="Picture 8" descr="3a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88000" contrast="-88000"/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2124075" y="2781300"/>
            <a:ext cx="5338763" cy="326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9993" name="Text Box 9"/>
          <p:cNvSpPr txBox="1">
            <a:spLocks noChangeArrowheads="1"/>
          </p:cNvSpPr>
          <p:nvPr/>
        </p:nvSpPr>
        <p:spPr bwMode="auto">
          <a:xfrm>
            <a:off x="1619250" y="5876925"/>
            <a:ext cx="19446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buFontTx/>
              <a:buNone/>
            </a:pPr>
            <a:r>
              <a:rPr lang="zh-CN" altLang="en-US" sz="2400" b="1">
                <a:latin typeface="宋体" pitchFamily="2" charset="-122"/>
              </a:rPr>
              <a:t>边界值</a:t>
            </a:r>
          </a:p>
        </p:txBody>
      </p:sp>
      <p:sp>
        <p:nvSpPr>
          <p:cNvPr id="169994" name="Text Box 10"/>
          <p:cNvSpPr txBox="1">
            <a:spLocks noChangeArrowheads="1"/>
          </p:cNvSpPr>
          <p:nvPr/>
        </p:nvSpPr>
        <p:spPr bwMode="auto">
          <a:xfrm>
            <a:off x="4500563" y="5876925"/>
            <a:ext cx="18716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buFontTx/>
              <a:buNone/>
            </a:pPr>
            <a:r>
              <a:rPr lang="zh-CN" altLang="en-US" sz="2400" b="1">
                <a:latin typeface="宋体" pitchFamily="2" charset="-122"/>
              </a:rPr>
              <a:t>组中值</a:t>
            </a: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69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69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93" grpId="0"/>
      <p:bldP spid="16999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280988" y="1916113"/>
            <a:ext cx="855821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kumimoji="1" lang="zh-CN" altLang="en-US" sz="2400" b="1" smtClean="0">
                <a:latin typeface="Times New Roman" pitchFamily="18" charset="0"/>
              </a:rPr>
              <a:t>例</a:t>
            </a:r>
            <a:r>
              <a:rPr kumimoji="1" lang="zh-CN" altLang="en-US" sz="2400" b="1">
                <a:latin typeface="Times New Roman" pitchFamily="18" charset="0"/>
              </a:rPr>
              <a:t>：某班一次数学测验成绩如下：</a:t>
            </a:r>
          </a:p>
          <a:p>
            <a:pPr>
              <a:buFontTx/>
              <a:buNone/>
            </a:pPr>
            <a:r>
              <a:rPr kumimoji="1" lang="en-US" altLang="zh-CN" sz="2400" b="1">
                <a:latin typeface="Times New Roman" pitchFamily="18" charset="0"/>
              </a:rPr>
              <a:t>63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84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91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53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69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81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61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69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91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78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75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81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80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67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76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81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79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94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61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69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89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70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70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87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81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86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90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88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85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67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71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82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87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75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87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95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53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65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74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>
                <a:latin typeface="Times New Roman" pitchFamily="18" charset="0"/>
              </a:rPr>
              <a:t>77</a:t>
            </a:r>
            <a:r>
              <a:rPr kumimoji="1" lang="zh-CN" altLang="en-US" sz="2400" b="1">
                <a:latin typeface="Times New Roman" pitchFamily="18" charset="0"/>
              </a:rPr>
              <a:t>．</a:t>
            </a:r>
          </a:p>
          <a:p>
            <a:pPr>
              <a:buFontTx/>
              <a:buNone/>
            </a:pPr>
            <a:r>
              <a:rPr kumimoji="1" lang="zh-CN" altLang="en-US" sz="2400" b="1">
                <a:latin typeface="Times New Roman" pitchFamily="18" charset="0"/>
              </a:rPr>
              <a:t>大部分同学处于哪个分数段？成绩的整体分布情况怎样？</a:t>
            </a:r>
          </a:p>
          <a:p>
            <a:pPr>
              <a:buFontTx/>
              <a:buNone/>
            </a:pPr>
            <a:r>
              <a:rPr kumimoji="1" lang="zh-CN" altLang="en-US" sz="2400" b="1">
                <a:latin typeface="Times New Roman" pitchFamily="18" charset="0"/>
              </a:rPr>
              <a:t>        </a:t>
            </a:r>
          </a:p>
        </p:txBody>
      </p:sp>
      <p:pic>
        <p:nvPicPr>
          <p:cNvPr id="21512" name="Picture 9" descr="图片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539750" y="239713"/>
            <a:ext cx="4622800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8" name="Rectangle 6"/>
          <p:cNvSpPr>
            <a:spLocks noChangeArrowheads="1"/>
          </p:cNvSpPr>
          <p:nvPr/>
        </p:nvSpPr>
        <p:spPr bwMode="auto">
          <a:xfrm>
            <a:off x="468313" y="1773238"/>
            <a:ext cx="457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2400" b="1">
                <a:latin typeface="Times New Roman" pitchFamily="18" charset="0"/>
              </a:rPr>
              <a:t>(1) </a:t>
            </a: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</a:rPr>
              <a:t>计算极差 </a:t>
            </a:r>
            <a:r>
              <a:rPr lang="en-US" altLang="zh-CN" sz="2400" b="1">
                <a:solidFill>
                  <a:srgbClr val="0000FF"/>
                </a:solidFill>
                <a:latin typeface="Times New Roman" pitchFamily="18" charset="0"/>
              </a:rPr>
              <a:t>:</a:t>
            </a:r>
            <a:r>
              <a:rPr lang="en-US" altLang="zh-CN" sz="2400" b="1">
                <a:latin typeface="Times New Roman" pitchFamily="18" charset="0"/>
              </a:rPr>
              <a:t>95-53=42</a:t>
            </a:r>
            <a:r>
              <a:rPr lang="zh-CN" altLang="en-US" sz="2400" b="1">
                <a:latin typeface="Times New Roman" pitchFamily="18" charset="0"/>
              </a:rPr>
              <a:t>（分</a:t>
            </a:r>
            <a:r>
              <a:rPr lang="en-US" altLang="zh-CN" sz="2400" b="1">
                <a:latin typeface="宋体" pitchFamily="2" charset="-122"/>
              </a:rPr>
              <a:t>)</a:t>
            </a:r>
          </a:p>
        </p:txBody>
      </p:sp>
      <p:sp>
        <p:nvSpPr>
          <p:cNvPr id="146439" name="Rectangle 7"/>
          <p:cNvSpPr>
            <a:spLocks noChangeArrowheads="1"/>
          </p:cNvSpPr>
          <p:nvPr/>
        </p:nvSpPr>
        <p:spPr bwMode="auto">
          <a:xfrm>
            <a:off x="468313" y="2276475"/>
            <a:ext cx="37084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2400" b="1">
                <a:latin typeface="Times New Roman" pitchFamily="18" charset="0"/>
              </a:rPr>
              <a:t>(2)</a:t>
            </a:r>
            <a:r>
              <a:rPr lang="en-US" altLang="zh-CN" sz="2400" b="1">
                <a:solidFill>
                  <a:schemeClr val="folHlink"/>
                </a:solidFill>
                <a:latin typeface="Times New Roman" pitchFamily="18" charset="0"/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</a:rPr>
              <a:t>决定组距与组数</a:t>
            </a:r>
            <a:r>
              <a:rPr lang="en-US" altLang="zh-CN" sz="2400" b="1">
                <a:solidFill>
                  <a:srgbClr val="0000FF"/>
                </a:solidFill>
                <a:latin typeface="Times New Roman" pitchFamily="18" charset="0"/>
              </a:rPr>
              <a:t>.</a:t>
            </a:r>
          </a:p>
          <a:p>
            <a:pPr>
              <a:buFontTx/>
              <a:buNone/>
            </a:pPr>
            <a:r>
              <a:rPr lang="en-US" altLang="zh-CN" sz="2400" b="1">
                <a:solidFill>
                  <a:srgbClr val="0000FF"/>
                </a:solidFill>
                <a:latin typeface="Times New Roman" pitchFamily="18" charset="0"/>
              </a:rPr>
              <a:t>      </a:t>
            </a: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</a:rPr>
              <a:t>极差</a:t>
            </a:r>
            <a:r>
              <a:rPr lang="en-US" altLang="zh-CN" sz="2400" b="1">
                <a:solidFill>
                  <a:srgbClr val="0000FF"/>
                </a:solidFill>
                <a:latin typeface="Times New Roman" pitchFamily="18" charset="0"/>
              </a:rPr>
              <a:t>/</a:t>
            </a: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</a:rPr>
              <a:t>组距</a:t>
            </a:r>
            <a:r>
              <a:rPr lang="en-US" altLang="zh-CN" sz="2400" b="1">
                <a:solidFill>
                  <a:srgbClr val="0000FF"/>
                </a:solidFill>
                <a:latin typeface="Times New Roman" pitchFamily="18" charset="0"/>
              </a:rPr>
              <a:t>=42/10=4.2</a:t>
            </a:r>
          </a:p>
          <a:p>
            <a:pPr>
              <a:buFontTx/>
              <a:buNone/>
            </a:pPr>
            <a:r>
              <a:rPr lang="en-US" altLang="zh-CN" sz="2400" b="1">
                <a:latin typeface="Times New Roman" pitchFamily="18" charset="0"/>
              </a:rPr>
              <a:t>      </a:t>
            </a:r>
            <a:r>
              <a:rPr lang="zh-CN" altLang="en-US" sz="2400" b="1">
                <a:latin typeface="Times New Roman" pitchFamily="18" charset="0"/>
              </a:rPr>
              <a:t>数据分成</a:t>
            </a:r>
            <a:r>
              <a:rPr lang="en-US" altLang="zh-CN" sz="2400" b="1">
                <a:latin typeface="Times New Roman" pitchFamily="18" charset="0"/>
              </a:rPr>
              <a:t>5</a:t>
            </a:r>
            <a:r>
              <a:rPr lang="zh-CN" altLang="en-US" sz="2400" b="1">
                <a:latin typeface="Times New Roman" pitchFamily="18" charset="0"/>
              </a:rPr>
              <a:t>组</a:t>
            </a:r>
            <a:r>
              <a:rPr lang="en-US" altLang="zh-CN" sz="2400" b="1">
                <a:latin typeface="Times New Roman" pitchFamily="18" charset="0"/>
              </a:rPr>
              <a:t>.</a:t>
            </a:r>
          </a:p>
        </p:txBody>
      </p:sp>
      <p:sp>
        <p:nvSpPr>
          <p:cNvPr id="146442" name="Rectangle 10"/>
          <p:cNvSpPr>
            <a:spLocks noChangeArrowheads="1"/>
          </p:cNvSpPr>
          <p:nvPr/>
        </p:nvSpPr>
        <p:spPr bwMode="auto">
          <a:xfrm>
            <a:off x="468313" y="3357563"/>
            <a:ext cx="439102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2400" b="1">
                <a:latin typeface="Times New Roman" pitchFamily="18" charset="0"/>
              </a:rPr>
              <a:t>(3)</a:t>
            </a:r>
            <a:r>
              <a:rPr lang="en-US" altLang="zh-CN" sz="2400" b="1">
                <a:solidFill>
                  <a:schemeClr val="folHlink"/>
                </a:solidFill>
                <a:latin typeface="Times New Roman" pitchFamily="18" charset="0"/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</a:rPr>
              <a:t>决定分点</a:t>
            </a:r>
            <a:r>
              <a:rPr lang="en-US" altLang="zh-CN" sz="2400" b="1">
                <a:solidFill>
                  <a:srgbClr val="0000FF"/>
                </a:solidFill>
                <a:latin typeface="Times New Roman" pitchFamily="18" charset="0"/>
              </a:rPr>
              <a:t>.</a:t>
            </a:r>
          </a:p>
          <a:p>
            <a:pPr>
              <a:buFontTx/>
              <a:buNone/>
            </a:pPr>
            <a:r>
              <a:rPr lang="en-US" altLang="zh-CN" sz="2400" b="1">
                <a:latin typeface="Times New Roman" pitchFamily="18" charset="0"/>
              </a:rPr>
              <a:t> 49.5~59.5, 59.5~69.5,</a:t>
            </a:r>
          </a:p>
          <a:p>
            <a:pPr>
              <a:buFontTx/>
              <a:buNone/>
            </a:pPr>
            <a:r>
              <a:rPr lang="en-US" altLang="zh-CN" sz="2400" b="1">
                <a:latin typeface="Times New Roman" pitchFamily="18" charset="0"/>
              </a:rPr>
              <a:t>…89.5~99.5</a:t>
            </a:r>
          </a:p>
        </p:txBody>
      </p:sp>
      <p:sp>
        <p:nvSpPr>
          <p:cNvPr id="146443" name="Rectangle 11"/>
          <p:cNvSpPr>
            <a:spLocks noChangeArrowheads="1"/>
          </p:cNvSpPr>
          <p:nvPr/>
        </p:nvSpPr>
        <p:spPr bwMode="auto">
          <a:xfrm>
            <a:off x="468313" y="4508500"/>
            <a:ext cx="34575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2400" b="1">
                <a:latin typeface="Times New Roman" pitchFamily="18" charset="0"/>
              </a:rPr>
              <a:t>(4)</a:t>
            </a: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</a:rPr>
              <a:t>列频数分布表</a:t>
            </a:r>
            <a:r>
              <a:rPr lang="en-US" altLang="zh-CN" sz="2400" b="1">
                <a:solidFill>
                  <a:srgbClr val="0000FF"/>
                </a:solidFill>
                <a:latin typeface="Times New Roman" pitchFamily="18" charset="0"/>
              </a:rPr>
              <a:t>.</a:t>
            </a:r>
          </a:p>
          <a:p>
            <a:pPr>
              <a:buFontTx/>
              <a:buNone/>
            </a:pPr>
            <a:r>
              <a:rPr lang="en-US" altLang="zh-CN" sz="2400" b="1">
                <a:latin typeface="Times New Roman" pitchFamily="18" charset="0"/>
              </a:rPr>
              <a:t>    </a:t>
            </a:r>
          </a:p>
        </p:txBody>
      </p:sp>
      <p:graphicFrame>
        <p:nvGraphicFramePr>
          <p:cNvPr id="146475" name="Group 43"/>
          <p:cNvGraphicFramePr>
            <a:graphicFrameLocks noGrp="1"/>
          </p:cNvGraphicFramePr>
          <p:nvPr>
            <p:ph sz="half" idx="4294967295"/>
          </p:nvPr>
        </p:nvGraphicFramePr>
        <p:xfrm>
          <a:off x="5761038" y="2852738"/>
          <a:ext cx="3382963" cy="3167064"/>
        </p:xfrm>
        <a:graphic>
          <a:graphicData uri="http://schemas.openxmlformats.org/drawingml/2006/table">
            <a:tbl>
              <a:tblPr/>
              <a:tblGrid>
                <a:gridCol w="2065338"/>
                <a:gridCol w="1317625"/>
              </a:tblGrid>
              <a:tr h="485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分数段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人数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49.5~59.5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6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59.5~69.5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69.5~79.5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79.5~89.5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89.5~99.5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581" name="Rectangle 38"/>
          <p:cNvSpPr>
            <a:spLocks noChangeArrowheads="1"/>
          </p:cNvSpPr>
          <p:nvPr/>
        </p:nvSpPr>
        <p:spPr bwMode="auto">
          <a:xfrm>
            <a:off x="2051050" y="908050"/>
            <a:ext cx="48958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800" b="1"/>
              <a:t>画频数直方图的一般步骤</a:t>
            </a:r>
            <a:r>
              <a:rPr lang="en-US" altLang="zh-CN" sz="2800" b="1"/>
              <a:t>:</a:t>
            </a:r>
          </a:p>
        </p:txBody>
      </p:sp>
      <p:sp>
        <p:nvSpPr>
          <p:cNvPr id="146472" name="Rectangle 40"/>
          <p:cNvSpPr>
            <a:spLocks noChangeArrowheads="1"/>
          </p:cNvSpPr>
          <p:nvPr/>
        </p:nvSpPr>
        <p:spPr bwMode="auto">
          <a:xfrm>
            <a:off x="395288" y="5013325"/>
            <a:ext cx="45720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2400" b="1">
                <a:latin typeface="Times New Roman" pitchFamily="18" charset="0"/>
              </a:rPr>
              <a:t> (5)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绘制频数分布直方图</a:t>
            </a: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</a:rPr>
              <a:t>.</a:t>
            </a:r>
          </a:p>
          <a:p>
            <a:pPr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横轴</a:t>
            </a:r>
            <a:r>
              <a:rPr lang="zh-CN" altLang="en-US" sz="2400" b="1">
                <a:latin typeface="宋体" pitchFamily="2" charset="-122"/>
              </a:rPr>
              <a:t>表示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各组数据</a:t>
            </a:r>
            <a:r>
              <a:rPr lang="zh-CN" altLang="en-US" sz="2400" b="1">
                <a:latin typeface="宋体" pitchFamily="2" charset="-122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纵轴</a:t>
            </a:r>
            <a:r>
              <a:rPr lang="zh-CN" altLang="en-US" sz="2400" b="1">
                <a:latin typeface="宋体" pitchFamily="2" charset="-122"/>
              </a:rPr>
              <a:t>表示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频数</a:t>
            </a:r>
            <a:r>
              <a:rPr lang="zh-CN" altLang="en-US" sz="2400" b="1">
                <a:latin typeface="宋体" pitchFamily="2" charset="-122"/>
              </a:rPr>
              <a:t>， 该组内的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频数为高</a:t>
            </a:r>
            <a:r>
              <a:rPr lang="zh-CN" altLang="en-US" sz="2400" b="1">
                <a:latin typeface="宋体" pitchFamily="2" charset="-122"/>
              </a:rPr>
              <a:t>，画出一个矩形</a:t>
            </a:r>
            <a:r>
              <a:rPr lang="en-US" altLang="zh-CN" sz="2400" b="1">
                <a:latin typeface="宋体" pitchFamily="2" charset="-122"/>
              </a:rPr>
              <a:t>.</a:t>
            </a:r>
          </a:p>
        </p:txBody>
      </p:sp>
      <p:sp>
        <p:nvSpPr>
          <p:cNvPr id="146474" name="Text Box 42"/>
          <p:cNvSpPr txBox="1">
            <a:spLocks noChangeArrowheads="1"/>
          </p:cNvSpPr>
          <p:nvPr/>
        </p:nvSpPr>
        <p:spPr bwMode="auto">
          <a:xfrm>
            <a:off x="5076825" y="1700213"/>
            <a:ext cx="3384550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2400" b="1">
                <a:solidFill>
                  <a:schemeClr val="tx2"/>
                </a:solidFill>
                <a:latin typeface="Times New Roman" pitchFamily="18" charset="0"/>
              </a:rPr>
              <a:t>某班一次数学测验成绩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2400" b="1">
                <a:latin typeface="Times New Roman" pitchFamily="18" charset="0"/>
              </a:rPr>
              <a:t>的频数分布表</a:t>
            </a:r>
            <a:r>
              <a:rPr kumimoji="1" lang="en-US" altLang="zh-CN" sz="2400" b="1">
                <a:latin typeface="Times New Roman" pitchFamily="18" charset="0"/>
              </a:rPr>
              <a:t>:</a:t>
            </a: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6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6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6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6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6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6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46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46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6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6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8" grpId="0"/>
      <p:bldP spid="146439" grpId="1"/>
      <p:bldP spid="146442" grpId="2"/>
      <p:bldP spid="146443" grpId="3"/>
      <p:bldP spid="146472" grpId="4"/>
      <p:bldP spid="146474" grpId="5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演示文稿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教学课件模板</Template>
  <TotalTime>0</TotalTime>
  <Words>1048</Words>
  <Application>Aspose.Slides for Java</Application>
  <PresentationFormat>全屏显示(4:3)</PresentationFormat>
  <Paragraphs>181</Paragraphs>
  <Slides>16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cp:lastPrinted>2020-12-09T16:24:41Z</cp:lastPrinted>
  <dcterms:created xsi:type="dcterms:W3CDTF">2020-12-09T16:24:41Z</dcterms:created>
  <dcterms:modified xsi:type="dcterms:W3CDTF">2021-02-03T00:48:04Z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