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14"/>
  </p:notesMasterIdLst>
  <p:sldIdLst>
    <p:sldId id="303" r:id="rId2"/>
    <p:sldId id="275" r:id="rId3"/>
    <p:sldId id="258" r:id="rId4"/>
    <p:sldId id="296" r:id="rId5"/>
    <p:sldId id="276" r:id="rId6"/>
    <p:sldId id="259" r:id="rId7"/>
    <p:sldId id="297" r:id="rId8"/>
    <p:sldId id="300" r:id="rId9"/>
    <p:sldId id="298" r:id="rId10"/>
    <p:sldId id="299" r:id="rId11"/>
    <p:sldId id="301" r:id="rId12"/>
    <p:sldId id="267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00"/>
    <a:srgbClr val="0000FF"/>
    <a:srgbClr val="0099FF"/>
    <a:srgbClr val="00CC00"/>
    <a:srgbClr val="FFFF00"/>
    <a:srgbClr val="FF3300"/>
    <a:srgbClr val="66FF33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98" autoAdjust="0"/>
    <p:restoredTop sz="69747" autoAdjust="0"/>
  </p:normalViewPr>
  <p:slideViewPr>
    <p:cSldViewPr>
      <p:cViewPr>
        <p:scale>
          <a:sx n="40" d="100"/>
          <a:sy n="40" d="100"/>
        </p:scale>
        <p:origin x="-3690" y="-8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AF625-B6B4-4A59-AA59-183A7D2E170B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818F2-D3FF-4CEC-82DD-685C223D99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574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818F2-D3FF-4CEC-82DD-685C223D996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7113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54063" y="1916113"/>
            <a:ext cx="2376487" cy="2305050"/>
          </a:xfrm>
          <a:prstGeom prst="ellipse">
            <a:avLst/>
          </a:prstGeom>
          <a:gradFill rotWithShape="1">
            <a:gsLst>
              <a:gs pos="0">
                <a:srgbClr val="66FFFF">
                  <a:alpha val="70000"/>
                </a:srgbClr>
              </a:gs>
              <a:gs pos="100000">
                <a:srgbClr val="2F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5219700" y="476250"/>
            <a:ext cx="3168650" cy="3384550"/>
          </a:xfrm>
          <a:prstGeom prst="ellipse">
            <a:avLst/>
          </a:prstGeom>
          <a:gradFill rotWithShape="1">
            <a:gsLst>
              <a:gs pos="0">
                <a:srgbClr val="66FF33">
                  <a:alpha val="70000"/>
                </a:srgbClr>
              </a:gs>
              <a:gs pos="100000">
                <a:srgbClr val="2F761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4211638" y="1700213"/>
            <a:ext cx="3097212" cy="3097212"/>
          </a:xfrm>
          <a:prstGeom prst="ellipse">
            <a:avLst/>
          </a:prstGeom>
          <a:gradFill rotWithShape="1">
            <a:gsLst>
              <a:gs pos="0">
                <a:srgbClr val="CCFF33">
                  <a:alpha val="70000"/>
                </a:srgbClr>
              </a:gs>
              <a:gs pos="100000">
                <a:srgbClr val="5E761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grpSp>
        <p:nvGrpSpPr>
          <p:cNvPr id="2" name="Group 14"/>
          <p:cNvGrpSpPr/>
          <p:nvPr/>
        </p:nvGrpSpPr>
        <p:grpSpPr>
          <a:xfrm>
            <a:off x="1244600" y="0"/>
            <a:ext cx="7113588" cy="6858000"/>
            <a:chOff x="748" y="0"/>
            <a:chExt cx="4481" cy="4320"/>
          </a:xfrm>
        </p:grpSpPr>
        <p:sp>
          <p:nvSpPr>
            <p:cNvPr id="12" name="Line 15"/>
            <p:cNvSpPr>
              <a:spLocks noChangeShapeType="1"/>
            </p:cNvSpPr>
            <p:nvPr/>
          </p:nvSpPr>
          <p:spPr bwMode="auto">
            <a:xfrm flipH="1">
              <a:off x="748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 flipH="1">
              <a:off x="1156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 flipH="1">
              <a:off x="1837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2832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9"/>
            <p:cNvSpPr>
              <a:spLocks noChangeShapeType="1"/>
            </p:cNvSpPr>
            <p:nvPr/>
          </p:nvSpPr>
          <p:spPr bwMode="auto">
            <a:xfrm flipH="1">
              <a:off x="3746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4876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5229" y="0"/>
              <a:ext cx="0" cy="4320"/>
            </a:xfrm>
            <a:prstGeom prst="line">
              <a:avLst/>
            </a:prstGeom>
            <a:noFill/>
            <a:ln w="9525">
              <a:solidFill>
                <a:srgbClr val="FFFFFF">
                  <a:alpha val="39999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9" name="Picture 22" descr="0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0" y="3860800"/>
            <a:ext cx="914400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3" descr="标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0" y="2195513"/>
            <a:ext cx="9163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4"/>
          <p:cNvGrpSpPr/>
          <p:nvPr/>
        </p:nvGrpSpPr>
        <p:grpSpPr>
          <a:xfrm>
            <a:off x="0" y="1814513"/>
            <a:ext cx="9144000" cy="2000250"/>
            <a:chOff x="0" y="1143"/>
            <a:chExt cx="5760" cy="1260"/>
          </a:xfrm>
        </p:grpSpPr>
        <p:sp>
          <p:nvSpPr>
            <p:cNvPr id="22" name="Line 25"/>
            <p:cNvSpPr>
              <a:spLocks noChangeShapeType="1"/>
            </p:cNvSpPr>
            <p:nvPr/>
          </p:nvSpPr>
          <p:spPr bwMode="auto">
            <a:xfrm>
              <a:off x="0" y="1143"/>
              <a:ext cx="5760" cy="0"/>
            </a:xfrm>
            <a:prstGeom prst="line">
              <a:avLst/>
            </a:prstGeom>
            <a:noFill/>
            <a:ln w="12700">
              <a:solidFill>
                <a:srgbClr val="FFFFFF">
                  <a:alpha val="30196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auto">
            <a:xfrm>
              <a:off x="0" y="2034"/>
              <a:ext cx="576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>
              <a:off x="0" y="2214"/>
              <a:ext cx="576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0" y="2403"/>
              <a:ext cx="576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" name="Oval 52"/>
          <p:cNvSpPr>
            <a:spLocks noChangeArrowheads="1"/>
          </p:cNvSpPr>
          <p:nvPr/>
        </p:nvSpPr>
        <p:spPr bwMode="auto">
          <a:xfrm>
            <a:off x="1185863" y="3101975"/>
            <a:ext cx="647700" cy="647700"/>
          </a:xfrm>
          <a:prstGeom prst="ellipse">
            <a:avLst/>
          </a:prstGeom>
          <a:gradFill rotWithShape="1">
            <a:gsLst>
              <a:gs pos="0">
                <a:srgbClr val="66FF33">
                  <a:alpha val="39999"/>
                </a:srgbClr>
              </a:gs>
              <a:gs pos="50000">
                <a:schemeClr val="bg1">
                  <a:alpha val="19000"/>
                </a:schemeClr>
              </a:gs>
              <a:gs pos="100000">
                <a:srgbClr val="66FF33">
                  <a:alpha val="39999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>
                    <a:alpha val="30000"/>
                  </a:schemeClr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59" name="Line 62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76200" cmpd="tri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D1FDF-E595-413C-A87A-670D8CCFD2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813161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9" presetClass="entr" presetSubtype="0" accel="100000" fill="hold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 advTm="800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60848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200" kern="10" smtClean="0">
                <a:ln w="9525">
                  <a:solidFill>
                    <a:srgbClr val="FF33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简单</a:t>
            </a:r>
            <a:r>
              <a:rPr lang="zh-CN" altLang="en-US" sz="7200" kern="10">
                <a:ln w="9525">
                  <a:solidFill>
                    <a:srgbClr val="FF33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的</a:t>
            </a:r>
            <a:r>
              <a:rPr lang="zh-CN" altLang="en-US" sz="7200" kern="10" smtClean="0">
                <a:ln w="9525">
                  <a:solidFill>
                    <a:srgbClr val="FF33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概率计</a:t>
            </a:r>
            <a:r>
              <a:rPr lang="zh-CN" altLang="en-US" sz="7200" kern="10">
                <a:ln w="9525">
                  <a:solidFill>
                    <a:srgbClr val="FF33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算</a:t>
            </a:r>
          </a:p>
        </p:txBody>
      </p:sp>
    </p:spTree>
    <p:extLst>
      <p:ext uri="{BB962C8B-B14F-4D97-AF65-F5344CB8AC3E}">
        <p14:creationId xmlns:p14="http://schemas.microsoft.com/office/powerpoint/2010/main" xmlns:p15="http://schemas.microsoft.com/office/powerpoint/2012/main" xmlns="" val="92824277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0" y="1484784"/>
            <a:ext cx="835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）两人同时出手后，出现平局的概率有多大？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215775" y="2846388"/>
            <a:ext cx="87487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smtClean="0"/>
              <a:t>（</a:t>
            </a:r>
            <a:r>
              <a:rPr lang="en-US" altLang="zh-CN" sz="2800" smtClean="0"/>
              <a:t>3</a:t>
            </a:r>
            <a:r>
              <a:rPr lang="zh-CN" altLang="en-US" sz="2800" smtClean="0"/>
              <a:t>）</a:t>
            </a:r>
            <a:r>
              <a:rPr lang="zh-CN" altLang="en-US" sz="2800" b="1" smtClean="0">
                <a:latin typeface="黑体" pitchFamily="49" charset="-122"/>
                <a:ea typeface="黑体" panose="02010609060101010101" pitchFamily="49" charset="-122"/>
              </a:rPr>
              <a:t>假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设两人 经过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此出手，皆为平局，直到第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n+1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次出手实验才决出胜负，那么在第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n+1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次出手时，甲、乙两人获胜的概率分别为多大？</a:t>
            </a:r>
          </a:p>
        </p:txBody>
      </p:sp>
    </p:spTree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9578" y="1124744"/>
            <a:ext cx="91440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：你知道田忌赛马的故事吗？据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记载，在战国时期，齐威王和他的大臣田忌有上、中、下三匹马，在同等级的马中，齐威王的马比田忌的马跑得快，但每人较高等级的马都比对方较低等级的马跑的快。有一天齐威王要与田忌赛马，双方约定：比赛两局，每局各出一匹，每匹马只赛一次，赢得两局着为胜。齐威王的马按上、中、下顺序出阵，加入田忌的马随机出阵，田忌获胜的概率是多少？</a:t>
            </a:r>
          </a:p>
        </p:txBody>
      </p:sp>
    </p:spTree>
  </p:cSld>
  <p:clrMapOvr>
    <a:masterClrMapping/>
  </p:clrMapOvr>
  <p:transition advTm="8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11188" y="1870075"/>
            <a:ext cx="7920037" cy="272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1396" bIns="0" anchor="ctr"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　　通过今天的学习，你对概率的简单计算有什么收获一些新的认识？能谈谈你的想法吗？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685438" y="1055688"/>
            <a:ext cx="4103687" cy="579438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12700" algn="ctr">
                <a:solidFill>
                  <a:srgbClr val="EAEAEA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99FF"/>
                </a:solidFill>
                <a:latin typeface="华文新魏" pitchFamily="2" charset="-122"/>
                <a:ea typeface="华文新魏" pitchFamily="2" charset="-122"/>
              </a:rPr>
              <a:t>总结反思</a:t>
            </a:r>
            <a:r>
              <a:rPr lang="en-US" altLang="zh-CN" b="1">
                <a:solidFill>
                  <a:srgbClr val="0099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solidFill>
                  <a:srgbClr val="0099FF"/>
                </a:solidFill>
                <a:latin typeface="华文新魏" pitchFamily="2" charset="-122"/>
                <a:ea typeface="华文新魏" pitchFamily="2" charset="-122"/>
              </a:rPr>
              <a:t>纳入系统</a:t>
            </a:r>
          </a:p>
        </p:txBody>
      </p:sp>
      <p:pic>
        <p:nvPicPr>
          <p:cNvPr id="14340" name="Picture 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0" y="5516563"/>
            <a:ext cx="88931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755650" y="981075"/>
            <a:ext cx="6696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800" b="1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60775" y="764704"/>
            <a:ext cx="7272337" cy="265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学习目标：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chemeClr val="hlink"/>
                </a:solidFill>
                <a:latin typeface="Arial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Arial"/>
              </a:rPr>
              <a:t>在具体情景中进一步了解概率的意义，体会概率是描述不确定现象的数学模型</a:t>
            </a:r>
            <a:r>
              <a:rPr lang="en-US" altLang="zh-CN" sz="2800" b="1">
                <a:solidFill>
                  <a:schemeClr val="hlink"/>
                </a:solidFill>
                <a:latin typeface="Arial"/>
              </a:rPr>
              <a:t>.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chemeClr val="hlink"/>
                </a:solidFill>
                <a:latin typeface="Arial"/>
              </a:rPr>
              <a:t> 2.</a:t>
            </a:r>
            <a:r>
              <a:rPr lang="zh-CN" altLang="en-US" sz="2800" b="1">
                <a:solidFill>
                  <a:schemeClr val="hlink"/>
                </a:solidFill>
                <a:latin typeface="Arial"/>
              </a:rPr>
              <a:t>了解一类事件发生概率的计算方法，并能进行简单计算</a:t>
            </a:r>
            <a:r>
              <a:rPr lang="en-US" altLang="zh-CN" sz="2800" b="1">
                <a:solidFill>
                  <a:schemeClr val="hlink"/>
                </a:solidFill>
                <a:latin typeface="Arial"/>
              </a:rPr>
              <a:t>. 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84213" y="3573016"/>
            <a:ext cx="6985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学习重难点：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1.</a:t>
            </a:r>
            <a:r>
              <a:rPr lang="zh-CN" altLang="en-US" sz="2800" b="1">
                <a:solidFill>
                  <a:schemeClr val="hlink"/>
                </a:solidFill>
              </a:rPr>
              <a:t>进一步体会概率是描述不确定现象的数学模型</a:t>
            </a:r>
            <a:r>
              <a:rPr lang="en-US" altLang="zh-CN" sz="2800" b="1">
                <a:solidFill>
                  <a:schemeClr val="hlink"/>
                </a:solidFill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 2.</a:t>
            </a:r>
            <a:r>
              <a:rPr lang="zh-CN" altLang="en-US" sz="2800" b="1">
                <a:solidFill>
                  <a:schemeClr val="hlink"/>
                </a:solidFill>
              </a:rPr>
              <a:t>了解另一类（几何概率）事件发生概率的计算方法，并能进行简单计</a:t>
            </a:r>
            <a:r>
              <a:rPr lang="zh-CN" altLang="en-US" sz="2800" b="1" smtClean="0">
                <a:solidFill>
                  <a:schemeClr val="hlink"/>
                </a:solidFill>
              </a:rPr>
              <a:t>算</a:t>
            </a:r>
            <a:endParaRPr lang="zh-CN" altLang="en-US" sz="28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2195513" y="404813"/>
            <a:ext cx="3671887" cy="6016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B2B2B2"/>
                  </a:solidFill>
                  <a:round/>
                </a:ln>
                <a:solidFill>
                  <a:srgbClr val="FF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 温故知新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4972" y="1493632"/>
            <a:ext cx="77041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smtClean="0"/>
              <a:t>三</a:t>
            </a:r>
            <a:r>
              <a:rPr lang="zh-CN" altLang="en-US" b="1"/>
              <a:t>种事件发生的概率及表示？</a:t>
            </a:r>
          </a:p>
        </p:txBody>
      </p:sp>
      <p:grpSp>
        <p:nvGrpSpPr>
          <p:cNvPr id="8217" name="Group 25"/>
          <p:cNvGrpSpPr/>
          <p:nvPr/>
        </p:nvGrpSpPr>
        <p:grpSpPr>
          <a:xfrm>
            <a:off x="0" y="2236788"/>
            <a:ext cx="9220801" cy="2363787"/>
            <a:chOff x="884" y="2295"/>
            <a:chExt cx="4741" cy="1489"/>
          </a:xfrm>
        </p:grpSpPr>
        <p:sp>
          <p:nvSpPr>
            <p:cNvPr id="5126" name="Text Box 14"/>
            <p:cNvSpPr txBox="1">
              <a:spLocks noChangeArrowheads="1"/>
            </p:cNvSpPr>
            <p:nvPr/>
          </p:nvSpPr>
          <p:spPr bwMode="auto">
            <a:xfrm>
              <a:off x="884" y="2295"/>
              <a:ext cx="225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①</a:t>
              </a:r>
              <a:r>
                <a:rPr lang="zh-CN" altLang="en-US" sz="2800" b="1"/>
                <a:t>必然事件发生的概率为</a:t>
              </a:r>
              <a:r>
                <a:rPr lang="en-US" altLang="zh-CN" sz="2800" b="1"/>
                <a:t>1</a:t>
              </a:r>
            </a:p>
          </p:txBody>
        </p:sp>
        <p:sp>
          <p:nvSpPr>
            <p:cNvPr id="5127" name="Text Box 15"/>
            <p:cNvSpPr txBox="1">
              <a:spLocks noChangeArrowheads="1"/>
            </p:cNvSpPr>
            <p:nvPr/>
          </p:nvSpPr>
          <p:spPr bwMode="auto">
            <a:xfrm>
              <a:off x="3309" y="2295"/>
              <a:ext cx="198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记作</a:t>
              </a:r>
              <a:r>
                <a:rPr lang="en-US" altLang="zh-CN" sz="2800" b="1"/>
                <a:t>P</a:t>
              </a:r>
              <a:r>
                <a:rPr lang="zh-CN" altLang="en-US" sz="2800" b="1"/>
                <a:t>（必然事件）</a:t>
              </a:r>
              <a:r>
                <a:rPr lang="en-US" altLang="zh-CN" sz="2800" b="1"/>
                <a:t>=</a:t>
              </a:r>
              <a:r>
                <a:rPr lang="en-US" altLang="zh-CN" sz="2800" b="1">
                  <a:solidFill>
                    <a:srgbClr val="FF0066"/>
                  </a:solidFill>
                </a:rPr>
                <a:t>1</a:t>
              </a:r>
              <a:r>
                <a:rPr lang="zh-CN" altLang="en-US" sz="2800" b="1"/>
                <a:t>；</a:t>
              </a:r>
            </a:p>
          </p:txBody>
        </p:sp>
        <p:sp>
          <p:nvSpPr>
            <p:cNvPr id="5128" name="Text Box 16"/>
            <p:cNvSpPr txBox="1">
              <a:spLocks noChangeArrowheads="1"/>
            </p:cNvSpPr>
            <p:nvPr/>
          </p:nvSpPr>
          <p:spPr bwMode="auto">
            <a:xfrm>
              <a:off x="884" y="2866"/>
              <a:ext cx="242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②</a:t>
              </a:r>
              <a:r>
                <a:rPr lang="zh-CN" altLang="en-US" sz="2800" b="1"/>
                <a:t>不可能事件发生的概率为</a:t>
              </a:r>
              <a:r>
                <a:rPr lang="en-US" altLang="zh-CN" sz="2800" b="1"/>
                <a:t>0</a:t>
              </a:r>
            </a:p>
          </p:txBody>
        </p:sp>
        <p:sp>
          <p:nvSpPr>
            <p:cNvPr id="5129" name="Text Box 17"/>
            <p:cNvSpPr txBox="1">
              <a:spLocks noChangeArrowheads="1"/>
            </p:cNvSpPr>
            <p:nvPr/>
          </p:nvSpPr>
          <p:spPr bwMode="auto">
            <a:xfrm>
              <a:off x="3304" y="2866"/>
              <a:ext cx="232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记</a:t>
              </a:r>
              <a:r>
                <a:rPr lang="zh-CN" altLang="en-US" sz="2800" b="1" smtClean="0"/>
                <a:t>作</a:t>
              </a:r>
              <a:r>
                <a:rPr lang="en-US" altLang="zh-CN" sz="2800" b="1" smtClean="0"/>
                <a:t>P</a:t>
              </a:r>
              <a:r>
                <a:rPr lang="zh-CN" altLang="en-US" sz="2800" b="1"/>
                <a:t>（不可能事件）</a:t>
              </a:r>
              <a:r>
                <a:rPr lang="en-US" altLang="zh-CN" sz="2800" b="1"/>
                <a:t>=</a:t>
              </a:r>
              <a:r>
                <a:rPr lang="en-US" altLang="zh-CN" sz="2800" b="1">
                  <a:solidFill>
                    <a:srgbClr val="FF0066"/>
                  </a:solidFill>
                </a:rPr>
                <a:t>0</a:t>
              </a:r>
              <a:r>
                <a:rPr lang="zh-CN" altLang="en-US" sz="2800" b="1"/>
                <a:t>；</a:t>
              </a:r>
            </a:p>
          </p:txBody>
        </p:sp>
        <p:sp>
          <p:nvSpPr>
            <p:cNvPr id="5130" name="Text Box 18"/>
            <p:cNvSpPr txBox="1">
              <a:spLocks noChangeArrowheads="1"/>
            </p:cNvSpPr>
            <p:nvPr/>
          </p:nvSpPr>
          <p:spPr bwMode="auto">
            <a:xfrm>
              <a:off x="902" y="3454"/>
              <a:ext cx="19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③</a:t>
              </a:r>
              <a:r>
                <a:rPr lang="zh-CN" altLang="en-US" sz="2800" b="1"/>
                <a:t>若</a:t>
              </a:r>
              <a:r>
                <a:rPr lang="en-US" altLang="zh-CN" sz="2800" b="1"/>
                <a:t>A</a:t>
              </a:r>
              <a:r>
                <a:rPr lang="zh-CN" altLang="en-US" sz="2800" b="1"/>
                <a:t>为随机事件</a:t>
              </a:r>
            </a:p>
          </p:txBody>
        </p:sp>
        <p:sp>
          <p:nvSpPr>
            <p:cNvPr id="5131" name="Text Box 19"/>
            <p:cNvSpPr txBox="1">
              <a:spLocks noChangeArrowheads="1"/>
            </p:cNvSpPr>
            <p:nvPr/>
          </p:nvSpPr>
          <p:spPr bwMode="auto">
            <a:xfrm>
              <a:off x="3124" y="3454"/>
              <a:ext cx="195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5="http://schemas.microsoft.com/office/powerpoint/2012/main" xmlns:p14="http://schemas.microsoft.com/office/powerpoint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5="http://schemas.microsoft.com/office/powerpoint/2012/main" xmlns:p14="http://schemas.microsoft.com/office/powerpoint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则  </a:t>
              </a:r>
              <a:r>
                <a:rPr lang="en-US" altLang="zh-CN" sz="2800" b="1" smtClean="0">
                  <a:solidFill>
                    <a:srgbClr val="FF0000"/>
                  </a:solidFill>
                </a:rPr>
                <a:t>0</a:t>
              </a:r>
              <a:r>
                <a:rPr lang="zh-CN" altLang="en-US" sz="2800" b="1"/>
                <a:t>＜</a:t>
              </a:r>
              <a:r>
                <a:rPr lang="en-US" altLang="zh-CN" sz="2800" b="1"/>
                <a:t>P</a:t>
              </a:r>
              <a:r>
                <a:rPr lang="zh-CN" altLang="en-US" sz="2800" b="1"/>
                <a:t>（</a:t>
              </a:r>
              <a:r>
                <a:rPr lang="en-US" altLang="zh-CN" sz="2800" b="1"/>
                <a:t>A</a:t>
              </a:r>
              <a:r>
                <a:rPr lang="zh-CN" altLang="en-US" sz="2800" b="1"/>
                <a:t>）＜</a:t>
              </a:r>
              <a:r>
                <a:rPr lang="en-US" altLang="zh-CN" sz="2800" b="1">
                  <a:solidFill>
                    <a:srgbClr val="FF0000"/>
                  </a:solidFill>
                </a:rPr>
                <a:t>1</a:t>
              </a:r>
            </a:p>
          </p:txBody>
        </p:sp>
      </p:grpSp>
      <p:pic>
        <p:nvPicPr>
          <p:cNvPr id="5125" name="Picture 23" descr="j12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7885113" y="549275"/>
            <a:ext cx="10223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20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377825" y="981075"/>
            <a:ext cx="8496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）掷一枚硬币，有几种结果？每种结果出现的可能性有多大？怎么计算出来？每种结果出现的概率是多少？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95288" y="476250"/>
            <a:ext cx="3529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交流与发现：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58763" y="2564904"/>
            <a:ext cx="889000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）一个不透明的袋子里放有质地和大小都相同的红色和白色的乒乓球，共</a:t>
            </a:r>
            <a:r>
              <a:rPr lang="en-US" altLang="zh-CN" sz="2800">
                <a:latin typeface="黑体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个，</a:t>
            </a:r>
            <a:r>
              <a:rPr lang="en-US" altLang="zh-CN" sz="2800">
                <a:latin typeface="黑体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个白球，</a:t>
            </a:r>
            <a:r>
              <a:rPr lang="en-US" altLang="zh-CN" sz="2800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个红</a:t>
            </a:r>
            <a:r>
              <a:rPr lang="zh-CN" altLang="en-US" sz="2800" smtClean="0">
                <a:latin typeface="黑体" pitchFamily="49" charset="-122"/>
                <a:ea typeface="黑体" panose="02010609060101010101" pitchFamily="49" charset="-122"/>
              </a:rPr>
              <a:t>球，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若从中任摸一球，总共有几种不同的结果？摸出红球的结果有几种？摸到红球的概率是多少</a:t>
            </a:r>
            <a:r>
              <a:rPr lang="en-US" altLang="zh-CN" sz="2800">
                <a:latin typeface="黑体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>
                <a:latin typeface="黑体" pitchFamily="49" charset="-122"/>
                <a:ea typeface="黑体" panose="02010609060101010101" pitchFamily="49" charset="-122"/>
              </a:rPr>
              <a:t>怎么计算？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75656" y="4301299"/>
            <a:ext cx="3528392" cy="714683"/>
          </a:xfrm>
          <a:prstGeom prst="rect">
            <a:avLst/>
          </a:prstGeom>
          <a:blipFill rotWithShape="1">
            <a:blip r:embed="rId2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 l="-3454" b="-5983"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/>
              </a:rPr>
              <a:t> </a:t>
            </a: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39752" y="1916832"/>
            <a:ext cx="5112568" cy="989630"/>
          </a:xfrm>
          <a:prstGeom prst="rect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 l="-2506"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/>
              </a:rPr>
              <a:t> </a:t>
            </a:r>
          </a:p>
        </p:txBody>
      </p:sp>
      <p:pic>
        <p:nvPicPr>
          <p:cNvPr id="614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96700" y="10172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7489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800" b="1"/>
          </a:p>
        </p:txBody>
      </p:sp>
      <p:pic>
        <p:nvPicPr>
          <p:cNvPr id="7171" name="Picture 10" descr="j12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7956550" y="476250"/>
            <a:ext cx="10223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13"/>
          <p:cNvSpPr txBox="1">
            <a:spLocks noChangeArrowheads="1"/>
          </p:cNvSpPr>
          <p:nvPr/>
        </p:nvSpPr>
        <p:spPr bwMode="auto">
          <a:xfrm>
            <a:off x="107504" y="647700"/>
            <a:ext cx="7885113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/>
              <a:t>　　　一般地，在一次实验中，如果共有有限个可能发生的结果，并且每种结果发生的可能性都相等，用</a:t>
            </a:r>
            <a:r>
              <a:rPr lang="en-US" altLang="zh-CN" sz="2800" b="1"/>
              <a:t>m</a:t>
            </a:r>
            <a:r>
              <a:rPr lang="zh-CN" altLang="en-US" sz="2800" b="1"/>
              <a:t>表示一个指定事件</a:t>
            </a:r>
            <a:r>
              <a:rPr lang="en-US" altLang="zh-CN" sz="2800" b="1"/>
              <a:t>E</a:t>
            </a:r>
            <a:r>
              <a:rPr lang="zh-CN" altLang="en-US" sz="2800" b="1"/>
              <a:t>包含的结果数，</a:t>
            </a:r>
            <a:r>
              <a:rPr lang="en-US" altLang="zh-CN" sz="2800" b="1"/>
              <a:t>n</a:t>
            </a:r>
            <a:r>
              <a:rPr lang="zh-CN" altLang="en-US" sz="2800" b="1"/>
              <a:t>表示实验可能出现的所有结果的总数，那么事件</a:t>
            </a:r>
            <a:r>
              <a:rPr lang="en-US" altLang="zh-CN" sz="2800" b="1"/>
              <a:t>E</a:t>
            </a:r>
            <a:r>
              <a:rPr lang="zh-CN" altLang="en-US" sz="2800" b="1"/>
              <a:t>发生的概率可用下面的公式计算：</a:t>
            </a:r>
          </a:p>
        </p:txBody>
      </p:sp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43808" y="3190326"/>
            <a:ext cx="3240360" cy="995337"/>
          </a:xfrm>
          <a:prstGeom prst="rect">
            <a:avLst/>
          </a:prstGeom>
          <a:blipFill rotWithShape="1">
            <a:blip r:embed="rId4">
              <a:extLst>
                <a:ext uri="{28A0092B-C50C-407E-A947-70E740481C1C}">
                  <a14:useLocalDpi xmlns:a14="http://schemas.microsoft.com/office/drawing/2010/main" xmlns:p15="http://schemas.microsoft.com/office/powerpoint/2012/main" xmlns:p14="http://schemas.microsoft.com/office/powerpoint/2010/main" xmlns=""/>
                </a:ext>
              </a:extLst>
            </a:blip>
            <a:stretch>
              <a:fillRect l="-7721" t="-8537" b="-9146"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/>
              </a:rPr>
              <a:t> 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87824" y="227314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8194" name="Picture 6" descr="j12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8121650" y="549275"/>
            <a:ext cx="10223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252040" y="1252860"/>
            <a:ext cx="8280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：把英文单词“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PROBABILITY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”中的字母一次写在大小相同的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张卡片上，每张卡片上只能写出其中的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个字母，然后将卡片洗匀，从中随机抽取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张卡片，恰为写有字母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I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的卡片的概率是多少？</a:t>
            </a:r>
          </a:p>
        </p:txBody>
      </p:sp>
    </p:spTree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251717" y="752723"/>
            <a:ext cx="86407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：抛掷伊美骰子（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个面上分别刻有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1,2,3,4,5,6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个点的均匀的小正方体）。落定后，</a:t>
            </a:r>
            <a:endParaRPr lang="en-US" altLang="zh-CN" sz="2800" b="1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）骰子朝上一面的“点数不大于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”是什么事件？它的概率是多少？“点数大于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”是什么事件？它的概率是多少？</a:t>
            </a:r>
            <a:endParaRPr lang="en-US" altLang="zh-CN" sz="2800" b="1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）骰子朝上一面的“点数是质数”是什么事件？它的概率是多少？ </a:t>
            </a:r>
          </a:p>
        </p:txBody>
      </p:sp>
    </p:spTree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35496" y="742628"/>
            <a:ext cx="91201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：某快餐店为了招揽顾客，推出一种“转盘”游戏：一个圆形转盘被分成了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个圆心角都相等的扇形，其中有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个扇形涂成红色，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个扇形涂成绿色，其余涂成黄色。顾客消费满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200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元后，可以自由转动一次转盘。如果转盘停止后，指针落在绿色区域获二等奖，落在红色区域或一等奖，凭奖券顾客下次来店就餐时，可分别享受九折、八折优惠。</a:t>
            </a:r>
            <a:endParaRPr lang="en-US" altLang="zh-CN" sz="2400" b="1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）这个游戏一、二等奖的中奖率分别是多少？</a:t>
            </a:r>
            <a:endParaRPr lang="en-US" altLang="zh-CN" sz="2400" b="1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itchFamily="49" charset="-122"/>
                <a:ea typeface="黑体" panose="02010609060101010101" pitchFamily="49" charset="-122"/>
              </a:rPr>
              <a:t>）这个游戏的中奖率是多少？</a:t>
            </a:r>
          </a:p>
        </p:txBody>
      </p:sp>
      <p:sp>
        <p:nvSpPr>
          <p:cNvPr id="10243" name="椭圆 2"/>
          <p:cNvSpPr>
            <a:spLocks noChangeArrowheads="1"/>
          </p:cNvSpPr>
          <p:nvPr/>
        </p:nvSpPr>
        <p:spPr bwMode="auto">
          <a:xfrm>
            <a:off x="6659563" y="3068638"/>
            <a:ext cx="2233612" cy="22828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0244" name="直接连接符 4"/>
          <p:cNvCxnSpPr>
            <a:cxnSpLocks noChangeShapeType="1"/>
            <a:stCxn id="10243" idx="2"/>
            <a:endCxn id="10243" idx="6"/>
          </p:cNvCxnSpPr>
          <p:nvPr/>
        </p:nvCxnSpPr>
        <p:spPr bwMode="auto">
          <a:xfrm>
            <a:off x="6659563" y="4210050"/>
            <a:ext cx="22336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5" name="直接连接符 5"/>
          <p:cNvCxnSpPr>
            <a:cxnSpLocks noChangeShapeType="1"/>
          </p:cNvCxnSpPr>
          <p:nvPr/>
        </p:nvCxnSpPr>
        <p:spPr bwMode="auto">
          <a:xfrm flipH="1" flipV="1">
            <a:off x="7753350" y="3068638"/>
            <a:ext cx="0" cy="2282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6" name="直接连接符 9"/>
          <p:cNvCxnSpPr>
            <a:cxnSpLocks noChangeShapeType="1"/>
          </p:cNvCxnSpPr>
          <p:nvPr/>
        </p:nvCxnSpPr>
        <p:spPr bwMode="auto">
          <a:xfrm flipV="1">
            <a:off x="7164388" y="3213100"/>
            <a:ext cx="1152525" cy="20161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7" name="直接连接符 12"/>
          <p:cNvCxnSpPr>
            <a:cxnSpLocks noChangeShapeType="1"/>
          </p:cNvCxnSpPr>
          <p:nvPr/>
        </p:nvCxnSpPr>
        <p:spPr bwMode="auto">
          <a:xfrm flipH="1" flipV="1">
            <a:off x="7235825" y="3213100"/>
            <a:ext cx="1008063" cy="20161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8" name="直接连接符 19"/>
          <p:cNvCxnSpPr>
            <a:cxnSpLocks noChangeShapeType="1"/>
          </p:cNvCxnSpPr>
          <p:nvPr/>
        </p:nvCxnSpPr>
        <p:spPr bwMode="auto">
          <a:xfrm flipV="1">
            <a:off x="6804025" y="3595688"/>
            <a:ext cx="1944688" cy="12017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9" name="直接连接符 37"/>
          <p:cNvCxnSpPr>
            <a:cxnSpLocks noChangeShapeType="1"/>
          </p:cNvCxnSpPr>
          <p:nvPr/>
        </p:nvCxnSpPr>
        <p:spPr bwMode="auto">
          <a:xfrm flipH="1" flipV="1">
            <a:off x="6804025" y="3595688"/>
            <a:ext cx="1944688" cy="127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noFill/>
              </a14:hiddenFill>
            </a:ext>
            <a:ext uri="{AF507438-7753-43E0-B8FC-AC1667EBCBE1}">
              <a14:hiddenEffects xmlns:a14="http://schemas.microsoft.com/office/drawing/2010/main" xmlns:p15="http://schemas.microsoft.com/office/powerpoint/2012/main" xmlns:p14="http://schemas.microsoft.com/office/powerpoint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50" name="TextBox 46"/>
          <p:cNvSpPr txBox="1">
            <a:spLocks noChangeArrowheads="1"/>
          </p:cNvSpPr>
          <p:nvPr/>
        </p:nvSpPr>
        <p:spPr bwMode="auto">
          <a:xfrm>
            <a:off x="7704138" y="31416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00" b="1">
                <a:solidFill>
                  <a:srgbClr val="FF0000"/>
                </a:solidFill>
              </a:rPr>
              <a:t>红色</a:t>
            </a:r>
          </a:p>
        </p:txBody>
      </p:sp>
      <p:sp>
        <p:nvSpPr>
          <p:cNvPr id="10251" name="矩形 47"/>
          <p:cNvSpPr>
            <a:spLocks noChangeArrowheads="1"/>
          </p:cNvSpPr>
          <p:nvPr/>
        </p:nvSpPr>
        <p:spPr bwMode="auto">
          <a:xfrm>
            <a:off x="7331075" y="4703763"/>
            <a:ext cx="4143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红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色</a:t>
            </a:r>
          </a:p>
        </p:txBody>
      </p:sp>
      <p:sp>
        <p:nvSpPr>
          <p:cNvPr id="10252" name="TextBox 52"/>
          <p:cNvSpPr txBox="1">
            <a:spLocks noChangeArrowheads="1"/>
          </p:cNvSpPr>
          <p:nvPr/>
        </p:nvSpPr>
        <p:spPr bwMode="auto">
          <a:xfrm>
            <a:off x="8243888" y="3860800"/>
            <a:ext cx="64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00" b="1">
                <a:solidFill>
                  <a:srgbClr val="00B050"/>
                </a:solidFill>
                <a:latin typeface="黑体" pitchFamily="49" charset="-122"/>
                <a:ea typeface="黑体" panose="02010609060101010101" pitchFamily="49" charset="-122"/>
              </a:rPr>
              <a:t>绿色</a:t>
            </a:r>
          </a:p>
        </p:txBody>
      </p:sp>
      <p:sp>
        <p:nvSpPr>
          <p:cNvPr id="10253" name="矩形 54"/>
          <p:cNvSpPr>
            <a:spLocks noChangeArrowheads="1"/>
          </p:cNvSpPr>
          <p:nvPr/>
        </p:nvSpPr>
        <p:spPr bwMode="auto">
          <a:xfrm>
            <a:off x="8026400" y="468471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  <a:latin typeface="黑体" pitchFamily="49" charset="-122"/>
                <a:ea typeface="黑体" panose="02010609060101010101" pitchFamily="49" charset="-122"/>
              </a:rPr>
              <a:t>绿色</a:t>
            </a:r>
          </a:p>
        </p:txBody>
      </p:sp>
      <p:sp>
        <p:nvSpPr>
          <p:cNvPr id="10254" name="矩形 55"/>
          <p:cNvSpPr>
            <a:spLocks noChangeArrowheads="1"/>
          </p:cNvSpPr>
          <p:nvPr/>
        </p:nvSpPr>
        <p:spPr bwMode="auto">
          <a:xfrm>
            <a:off x="6726238" y="4195763"/>
            <a:ext cx="649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  <a:latin typeface="黑体" pitchFamily="49" charset="-122"/>
                <a:ea typeface="黑体" panose="02010609060101010101" pitchFamily="49" charset="-122"/>
              </a:rPr>
              <a:t>绿色</a:t>
            </a:r>
          </a:p>
        </p:txBody>
      </p:sp>
      <p:sp>
        <p:nvSpPr>
          <p:cNvPr id="10255" name="矩形 56"/>
          <p:cNvSpPr>
            <a:spLocks noChangeArrowheads="1"/>
          </p:cNvSpPr>
          <p:nvPr/>
        </p:nvSpPr>
        <p:spPr bwMode="auto">
          <a:xfrm>
            <a:off x="6897688" y="3411538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  <a:latin typeface="黑体" pitchFamily="49" charset="-122"/>
                <a:ea typeface="黑体" panose="02010609060101010101" pitchFamily="49" charset="-122"/>
              </a:rPr>
              <a:t>绿色</a:t>
            </a:r>
          </a:p>
        </p:txBody>
      </p:sp>
      <p:sp>
        <p:nvSpPr>
          <p:cNvPr id="10256" name="TextBox 72703"/>
          <p:cNvSpPr txBox="1">
            <a:spLocks noChangeArrowheads="1"/>
          </p:cNvSpPr>
          <p:nvPr/>
        </p:nvSpPr>
        <p:spPr bwMode="auto">
          <a:xfrm>
            <a:off x="7631113" y="4868863"/>
            <a:ext cx="792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  <p:sp>
        <p:nvSpPr>
          <p:cNvPr id="10257" name="矩形 72704"/>
          <p:cNvSpPr>
            <a:spLocks noChangeArrowheads="1"/>
          </p:cNvSpPr>
          <p:nvPr/>
        </p:nvSpPr>
        <p:spPr bwMode="auto">
          <a:xfrm>
            <a:off x="6835775" y="4613275"/>
            <a:ext cx="649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  <p:sp>
        <p:nvSpPr>
          <p:cNvPr id="10258" name="矩形 72706"/>
          <p:cNvSpPr>
            <a:spLocks noChangeArrowheads="1"/>
          </p:cNvSpPr>
          <p:nvPr/>
        </p:nvSpPr>
        <p:spPr bwMode="auto">
          <a:xfrm>
            <a:off x="7991475" y="3457575"/>
            <a:ext cx="649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  <p:sp>
        <p:nvSpPr>
          <p:cNvPr id="10259" name="矩形 72707"/>
          <p:cNvSpPr>
            <a:spLocks noChangeArrowheads="1"/>
          </p:cNvSpPr>
          <p:nvPr/>
        </p:nvSpPr>
        <p:spPr bwMode="auto">
          <a:xfrm>
            <a:off x="6643688" y="3779838"/>
            <a:ext cx="719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  <p:sp>
        <p:nvSpPr>
          <p:cNvPr id="10260" name="矩形 72710"/>
          <p:cNvSpPr>
            <a:spLocks noChangeArrowheads="1"/>
          </p:cNvSpPr>
          <p:nvPr/>
        </p:nvSpPr>
        <p:spPr bwMode="auto">
          <a:xfrm>
            <a:off x="7235825" y="3233738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  <p:sp>
        <p:nvSpPr>
          <p:cNvPr id="10261" name="矩形 72711"/>
          <p:cNvSpPr>
            <a:spLocks noChangeArrowheads="1"/>
          </p:cNvSpPr>
          <p:nvPr/>
        </p:nvSpPr>
        <p:spPr bwMode="auto">
          <a:xfrm>
            <a:off x="8193088" y="4262438"/>
            <a:ext cx="649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黄色</a:t>
            </a:r>
          </a:p>
        </p:txBody>
      </p:sp>
    </p:spTree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.baike.soso.com/p/20140505/20140505095301-15169788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="http://schemas.microsoft.com/office/powerpoint/2012/main" xmlns:p14="http://schemas.microsoft.com/office/powerpoint/2010/main" xmlns=""/>
              </a:ext>
            </a:extLst>
          </a:blip>
          <a:stretch>
            <a:fillRect/>
          </a:stretch>
        </p:blipFill>
        <p:spPr bwMode="auto">
          <a:xfrm>
            <a:off x="6300788" y="908050"/>
            <a:ext cx="25923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209021" y="889825"/>
            <a:ext cx="5834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你玩过剪子、石头、布的游戏吗？</a:t>
            </a:r>
          </a:p>
        </p:txBody>
      </p:sp>
      <p:sp>
        <p:nvSpPr>
          <p:cNvPr id="11268" name="TextBox 2"/>
          <p:cNvSpPr txBox="1">
            <a:spLocks noChangeArrowheads="1"/>
          </p:cNvSpPr>
          <p:nvPr/>
        </p:nvSpPr>
        <p:spPr bwMode="auto">
          <a:xfrm>
            <a:off x="107950" y="1700914"/>
            <a:ext cx="61198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小亮和小颖玩这个游戏，游戏规则是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:</a:t>
            </a:r>
          </a:p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“剪刀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胜“布”</a:t>
            </a:r>
            <a:endParaRPr lang="en-US" altLang="zh-CN" sz="2800" b="1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布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”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胜“石头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”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“石头”胜“剪刀”</a:t>
            </a:r>
            <a:endParaRPr lang="zh-CN" altLang="en-US" sz="2800" b="1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239263" y="3861048"/>
            <a:ext cx="64087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="http://schemas.microsoft.com/office/powerpoint/2012/main" xmlns:p14="http://schemas.microsoft.com/office/powerpoint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="http://schemas.microsoft.com/office/powerpoint/2012/main" xmlns:p14="http://schemas.microsoft.com/office/powerpoint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）如果二人都随机出一个手势，那么在第一次“出手”时，小亮获胜的概率有多大？小颖获胜的概率呢？</a:t>
            </a:r>
          </a:p>
        </p:txBody>
      </p:sp>
    </p:spTree>
  </p:cSld>
  <p:clrMapOvr>
    <a:masterClrMapping/>
  </p:clrMapOvr>
  <p:transition advTm="800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教学课件模板</Template>
  <TotalTime>0</TotalTime>
  <Words>921</Words>
  <Application>Aspose.Slides for Java</Application>
  <PresentationFormat>全屏显示(4:3)</PresentationFormat>
  <Paragraphs>65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2020-12-09T16:24:37Z</cp:lastPrinted>
  <dcterms:created xsi:type="dcterms:W3CDTF">2020-12-09T16:24:37Z</dcterms:created>
  <dcterms:modified xsi:type="dcterms:W3CDTF">2021-02-03T00:54:21Z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