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Default Extension="wmf" ContentType="image/x-w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sldIdLst>
    <p:sldId id="256" r:id="rId4"/>
    <p:sldId id="257" r:id="rId5"/>
    <p:sldId id="258" r:id="rId6"/>
    <p:sldId id="259" r:id="rId7"/>
    <p:sldId id="261" r:id="rId8"/>
    <p:sldId id="264" r:id="rId9"/>
    <p:sldId id="265" r:id="rId10"/>
    <p:sldId id="266" r:id="rId11"/>
    <p:sldId id="267" r:id="rId12"/>
    <p:sldId id="268" r:id="rId13"/>
    <p:sldId id="269" r:id="rId14"/>
    <p:sldId id="270" r:id="rId15"/>
    <p:sldId id="273" r:id="rId16"/>
    <p:sldId id="274" r:id="rId17"/>
    <p:sldId id="272" r:id="rId18"/>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00"/>
    <a:srgbClr val="FFFFFE"/>
    <a:srgbClr val="000099"/>
    <a:srgbClr val="E4A8DE"/>
    <a:srgbClr val="0000FF"/>
    <a:srgbClr val="FF0000"/>
    <a:srgbClr val="66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showGuides="1">
      <p:cViewPr varScale="1">
        <p:scale>
          <a:sx n="68" d="100"/>
          <a:sy n="68" d="100"/>
        </p:scale>
        <p:origin x="-426" y="-102"/>
      </p:cViewPr>
      <p:guideLst>
        <p:guide orient="horz" pos="2160"/>
        <p:guide pos="2880"/>
      </p:guideLst>
    </p:cSldViewPr>
  </p:slideViewPr>
  <p:notesTextViewPr>
    <p:cViewPr>
      <p:scale>
        <a:sx n="100" d="100"/>
        <a:sy n="100" d="100"/>
      </p:scale>
      <p:origin x="0" y="0"/>
    </p:cViewPr>
  </p:notesTextViewPr>
  <p:gridSpacing cx="71998" cy="7199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advTm="8000"/>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advTm="8000"/>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advTm="8000"/>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4" Type="http://schemas.openxmlformats.org/officeDocument/2006/relationships/theme" Target="../theme/theme2.xml"/><Relationship Id="rId23" Type="http://schemas.openxmlformats.org/officeDocument/2006/relationships/image" Target="../media/image1.png"/><Relationship Id="rId22" Type="http://schemas.openxmlformats.org/officeDocument/2006/relationships/slideLayout" Target="../slideLayouts/slideLayout34.xml"/><Relationship Id="rId21" Type="http://schemas.openxmlformats.org/officeDocument/2006/relationships/slideLayout" Target="../slideLayouts/slideLayout33.xml"/><Relationship Id="rId20" Type="http://schemas.openxmlformats.org/officeDocument/2006/relationships/slideLayout" Target="../slideLayouts/slideLayout32.xml"/><Relationship Id="rId2" Type="http://schemas.openxmlformats.org/officeDocument/2006/relationships/slideLayout" Target="../slideLayouts/slideLayout14.xml"/><Relationship Id="rId19" Type="http://schemas.openxmlformats.org/officeDocument/2006/relationships/slideLayout" Target="../slideLayouts/slideLayout31.xml"/><Relationship Id="rId18" Type="http://schemas.openxmlformats.org/officeDocument/2006/relationships/slideLayout" Target="../slideLayouts/slideLayout30.xml"/><Relationship Id="rId17" Type="http://schemas.openxmlformats.org/officeDocument/2006/relationships/slideLayout" Target="../slideLayouts/slideLayout29.xml"/><Relationship Id="rId16" Type="http://schemas.openxmlformats.org/officeDocument/2006/relationships/slideLayout" Target="../slideLayouts/slideLayout28.xml"/><Relationship Id="rId15" Type="http://schemas.openxmlformats.org/officeDocument/2006/relationships/slideLayout" Target="../slideLayouts/slideLayout27.xml"/><Relationship Id="rId14" Type="http://schemas.openxmlformats.org/officeDocument/2006/relationships/slideLayout" Target="../slideLayouts/slideLayout26.xml"/><Relationship Id="rId13" Type="http://schemas.openxmlformats.org/officeDocument/2006/relationships/slideLayout" Target="../slideLayouts/slideLayout25.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100000"/>
          </a:schemeClr>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eaLnBrk="1" hangingPunct="1"/>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图片 1025"/>
          <p:cNvPicPr>
            <a:picLocks noChangeAspect="1"/>
          </p:cNvPicPr>
          <p:nvPr/>
        </p:nvPicPr>
        <p:blipFill>
          <a:blip r:embed="rId23"/>
          <a:stretch>
            <a:fillRect/>
          </a:stretch>
        </p:blipFill>
        <p:spPr>
          <a:xfrm>
            <a:off x="6981825" y="0"/>
            <a:ext cx="2162175" cy="9715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Lst>
  <p:transition advTm="8000"/>
  <p:hf sldNum="0" hdr="0" ftr="0" dt="0"/>
  <p:txStyles>
    <p:titleStyle>
      <a:lvl1pPr marL="0" lvl="0" indent="0" algn="l" defTabSz="914400" rtl="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7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23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2pPr>
      <a:lvl3pPr marL="914400" lvl="2"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3pPr>
      <a:lvl4pPr marL="1371600" lvl="3"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4pPr>
      <a:lvl5pPr marL="1828800" lvl="4"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5pPr>
      <a:lvl6pPr marL="2286000" lvl="5"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6pPr>
      <a:lvl7pPr marL="2743200" lvl="6"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7pPr>
      <a:lvl8pPr marL="3200400" lvl="7"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8pPr>
      <a:lvl9pPr marL="3657600" lvl="8"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2.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15.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19.xml"/><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19.xml"/><Relationship Id="rId4" Type="http://schemas.openxmlformats.org/officeDocument/2006/relationships/image" Target="../media/image7.wmf"/><Relationship Id="rId3" Type="http://schemas.openxmlformats.org/officeDocument/2006/relationships/oleObject" Target="../embeddings/oleObject3.bin"/><Relationship Id="rId2" Type="http://schemas.openxmlformats.org/officeDocument/2006/relationships/image" Target="../media/image6.emf"/><Relationship Id="rId1"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7" Type="http://schemas.openxmlformats.org/officeDocument/2006/relationships/vmlDrawing" Target="../drawings/vmlDrawing3.vml"/><Relationship Id="rId6" Type="http://schemas.openxmlformats.org/officeDocument/2006/relationships/slideLayout" Target="../slideLayouts/slideLayout19.xml"/><Relationship Id="rId5" Type="http://schemas.openxmlformats.org/officeDocument/2006/relationships/image" Target="../media/image10.png"/><Relationship Id="rId4" Type="http://schemas.openxmlformats.org/officeDocument/2006/relationships/image" Target="../media/image9.emf"/><Relationship Id="rId3" Type="http://schemas.openxmlformats.org/officeDocument/2006/relationships/oleObject" Target="../embeddings/oleObject5.bin"/><Relationship Id="rId2" Type="http://schemas.openxmlformats.org/officeDocument/2006/relationships/image" Target="../media/image8.emf"/><Relationship Id="rId1" Type="http://schemas.openxmlformats.org/officeDocument/2006/relationships/oleObject" Target="../embeddings/oleObject4.bin"/></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image" Target="../media/image12.png"/><Relationship Id="rId1" Type="http://schemas.openxmlformats.org/officeDocument/2006/relationships/image" Target="../media/image11.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5" Type="http://schemas.openxmlformats.org/officeDocument/2006/relationships/vmlDrawing" Target="../drawings/vmlDrawing4.vml"/><Relationship Id="rId4" Type="http://schemas.openxmlformats.org/officeDocument/2006/relationships/slideLayout" Target="../slideLayouts/slideLayout19.xml"/><Relationship Id="rId3" Type="http://schemas.openxmlformats.org/officeDocument/2006/relationships/image" Target="../media/image14.png"/><Relationship Id="rId2" Type="http://schemas.openxmlformats.org/officeDocument/2006/relationships/image" Target="../media/image13.emf"/><Relationship Id="rId1" Type="http://schemas.openxmlformats.org/officeDocument/2006/relationships/oleObject" Target="../embeddings/oleObject6.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标题 3074"/>
          <p:cNvSpPr>
            <a:spLocks noGrp="1"/>
          </p:cNvSpPr>
          <p:nvPr>
            <p:ph type="ctrTitle" idx="4294967295"/>
          </p:nvPr>
        </p:nvSpPr>
        <p:spPr>
          <a:xfrm>
            <a:off x="2379980" y="1731645"/>
            <a:ext cx="4977765" cy="2387600"/>
          </a:xfrm>
        </p:spPr>
        <p:txBody>
          <a:bodyPr anchor="ctr"/>
          <a:lstStyle/>
          <a:p>
            <a:pPr defTabSz="914400">
              <a:buNone/>
            </a:pPr>
            <a:r>
              <a:rPr lang="zh-CN" altLang="en-US" sz="3600" b="1" dirty="0">
                <a:solidFill>
                  <a:srgbClr val="FF0000"/>
                </a:solidFill>
                <a:latin typeface="黑体" panose="02010609060101010101" charset="-122"/>
                <a:ea typeface="黑体" panose="02010609060101010101" charset="-122"/>
                <a:sym typeface="+mn-ea"/>
              </a:rPr>
              <a:t>5.7</a:t>
            </a:r>
            <a:r>
              <a:rPr lang="en-US" altLang="zh-CN" sz="3600" b="1">
                <a:solidFill>
                  <a:srgbClr val="FF0000"/>
                </a:solidFill>
                <a:latin typeface="黑体" panose="02010609060101010101" charset="-122"/>
                <a:ea typeface="黑体" panose="02010609060101010101" charset="-122"/>
                <a:sym typeface="+mn-ea"/>
              </a:rPr>
              <a:t> </a:t>
            </a:r>
            <a:r>
              <a:rPr lang="en-US" altLang="x-none" sz="3600" b="1" err="1">
                <a:solidFill>
                  <a:srgbClr val="FF0000"/>
                </a:solidFill>
                <a:latin typeface="黑体" panose="02010609060101010101" charset="-122"/>
                <a:ea typeface="黑体" panose="02010609060101010101" charset="-122"/>
                <a:sym typeface="+mn-ea"/>
              </a:rPr>
              <a:t>二次函数</a:t>
            </a:r>
            <a:r>
              <a:rPr lang="zh-CN" altLang="en-US" sz="3600" b="1" dirty="0">
                <a:solidFill>
                  <a:srgbClr val="FF0000"/>
                </a:solidFill>
                <a:latin typeface="黑体" panose="02010609060101010101" charset="-122"/>
                <a:ea typeface="黑体" panose="02010609060101010101" charset="-122"/>
                <a:sym typeface="+mn-ea"/>
              </a:rPr>
              <a:t>的应用</a:t>
            </a:r>
            <a:endParaRPr lang="zh-CN" altLang="en-US" sz="3600" kern="1200" baseline="0" dirty="0">
              <a:solidFill>
                <a:srgbClr val="0000FF"/>
              </a:solidFill>
              <a:latin typeface="黑体" panose="02010609060101010101" charset="-122"/>
              <a:ea typeface="黑体" panose="02010609060101010101" charset="-122"/>
            </a:endParaRPr>
          </a:p>
        </p:txBody>
      </p:sp>
      <p:pic>
        <p:nvPicPr>
          <p:cNvPr id="3078" name="Picture 6" descr="老师"/>
          <p:cNvPicPr>
            <a:picLocks noChangeAspect="1"/>
          </p:cNvPicPr>
          <p:nvPr/>
        </p:nvPicPr>
        <p:blipFill>
          <a:blip r:embed="rId1" cstate="print"/>
          <a:stretch>
            <a:fillRect/>
          </a:stretch>
        </p:blipFill>
        <p:spPr>
          <a:xfrm>
            <a:off x="342265" y="3197860"/>
            <a:ext cx="3060700" cy="2997200"/>
          </a:xfrm>
          <a:prstGeom prst="rect">
            <a:avLst/>
          </a:prstGeom>
          <a:noFill/>
          <a:ln w="9525">
            <a:noFill/>
          </a:ln>
        </p:spPr>
      </p:pic>
    </p:spTree>
  </p:cSld>
  <p:clrMapOvr>
    <a:masterClrMapping/>
  </p:clrMapOvr>
  <p:transition advTm="8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p:nvPr/>
        </p:nvSpPr>
        <p:spPr>
          <a:xfrm>
            <a:off x="549275" y="737870"/>
            <a:ext cx="8594725" cy="4407535"/>
          </a:xfrm>
          <a:prstGeom prst="rect">
            <a:avLst/>
          </a:prstGeom>
          <a:noFill/>
          <a:ln w="9525">
            <a:noFill/>
          </a:ln>
        </p:spPr>
        <p:txBody>
          <a:bodyPr anchor="ctr">
            <a:spAutoFit/>
          </a:bodyPr>
          <a:lstStyle/>
          <a:p>
            <a:pPr lvl="0" eaLnBrk="1" hangingPunct="1">
              <a:lnSpc>
                <a:spcPct val="130000"/>
              </a:lnSpc>
            </a:pPr>
            <a:r>
              <a:rPr lang="en-US" altLang="zh-CN" sz="2400" dirty="0">
                <a:latin typeface="宋体" panose="02010600030101010101" pitchFamily="2" charset="-122"/>
                <a:ea typeface="Times New Roman" panose="02020603050405020304" pitchFamily="18" charset="0"/>
              </a:rPr>
              <a:t>2.</a:t>
            </a:r>
            <a:r>
              <a:rPr lang="zh-CN" altLang="en-US" sz="2400" dirty="0">
                <a:latin typeface="宋体" panose="02010600030101010101" pitchFamily="2" charset="-122"/>
                <a:ea typeface="Times New Roman" panose="02020603050405020304" pitchFamily="18" charset="0"/>
              </a:rPr>
              <a:t>某商店购进一种单价为</a:t>
            </a:r>
            <a:r>
              <a:rPr lang="en-US" altLang="zh-CN" sz="2400" dirty="0">
                <a:latin typeface="宋体" panose="02010600030101010101" pitchFamily="2" charset="-122"/>
                <a:ea typeface="Times New Roman" panose="02020603050405020304" pitchFamily="18" charset="0"/>
              </a:rPr>
              <a:t>40</a:t>
            </a:r>
            <a:r>
              <a:rPr lang="zh-CN" altLang="en-US" sz="2400" dirty="0">
                <a:latin typeface="宋体" panose="02010600030101010101" pitchFamily="2" charset="-122"/>
                <a:ea typeface="Times New Roman" panose="02020603050405020304" pitchFamily="18" charset="0"/>
              </a:rPr>
              <a:t>元的篮球，如果以单价</a:t>
            </a:r>
            <a:r>
              <a:rPr lang="en-US" altLang="zh-CN" sz="2400" dirty="0">
                <a:latin typeface="宋体" panose="02010600030101010101" pitchFamily="2" charset="-122"/>
                <a:ea typeface="Times New Roman" panose="02020603050405020304" pitchFamily="18" charset="0"/>
              </a:rPr>
              <a:t>50</a:t>
            </a:r>
            <a:r>
              <a:rPr lang="zh-CN" altLang="en-US" sz="2400" dirty="0">
                <a:latin typeface="宋体" panose="02010600030101010101" pitchFamily="2" charset="-122"/>
                <a:ea typeface="Times New Roman" panose="02020603050405020304" pitchFamily="18" charset="0"/>
              </a:rPr>
              <a:t>元售</a:t>
            </a:r>
            <a:endParaRPr lang="zh-CN" altLang="en-US" sz="2400" dirty="0">
              <a:latin typeface="宋体" panose="02010600030101010101" pitchFamily="2" charset="-122"/>
              <a:ea typeface="Times New Roman" panose="02020603050405020304" pitchFamily="18" charset="0"/>
            </a:endParaRPr>
          </a:p>
          <a:p>
            <a:pPr lvl="0" eaLnBrk="1" hangingPunct="1">
              <a:lnSpc>
                <a:spcPct val="130000"/>
              </a:lnSpc>
            </a:pPr>
            <a:r>
              <a:rPr lang="zh-CN" altLang="en-US" sz="2400" dirty="0">
                <a:latin typeface="宋体" panose="02010600030101010101" pitchFamily="2" charset="-122"/>
                <a:ea typeface="Times New Roman" panose="02020603050405020304" pitchFamily="18" charset="0"/>
              </a:rPr>
              <a:t>出，那么每月可售出</a:t>
            </a:r>
            <a:r>
              <a:rPr lang="en-US" altLang="zh-CN" sz="2400" dirty="0">
                <a:latin typeface="宋体" panose="02010600030101010101" pitchFamily="2" charset="-122"/>
                <a:ea typeface="Times New Roman" panose="02020603050405020304" pitchFamily="18" charset="0"/>
              </a:rPr>
              <a:t>500</a:t>
            </a:r>
            <a:r>
              <a:rPr lang="zh-CN" altLang="en-US" sz="2400" dirty="0">
                <a:latin typeface="宋体" panose="02010600030101010101" pitchFamily="2" charset="-122"/>
                <a:ea typeface="Times New Roman" panose="02020603050405020304" pitchFamily="18" charset="0"/>
              </a:rPr>
              <a:t>个，据销售经验，售价每提高</a:t>
            </a:r>
            <a:r>
              <a:rPr lang="en-US" altLang="zh-CN" sz="2400" dirty="0">
                <a:latin typeface="宋体" panose="02010600030101010101" pitchFamily="2" charset="-122"/>
                <a:ea typeface="Times New Roman" panose="02020603050405020304" pitchFamily="18" charset="0"/>
              </a:rPr>
              <a:t>1</a:t>
            </a:r>
            <a:endParaRPr lang="en-US" altLang="zh-CN" sz="2400" dirty="0">
              <a:latin typeface="宋体" panose="02010600030101010101" pitchFamily="2" charset="-122"/>
              <a:ea typeface="Times New Roman" panose="02020603050405020304" pitchFamily="18" charset="0"/>
            </a:endParaRPr>
          </a:p>
          <a:p>
            <a:pPr lvl="0" eaLnBrk="1" hangingPunct="1">
              <a:lnSpc>
                <a:spcPct val="130000"/>
              </a:lnSpc>
            </a:pPr>
            <a:r>
              <a:rPr lang="zh-CN" altLang="en-US" sz="2400" dirty="0">
                <a:latin typeface="宋体" panose="02010600030101010101" pitchFamily="2" charset="-122"/>
                <a:ea typeface="Times New Roman" panose="02020603050405020304" pitchFamily="18" charset="0"/>
              </a:rPr>
              <a:t>元，销售量相应减少</a:t>
            </a:r>
            <a:r>
              <a:rPr lang="en-US" altLang="zh-CN" sz="2400" dirty="0">
                <a:latin typeface="宋体" panose="02010600030101010101" pitchFamily="2" charset="-122"/>
                <a:ea typeface="Times New Roman" panose="02020603050405020304" pitchFamily="18" charset="0"/>
              </a:rPr>
              <a:t>10</a:t>
            </a:r>
            <a:r>
              <a:rPr lang="zh-CN" altLang="en-US" sz="2400" dirty="0">
                <a:latin typeface="宋体" panose="02010600030101010101" pitchFamily="2" charset="-122"/>
                <a:ea typeface="Times New Roman" panose="02020603050405020304" pitchFamily="18" charset="0"/>
              </a:rPr>
              <a:t>个</a:t>
            </a:r>
            <a:r>
              <a:rPr lang="en-US" altLang="zh-CN" sz="2400" dirty="0">
                <a:latin typeface="宋体" panose="02010600030101010101" pitchFamily="2" charset="-122"/>
                <a:ea typeface="Times New Roman" panose="02020603050405020304" pitchFamily="18" charset="0"/>
              </a:rPr>
              <a:t>. </a:t>
            </a:r>
            <a:br>
              <a:rPr lang="en-US" altLang="zh-CN" sz="2400" dirty="0">
                <a:latin typeface="宋体" panose="02010600030101010101" pitchFamily="2" charset="-122"/>
                <a:ea typeface="Times New Roman" panose="02020603050405020304" pitchFamily="18" charset="0"/>
              </a:rPr>
            </a:br>
            <a:r>
              <a:rPr lang="en-US" altLang="zh-CN" sz="2400" dirty="0">
                <a:latin typeface="宋体" panose="02010600030101010101" pitchFamily="2" charset="-122"/>
                <a:ea typeface="Times New Roman" panose="02020603050405020304" pitchFamily="18" charset="0"/>
              </a:rPr>
              <a:t>(1)</a:t>
            </a:r>
            <a:r>
              <a:rPr lang="zh-CN" altLang="en-US" sz="2400" dirty="0">
                <a:latin typeface="宋体" panose="02010600030101010101" pitchFamily="2" charset="-122"/>
                <a:ea typeface="Times New Roman" panose="02020603050405020304" pitchFamily="18" charset="0"/>
              </a:rPr>
              <a:t>假设销售单价提高</a:t>
            </a:r>
            <a:r>
              <a:rPr lang="en-US" altLang="zh-CN" sz="2400" dirty="0">
                <a:latin typeface="EU-BX" pitchFamily="65" charset="-122"/>
                <a:ea typeface="EU-BX" pitchFamily="65" charset="-122"/>
              </a:rPr>
              <a:t>x</a:t>
            </a:r>
            <a:r>
              <a:rPr lang="zh-CN" altLang="en-US" sz="2400" dirty="0">
                <a:latin typeface="宋体" panose="02010600030101010101" pitchFamily="2" charset="-122"/>
                <a:ea typeface="Times New Roman" panose="02020603050405020304" pitchFamily="18" charset="0"/>
              </a:rPr>
              <a:t>元，那么销售每个篮球所获得的利</a:t>
            </a:r>
            <a:endParaRPr lang="zh-CN" altLang="en-US" sz="2400" dirty="0">
              <a:latin typeface="宋体" panose="02010600030101010101" pitchFamily="2" charset="-122"/>
              <a:ea typeface="Times New Roman" panose="02020603050405020304" pitchFamily="18" charset="0"/>
            </a:endParaRPr>
          </a:p>
          <a:p>
            <a:pPr lvl="0" eaLnBrk="1" hangingPunct="1">
              <a:lnSpc>
                <a:spcPct val="130000"/>
              </a:lnSpc>
            </a:pPr>
            <a:r>
              <a:rPr lang="zh-CN" altLang="en-US" sz="2400" dirty="0">
                <a:latin typeface="宋体" panose="02010600030101010101" pitchFamily="2" charset="-122"/>
                <a:ea typeface="Times New Roman" panose="02020603050405020304" pitchFamily="18" charset="0"/>
              </a:rPr>
              <a:t>润是</a:t>
            </a:r>
            <a:r>
              <a:rPr lang="en-US" altLang="zh-CN" sz="2400" dirty="0">
                <a:latin typeface="宋体" panose="02010600030101010101" pitchFamily="2" charset="-122"/>
                <a:ea typeface="Times New Roman" panose="02020603050405020304" pitchFamily="18" charset="0"/>
              </a:rPr>
              <a:t>_______</a:t>
            </a:r>
            <a:r>
              <a:rPr lang="zh-CN" altLang="en-US" sz="2400" dirty="0">
                <a:latin typeface="宋体" panose="02010600030101010101" pitchFamily="2" charset="-122"/>
                <a:ea typeface="Times New Roman" panose="02020603050405020304" pitchFamily="18" charset="0"/>
              </a:rPr>
              <a:t>元，这种篮球每月的销售量是</a:t>
            </a:r>
            <a:r>
              <a:rPr lang="zh-CN" altLang="en-US" sz="2400" u="sng" dirty="0">
                <a:latin typeface="宋体" panose="02010600030101010101" pitchFamily="2" charset="-122"/>
                <a:ea typeface="Times New Roman" panose="02020603050405020304" pitchFamily="18" charset="0"/>
              </a:rPr>
              <a:t>        </a:t>
            </a:r>
            <a:r>
              <a:rPr lang="zh-CN" altLang="en-US" sz="2400" dirty="0">
                <a:latin typeface="宋体" panose="02010600030101010101" pitchFamily="2" charset="-122"/>
                <a:ea typeface="Times New Roman" panose="02020603050405020304" pitchFamily="18" charset="0"/>
              </a:rPr>
              <a:t>个</a:t>
            </a:r>
            <a:r>
              <a:rPr lang="en-US" altLang="zh-CN" sz="2400" dirty="0">
                <a:latin typeface="宋体" panose="02010600030101010101" pitchFamily="2" charset="-122"/>
                <a:ea typeface="Times New Roman" panose="02020603050405020304" pitchFamily="18" charset="0"/>
              </a:rPr>
              <a:t>(</a:t>
            </a:r>
            <a:r>
              <a:rPr lang="zh-CN" altLang="en-US" sz="2400" dirty="0">
                <a:latin typeface="宋体" panose="02010600030101010101" pitchFamily="2" charset="-122"/>
                <a:ea typeface="Times New Roman" panose="02020603050405020304" pitchFamily="18" charset="0"/>
              </a:rPr>
              <a:t>用</a:t>
            </a:r>
            <a:endParaRPr lang="zh-CN" altLang="en-US" sz="2400" dirty="0">
              <a:latin typeface="宋体" panose="02010600030101010101" pitchFamily="2" charset="-122"/>
              <a:ea typeface="Times New Roman" panose="02020603050405020304" pitchFamily="18" charset="0"/>
            </a:endParaRPr>
          </a:p>
          <a:p>
            <a:pPr lvl="0" eaLnBrk="1" hangingPunct="1">
              <a:lnSpc>
                <a:spcPct val="130000"/>
              </a:lnSpc>
            </a:pPr>
            <a:r>
              <a:rPr lang="en-US" altLang="zh-CN" sz="2400" dirty="0">
                <a:latin typeface="EU-BX" pitchFamily="65" charset="-122"/>
                <a:ea typeface="EU-BX" pitchFamily="65" charset="-122"/>
              </a:rPr>
              <a:t>x</a:t>
            </a:r>
            <a:r>
              <a:rPr lang="zh-CN" altLang="en-US" sz="2400" dirty="0">
                <a:latin typeface="宋体" panose="02010600030101010101" pitchFamily="2" charset="-122"/>
                <a:ea typeface="Times New Roman" panose="02020603050405020304" pitchFamily="18" charset="0"/>
              </a:rPr>
              <a:t>的代数式表示</a:t>
            </a:r>
            <a:r>
              <a:rPr lang="en-US" altLang="zh-CN" sz="2400" dirty="0">
                <a:latin typeface="宋体" panose="02010600030101010101" pitchFamily="2" charset="-122"/>
                <a:ea typeface="Times New Roman" panose="02020603050405020304" pitchFamily="18" charset="0"/>
              </a:rPr>
              <a:t>). </a:t>
            </a:r>
            <a:br>
              <a:rPr lang="en-US" altLang="zh-CN" sz="2400" dirty="0">
                <a:latin typeface="宋体" panose="02010600030101010101" pitchFamily="2" charset="-122"/>
                <a:ea typeface="Times New Roman" panose="02020603050405020304" pitchFamily="18" charset="0"/>
              </a:rPr>
            </a:br>
            <a:r>
              <a:rPr lang="en-US" altLang="zh-CN" sz="2400" dirty="0">
                <a:latin typeface="宋体" panose="02010600030101010101" pitchFamily="2" charset="-122"/>
                <a:ea typeface="Times New Roman" panose="02020603050405020304" pitchFamily="18" charset="0"/>
              </a:rPr>
              <a:t>(2)8000</a:t>
            </a:r>
            <a:r>
              <a:rPr lang="zh-CN" altLang="en-US" sz="2400" dirty="0">
                <a:latin typeface="宋体" panose="02010600030101010101" pitchFamily="2" charset="-122"/>
                <a:ea typeface="Times New Roman" panose="02020603050405020304" pitchFamily="18" charset="0"/>
              </a:rPr>
              <a:t>元是否为每月销售篮球的最大利润</a:t>
            </a:r>
            <a:r>
              <a:rPr lang="en-US" altLang="zh-CN" sz="2400" dirty="0">
                <a:latin typeface="宋体" panose="02010600030101010101" pitchFamily="2" charset="-122"/>
                <a:ea typeface="Times New Roman" panose="02020603050405020304" pitchFamily="18" charset="0"/>
              </a:rPr>
              <a:t>?</a:t>
            </a:r>
            <a:endParaRPr lang="en-US" altLang="zh-CN" sz="2400" dirty="0">
              <a:latin typeface="宋体" panose="02010600030101010101" pitchFamily="2" charset="-122"/>
              <a:ea typeface="Times New Roman" panose="02020603050405020304" pitchFamily="18" charset="0"/>
            </a:endParaRPr>
          </a:p>
          <a:p>
            <a:pPr lvl="0" eaLnBrk="1" hangingPunct="1">
              <a:lnSpc>
                <a:spcPct val="130000"/>
              </a:lnSpc>
            </a:pPr>
            <a:r>
              <a:rPr lang="zh-CN" altLang="en-US" sz="2400" dirty="0">
                <a:latin typeface="宋体" panose="02010600030101010101" pitchFamily="2" charset="-122"/>
                <a:ea typeface="Times New Roman" panose="02020603050405020304" pitchFamily="18" charset="0"/>
              </a:rPr>
              <a:t>如果是，说明理由，如果不是，请求出最大月利润</a:t>
            </a:r>
            <a:r>
              <a:rPr lang="en-US" altLang="zh-CN" sz="2400" dirty="0">
                <a:latin typeface="宋体" panose="02010600030101010101" pitchFamily="2" charset="-122"/>
                <a:ea typeface="Times New Roman" panose="02020603050405020304" pitchFamily="18" charset="0"/>
              </a:rPr>
              <a:t>,</a:t>
            </a:r>
            <a:endParaRPr lang="en-US" altLang="zh-CN" sz="2400" dirty="0">
              <a:latin typeface="宋体" panose="02010600030101010101" pitchFamily="2" charset="-122"/>
              <a:ea typeface="Times New Roman" panose="02020603050405020304" pitchFamily="18" charset="0"/>
            </a:endParaRPr>
          </a:p>
          <a:p>
            <a:pPr lvl="0" eaLnBrk="1" hangingPunct="1">
              <a:lnSpc>
                <a:spcPct val="130000"/>
              </a:lnSpc>
            </a:pPr>
            <a:r>
              <a:rPr lang="zh-CN" altLang="en-US" sz="2400" dirty="0">
                <a:latin typeface="宋体" panose="02010600030101010101" pitchFamily="2" charset="-122"/>
                <a:ea typeface="Times New Roman" panose="02020603050405020304" pitchFamily="18" charset="0"/>
              </a:rPr>
              <a:t>此时篮球的售价应定为多少元</a:t>
            </a:r>
            <a:r>
              <a:rPr lang="en-US" altLang="zh-CN" sz="2400" dirty="0">
                <a:latin typeface="宋体" panose="02010600030101010101" pitchFamily="2" charset="-122"/>
                <a:ea typeface="Times New Roman" panose="02020603050405020304" pitchFamily="18" charset="0"/>
              </a:rPr>
              <a:t>?</a:t>
            </a:r>
            <a:endParaRPr lang="en-US" altLang="zh-CN" sz="2400" dirty="0">
              <a:latin typeface="宋体" panose="02010600030101010101" pitchFamily="2" charset="-122"/>
              <a:ea typeface="Times New Roman" panose="02020603050405020304" pitchFamily="18" charset="0"/>
            </a:endParaRPr>
          </a:p>
        </p:txBody>
      </p:sp>
      <p:sp>
        <p:nvSpPr>
          <p:cNvPr id="4" name="TextBox 2"/>
          <p:cNvSpPr txBox="1"/>
          <p:nvPr/>
        </p:nvSpPr>
        <p:spPr>
          <a:xfrm>
            <a:off x="1419225" y="2566988"/>
            <a:ext cx="1073150" cy="460375"/>
          </a:xfrm>
          <a:prstGeom prst="rect">
            <a:avLst/>
          </a:prstGeom>
          <a:noFill/>
          <a:ln w="9525">
            <a:noFill/>
          </a:ln>
        </p:spPr>
        <p:txBody>
          <a:bodyPr>
            <a:spAutoFit/>
          </a:bodyPr>
          <a:lstStyle/>
          <a:p>
            <a:pPr lvl="0" eaLnBrk="1" hangingPunct="1"/>
            <a:r>
              <a:rPr lang="en-US" altLang="zh-CN" sz="2400" dirty="0">
                <a:solidFill>
                  <a:srgbClr val="0000FF"/>
                </a:solidFill>
                <a:latin typeface="EU-BX" pitchFamily="65" charset="-122"/>
                <a:ea typeface="EU-BX" pitchFamily="65" charset="-122"/>
              </a:rPr>
              <a:t>x</a:t>
            </a:r>
            <a:r>
              <a:rPr lang="en-US" altLang="zh-CN" sz="2400" dirty="0">
                <a:solidFill>
                  <a:srgbClr val="0000FF"/>
                </a:solidFill>
                <a:latin typeface="宋体" panose="02010600030101010101" pitchFamily="2" charset="-122"/>
                <a:ea typeface="EU-BX" pitchFamily="65" charset="-122"/>
                <a:sym typeface="Symbol" panose="05050102010706020507" pitchFamily="18" charset="2"/>
              </a:rPr>
              <a:t>+10</a:t>
            </a:r>
            <a:endParaRPr lang="zh-CN" altLang="en-US" sz="2400" dirty="0">
              <a:solidFill>
                <a:srgbClr val="0000FF"/>
              </a:solidFill>
              <a:latin typeface="宋体" panose="02010600030101010101" pitchFamily="2" charset="-122"/>
              <a:ea typeface="EU-BX" pitchFamily="65" charset="-122"/>
            </a:endParaRPr>
          </a:p>
        </p:txBody>
      </p:sp>
      <p:sp>
        <p:nvSpPr>
          <p:cNvPr id="5" name="TextBox 3"/>
          <p:cNvSpPr txBox="1"/>
          <p:nvPr/>
        </p:nvSpPr>
        <p:spPr>
          <a:xfrm>
            <a:off x="6310313" y="2589213"/>
            <a:ext cx="1327150" cy="460375"/>
          </a:xfrm>
          <a:prstGeom prst="rect">
            <a:avLst/>
          </a:prstGeom>
          <a:noFill/>
          <a:ln w="9525">
            <a:noFill/>
          </a:ln>
        </p:spPr>
        <p:txBody>
          <a:bodyPr>
            <a:spAutoFit/>
          </a:bodyPr>
          <a:lstStyle/>
          <a:p>
            <a:pPr lvl="0" eaLnBrk="1" hangingPunct="1"/>
            <a:r>
              <a:rPr lang="en-US" altLang="zh-CN" sz="2400" dirty="0">
                <a:solidFill>
                  <a:srgbClr val="0000FF"/>
                </a:solidFill>
                <a:latin typeface="楷体_GB2312" panose="02010609030101010101" pitchFamily="49" charset="-122"/>
                <a:ea typeface="楷体_GB2312" panose="02010609030101010101" pitchFamily="49" charset="-122"/>
              </a:rPr>
              <a:t>500</a:t>
            </a:r>
            <a:r>
              <a:rPr lang="en-US" altLang="zh-CN" sz="2400" dirty="0">
                <a:solidFill>
                  <a:srgbClr val="0000FF"/>
                </a:solidFill>
                <a:latin typeface="楷体_GB2312" panose="02010609030101010101" pitchFamily="49" charset="-122"/>
                <a:ea typeface="楷体_GB2312" panose="02010609030101010101" pitchFamily="49" charset="-122"/>
                <a:sym typeface="Symbol" panose="05050102010706020507" pitchFamily="18" charset="2"/>
              </a:rPr>
              <a:t></a:t>
            </a:r>
            <a:r>
              <a:rPr lang="en-US" altLang="zh-CN" sz="2400" dirty="0">
                <a:solidFill>
                  <a:srgbClr val="0000FF"/>
                </a:solidFill>
                <a:latin typeface="楷体_GB2312" panose="02010609030101010101" pitchFamily="49" charset="-122"/>
                <a:ea typeface="楷体_GB2312" panose="02010609030101010101" pitchFamily="49" charset="-122"/>
              </a:rPr>
              <a:t>10</a:t>
            </a:r>
            <a:r>
              <a:rPr lang="en-US" altLang="zh-CN" sz="2400" dirty="0">
                <a:solidFill>
                  <a:srgbClr val="0000FF"/>
                </a:solidFill>
                <a:latin typeface="EU-BX" pitchFamily="65" charset="-122"/>
                <a:ea typeface="EU-BX" pitchFamily="65" charset="-122"/>
              </a:rPr>
              <a:t>x</a:t>
            </a:r>
            <a:endParaRPr lang="zh-CN" altLang="en-US" sz="2400" dirty="0">
              <a:solidFill>
                <a:srgbClr val="0000FF"/>
              </a:solidFill>
              <a:latin typeface="EU-BX" pitchFamily="65" charset="-122"/>
              <a:ea typeface="EU-BX" pitchFamily="65" charset="-122"/>
            </a:endParaRPr>
          </a:p>
        </p:txBody>
      </p:sp>
      <p:sp>
        <p:nvSpPr>
          <p:cNvPr id="6" name="TextBox 4"/>
          <p:cNvSpPr txBox="1"/>
          <p:nvPr/>
        </p:nvSpPr>
        <p:spPr>
          <a:xfrm>
            <a:off x="584200" y="5026025"/>
            <a:ext cx="8023225" cy="829945"/>
          </a:xfrm>
          <a:prstGeom prst="rect">
            <a:avLst/>
          </a:prstGeom>
          <a:noFill/>
          <a:ln w="9525">
            <a:noFill/>
          </a:ln>
        </p:spPr>
        <p:txBody>
          <a:bodyPr>
            <a:spAutoFit/>
          </a:bodyPr>
          <a:lstStyle/>
          <a:p>
            <a:pPr lvl="0" eaLnBrk="1" hangingPunct="1"/>
            <a:r>
              <a:rPr lang="en-US" altLang="zh-CN" sz="2400" dirty="0">
                <a:solidFill>
                  <a:srgbClr val="0000FF"/>
                </a:solidFill>
                <a:latin typeface="宋体" panose="02010600030101010101" pitchFamily="2" charset="-122"/>
                <a:ea typeface="Times New Roman" panose="02020603050405020304" pitchFamily="18" charset="0"/>
              </a:rPr>
              <a:t>8000</a:t>
            </a:r>
            <a:r>
              <a:rPr lang="zh-CN" altLang="en-US" sz="2400" dirty="0">
                <a:solidFill>
                  <a:srgbClr val="0000FF"/>
                </a:solidFill>
                <a:latin typeface="宋体" panose="02010600030101010101" pitchFamily="2" charset="-122"/>
                <a:ea typeface="Times New Roman" panose="02020603050405020304" pitchFamily="18" charset="0"/>
              </a:rPr>
              <a:t>元不是每月最大利润，最大月利润为</a:t>
            </a:r>
            <a:r>
              <a:rPr lang="en-US" altLang="zh-CN" sz="2400" dirty="0">
                <a:solidFill>
                  <a:srgbClr val="0000FF"/>
                </a:solidFill>
                <a:latin typeface="宋体" panose="02010600030101010101" pitchFamily="2" charset="-122"/>
                <a:ea typeface="Times New Roman" panose="02020603050405020304" pitchFamily="18" charset="0"/>
              </a:rPr>
              <a:t>9000</a:t>
            </a:r>
            <a:r>
              <a:rPr lang="zh-CN" altLang="en-US" sz="2400" dirty="0">
                <a:solidFill>
                  <a:srgbClr val="0000FF"/>
                </a:solidFill>
                <a:latin typeface="宋体" panose="02010600030101010101" pitchFamily="2" charset="-122"/>
                <a:ea typeface="Times New Roman" panose="02020603050405020304" pitchFamily="18" charset="0"/>
              </a:rPr>
              <a:t>元，此时篮球的售价为</a:t>
            </a:r>
            <a:r>
              <a:rPr lang="en-US" altLang="zh-CN" sz="2400" dirty="0">
                <a:solidFill>
                  <a:srgbClr val="0000FF"/>
                </a:solidFill>
                <a:latin typeface="宋体" panose="02010600030101010101" pitchFamily="2" charset="-122"/>
                <a:ea typeface="Times New Roman" panose="02020603050405020304" pitchFamily="18" charset="0"/>
              </a:rPr>
              <a:t>70</a:t>
            </a:r>
            <a:r>
              <a:rPr lang="zh-CN" altLang="en-US" sz="2400" dirty="0">
                <a:solidFill>
                  <a:srgbClr val="0000FF"/>
                </a:solidFill>
                <a:latin typeface="宋体" panose="02010600030101010101" pitchFamily="2" charset="-122"/>
                <a:ea typeface="Times New Roman" panose="02020603050405020304" pitchFamily="18" charset="0"/>
              </a:rPr>
              <a:t>元</a:t>
            </a:r>
            <a:r>
              <a:rPr lang="en-US" altLang="zh-CN" sz="2400" dirty="0">
                <a:solidFill>
                  <a:srgbClr val="0000FF"/>
                </a:solidFill>
                <a:latin typeface="宋体" panose="02010600030101010101" pitchFamily="2" charset="-122"/>
                <a:ea typeface="Times New Roman" panose="02020603050405020304" pitchFamily="18" charset="0"/>
              </a:rPr>
              <a:t>.</a:t>
            </a:r>
            <a:endParaRPr lang="en-US" altLang="zh-CN" sz="2400" dirty="0">
              <a:solidFill>
                <a:srgbClr val="0000FF"/>
              </a:solidFill>
              <a:latin typeface="宋体" panose="02010600030101010101" pitchFamily="2" charset="-122"/>
              <a:ea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5"/>
          <p:cNvSpPr txBox="1"/>
          <p:nvPr/>
        </p:nvSpPr>
        <p:spPr>
          <a:xfrm>
            <a:off x="574675" y="976313"/>
            <a:ext cx="8205788" cy="2245360"/>
          </a:xfrm>
          <a:prstGeom prst="rect">
            <a:avLst/>
          </a:prstGeom>
          <a:noFill/>
          <a:ln w="9525">
            <a:noFill/>
          </a:ln>
        </p:spPr>
        <p:txBody>
          <a:bodyPr>
            <a:spAutoFit/>
          </a:bodyPr>
          <a:lstStyle/>
          <a:p>
            <a:pPr lvl="0" eaLnBrk="1" hangingPunct="1"/>
            <a:r>
              <a:rPr lang="en-US" altLang="zh-CN" sz="2000" dirty="0">
                <a:latin typeface="宋体" panose="02010600030101010101" pitchFamily="2" charset="-122"/>
                <a:ea typeface="宋体" panose="02010600030101010101" pitchFamily="2" charset="-122"/>
              </a:rPr>
              <a:t>3.</a:t>
            </a:r>
            <a:r>
              <a:rPr lang="zh-CN" altLang="en-US" sz="2000" dirty="0">
                <a:latin typeface="宋体" panose="02010600030101010101" pitchFamily="2" charset="-122"/>
                <a:ea typeface="宋体" panose="02010600030101010101" pitchFamily="2" charset="-122"/>
              </a:rPr>
              <a:t>某商店经营一种小商品，进价为</a:t>
            </a:r>
            <a:r>
              <a:rPr lang="en-US" altLang="zh-CN" sz="2000" dirty="0">
                <a:latin typeface="宋体" panose="02010600030101010101" pitchFamily="2" charset="-122"/>
                <a:ea typeface="宋体" panose="02010600030101010101" pitchFamily="2" charset="-122"/>
              </a:rPr>
              <a:t>2.5</a:t>
            </a:r>
            <a:r>
              <a:rPr lang="zh-CN" altLang="en-US" sz="2000" dirty="0">
                <a:latin typeface="宋体" panose="02010600030101010101" pitchFamily="2" charset="-122"/>
                <a:ea typeface="宋体" panose="02010600030101010101" pitchFamily="2" charset="-122"/>
              </a:rPr>
              <a:t>元，据市场调查，销售单价是</a:t>
            </a:r>
            <a:r>
              <a:rPr lang="en-US" altLang="zh-CN" sz="2000" dirty="0">
                <a:latin typeface="宋体" panose="02010600030101010101" pitchFamily="2" charset="-122"/>
                <a:ea typeface="宋体" panose="02010600030101010101" pitchFamily="2" charset="-122"/>
              </a:rPr>
              <a:t>13.5</a:t>
            </a:r>
            <a:r>
              <a:rPr lang="zh-CN" altLang="en-US" sz="2000" dirty="0">
                <a:latin typeface="宋体" panose="02010600030101010101" pitchFamily="2" charset="-122"/>
                <a:ea typeface="宋体" panose="02010600030101010101" pitchFamily="2" charset="-122"/>
              </a:rPr>
              <a:t>元时平均每天销售量是</a:t>
            </a:r>
            <a:r>
              <a:rPr lang="en-US" altLang="zh-CN" sz="2000" dirty="0">
                <a:latin typeface="宋体" panose="02010600030101010101" pitchFamily="2" charset="-122"/>
                <a:ea typeface="宋体" panose="02010600030101010101" pitchFamily="2" charset="-122"/>
              </a:rPr>
              <a:t>500</a:t>
            </a:r>
            <a:r>
              <a:rPr lang="zh-CN" altLang="en-US" sz="2000" dirty="0">
                <a:latin typeface="宋体" panose="02010600030101010101" pitchFamily="2" charset="-122"/>
                <a:ea typeface="宋体" panose="02010600030101010101" pitchFamily="2" charset="-122"/>
              </a:rPr>
              <a:t>件，而销售单价每降低</a:t>
            </a:r>
            <a:r>
              <a:rPr lang="en-US" altLang="zh-CN" sz="2000" dirty="0">
                <a:latin typeface="宋体" panose="02010600030101010101" pitchFamily="2" charset="-122"/>
                <a:ea typeface="宋体" panose="02010600030101010101" pitchFamily="2" charset="-122"/>
              </a:rPr>
              <a:t>1</a:t>
            </a:r>
            <a:r>
              <a:rPr lang="zh-CN" altLang="en-US" sz="2000" dirty="0">
                <a:latin typeface="宋体" panose="02010600030101010101" pitchFamily="2" charset="-122"/>
                <a:ea typeface="宋体" panose="02010600030101010101" pitchFamily="2" charset="-122"/>
              </a:rPr>
              <a:t>元，平均每天就可以多售出</a:t>
            </a:r>
            <a:r>
              <a:rPr lang="en-US" altLang="zh-CN" sz="2000" dirty="0">
                <a:latin typeface="宋体" panose="02010600030101010101" pitchFamily="2" charset="-122"/>
                <a:ea typeface="宋体" panose="02010600030101010101" pitchFamily="2" charset="-122"/>
              </a:rPr>
              <a:t>100</a:t>
            </a:r>
            <a:r>
              <a:rPr lang="zh-CN" altLang="en-US" sz="2000" dirty="0">
                <a:latin typeface="宋体" panose="02010600030101010101" pitchFamily="2" charset="-122"/>
                <a:ea typeface="宋体" panose="02010600030101010101" pitchFamily="2" charset="-122"/>
              </a:rPr>
              <a:t>件</a:t>
            </a:r>
            <a:r>
              <a:rPr lang="en-US" altLang="zh-CN" sz="2000" dirty="0">
                <a:latin typeface="宋体" panose="02010600030101010101" pitchFamily="2" charset="-122"/>
                <a:ea typeface="宋体" panose="02010600030101010101" pitchFamily="2" charset="-122"/>
              </a:rPr>
              <a:t>.</a:t>
            </a:r>
            <a:endParaRPr lang="en-US" altLang="zh-CN" sz="2000" dirty="0">
              <a:latin typeface="宋体" panose="02010600030101010101" pitchFamily="2" charset="-122"/>
              <a:ea typeface="宋体" panose="02010600030101010101" pitchFamily="2" charset="-122"/>
            </a:endParaRPr>
          </a:p>
          <a:p>
            <a:pPr lvl="0" eaLnBrk="1" hangingPunct="1"/>
            <a:r>
              <a:rPr lang="zh-CN" altLang="en-US"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1</a:t>
            </a:r>
            <a:r>
              <a:rPr lang="zh-CN" altLang="en-US" sz="2000" dirty="0">
                <a:latin typeface="宋体" panose="02010600030101010101" pitchFamily="2" charset="-122"/>
                <a:ea typeface="宋体" panose="02010600030101010101" pitchFamily="2" charset="-122"/>
              </a:rPr>
              <a:t>）假设每件商品降低</a:t>
            </a:r>
            <a:r>
              <a:rPr lang="en-US" altLang="zh-CN" sz="2000" dirty="0">
                <a:latin typeface="EU-BX" pitchFamily="65" charset="-122"/>
                <a:ea typeface="EU-BX" pitchFamily="65" charset="-122"/>
              </a:rPr>
              <a:t>x</a:t>
            </a:r>
            <a:r>
              <a:rPr lang="zh-CN" altLang="en-US" sz="2000" dirty="0">
                <a:latin typeface="宋体" panose="02010600030101010101" pitchFamily="2" charset="-122"/>
                <a:ea typeface="宋体" panose="02010600030101010101" pitchFamily="2" charset="-122"/>
              </a:rPr>
              <a:t>元，商店每天销售这种小商品的利润是</a:t>
            </a:r>
            <a:r>
              <a:rPr lang="en-US" altLang="zh-CN" sz="2000" dirty="0">
                <a:latin typeface="EU-BX" pitchFamily="65" charset="-122"/>
                <a:ea typeface="EU-BX" pitchFamily="65" charset="-122"/>
              </a:rPr>
              <a:t>y</a:t>
            </a:r>
            <a:r>
              <a:rPr lang="zh-CN" altLang="en-US" sz="2000" dirty="0">
                <a:latin typeface="宋体" panose="02010600030101010101" pitchFamily="2" charset="-122"/>
                <a:ea typeface="宋体" panose="02010600030101010101" pitchFamily="2" charset="-122"/>
              </a:rPr>
              <a:t>元，请你写出</a:t>
            </a:r>
            <a:r>
              <a:rPr lang="en-US" altLang="zh-CN" sz="2000" dirty="0">
                <a:latin typeface="EU-BX" pitchFamily="65" charset="-122"/>
                <a:ea typeface="EU-BX" pitchFamily="65" charset="-122"/>
              </a:rPr>
              <a:t>y</a:t>
            </a:r>
            <a:r>
              <a:rPr lang="zh-CN" altLang="en-US" sz="2000" dirty="0">
                <a:latin typeface="宋体" panose="02010600030101010101" pitchFamily="2" charset="-122"/>
                <a:ea typeface="宋体" panose="02010600030101010101" pitchFamily="2" charset="-122"/>
              </a:rPr>
              <a:t>与</a:t>
            </a:r>
            <a:r>
              <a:rPr lang="en-US" altLang="zh-CN" sz="2000" dirty="0">
                <a:latin typeface="EU-BX" pitchFamily="65" charset="-122"/>
                <a:ea typeface="EU-BX" pitchFamily="65" charset="-122"/>
              </a:rPr>
              <a:t>x</a:t>
            </a:r>
            <a:r>
              <a:rPr lang="zh-CN" altLang="en-US" sz="2000" dirty="0">
                <a:latin typeface="宋体" panose="02010600030101010101" pitchFamily="2" charset="-122"/>
                <a:ea typeface="宋体" panose="02010600030101010101" pitchFamily="2" charset="-122"/>
              </a:rPr>
              <a:t>之间的函数关系式，并注明</a:t>
            </a:r>
            <a:r>
              <a:rPr lang="en-US" altLang="zh-CN" sz="2000" dirty="0">
                <a:latin typeface="EU-BX" pitchFamily="65" charset="-122"/>
                <a:ea typeface="EU-BX" pitchFamily="65" charset="-122"/>
              </a:rPr>
              <a:t>x</a:t>
            </a:r>
            <a:r>
              <a:rPr lang="zh-CN" altLang="en-US" sz="2000" dirty="0">
                <a:latin typeface="宋体" panose="02010600030101010101" pitchFamily="2" charset="-122"/>
                <a:ea typeface="宋体" panose="02010600030101010101" pitchFamily="2" charset="-122"/>
              </a:rPr>
              <a:t>的取值范围；</a:t>
            </a:r>
            <a:endParaRPr lang="zh-CN" altLang="en-US" sz="2000" dirty="0">
              <a:latin typeface="宋体" panose="02010600030101010101" pitchFamily="2" charset="-122"/>
              <a:ea typeface="宋体" panose="02010600030101010101" pitchFamily="2" charset="-122"/>
            </a:endParaRPr>
          </a:p>
          <a:p>
            <a:pPr lvl="0" eaLnBrk="1" hangingPunct="1"/>
            <a:r>
              <a:rPr lang="zh-CN" altLang="en-US"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2</a:t>
            </a:r>
            <a:r>
              <a:rPr lang="zh-CN" altLang="en-US" sz="2000" dirty="0">
                <a:latin typeface="宋体" panose="02010600030101010101" pitchFamily="2" charset="-122"/>
                <a:ea typeface="宋体" panose="02010600030101010101" pitchFamily="2" charset="-122"/>
              </a:rPr>
              <a:t>）每件小商品销售价是多少元时，商店每天销售这种小商品的利润最大？最大利润是多少？（注：销售利润</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销售收入－购进成本）</a:t>
            </a:r>
            <a:endParaRPr lang="zh-CN" altLang="en-US" sz="2000" dirty="0">
              <a:latin typeface="宋体" panose="02010600030101010101" pitchFamily="2" charset="-122"/>
              <a:ea typeface="宋体" panose="02010600030101010101" pitchFamily="2" charset="-122"/>
            </a:endParaRPr>
          </a:p>
        </p:txBody>
      </p:sp>
      <p:sp>
        <p:nvSpPr>
          <p:cNvPr id="17410" name="Text Box 2"/>
          <p:cNvSpPr txBox="1"/>
          <p:nvPr/>
        </p:nvSpPr>
        <p:spPr>
          <a:xfrm>
            <a:off x="657543" y="3568383"/>
            <a:ext cx="7820025" cy="2306955"/>
          </a:xfrm>
          <a:prstGeom prst="rect">
            <a:avLst/>
          </a:prstGeom>
          <a:noFill/>
          <a:ln w="9525">
            <a:noFill/>
          </a:ln>
        </p:spPr>
        <p:txBody>
          <a:bodyPr wrap="square">
            <a:spAutoFit/>
          </a:bodyPr>
          <a:lstStyle/>
          <a:p>
            <a:pPr lvl="0" eaLnBrk="1" hangingPunct="1"/>
            <a:r>
              <a:rPr lang="zh-CN" altLang="en-US" dirty="0">
                <a:latin typeface="楷体_GB2312" panose="02010609030101010101" pitchFamily="49" charset="-122"/>
                <a:ea typeface="楷体_GB2312" panose="02010609030101010101" pitchFamily="49" charset="-122"/>
              </a:rPr>
              <a:t>解析：</a:t>
            </a:r>
            <a:r>
              <a:rPr lang="zh-CN" altLang="en-US" dirty="0">
                <a:solidFill>
                  <a:srgbClr val="0000FF"/>
                </a:solidFill>
                <a:latin typeface="楷体_GB2312" panose="02010609030101010101" pitchFamily="49" charset="-122"/>
                <a:ea typeface="楷体_GB2312" panose="02010609030101010101" pitchFamily="49" charset="-122"/>
              </a:rPr>
              <a:t>（</a:t>
            </a:r>
            <a:r>
              <a:rPr lang="en-US" altLang="zh-CN" dirty="0">
                <a:solidFill>
                  <a:srgbClr val="0000FF"/>
                </a:solidFill>
                <a:latin typeface="楷体_GB2312" panose="02010609030101010101" pitchFamily="49" charset="-122"/>
                <a:ea typeface="楷体_GB2312" panose="02010609030101010101" pitchFamily="49" charset="-122"/>
              </a:rPr>
              <a:t>1</a:t>
            </a:r>
            <a:r>
              <a:rPr lang="zh-CN" altLang="en-US" dirty="0">
                <a:solidFill>
                  <a:srgbClr val="0000FF"/>
                </a:solidFill>
                <a:latin typeface="楷体_GB2312" panose="02010609030101010101" pitchFamily="49" charset="-122"/>
                <a:ea typeface="楷体_GB2312" panose="02010609030101010101" pitchFamily="49" charset="-122"/>
              </a:rPr>
              <a:t>）</a:t>
            </a:r>
            <a:r>
              <a:rPr lang="zh-CN" altLang="en-US" dirty="0">
                <a:solidFill>
                  <a:srgbClr val="0000FF"/>
                </a:solidFill>
                <a:latin typeface="宋体" panose="02010600030101010101" pitchFamily="2" charset="-122"/>
                <a:ea typeface="宋体" panose="02010600030101010101" pitchFamily="2" charset="-122"/>
              </a:rPr>
              <a:t>降低</a:t>
            </a:r>
            <a:r>
              <a:rPr lang="en-US" altLang="zh-CN" dirty="0">
                <a:solidFill>
                  <a:srgbClr val="0000FF"/>
                </a:solidFill>
                <a:latin typeface="EU-BX" pitchFamily="65" charset="-122"/>
                <a:ea typeface="EU-BX" pitchFamily="65" charset="-122"/>
              </a:rPr>
              <a:t>x</a:t>
            </a:r>
            <a:r>
              <a:rPr lang="zh-CN" altLang="en-US" dirty="0">
                <a:solidFill>
                  <a:srgbClr val="0000FF"/>
                </a:solidFill>
                <a:latin typeface="宋体" panose="02010600030101010101" pitchFamily="2" charset="-122"/>
                <a:ea typeface="宋体" panose="02010600030101010101" pitchFamily="2" charset="-122"/>
              </a:rPr>
              <a:t>元后，所销售的件数是</a:t>
            </a:r>
            <a:r>
              <a:rPr lang="zh-CN" altLang="en-US" dirty="0">
                <a:solidFill>
                  <a:srgbClr val="0000FF"/>
                </a:solidFill>
                <a:latin typeface="楷体_GB2312" panose="02010609030101010101" pitchFamily="49" charset="-122"/>
                <a:ea typeface="楷体_GB2312" panose="02010609030101010101" pitchFamily="49" charset="-122"/>
              </a:rPr>
              <a:t>（</a:t>
            </a:r>
            <a:r>
              <a:rPr lang="en-US" altLang="zh-CN" dirty="0">
                <a:solidFill>
                  <a:srgbClr val="0000FF"/>
                </a:solidFill>
                <a:latin typeface="楷体_GB2312" panose="02010609030101010101" pitchFamily="49" charset="-122"/>
                <a:ea typeface="楷体_GB2312" panose="02010609030101010101" pitchFamily="49" charset="-122"/>
              </a:rPr>
              <a:t>500+100</a:t>
            </a:r>
            <a:r>
              <a:rPr lang="en-US" altLang="zh-CN" dirty="0">
                <a:solidFill>
                  <a:srgbClr val="0000FF"/>
                </a:solidFill>
                <a:latin typeface="EU-BX" pitchFamily="65" charset="-122"/>
                <a:ea typeface="EU-BX" pitchFamily="65" charset="-122"/>
              </a:rPr>
              <a:t>x</a:t>
            </a:r>
            <a:r>
              <a:rPr lang="zh-CN" altLang="en-US" dirty="0">
                <a:solidFill>
                  <a:srgbClr val="0000FF"/>
                </a:solidFill>
                <a:latin typeface="楷体_GB2312" panose="02010609030101010101" pitchFamily="49" charset="-122"/>
                <a:ea typeface="楷体_GB2312" panose="02010609030101010101" pitchFamily="49" charset="-122"/>
              </a:rPr>
              <a:t>）</a:t>
            </a:r>
            <a:r>
              <a:rPr lang="en-US" altLang="zh-CN" dirty="0">
                <a:solidFill>
                  <a:srgbClr val="0000FF"/>
                </a:solidFill>
                <a:latin typeface="楷体_GB2312" panose="02010609030101010101" pitchFamily="49" charset="-122"/>
                <a:ea typeface="楷体_GB2312" panose="02010609030101010101" pitchFamily="49" charset="-122"/>
              </a:rPr>
              <a:t>,</a:t>
            </a:r>
            <a:endParaRPr lang="en-US" altLang="zh-CN" dirty="0">
              <a:solidFill>
                <a:srgbClr val="0000FF"/>
              </a:solidFill>
              <a:latin typeface="楷体_GB2312" panose="02010609030101010101" pitchFamily="49" charset="-122"/>
              <a:ea typeface="楷体_GB2312" panose="02010609030101010101" pitchFamily="49" charset="-122"/>
            </a:endParaRPr>
          </a:p>
          <a:p>
            <a:pPr lvl="0" eaLnBrk="1" hangingPunct="1"/>
            <a:r>
              <a:rPr lang="en-US" altLang="zh-CN" dirty="0">
                <a:solidFill>
                  <a:srgbClr val="0000FF"/>
                </a:solidFill>
                <a:latin typeface="EU-BX" pitchFamily="65" charset="-122"/>
                <a:ea typeface="EU-BX" pitchFamily="65" charset="-122"/>
              </a:rPr>
              <a:t>y</a:t>
            </a:r>
            <a:r>
              <a:rPr lang="en-US" altLang="zh-CN" dirty="0">
                <a:solidFill>
                  <a:srgbClr val="0000FF"/>
                </a:solidFill>
                <a:latin typeface="楷体_GB2312" panose="02010609030101010101" pitchFamily="49" charset="-122"/>
                <a:ea typeface="楷体_GB2312" panose="02010609030101010101" pitchFamily="49" charset="-122"/>
              </a:rPr>
              <a:t>=</a:t>
            </a:r>
            <a:r>
              <a:rPr lang="zh-CN" altLang="en-US" dirty="0">
                <a:solidFill>
                  <a:srgbClr val="0000FF"/>
                </a:solidFill>
                <a:latin typeface="楷体_GB2312" panose="02010609030101010101" pitchFamily="49" charset="-122"/>
                <a:ea typeface="楷体_GB2312" panose="02010609030101010101" pitchFamily="49" charset="-122"/>
              </a:rPr>
              <a:t>－</a:t>
            </a:r>
            <a:r>
              <a:rPr lang="en-US" altLang="zh-CN" dirty="0">
                <a:solidFill>
                  <a:srgbClr val="0000FF"/>
                </a:solidFill>
                <a:latin typeface="楷体_GB2312" panose="02010609030101010101" pitchFamily="49" charset="-122"/>
                <a:ea typeface="楷体_GB2312" panose="02010609030101010101" pitchFamily="49" charset="-122"/>
              </a:rPr>
              <a:t>100</a:t>
            </a:r>
            <a:r>
              <a:rPr lang="en-US" altLang="zh-CN" dirty="0">
                <a:solidFill>
                  <a:srgbClr val="0000FF"/>
                </a:solidFill>
                <a:latin typeface="EU-BX" pitchFamily="65" charset="-122"/>
                <a:ea typeface="EU-BX" pitchFamily="65" charset="-122"/>
              </a:rPr>
              <a:t>x</a:t>
            </a:r>
            <a:r>
              <a:rPr lang="en-US" altLang="zh-CN" baseline="30000" dirty="0">
                <a:solidFill>
                  <a:srgbClr val="0000FF"/>
                </a:solidFill>
                <a:latin typeface="楷体_GB2312" panose="02010609030101010101" pitchFamily="49" charset="-122"/>
                <a:ea typeface="楷体_GB2312" panose="02010609030101010101" pitchFamily="49" charset="-122"/>
              </a:rPr>
              <a:t>2</a:t>
            </a:r>
            <a:r>
              <a:rPr lang="en-US" altLang="zh-CN" dirty="0">
                <a:solidFill>
                  <a:srgbClr val="0000FF"/>
                </a:solidFill>
                <a:latin typeface="楷体_GB2312" panose="02010609030101010101" pitchFamily="49" charset="-122"/>
                <a:ea typeface="楷体_GB2312" panose="02010609030101010101" pitchFamily="49" charset="-122"/>
              </a:rPr>
              <a:t>+600</a:t>
            </a:r>
            <a:r>
              <a:rPr lang="en-US" altLang="zh-CN" dirty="0">
                <a:solidFill>
                  <a:srgbClr val="0000FF"/>
                </a:solidFill>
                <a:latin typeface="EU-BX" pitchFamily="65" charset="-122"/>
                <a:ea typeface="EU-BX" pitchFamily="65" charset="-122"/>
              </a:rPr>
              <a:t>x</a:t>
            </a:r>
            <a:r>
              <a:rPr lang="en-US" altLang="zh-CN" dirty="0">
                <a:solidFill>
                  <a:srgbClr val="0000FF"/>
                </a:solidFill>
                <a:latin typeface="楷体_GB2312" panose="02010609030101010101" pitchFamily="49" charset="-122"/>
                <a:ea typeface="楷体_GB2312" panose="02010609030101010101" pitchFamily="49" charset="-122"/>
              </a:rPr>
              <a:t>+5500 </a:t>
            </a:r>
            <a:r>
              <a:rPr lang="zh-CN" altLang="en-US" dirty="0">
                <a:solidFill>
                  <a:srgbClr val="0000FF"/>
                </a:solidFill>
                <a:latin typeface="楷体_GB2312" panose="02010609030101010101" pitchFamily="49" charset="-122"/>
                <a:ea typeface="楷体_GB2312" panose="02010609030101010101" pitchFamily="49" charset="-122"/>
              </a:rPr>
              <a:t>（</a:t>
            </a:r>
            <a:r>
              <a:rPr lang="en-US" altLang="zh-CN" dirty="0">
                <a:solidFill>
                  <a:srgbClr val="0000FF"/>
                </a:solidFill>
                <a:latin typeface="楷体_GB2312" panose="02010609030101010101" pitchFamily="49" charset="-122"/>
                <a:ea typeface="楷体_GB2312" panose="02010609030101010101" pitchFamily="49" charset="-122"/>
              </a:rPr>
              <a:t>0</a:t>
            </a:r>
            <a:r>
              <a:rPr lang="zh-CN" altLang="en-US" dirty="0">
                <a:solidFill>
                  <a:srgbClr val="0000FF"/>
                </a:solidFill>
                <a:latin typeface="楷体_GB2312" panose="02010609030101010101" pitchFamily="49" charset="-122"/>
                <a:ea typeface="楷体_GB2312" panose="02010609030101010101" pitchFamily="49" charset="-122"/>
              </a:rPr>
              <a:t>＜</a:t>
            </a:r>
            <a:r>
              <a:rPr lang="en-US" altLang="zh-CN" dirty="0">
                <a:solidFill>
                  <a:srgbClr val="0000FF"/>
                </a:solidFill>
                <a:latin typeface="EU-BX" pitchFamily="65" charset="-122"/>
                <a:ea typeface="EU-BX" pitchFamily="65" charset="-122"/>
              </a:rPr>
              <a:t>x</a:t>
            </a:r>
            <a:r>
              <a:rPr lang="en-US" altLang="zh-CN" dirty="0">
                <a:solidFill>
                  <a:srgbClr val="0000FF"/>
                </a:solidFill>
                <a:latin typeface="宋体" panose="02010600030101010101" pitchFamily="2" charset="-122"/>
                <a:ea typeface="宋体" panose="02010600030101010101" pitchFamily="2" charset="-122"/>
              </a:rPr>
              <a:t>≤</a:t>
            </a:r>
            <a:r>
              <a:rPr lang="en-US" altLang="zh-CN" dirty="0">
                <a:solidFill>
                  <a:srgbClr val="0000FF"/>
                </a:solidFill>
                <a:latin typeface="楷体_GB2312" panose="02010609030101010101" pitchFamily="49" charset="-122"/>
                <a:ea typeface="楷体_GB2312" panose="02010609030101010101" pitchFamily="49" charset="-122"/>
              </a:rPr>
              <a:t>11 </a:t>
            </a:r>
            <a:r>
              <a:rPr lang="zh-CN" altLang="en-US" dirty="0">
                <a:solidFill>
                  <a:srgbClr val="0000FF"/>
                </a:solidFill>
                <a:latin typeface="楷体_GB2312" panose="02010609030101010101" pitchFamily="49" charset="-122"/>
                <a:ea typeface="楷体_GB2312" panose="02010609030101010101" pitchFamily="49" charset="-122"/>
              </a:rPr>
              <a:t>）</a:t>
            </a:r>
            <a:endParaRPr lang="zh-CN" altLang="en-US" dirty="0">
              <a:solidFill>
                <a:srgbClr val="0000FF"/>
              </a:solidFill>
              <a:latin typeface="楷体_GB2312" panose="02010609030101010101" pitchFamily="49" charset="-122"/>
              <a:ea typeface="楷体_GB2312" panose="02010609030101010101" pitchFamily="49" charset="-122"/>
            </a:endParaRPr>
          </a:p>
          <a:p>
            <a:pPr lvl="0" eaLnBrk="1" hangingPunct="1"/>
            <a:r>
              <a:rPr lang="zh-CN" altLang="en-US" dirty="0">
                <a:solidFill>
                  <a:srgbClr val="0000FF"/>
                </a:solidFill>
                <a:latin typeface="楷体_GB2312" panose="02010609030101010101" pitchFamily="49" charset="-122"/>
                <a:ea typeface="楷体_GB2312" panose="02010609030101010101" pitchFamily="49" charset="-122"/>
              </a:rPr>
              <a:t>（</a:t>
            </a:r>
            <a:r>
              <a:rPr lang="en-US" altLang="zh-CN" dirty="0">
                <a:solidFill>
                  <a:srgbClr val="0000FF"/>
                </a:solidFill>
                <a:latin typeface="楷体_GB2312" panose="02010609030101010101" pitchFamily="49" charset="-122"/>
                <a:ea typeface="楷体_GB2312" panose="02010609030101010101" pitchFamily="49" charset="-122"/>
              </a:rPr>
              <a:t>2</a:t>
            </a:r>
            <a:r>
              <a:rPr lang="zh-CN" altLang="en-US" dirty="0">
                <a:solidFill>
                  <a:srgbClr val="0000FF"/>
                </a:solidFill>
                <a:latin typeface="楷体_GB2312" panose="02010609030101010101" pitchFamily="49" charset="-122"/>
                <a:ea typeface="楷体_GB2312" panose="02010609030101010101" pitchFamily="49" charset="-122"/>
              </a:rPr>
              <a:t>）</a:t>
            </a:r>
            <a:r>
              <a:rPr lang="en-US" altLang="zh-CN" dirty="0">
                <a:solidFill>
                  <a:srgbClr val="0000FF"/>
                </a:solidFill>
                <a:latin typeface="EU-BX" pitchFamily="65" charset="-122"/>
                <a:ea typeface="EU-BX" pitchFamily="65" charset="-122"/>
              </a:rPr>
              <a:t>y</a:t>
            </a:r>
            <a:r>
              <a:rPr lang="en-US" altLang="zh-CN" dirty="0">
                <a:solidFill>
                  <a:srgbClr val="0000FF"/>
                </a:solidFill>
                <a:latin typeface="楷体_GB2312" panose="02010609030101010101" pitchFamily="49" charset="-122"/>
                <a:ea typeface="楷体_GB2312" panose="02010609030101010101" pitchFamily="49" charset="-122"/>
              </a:rPr>
              <a:t>=</a:t>
            </a:r>
            <a:r>
              <a:rPr lang="zh-CN" altLang="en-US" dirty="0">
                <a:solidFill>
                  <a:srgbClr val="0000FF"/>
                </a:solidFill>
                <a:latin typeface="楷体_GB2312" panose="02010609030101010101" pitchFamily="49" charset="-122"/>
                <a:ea typeface="楷体_GB2312" panose="02010609030101010101" pitchFamily="49" charset="-122"/>
              </a:rPr>
              <a:t>－</a:t>
            </a:r>
            <a:r>
              <a:rPr lang="en-US" altLang="zh-CN" dirty="0">
                <a:solidFill>
                  <a:srgbClr val="0000FF"/>
                </a:solidFill>
                <a:latin typeface="楷体_GB2312" panose="02010609030101010101" pitchFamily="49" charset="-122"/>
                <a:ea typeface="楷体_GB2312" panose="02010609030101010101" pitchFamily="49" charset="-122"/>
              </a:rPr>
              <a:t>100</a:t>
            </a:r>
            <a:r>
              <a:rPr lang="en-US" altLang="zh-CN" dirty="0">
                <a:solidFill>
                  <a:srgbClr val="0000FF"/>
                </a:solidFill>
                <a:latin typeface="EU-BX" pitchFamily="65" charset="-122"/>
                <a:ea typeface="EU-BX" pitchFamily="65" charset="-122"/>
              </a:rPr>
              <a:t>x</a:t>
            </a:r>
            <a:r>
              <a:rPr lang="en-US" altLang="zh-CN" baseline="30000" dirty="0">
                <a:solidFill>
                  <a:srgbClr val="0000FF"/>
                </a:solidFill>
                <a:latin typeface="楷体_GB2312" panose="02010609030101010101" pitchFamily="49" charset="-122"/>
                <a:ea typeface="楷体_GB2312" panose="02010609030101010101" pitchFamily="49" charset="-122"/>
              </a:rPr>
              <a:t>2</a:t>
            </a:r>
            <a:r>
              <a:rPr lang="en-US" altLang="zh-CN" dirty="0">
                <a:solidFill>
                  <a:srgbClr val="0000FF"/>
                </a:solidFill>
                <a:latin typeface="楷体_GB2312" panose="02010609030101010101" pitchFamily="49" charset="-122"/>
                <a:ea typeface="楷体_GB2312" panose="02010609030101010101" pitchFamily="49" charset="-122"/>
              </a:rPr>
              <a:t>+600</a:t>
            </a:r>
            <a:r>
              <a:rPr lang="en-US" altLang="zh-CN" dirty="0">
                <a:solidFill>
                  <a:srgbClr val="0000FF"/>
                </a:solidFill>
                <a:latin typeface="EU-BX" pitchFamily="65" charset="-122"/>
                <a:ea typeface="EU-BX" pitchFamily="65" charset="-122"/>
              </a:rPr>
              <a:t>x</a:t>
            </a:r>
            <a:r>
              <a:rPr lang="en-US" altLang="zh-CN" dirty="0">
                <a:solidFill>
                  <a:srgbClr val="0000FF"/>
                </a:solidFill>
                <a:latin typeface="楷体_GB2312" panose="02010609030101010101" pitchFamily="49" charset="-122"/>
                <a:ea typeface="楷体_GB2312" panose="02010609030101010101" pitchFamily="49" charset="-122"/>
              </a:rPr>
              <a:t>+5500 </a:t>
            </a:r>
            <a:r>
              <a:rPr lang="zh-CN" altLang="en-US" dirty="0">
                <a:solidFill>
                  <a:srgbClr val="0000FF"/>
                </a:solidFill>
                <a:latin typeface="楷体_GB2312" panose="02010609030101010101" pitchFamily="49" charset="-122"/>
                <a:ea typeface="楷体_GB2312" panose="02010609030101010101" pitchFamily="49" charset="-122"/>
              </a:rPr>
              <a:t>（</a:t>
            </a:r>
            <a:r>
              <a:rPr lang="en-US" altLang="zh-CN" dirty="0">
                <a:solidFill>
                  <a:srgbClr val="0000FF"/>
                </a:solidFill>
                <a:latin typeface="楷体_GB2312" panose="02010609030101010101" pitchFamily="49" charset="-122"/>
                <a:ea typeface="楷体_GB2312" panose="02010609030101010101" pitchFamily="49" charset="-122"/>
              </a:rPr>
              <a:t>0</a:t>
            </a:r>
            <a:r>
              <a:rPr lang="zh-CN" altLang="en-US" dirty="0">
                <a:solidFill>
                  <a:srgbClr val="0000FF"/>
                </a:solidFill>
                <a:latin typeface="楷体_GB2312" panose="02010609030101010101" pitchFamily="49" charset="-122"/>
                <a:ea typeface="楷体_GB2312" panose="02010609030101010101" pitchFamily="49" charset="-122"/>
              </a:rPr>
              <a:t>＜</a:t>
            </a:r>
            <a:r>
              <a:rPr lang="en-US" altLang="zh-CN" dirty="0">
                <a:solidFill>
                  <a:srgbClr val="0000FF"/>
                </a:solidFill>
                <a:latin typeface="EU-BX" pitchFamily="65" charset="-122"/>
                <a:ea typeface="EU-BX" pitchFamily="65" charset="-122"/>
              </a:rPr>
              <a:t>x</a:t>
            </a:r>
            <a:r>
              <a:rPr lang="en-US" altLang="zh-CN" dirty="0">
                <a:solidFill>
                  <a:srgbClr val="0000FF"/>
                </a:solidFill>
                <a:latin typeface="宋体" panose="02010600030101010101" pitchFamily="2" charset="-122"/>
                <a:ea typeface="宋体" panose="02010600030101010101" pitchFamily="2" charset="-122"/>
              </a:rPr>
              <a:t>≤</a:t>
            </a:r>
            <a:r>
              <a:rPr lang="en-US" altLang="zh-CN" dirty="0">
                <a:solidFill>
                  <a:srgbClr val="0000FF"/>
                </a:solidFill>
                <a:latin typeface="楷体_GB2312" panose="02010609030101010101" pitchFamily="49" charset="-122"/>
                <a:ea typeface="楷体_GB2312" panose="02010609030101010101" pitchFamily="49" charset="-122"/>
              </a:rPr>
              <a:t>11 </a:t>
            </a:r>
            <a:r>
              <a:rPr lang="zh-CN" altLang="en-US" dirty="0">
                <a:solidFill>
                  <a:srgbClr val="0000FF"/>
                </a:solidFill>
                <a:latin typeface="楷体_GB2312" panose="02010609030101010101" pitchFamily="49" charset="-122"/>
                <a:ea typeface="楷体_GB2312" panose="02010609030101010101" pitchFamily="49" charset="-122"/>
              </a:rPr>
              <a:t>）</a:t>
            </a:r>
            <a:endParaRPr lang="zh-CN" altLang="en-US" dirty="0">
              <a:solidFill>
                <a:srgbClr val="0000FF"/>
              </a:solidFill>
              <a:latin typeface="楷体_GB2312" panose="02010609030101010101" pitchFamily="49" charset="-122"/>
              <a:ea typeface="楷体_GB2312" panose="02010609030101010101" pitchFamily="49" charset="-122"/>
            </a:endParaRPr>
          </a:p>
          <a:p>
            <a:pPr lvl="0" eaLnBrk="1" hangingPunct="1"/>
            <a:r>
              <a:rPr lang="zh-CN" altLang="en-US" dirty="0">
                <a:solidFill>
                  <a:srgbClr val="0000FF"/>
                </a:solidFill>
                <a:latin typeface="宋体" panose="02010600030101010101" pitchFamily="2" charset="-122"/>
                <a:ea typeface="宋体" panose="02010600030101010101" pitchFamily="2" charset="-122"/>
              </a:rPr>
              <a:t>配方得</a:t>
            </a:r>
            <a:r>
              <a:rPr lang="en-US" altLang="zh-CN" dirty="0">
                <a:solidFill>
                  <a:srgbClr val="0000FF"/>
                </a:solidFill>
                <a:latin typeface="EU-BX" pitchFamily="65" charset="-122"/>
                <a:ea typeface="EU-BX" pitchFamily="65" charset="-122"/>
              </a:rPr>
              <a:t>y</a:t>
            </a:r>
            <a:r>
              <a:rPr lang="en-US" altLang="zh-CN" dirty="0">
                <a:solidFill>
                  <a:srgbClr val="0000FF"/>
                </a:solidFill>
                <a:latin typeface="楷体_GB2312" panose="02010609030101010101" pitchFamily="49" charset="-122"/>
                <a:ea typeface="楷体_GB2312" panose="02010609030101010101" pitchFamily="49" charset="-122"/>
              </a:rPr>
              <a:t>=</a:t>
            </a:r>
            <a:r>
              <a:rPr lang="zh-CN" altLang="en-US" dirty="0">
                <a:solidFill>
                  <a:srgbClr val="0000FF"/>
                </a:solidFill>
                <a:latin typeface="楷体_GB2312" panose="02010609030101010101" pitchFamily="49" charset="-122"/>
                <a:ea typeface="楷体_GB2312" panose="02010609030101010101" pitchFamily="49" charset="-122"/>
              </a:rPr>
              <a:t>－</a:t>
            </a:r>
            <a:r>
              <a:rPr lang="en-US" altLang="zh-CN" dirty="0">
                <a:solidFill>
                  <a:srgbClr val="0000FF"/>
                </a:solidFill>
                <a:latin typeface="楷体_GB2312" panose="02010609030101010101" pitchFamily="49" charset="-122"/>
                <a:ea typeface="楷体_GB2312" panose="02010609030101010101" pitchFamily="49" charset="-122"/>
              </a:rPr>
              <a:t>100</a:t>
            </a:r>
            <a:r>
              <a:rPr lang="zh-CN" altLang="en-US" dirty="0">
                <a:solidFill>
                  <a:srgbClr val="0000FF"/>
                </a:solidFill>
                <a:latin typeface="楷体_GB2312" panose="02010609030101010101" pitchFamily="49" charset="-122"/>
                <a:ea typeface="楷体_GB2312" panose="02010609030101010101" pitchFamily="49" charset="-122"/>
              </a:rPr>
              <a:t>（</a:t>
            </a:r>
            <a:r>
              <a:rPr lang="en-US" altLang="zh-CN" dirty="0">
                <a:solidFill>
                  <a:srgbClr val="0000FF"/>
                </a:solidFill>
                <a:latin typeface="EU-BX" pitchFamily="65" charset="-122"/>
                <a:ea typeface="EU-BX" pitchFamily="65" charset="-122"/>
              </a:rPr>
              <a:t>x</a:t>
            </a:r>
            <a:r>
              <a:rPr lang="zh-CN" altLang="en-US" dirty="0">
                <a:solidFill>
                  <a:srgbClr val="0000FF"/>
                </a:solidFill>
                <a:latin typeface="楷体_GB2312" panose="02010609030101010101" pitchFamily="49" charset="-122"/>
                <a:ea typeface="楷体_GB2312" panose="02010609030101010101" pitchFamily="49" charset="-122"/>
              </a:rPr>
              <a:t>－</a:t>
            </a:r>
            <a:r>
              <a:rPr lang="en-US" altLang="zh-CN" dirty="0">
                <a:solidFill>
                  <a:srgbClr val="0000FF"/>
                </a:solidFill>
                <a:latin typeface="楷体_GB2312" panose="02010609030101010101" pitchFamily="49" charset="-122"/>
                <a:ea typeface="楷体_GB2312" panose="02010609030101010101" pitchFamily="49" charset="-122"/>
              </a:rPr>
              <a:t>3)</a:t>
            </a:r>
            <a:r>
              <a:rPr lang="en-US" altLang="zh-CN" baseline="30000" dirty="0">
                <a:solidFill>
                  <a:srgbClr val="0000FF"/>
                </a:solidFill>
                <a:latin typeface="楷体_GB2312" panose="02010609030101010101" pitchFamily="49" charset="-122"/>
                <a:ea typeface="楷体_GB2312" panose="02010609030101010101" pitchFamily="49" charset="-122"/>
              </a:rPr>
              <a:t>2</a:t>
            </a:r>
            <a:r>
              <a:rPr lang="en-US" altLang="zh-CN" dirty="0">
                <a:solidFill>
                  <a:srgbClr val="0000FF"/>
                </a:solidFill>
                <a:latin typeface="楷体_GB2312" panose="02010609030101010101" pitchFamily="49" charset="-122"/>
                <a:ea typeface="楷体_GB2312" panose="02010609030101010101" pitchFamily="49" charset="-122"/>
              </a:rPr>
              <a:t>+6400</a:t>
            </a:r>
            <a:r>
              <a:rPr lang="zh-CN" altLang="en-US" dirty="0">
                <a:solidFill>
                  <a:srgbClr val="0000FF"/>
                </a:solidFill>
                <a:latin typeface="楷体_GB2312" panose="02010609030101010101" pitchFamily="49" charset="-122"/>
                <a:ea typeface="楷体_GB2312" panose="02010609030101010101" pitchFamily="49" charset="-122"/>
              </a:rPr>
              <a:t>， </a:t>
            </a:r>
            <a:endParaRPr lang="zh-CN" altLang="en-US" dirty="0">
              <a:solidFill>
                <a:srgbClr val="0000FF"/>
              </a:solidFill>
              <a:latin typeface="楷体_GB2312" panose="02010609030101010101" pitchFamily="49" charset="-122"/>
              <a:ea typeface="楷体_GB2312" panose="02010609030101010101" pitchFamily="49" charset="-122"/>
            </a:endParaRPr>
          </a:p>
          <a:p>
            <a:pPr lvl="0" eaLnBrk="1" hangingPunct="1"/>
            <a:r>
              <a:rPr lang="zh-CN" altLang="en-US" dirty="0">
                <a:solidFill>
                  <a:srgbClr val="0000FF"/>
                </a:solidFill>
                <a:latin typeface="宋体" panose="02010600030101010101" pitchFamily="2" charset="-122"/>
                <a:ea typeface="宋体" panose="02010600030101010101" pitchFamily="2" charset="-122"/>
              </a:rPr>
              <a:t>当</a:t>
            </a:r>
            <a:r>
              <a:rPr lang="en-US" altLang="zh-CN" dirty="0">
                <a:solidFill>
                  <a:srgbClr val="0000FF"/>
                </a:solidFill>
                <a:latin typeface="EU-BX" pitchFamily="65" charset="-122"/>
                <a:ea typeface="EU-BX" pitchFamily="65" charset="-122"/>
              </a:rPr>
              <a:t>x</a:t>
            </a:r>
            <a:r>
              <a:rPr lang="en-US" altLang="zh-CN" dirty="0">
                <a:solidFill>
                  <a:srgbClr val="0000FF"/>
                </a:solidFill>
                <a:latin typeface="楷体_GB2312" panose="02010609030101010101" pitchFamily="49" charset="-122"/>
                <a:ea typeface="楷体_GB2312" panose="02010609030101010101" pitchFamily="49" charset="-122"/>
              </a:rPr>
              <a:t>=3</a:t>
            </a:r>
            <a:r>
              <a:rPr lang="zh-CN" altLang="en-US" dirty="0">
                <a:solidFill>
                  <a:srgbClr val="0000FF"/>
                </a:solidFill>
                <a:latin typeface="宋体" panose="02010600030101010101" pitchFamily="2" charset="-122"/>
                <a:ea typeface="宋体" panose="02010600030101010101" pitchFamily="2" charset="-122"/>
              </a:rPr>
              <a:t>时</a:t>
            </a:r>
            <a:r>
              <a:rPr lang="zh-CN" altLang="en-US" dirty="0">
                <a:solidFill>
                  <a:srgbClr val="0000FF"/>
                </a:solidFill>
                <a:latin typeface="楷体_GB2312" panose="02010609030101010101" pitchFamily="49" charset="-122"/>
                <a:ea typeface="楷体_GB2312" panose="02010609030101010101" pitchFamily="49" charset="-122"/>
              </a:rPr>
              <a:t>，</a:t>
            </a:r>
            <a:r>
              <a:rPr lang="en-US" altLang="zh-CN" dirty="0">
                <a:solidFill>
                  <a:srgbClr val="0000FF"/>
                </a:solidFill>
                <a:latin typeface="EU-BX" pitchFamily="65" charset="-122"/>
                <a:ea typeface="EU-BX" pitchFamily="65" charset="-122"/>
              </a:rPr>
              <a:t>y</a:t>
            </a:r>
            <a:r>
              <a:rPr lang="zh-CN" altLang="en-US" dirty="0">
                <a:solidFill>
                  <a:srgbClr val="0000FF"/>
                </a:solidFill>
                <a:latin typeface="宋体" panose="02010600030101010101" pitchFamily="2" charset="-122"/>
                <a:ea typeface="宋体" panose="02010600030101010101" pitchFamily="2" charset="-122"/>
              </a:rPr>
              <a:t>的最大值是</a:t>
            </a:r>
            <a:r>
              <a:rPr lang="en-US" altLang="zh-CN" dirty="0">
                <a:solidFill>
                  <a:srgbClr val="0000FF"/>
                </a:solidFill>
                <a:latin typeface="楷体_GB2312" panose="02010609030101010101" pitchFamily="49" charset="-122"/>
                <a:ea typeface="楷体_GB2312" panose="02010609030101010101" pitchFamily="49" charset="-122"/>
              </a:rPr>
              <a:t>6400</a:t>
            </a:r>
            <a:r>
              <a:rPr lang="zh-CN" altLang="en-US" dirty="0">
                <a:solidFill>
                  <a:srgbClr val="0000FF"/>
                </a:solidFill>
                <a:latin typeface="宋体" panose="02010600030101010101" pitchFamily="2" charset="-122"/>
                <a:ea typeface="宋体" panose="02010600030101010101" pitchFamily="2" charset="-122"/>
              </a:rPr>
              <a:t>元</a:t>
            </a:r>
            <a:r>
              <a:rPr lang="en-US" altLang="zh-CN" dirty="0">
                <a:solidFill>
                  <a:srgbClr val="0000FF"/>
                </a:solidFill>
                <a:latin typeface="楷体_GB2312" panose="02010609030101010101" pitchFamily="49" charset="-122"/>
                <a:ea typeface="楷体_GB2312" panose="02010609030101010101" pitchFamily="49" charset="-122"/>
              </a:rPr>
              <a:t>.</a:t>
            </a:r>
            <a:endParaRPr lang="en-US" altLang="zh-CN" dirty="0">
              <a:solidFill>
                <a:srgbClr val="0000FF"/>
              </a:solidFill>
              <a:latin typeface="楷体_GB2312" panose="02010609030101010101" pitchFamily="49" charset="-122"/>
              <a:ea typeface="楷体_GB2312" panose="02010609030101010101" pitchFamily="49" charset="-122"/>
            </a:endParaRPr>
          </a:p>
          <a:p>
            <a:pPr lvl="0" eaLnBrk="1" hangingPunct="1"/>
            <a:r>
              <a:rPr lang="zh-CN" altLang="en-US" dirty="0">
                <a:solidFill>
                  <a:srgbClr val="0000FF"/>
                </a:solidFill>
                <a:latin typeface="宋体" panose="02010600030101010101" pitchFamily="2" charset="-122"/>
                <a:ea typeface="宋体" panose="02010600030101010101" pitchFamily="2" charset="-122"/>
              </a:rPr>
              <a:t>即降价为</a:t>
            </a:r>
            <a:r>
              <a:rPr lang="en-US" altLang="zh-CN" dirty="0">
                <a:solidFill>
                  <a:srgbClr val="0000FF"/>
                </a:solidFill>
                <a:latin typeface="宋体" panose="02010600030101010101" pitchFamily="2" charset="-122"/>
                <a:ea typeface="宋体" panose="02010600030101010101" pitchFamily="2" charset="-122"/>
              </a:rPr>
              <a:t>3</a:t>
            </a:r>
            <a:r>
              <a:rPr lang="zh-CN" altLang="en-US" dirty="0">
                <a:solidFill>
                  <a:srgbClr val="0000FF"/>
                </a:solidFill>
                <a:latin typeface="宋体" panose="02010600030101010101" pitchFamily="2" charset="-122"/>
                <a:ea typeface="宋体" panose="02010600030101010101" pitchFamily="2" charset="-122"/>
              </a:rPr>
              <a:t>元时，利润最大</a:t>
            </a:r>
            <a:r>
              <a:rPr lang="en-US" altLang="zh-CN" dirty="0">
                <a:solidFill>
                  <a:srgbClr val="0000FF"/>
                </a:solidFill>
                <a:latin typeface="宋体" panose="02010600030101010101" pitchFamily="2" charset="-122"/>
                <a:ea typeface="宋体" panose="02010600030101010101" pitchFamily="2" charset="-122"/>
              </a:rPr>
              <a:t>.</a:t>
            </a:r>
            <a:endParaRPr lang="en-US" altLang="zh-CN" dirty="0">
              <a:solidFill>
                <a:srgbClr val="0000FF"/>
              </a:solidFill>
              <a:latin typeface="宋体" panose="02010600030101010101" pitchFamily="2" charset="-122"/>
              <a:ea typeface="宋体" panose="02010600030101010101" pitchFamily="2" charset="-122"/>
            </a:endParaRPr>
          </a:p>
          <a:p>
            <a:pPr lvl="0" eaLnBrk="1" hangingPunct="1"/>
            <a:r>
              <a:rPr lang="zh-CN" altLang="en-US" dirty="0">
                <a:solidFill>
                  <a:srgbClr val="0000FF"/>
                </a:solidFill>
                <a:latin typeface="宋体" panose="02010600030101010101" pitchFamily="2" charset="-122"/>
                <a:ea typeface="宋体" panose="02010600030101010101" pitchFamily="2" charset="-122"/>
              </a:rPr>
              <a:t>所以销售单价为</a:t>
            </a:r>
            <a:r>
              <a:rPr lang="en-US" altLang="zh-CN" dirty="0">
                <a:solidFill>
                  <a:srgbClr val="0000FF"/>
                </a:solidFill>
                <a:latin typeface="宋体" panose="02010600030101010101" pitchFamily="2" charset="-122"/>
                <a:ea typeface="宋体" panose="02010600030101010101" pitchFamily="2" charset="-122"/>
              </a:rPr>
              <a:t>10.5</a:t>
            </a:r>
            <a:r>
              <a:rPr lang="zh-CN" altLang="en-US" dirty="0">
                <a:solidFill>
                  <a:srgbClr val="0000FF"/>
                </a:solidFill>
                <a:latin typeface="宋体" panose="02010600030101010101" pitchFamily="2" charset="-122"/>
                <a:ea typeface="宋体" panose="02010600030101010101" pitchFamily="2" charset="-122"/>
              </a:rPr>
              <a:t>元时，最大利润为</a:t>
            </a:r>
            <a:r>
              <a:rPr lang="en-US" altLang="zh-CN" dirty="0">
                <a:solidFill>
                  <a:srgbClr val="0000FF"/>
                </a:solidFill>
                <a:latin typeface="宋体" panose="02010600030101010101" pitchFamily="2" charset="-122"/>
                <a:ea typeface="宋体" panose="02010600030101010101" pitchFamily="2" charset="-122"/>
              </a:rPr>
              <a:t>6400</a:t>
            </a:r>
            <a:r>
              <a:rPr lang="zh-CN" altLang="en-US" dirty="0">
                <a:solidFill>
                  <a:srgbClr val="0000FF"/>
                </a:solidFill>
                <a:latin typeface="宋体" panose="02010600030101010101" pitchFamily="2" charset="-122"/>
                <a:ea typeface="宋体" panose="02010600030101010101" pitchFamily="2" charset="-122"/>
              </a:rPr>
              <a:t>元</a:t>
            </a:r>
            <a:r>
              <a:rPr lang="en-US" altLang="zh-CN" dirty="0">
                <a:solidFill>
                  <a:srgbClr val="0000FF"/>
                </a:solidFill>
                <a:latin typeface="宋体" panose="02010600030101010101" pitchFamily="2" charset="-122"/>
                <a:ea typeface="宋体" panose="02010600030101010101" pitchFamily="2" charset="-122"/>
              </a:rPr>
              <a:t>.</a:t>
            </a:r>
            <a:endParaRPr lang="en-US" altLang="zh-CN" dirty="0">
              <a:solidFill>
                <a:srgbClr val="0000FF"/>
              </a:solidFill>
              <a:latin typeface="宋体" panose="02010600030101010101" pitchFamily="2" charset="-122"/>
              <a:ea typeface="宋体" panose="02010600030101010101" pitchFamily="2" charset="-122"/>
            </a:endParaRPr>
          </a:p>
          <a:p>
            <a:pPr lvl="0" eaLnBrk="1" hangingPunct="1"/>
            <a:r>
              <a:rPr lang="zh-CN" altLang="en-US" dirty="0">
                <a:solidFill>
                  <a:srgbClr val="0000FF"/>
                </a:solidFill>
                <a:latin typeface="宋体" panose="02010600030101010101" pitchFamily="2" charset="-122"/>
                <a:ea typeface="宋体" panose="02010600030101010101" pitchFamily="2" charset="-122"/>
              </a:rPr>
              <a:t>答：销售单价为</a:t>
            </a:r>
            <a:r>
              <a:rPr lang="en-US" altLang="zh-CN" dirty="0">
                <a:solidFill>
                  <a:srgbClr val="0000FF"/>
                </a:solidFill>
                <a:latin typeface="宋体" panose="02010600030101010101" pitchFamily="2" charset="-122"/>
                <a:ea typeface="宋体" panose="02010600030101010101" pitchFamily="2" charset="-122"/>
              </a:rPr>
              <a:t>10.5</a:t>
            </a:r>
            <a:r>
              <a:rPr lang="zh-CN" altLang="en-US" dirty="0">
                <a:solidFill>
                  <a:srgbClr val="0000FF"/>
                </a:solidFill>
                <a:latin typeface="宋体" panose="02010600030101010101" pitchFamily="2" charset="-122"/>
                <a:ea typeface="宋体" panose="02010600030101010101" pitchFamily="2" charset="-122"/>
              </a:rPr>
              <a:t>元时，最大利润为</a:t>
            </a:r>
            <a:r>
              <a:rPr lang="en-US" altLang="zh-CN" dirty="0">
                <a:solidFill>
                  <a:srgbClr val="0000FF"/>
                </a:solidFill>
                <a:latin typeface="宋体" panose="02010600030101010101" pitchFamily="2" charset="-122"/>
                <a:ea typeface="宋体" panose="02010600030101010101" pitchFamily="2" charset="-122"/>
              </a:rPr>
              <a:t>6400</a:t>
            </a:r>
            <a:r>
              <a:rPr lang="zh-CN" altLang="en-US" dirty="0">
                <a:solidFill>
                  <a:srgbClr val="0000FF"/>
                </a:solidFill>
                <a:latin typeface="宋体" panose="02010600030101010101" pitchFamily="2" charset="-122"/>
                <a:ea typeface="宋体" panose="02010600030101010101" pitchFamily="2" charset="-122"/>
              </a:rPr>
              <a:t>元</a:t>
            </a:r>
            <a:r>
              <a:rPr lang="en-US" altLang="zh-CN" dirty="0">
                <a:solidFill>
                  <a:srgbClr val="0000FF"/>
                </a:solidFill>
                <a:latin typeface="宋体" panose="02010600030101010101" pitchFamily="2" charset="-122"/>
                <a:ea typeface="宋体" panose="02010600030101010101" pitchFamily="2" charset="-122"/>
              </a:rPr>
              <a:t>.</a:t>
            </a:r>
            <a:endParaRPr lang="en-US" altLang="zh-CN" dirty="0">
              <a:solidFill>
                <a:srgbClr val="0000FF"/>
              </a:solidFill>
              <a:latin typeface="宋体" panose="02010600030101010101" pitchFamily="2" charset="-122"/>
              <a:ea typeface="宋体" panose="02010600030101010101" pitchFamily="2" charset="-122"/>
            </a:endParaRPr>
          </a:p>
        </p:txBody>
      </p:sp>
    </p:spTree>
  </p:cSld>
  <p:clrMapOvr>
    <a:masterClrMapping/>
  </p:clrMapOvr>
  <p:transition advTm="8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4"/>
          <p:cNvSpPr txBox="1"/>
          <p:nvPr/>
        </p:nvSpPr>
        <p:spPr>
          <a:xfrm>
            <a:off x="606425" y="998538"/>
            <a:ext cx="8242300" cy="3328670"/>
          </a:xfrm>
          <a:prstGeom prst="rect">
            <a:avLst/>
          </a:prstGeom>
          <a:noFill/>
          <a:ln w="9525">
            <a:noFill/>
          </a:ln>
        </p:spPr>
        <p:txBody>
          <a:bodyPr>
            <a:spAutoFit/>
          </a:bodyPr>
          <a:lstStyle/>
          <a:p>
            <a:pPr lvl="0" eaLnBrk="1" hangingPunct="1">
              <a:lnSpc>
                <a:spcPct val="130000"/>
              </a:lnSpc>
            </a:pPr>
            <a:r>
              <a:rPr lang="en-US" altLang="zh-CN" dirty="0">
                <a:latin typeface="宋体" panose="02010600030101010101" pitchFamily="2" charset="-122"/>
                <a:ea typeface="宋体" panose="02010600030101010101" pitchFamily="2" charset="-122"/>
              </a:rPr>
              <a:t>4.</a:t>
            </a:r>
            <a:r>
              <a:rPr lang="zh-CN" altLang="en-US" dirty="0">
                <a:latin typeface="宋体" panose="02010600030101010101" pitchFamily="2" charset="-122"/>
                <a:ea typeface="宋体" panose="02010600030101010101" pitchFamily="2" charset="-122"/>
              </a:rPr>
              <a:t>我市一家电子计算器专卖店每只进价</a:t>
            </a:r>
            <a:r>
              <a:rPr lang="en-US" altLang="zh-CN" dirty="0">
                <a:latin typeface="宋体" panose="02010600030101010101" pitchFamily="2" charset="-122"/>
                <a:ea typeface="宋体" panose="02010600030101010101" pitchFamily="2" charset="-122"/>
              </a:rPr>
              <a:t>13</a:t>
            </a:r>
            <a:r>
              <a:rPr lang="zh-CN" altLang="en-US" dirty="0">
                <a:latin typeface="宋体" panose="02010600030101010101" pitchFamily="2" charset="-122"/>
                <a:ea typeface="宋体" panose="02010600030101010101" pitchFamily="2" charset="-122"/>
              </a:rPr>
              <a:t>元，售价</a:t>
            </a:r>
            <a:r>
              <a:rPr lang="en-US" altLang="zh-CN" dirty="0">
                <a:latin typeface="宋体" panose="02010600030101010101" pitchFamily="2" charset="-122"/>
                <a:ea typeface="宋体" panose="02010600030101010101" pitchFamily="2" charset="-122"/>
              </a:rPr>
              <a:t>20</a:t>
            </a:r>
            <a:r>
              <a:rPr lang="zh-CN" altLang="en-US" dirty="0">
                <a:latin typeface="宋体" panose="02010600030101010101" pitchFamily="2" charset="-122"/>
                <a:ea typeface="宋体" panose="02010600030101010101" pitchFamily="2" charset="-122"/>
              </a:rPr>
              <a:t>元，多买优惠：凡是一次买</a:t>
            </a:r>
            <a:r>
              <a:rPr lang="en-US" altLang="zh-CN" dirty="0">
                <a:latin typeface="宋体" panose="02010600030101010101" pitchFamily="2" charset="-122"/>
                <a:ea typeface="宋体" panose="02010600030101010101" pitchFamily="2" charset="-122"/>
              </a:rPr>
              <a:t>10</a:t>
            </a:r>
            <a:r>
              <a:rPr lang="zh-CN" altLang="en-US" dirty="0">
                <a:latin typeface="宋体" panose="02010600030101010101" pitchFamily="2" charset="-122"/>
                <a:ea typeface="宋体" panose="02010600030101010101" pitchFamily="2" charset="-122"/>
              </a:rPr>
              <a:t>只以上的，每多买</a:t>
            </a:r>
            <a:r>
              <a:rPr lang="en-US" altLang="zh-CN" dirty="0">
                <a:latin typeface="宋体" panose="02010600030101010101" pitchFamily="2" charset="-122"/>
                <a:ea typeface="宋体" panose="02010600030101010101" pitchFamily="2" charset="-122"/>
              </a:rPr>
              <a:t>1</a:t>
            </a:r>
            <a:r>
              <a:rPr lang="zh-CN" altLang="en-US" dirty="0">
                <a:latin typeface="宋体" panose="02010600030101010101" pitchFamily="2" charset="-122"/>
                <a:ea typeface="宋体" panose="02010600030101010101" pitchFamily="2" charset="-122"/>
              </a:rPr>
              <a:t>只，所买的全部计算器每只就降低</a:t>
            </a:r>
            <a:r>
              <a:rPr lang="en-US" altLang="zh-CN" dirty="0">
                <a:latin typeface="宋体" panose="02010600030101010101" pitchFamily="2" charset="-122"/>
                <a:ea typeface="宋体" panose="02010600030101010101" pitchFamily="2" charset="-122"/>
              </a:rPr>
              <a:t>0.10</a:t>
            </a:r>
            <a:r>
              <a:rPr lang="zh-CN" altLang="en-US" dirty="0">
                <a:latin typeface="宋体" panose="02010600030101010101" pitchFamily="2" charset="-122"/>
                <a:ea typeface="宋体" panose="02010600030101010101" pitchFamily="2" charset="-122"/>
              </a:rPr>
              <a:t>元，例如，某人买</a:t>
            </a:r>
            <a:r>
              <a:rPr lang="en-US" altLang="zh-CN" dirty="0">
                <a:latin typeface="宋体" panose="02010600030101010101" pitchFamily="2" charset="-122"/>
                <a:ea typeface="宋体" panose="02010600030101010101" pitchFamily="2" charset="-122"/>
              </a:rPr>
              <a:t>20</a:t>
            </a:r>
            <a:r>
              <a:rPr lang="zh-CN" altLang="en-US" dirty="0">
                <a:latin typeface="宋体" panose="02010600030101010101" pitchFamily="2" charset="-122"/>
                <a:ea typeface="宋体" panose="02010600030101010101" pitchFamily="2" charset="-122"/>
              </a:rPr>
              <a:t>只计算器，于是每只降价</a:t>
            </a:r>
            <a:r>
              <a:rPr lang="en-US" altLang="zh-CN" dirty="0">
                <a:latin typeface="宋体" panose="02010600030101010101" pitchFamily="2" charset="-122"/>
                <a:ea typeface="宋体" panose="02010600030101010101" pitchFamily="2" charset="-122"/>
              </a:rPr>
              <a:t>0.10×(20-10)=1(</a:t>
            </a:r>
            <a:r>
              <a:rPr lang="zh-CN" altLang="en-US" dirty="0">
                <a:latin typeface="宋体" panose="02010600030101010101" pitchFamily="2" charset="-122"/>
                <a:ea typeface="宋体" panose="02010600030101010101" pitchFamily="2" charset="-122"/>
              </a:rPr>
              <a:t>元</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因此，所买的全部</a:t>
            </a:r>
            <a:r>
              <a:rPr lang="en-US" altLang="zh-CN" dirty="0">
                <a:latin typeface="宋体" panose="02010600030101010101" pitchFamily="2" charset="-122"/>
                <a:ea typeface="宋体" panose="02010600030101010101" pitchFamily="2" charset="-122"/>
              </a:rPr>
              <a:t>20</a:t>
            </a:r>
            <a:r>
              <a:rPr lang="zh-CN" altLang="en-US" dirty="0">
                <a:latin typeface="宋体" panose="02010600030101010101" pitchFamily="2" charset="-122"/>
                <a:ea typeface="宋体" panose="02010600030101010101" pitchFamily="2" charset="-122"/>
              </a:rPr>
              <a:t>只计算器都按照每只</a:t>
            </a:r>
            <a:r>
              <a:rPr lang="en-US" altLang="zh-CN" dirty="0">
                <a:latin typeface="宋体" panose="02010600030101010101" pitchFamily="2" charset="-122"/>
                <a:ea typeface="宋体" panose="02010600030101010101" pitchFamily="2" charset="-122"/>
              </a:rPr>
              <a:t>19</a:t>
            </a:r>
            <a:r>
              <a:rPr lang="zh-CN" altLang="en-US" dirty="0">
                <a:latin typeface="宋体" panose="02010600030101010101" pitchFamily="2" charset="-122"/>
                <a:ea typeface="宋体" panose="02010600030101010101" pitchFamily="2" charset="-122"/>
              </a:rPr>
              <a:t>元计算，但是最低价为每只</a:t>
            </a:r>
            <a:r>
              <a:rPr lang="en-US" altLang="zh-CN" dirty="0">
                <a:latin typeface="宋体" panose="02010600030101010101" pitchFamily="2" charset="-122"/>
                <a:ea typeface="宋体" panose="02010600030101010101" pitchFamily="2" charset="-122"/>
              </a:rPr>
              <a:t>16</a:t>
            </a:r>
            <a:r>
              <a:rPr lang="zh-CN" altLang="en-US" dirty="0">
                <a:latin typeface="宋体" panose="02010600030101010101" pitchFamily="2" charset="-122"/>
                <a:ea typeface="宋体" panose="02010600030101010101" pitchFamily="2" charset="-122"/>
              </a:rPr>
              <a:t>元</a:t>
            </a:r>
            <a:r>
              <a:rPr lang="en-US" altLang="zh-CN" dirty="0">
                <a:latin typeface="宋体" panose="02010600030101010101" pitchFamily="2" charset="-122"/>
                <a:ea typeface="宋体" panose="02010600030101010101" pitchFamily="2" charset="-122"/>
              </a:rPr>
              <a:t>.</a:t>
            </a:r>
            <a:endParaRPr lang="en-US" altLang="zh-CN" dirty="0">
              <a:latin typeface="宋体" panose="02010600030101010101" pitchFamily="2" charset="-122"/>
              <a:ea typeface="宋体" panose="02010600030101010101" pitchFamily="2" charset="-122"/>
            </a:endParaRPr>
          </a:p>
          <a:p>
            <a:pPr lvl="0" eaLnBrk="1" hangingPunct="1">
              <a:lnSpc>
                <a:spcPct val="130000"/>
              </a:lnSpc>
            </a:pPr>
            <a:r>
              <a:rPr lang="en-US" altLang="zh-CN" dirty="0">
                <a:latin typeface="宋体" panose="02010600030101010101" pitchFamily="2" charset="-122"/>
                <a:ea typeface="宋体" panose="02010600030101010101" pitchFamily="2" charset="-122"/>
              </a:rPr>
              <a:t>(1)</a:t>
            </a:r>
            <a:r>
              <a:rPr lang="zh-CN" altLang="en-US" dirty="0">
                <a:latin typeface="宋体" panose="02010600030101010101" pitchFamily="2" charset="-122"/>
                <a:ea typeface="宋体" panose="02010600030101010101" pitchFamily="2" charset="-122"/>
              </a:rPr>
              <a:t>求一次至少买多少只，才能以最低价购买？</a:t>
            </a:r>
            <a:endParaRPr lang="zh-CN" altLang="en-US" dirty="0">
              <a:latin typeface="宋体" panose="02010600030101010101" pitchFamily="2" charset="-122"/>
              <a:ea typeface="宋体" panose="02010600030101010101" pitchFamily="2" charset="-122"/>
            </a:endParaRPr>
          </a:p>
          <a:p>
            <a:pPr lvl="0" eaLnBrk="1" hangingPunct="1">
              <a:lnSpc>
                <a:spcPct val="130000"/>
              </a:lnSpc>
            </a:pPr>
            <a:r>
              <a:rPr lang="en-US" altLang="zh-CN" dirty="0">
                <a:latin typeface="宋体" panose="02010600030101010101" pitchFamily="2" charset="-122"/>
                <a:ea typeface="宋体" panose="02010600030101010101" pitchFamily="2" charset="-122"/>
              </a:rPr>
              <a:t>(2)</a:t>
            </a:r>
            <a:r>
              <a:rPr lang="zh-CN" altLang="en-US" dirty="0">
                <a:latin typeface="宋体" panose="02010600030101010101" pitchFamily="2" charset="-122"/>
                <a:ea typeface="宋体" panose="02010600030101010101" pitchFamily="2" charset="-122"/>
              </a:rPr>
              <a:t>写出该专卖店当一次销售</a:t>
            </a:r>
            <a:r>
              <a:rPr lang="en-US" altLang="zh-CN" dirty="0">
                <a:latin typeface="EU-BX" pitchFamily="65" charset="-122"/>
                <a:ea typeface="EU-BX" pitchFamily="65" charset="-122"/>
              </a:rPr>
              <a:t>x</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只</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时，所获利润</a:t>
            </a:r>
            <a:r>
              <a:rPr lang="en-US" altLang="zh-CN" dirty="0">
                <a:latin typeface="EU-BX" pitchFamily="65" charset="-122"/>
                <a:ea typeface="EU-BX" pitchFamily="65" charset="-122"/>
              </a:rPr>
              <a:t>y</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元</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与</a:t>
            </a:r>
            <a:r>
              <a:rPr lang="en-US" altLang="zh-CN" dirty="0">
                <a:latin typeface="EU-BX" pitchFamily="65" charset="-122"/>
                <a:ea typeface="EU-BX" pitchFamily="65" charset="-122"/>
              </a:rPr>
              <a:t>x</a:t>
            </a:r>
            <a:r>
              <a:rPr lang="en-US" altLang="zh-CN" i="1" dirty="0">
                <a:latin typeface="宋体" panose="02010600030101010101" pitchFamily="2" charset="-122"/>
                <a:ea typeface="宋体" panose="02010600030101010101" pitchFamily="2" charset="-122"/>
              </a:rPr>
              <a:t> </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只</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之间的函数关系式，并写出自变量</a:t>
            </a:r>
            <a:r>
              <a:rPr lang="en-US" altLang="zh-CN" i="1" dirty="0">
                <a:latin typeface="EU-BX" pitchFamily="65" charset="-122"/>
                <a:ea typeface="EU-BX" pitchFamily="65" charset="-122"/>
              </a:rPr>
              <a:t>x</a:t>
            </a:r>
            <a:r>
              <a:rPr lang="zh-CN" altLang="en-US" dirty="0">
                <a:latin typeface="宋体" panose="02010600030101010101" pitchFamily="2" charset="-122"/>
                <a:ea typeface="宋体" panose="02010600030101010101" pitchFamily="2" charset="-122"/>
              </a:rPr>
              <a:t>的取值范围；</a:t>
            </a:r>
            <a:endParaRPr lang="zh-CN" altLang="en-US" dirty="0">
              <a:latin typeface="宋体" panose="02010600030101010101" pitchFamily="2" charset="-122"/>
              <a:ea typeface="宋体" panose="02010600030101010101" pitchFamily="2" charset="-122"/>
            </a:endParaRPr>
          </a:p>
          <a:p>
            <a:pPr lvl="0" eaLnBrk="1" hangingPunct="1">
              <a:lnSpc>
                <a:spcPct val="130000"/>
              </a:lnSpc>
            </a:pPr>
            <a:r>
              <a:rPr lang="en-US" altLang="zh-CN" dirty="0">
                <a:latin typeface="宋体" panose="02010600030101010101" pitchFamily="2" charset="-122"/>
                <a:ea typeface="宋体" panose="02010600030101010101" pitchFamily="2" charset="-122"/>
              </a:rPr>
              <a:t>(3)</a:t>
            </a:r>
            <a:r>
              <a:rPr lang="zh-CN" altLang="en-US" dirty="0">
                <a:latin typeface="宋体" panose="02010600030101010101" pitchFamily="2" charset="-122"/>
                <a:ea typeface="宋体" panose="02010600030101010101" pitchFamily="2" charset="-122"/>
              </a:rPr>
              <a:t>若店主一次卖的只数在</a:t>
            </a:r>
            <a:r>
              <a:rPr lang="en-US" altLang="zh-CN" dirty="0">
                <a:latin typeface="宋体" panose="02010600030101010101" pitchFamily="2" charset="-122"/>
                <a:ea typeface="宋体" panose="02010600030101010101" pitchFamily="2" charset="-122"/>
              </a:rPr>
              <a:t>10</a:t>
            </a:r>
            <a:r>
              <a:rPr lang="zh-CN" altLang="en-US" dirty="0">
                <a:latin typeface="宋体" panose="02010600030101010101" pitchFamily="2" charset="-122"/>
                <a:ea typeface="宋体" panose="02010600030101010101" pitchFamily="2" charset="-122"/>
              </a:rPr>
              <a:t>只至</a:t>
            </a:r>
            <a:r>
              <a:rPr lang="en-US" altLang="zh-CN" dirty="0">
                <a:latin typeface="宋体" panose="02010600030101010101" pitchFamily="2" charset="-122"/>
                <a:ea typeface="宋体" panose="02010600030101010101" pitchFamily="2" charset="-122"/>
              </a:rPr>
              <a:t>50</a:t>
            </a:r>
            <a:r>
              <a:rPr lang="zh-CN" altLang="en-US" dirty="0">
                <a:latin typeface="宋体" panose="02010600030101010101" pitchFamily="2" charset="-122"/>
                <a:ea typeface="宋体" panose="02010600030101010101" pitchFamily="2" charset="-122"/>
              </a:rPr>
              <a:t>只之间，问一次卖多少只获得的利润最大？其最大利润为多少？</a:t>
            </a:r>
            <a:r>
              <a:rPr lang="zh-CN" altLang="en-US" dirty="0">
                <a:solidFill>
                  <a:srgbClr val="660033"/>
                </a:solidFill>
                <a:latin typeface="宋体" panose="02010600030101010101" pitchFamily="2" charset="-122"/>
                <a:ea typeface="宋体" panose="02010600030101010101" pitchFamily="2" charset="-122"/>
              </a:rPr>
              <a:t> </a:t>
            </a:r>
            <a:endParaRPr lang="zh-CN" altLang="en-US" dirty="0">
              <a:solidFill>
                <a:srgbClr val="660033"/>
              </a:solidFill>
              <a:latin typeface="宋体" panose="02010600030101010101" pitchFamily="2" charset="-122"/>
              <a:ea typeface="宋体" panose="02010600030101010101" pitchFamily="2" charset="-122"/>
            </a:endParaRPr>
          </a:p>
        </p:txBody>
      </p:sp>
    </p:spTree>
  </p:cSld>
  <p:clrMapOvr>
    <a:masterClrMapping/>
  </p:clrMapOvr>
  <p:transition advTm="8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4"/>
          <p:cNvSpPr txBox="1"/>
          <p:nvPr/>
        </p:nvSpPr>
        <p:spPr>
          <a:xfrm>
            <a:off x="606425" y="998538"/>
            <a:ext cx="8242300" cy="2749550"/>
          </a:xfrm>
          <a:prstGeom prst="rect">
            <a:avLst/>
          </a:prstGeom>
          <a:noFill/>
          <a:ln w="9525">
            <a:noFill/>
          </a:ln>
        </p:spPr>
        <p:txBody>
          <a:bodyPr>
            <a:spAutoFit/>
          </a:bodyPr>
          <a:lstStyle/>
          <a:p>
            <a:pPr>
              <a:lnSpc>
                <a:spcPct val="120000"/>
              </a:lnSpc>
            </a:pPr>
            <a:r>
              <a:rPr lang="en-US" altLang="zh-CN" sz="2400" dirty="0" smtClean="0">
                <a:latin typeface="+mn-ea"/>
                <a:ea typeface="+mn-ea"/>
              </a:rPr>
              <a:t>5</a:t>
            </a:r>
            <a:r>
              <a:rPr lang="en-US" altLang="zh-CN" sz="2400" dirty="0" smtClean="0">
                <a:latin typeface="+mn-ea"/>
                <a:ea typeface="+mn-ea"/>
              </a:rPr>
              <a:t>.</a:t>
            </a:r>
            <a:r>
              <a:rPr lang="zh-CN" altLang="zh-CN" sz="2400" dirty="0" smtClean="0">
                <a:latin typeface="+mn-ea"/>
                <a:ea typeface="+mn-ea"/>
              </a:rPr>
              <a:t>某</a:t>
            </a:r>
            <a:r>
              <a:rPr lang="zh-CN" altLang="zh-CN" sz="2400" dirty="0" smtClean="0">
                <a:latin typeface="+mn-ea"/>
                <a:ea typeface="+mn-ea"/>
              </a:rPr>
              <a:t>男排队员站在发球区发球，排球向正前方行进，行进高度</a:t>
            </a:r>
            <a:r>
              <a:rPr lang="en-US" altLang="zh-CN" sz="2400" dirty="0" smtClean="0">
                <a:latin typeface="+mn-ea"/>
                <a:ea typeface="+mn-ea"/>
              </a:rPr>
              <a:t> y(m)</a:t>
            </a:r>
            <a:r>
              <a:rPr lang="zh-CN" altLang="zh-CN" sz="2400" dirty="0" smtClean="0">
                <a:latin typeface="+mn-ea"/>
                <a:ea typeface="+mn-ea"/>
              </a:rPr>
              <a:t>与水平距离</a:t>
            </a:r>
            <a:r>
              <a:rPr lang="en-US" altLang="zh-CN" sz="2400" dirty="0" smtClean="0">
                <a:latin typeface="+mn-ea"/>
                <a:ea typeface="+mn-ea"/>
              </a:rPr>
              <a:t>x(m)</a:t>
            </a:r>
            <a:r>
              <a:rPr lang="zh-CN" altLang="zh-CN" sz="2400" dirty="0" smtClean="0">
                <a:latin typeface="+mn-ea"/>
                <a:ea typeface="+mn-ea"/>
              </a:rPr>
              <a:t>之间的函</a:t>
            </a:r>
            <a:r>
              <a:rPr lang="zh-CN" altLang="zh-CN" sz="2400" dirty="0" smtClean="0">
                <a:latin typeface="+mn-ea"/>
                <a:ea typeface="+mn-ea"/>
              </a:rPr>
              <a:t>数解</a:t>
            </a:r>
            <a:r>
              <a:rPr lang="zh-CN" altLang="zh-CN" sz="2400" dirty="0" smtClean="0">
                <a:latin typeface="+mn-ea"/>
                <a:ea typeface="+mn-ea"/>
              </a:rPr>
              <a:t>析式是</a:t>
            </a:r>
            <a:r>
              <a:rPr lang="en-US" altLang="zh-CN" sz="2400" dirty="0" smtClean="0">
                <a:latin typeface="+mn-ea"/>
                <a:ea typeface="+mn-ea"/>
              </a:rPr>
              <a:t> </a:t>
            </a:r>
            <a:r>
              <a:rPr lang="en-US" altLang="zh-CN" sz="2400" dirty="0" smtClean="0">
                <a:latin typeface="+mn-ea"/>
                <a:ea typeface="+mn-ea"/>
              </a:rPr>
              <a:t>           </a:t>
            </a:r>
            <a:r>
              <a:rPr lang="zh-CN" altLang="zh-CN" sz="2400" dirty="0" smtClean="0">
                <a:latin typeface="+mn-ea"/>
                <a:ea typeface="+mn-ea"/>
              </a:rPr>
              <a:t>。</a:t>
            </a:r>
            <a:endParaRPr lang="zh-CN" altLang="zh-CN" sz="2400" dirty="0" smtClean="0">
              <a:latin typeface="+mn-ea"/>
              <a:ea typeface="+mn-ea"/>
            </a:endParaRPr>
          </a:p>
          <a:p>
            <a:pPr>
              <a:lnSpc>
                <a:spcPct val="120000"/>
              </a:lnSpc>
            </a:pPr>
            <a:r>
              <a:rPr lang="zh-CN" altLang="zh-CN" sz="2400" dirty="0" smtClean="0">
                <a:latin typeface="+mn-ea"/>
                <a:ea typeface="+mn-ea"/>
              </a:rPr>
              <a:t>求：①已知排球场地长</a:t>
            </a:r>
            <a:r>
              <a:rPr lang="en-US" altLang="zh-CN" sz="2400" dirty="0" smtClean="0">
                <a:latin typeface="+mn-ea"/>
                <a:ea typeface="+mn-ea"/>
              </a:rPr>
              <a:t>18</a:t>
            </a:r>
            <a:r>
              <a:rPr lang="zh-CN" altLang="zh-CN" sz="2400" dirty="0" smtClean="0">
                <a:latin typeface="+mn-ea"/>
                <a:ea typeface="+mn-ea"/>
              </a:rPr>
              <a:t>米，排球能否</a:t>
            </a:r>
            <a:r>
              <a:rPr lang="zh-CN" altLang="zh-CN" sz="2400" dirty="0" smtClean="0">
                <a:latin typeface="+mn-ea"/>
                <a:ea typeface="+mn-ea"/>
              </a:rPr>
              <a:t>出界</a:t>
            </a:r>
            <a:r>
              <a:rPr lang="zh-CN" altLang="zh-CN" sz="2400" dirty="0" smtClean="0">
                <a:latin typeface="+mn-ea"/>
                <a:ea typeface="+mn-ea"/>
              </a:rPr>
              <a:t>？</a:t>
            </a:r>
            <a:endParaRPr lang="zh-CN" altLang="zh-CN" sz="2400" dirty="0" smtClean="0">
              <a:latin typeface="+mn-ea"/>
              <a:ea typeface="+mn-ea"/>
            </a:endParaRPr>
          </a:p>
          <a:p>
            <a:pPr>
              <a:lnSpc>
                <a:spcPct val="120000"/>
              </a:lnSpc>
            </a:pPr>
            <a:r>
              <a:rPr lang="zh-CN" altLang="zh-CN" sz="2400" dirty="0" smtClean="0">
                <a:latin typeface="+mn-ea"/>
                <a:ea typeface="+mn-ea"/>
              </a:rPr>
              <a:t>②当排球走过的水平距离是多少时，排球</a:t>
            </a:r>
            <a:r>
              <a:rPr lang="zh-CN" altLang="zh-CN" sz="2400" dirty="0" smtClean="0">
                <a:latin typeface="+mn-ea"/>
                <a:ea typeface="+mn-ea"/>
              </a:rPr>
              <a:t>距离</a:t>
            </a:r>
            <a:r>
              <a:rPr lang="zh-CN" altLang="zh-CN" sz="2400" dirty="0" smtClean="0">
                <a:latin typeface="+mn-ea"/>
                <a:ea typeface="+mn-ea"/>
              </a:rPr>
              <a:t>地面最高？</a:t>
            </a:r>
            <a:endParaRPr lang="zh-CN" altLang="zh-CN" sz="2400" dirty="0" smtClean="0">
              <a:latin typeface="+mn-ea"/>
              <a:ea typeface="+mn-ea"/>
            </a:endParaRPr>
          </a:p>
          <a:p>
            <a:pPr>
              <a:lnSpc>
                <a:spcPct val="120000"/>
              </a:lnSpc>
            </a:pPr>
            <a:r>
              <a:rPr lang="zh-CN" altLang="zh-CN" sz="2400" dirty="0" smtClean="0">
                <a:latin typeface="+mn-ea"/>
                <a:ea typeface="+mn-ea"/>
              </a:rPr>
              <a:t>③已知排球网距离发球点</a:t>
            </a:r>
            <a:r>
              <a:rPr lang="en-US" altLang="zh-CN" sz="2400" dirty="0" smtClean="0">
                <a:latin typeface="+mn-ea"/>
                <a:ea typeface="+mn-ea"/>
              </a:rPr>
              <a:t>9</a:t>
            </a:r>
            <a:r>
              <a:rPr lang="zh-CN" altLang="zh-CN" sz="2400" dirty="0" smtClean="0">
                <a:latin typeface="+mn-ea"/>
                <a:ea typeface="+mn-ea"/>
              </a:rPr>
              <a:t>米，网高</a:t>
            </a:r>
            <a:r>
              <a:rPr lang="en-US" altLang="zh-CN" sz="2400" dirty="0" smtClean="0">
                <a:latin typeface="+mn-ea"/>
                <a:ea typeface="+mn-ea"/>
              </a:rPr>
              <a:t>2.43</a:t>
            </a:r>
            <a:r>
              <a:rPr lang="zh-CN" altLang="zh-CN" sz="2400" dirty="0" smtClean="0">
                <a:latin typeface="+mn-ea"/>
                <a:ea typeface="+mn-ea"/>
              </a:rPr>
              <a:t>米，排球是否能打过网？</a:t>
            </a:r>
            <a:endParaRPr lang="zh-CN" altLang="zh-CN" sz="2400" dirty="0">
              <a:latin typeface="+mn-ea"/>
              <a:ea typeface="+mn-ea"/>
            </a:endParaRPr>
          </a:p>
        </p:txBody>
      </p:sp>
      <p:pic>
        <p:nvPicPr>
          <p:cNvPr id="3" name="图片 2"/>
          <p:cNvPicPr/>
          <p:nvPr/>
        </p:nvPicPr>
        <p:blipFill>
          <a:blip r:embed="rId1" cstate="print"/>
          <a:stretch>
            <a:fillRect/>
          </a:stretch>
        </p:blipFill>
        <p:spPr>
          <a:xfrm>
            <a:off x="6775058" y="1431486"/>
            <a:ext cx="1623353" cy="517910"/>
          </a:xfrm>
          <a:prstGeom prst="rect">
            <a:avLst/>
          </a:prstGeom>
          <a:noFill/>
          <a:ln w="9525">
            <a:noFill/>
          </a:ln>
        </p:spPr>
      </p:pic>
    </p:spTree>
  </p:cSld>
  <p:clrMapOvr>
    <a:masterClrMapping/>
  </p:clrMapOvr>
  <p:transition advTm="8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4"/>
          <p:cNvSpPr txBox="1"/>
          <p:nvPr/>
        </p:nvSpPr>
        <p:spPr>
          <a:xfrm>
            <a:off x="606425" y="998538"/>
            <a:ext cx="8242300" cy="4799965"/>
          </a:xfrm>
          <a:prstGeom prst="rect">
            <a:avLst/>
          </a:prstGeom>
          <a:noFill/>
          <a:ln w="9525">
            <a:noFill/>
          </a:ln>
        </p:spPr>
        <p:txBody>
          <a:bodyPr>
            <a:spAutoFit/>
          </a:bodyPr>
          <a:lstStyle/>
          <a:p>
            <a:r>
              <a:rPr lang="en-US" altLang="zh-CN" sz="2400" dirty="0" smtClean="0">
                <a:latin typeface="+mn-ea"/>
                <a:ea typeface="+mn-ea"/>
              </a:rPr>
              <a:t>6.</a:t>
            </a:r>
            <a:r>
              <a:rPr lang="zh-CN" altLang="zh-CN" sz="2400" dirty="0" smtClean="0">
                <a:latin typeface="+mn-ea"/>
                <a:ea typeface="+mn-ea"/>
              </a:rPr>
              <a:t>某</a:t>
            </a:r>
            <a:r>
              <a:rPr lang="zh-CN" altLang="zh-CN" sz="2400" dirty="0" smtClean="0">
                <a:latin typeface="+mn-ea"/>
                <a:ea typeface="+mn-ea"/>
              </a:rPr>
              <a:t>化工材料经销公司购进了一种化工原料共</a:t>
            </a:r>
            <a:r>
              <a:rPr lang="en-US" altLang="zh-CN" sz="2400" dirty="0" smtClean="0">
                <a:latin typeface="+mn-ea"/>
                <a:ea typeface="+mn-ea"/>
              </a:rPr>
              <a:t>7000kg</a:t>
            </a:r>
            <a:r>
              <a:rPr lang="zh-CN" altLang="zh-CN" sz="2400" dirty="0" smtClean="0">
                <a:latin typeface="+mn-ea"/>
                <a:ea typeface="+mn-ea"/>
              </a:rPr>
              <a:t>，购进价格为</a:t>
            </a:r>
            <a:r>
              <a:rPr lang="en-US" altLang="zh-CN" sz="2400" dirty="0" smtClean="0">
                <a:latin typeface="+mn-ea"/>
                <a:ea typeface="+mn-ea"/>
              </a:rPr>
              <a:t>30</a:t>
            </a:r>
            <a:r>
              <a:rPr lang="zh-CN" altLang="zh-CN" sz="2400" dirty="0" smtClean="0">
                <a:latin typeface="+mn-ea"/>
                <a:ea typeface="+mn-ea"/>
              </a:rPr>
              <a:t>元</a:t>
            </a:r>
            <a:r>
              <a:rPr lang="en-US" altLang="zh-CN" sz="2400" dirty="0" smtClean="0">
                <a:latin typeface="+mn-ea"/>
                <a:ea typeface="+mn-ea"/>
              </a:rPr>
              <a:t>/kg</a:t>
            </a:r>
            <a:r>
              <a:rPr lang="zh-CN" altLang="zh-CN" sz="2400" dirty="0" smtClean="0">
                <a:latin typeface="+mn-ea"/>
                <a:ea typeface="+mn-ea"/>
              </a:rPr>
              <a:t>，物价部门</a:t>
            </a:r>
            <a:r>
              <a:rPr lang="en-US" altLang="zh-CN" sz="2400" dirty="0" smtClean="0">
                <a:latin typeface="+mn-ea"/>
                <a:ea typeface="+mn-ea"/>
              </a:rPr>
              <a:t> </a:t>
            </a:r>
            <a:r>
              <a:rPr lang="zh-CN" altLang="zh-CN" sz="2400" dirty="0" smtClean="0">
                <a:latin typeface="+mn-ea"/>
                <a:ea typeface="+mn-ea"/>
              </a:rPr>
              <a:t>规定其销售单价不得高于</a:t>
            </a:r>
            <a:r>
              <a:rPr lang="en-US" altLang="zh-CN" sz="2400" dirty="0" smtClean="0">
                <a:latin typeface="+mn-ea"/>
                <a:ea typeface="+mn-ea"/>
              </a:rPr>
              <a:t>70</a:t>
            </a:r>
            <a:r>
              <a:rPr lang="zh-CN" altLang="zh-CN" sz="2400" dirty="0" smtClean="0">
                <a:latin typeface="+mn-ea"/>
                <a:ea typeface="+mn-ea"/>
              </a:rPr>
              <a:t>元</a:t>
            </a:r>
            <a:r>
              <a:rPr lang="en-US" altLang="zh-CN" sz="2400" dirty="0" smtClean="0">
                <a:latin typeface="+mn-ea"/>
                <a:ea typeface="+mn-ea"/>
              </a:rPr>
              <a:t>/kg</a:t>
            </a:r>
            <a:r>
              <a:rPr lang="zh-CN" altLang="zh-CN" sz="2400" dirty="0" smtClean="0">
                <a:latin typeface="+mn-ea"/>
                <a:ea typeface="+mn-ea"/>
              </a:rPr>
              <a:t>，也不得低于</a:t>
            </a:r>
            <a:r>
              <a:rPr lang="en-US" altLang="zh-CN" sz="2400" dirty="0" smtClean="0">
                <a:latin typeface="+mn-ea"/>
                <a:ea typeface="+mn-ea"/>
              </a:rPr>
              <a:t>30</a:t>
            </a:r>
            <a:r>
              <a:rPr lang="zh-CN" altLang="zh-CN" sz="2400" dirty="0" smtClean="0">
                <a:latin typeface="+mn-ea"/>
                <a:ea typeface="+mn-ea"/>
              </a:rPr>
              <a:t>元</a:t>
            </a:r>
            <a:r>
              <a:rPr lang="en-US" altLang="zh-CN" sz="2400" dirty="0" smtClean="0">
                <a:latin typeface="+mn-ea"/>
                <a:ea typeface="+mn-ea"/>
              </a:rPr>
              <a:t>/kg</a:t>
            </a:r>
            <a:r>
              <a:rPr lang="zh-CN" altLang="zh-CN" sz="2400" dirty="0" smtClean="0">
                <a:latin typeface="+mn-ea"/>
                <a:ea typeface="+mn-ea"/>
              </a:rPr>
              <a:t>．市场调查发现，单价定为</a:t>
            </a:r>
            <a:r>
              <a:rPr lang="en-US" altLang="zh-CN" sz="2400" dirty="0" smtClean="0">
                <a:latin typeface="+mn-ea"/>
                <a:ea typeface="+mn-ea"/>
              </a:rPr>
              <a:t>70</a:t>
            </a:r>
            <a:r>
              <a:rPr lang="zh-CN" altLang="zh-CN" sz="2400" dirty="0" smtClean="0">
                <a:latin typeface="+mn-ea"/>
                <a:ea typeface="+mn-ea"/>
              </a:rPr>
              <a:t>元时，日均销售</a:t>
            </a:r>
            <a:r>
              <a:rPr lang="en-US" altLang="zh-CN" sz="2400" dirty="0" smtClean="0">
                <a:latin typeface="+mn-ea"/>
                <a:ea typeface="+mn-ea"/>
              </a:rPr>
              <a:t>60kg</a:t>
            </a:r>
            <a:r>
              <a:rPr lang="zh-CN" altLang="zh-CN" sz="2400" dirty="0" smtClean="0">
                <a:latin typeface="+mn-ea"/>
                <a:ea typeface="+mn-ea"/>
              </a:rPr>
              <a:t>；单价每降低</a:t>
            </a:r>
            <a:r>
              <a:rPr lang="en-US" altLang="zh-CN" sz="2400" dirty="0" smtClean="0">
                <a:latin typeface="+mn-ea"/>
                <a:ea typeface="+mn-ea"/>
              </a:rPr>
              <a:t>1</a:t>
            </a:r>
            <a:r>
              <a:rPr lang="zh-CN" altLang="zh-CN" sz="2400" dirty="0" smtClean="0">
                <a:latin typeface="+mn-ea"/>
                <a:ea typeface="+mn-ea"/>
              </a:rPr>
              <a:t>元，日均多售出</a:t>
            </a:r>
            <a:r>
              <a:rPr lang="en-US" altLang="zh-CN" sz="2400" dirty="0" smtClean="0">
                <a:latin typeface="+mn-ea"/>
                <a:ea typeface="+mn-ea"/>
              </a:rPr>
              <a:t>2kg</a:t>
            </a:r>
            <a:r>
              <a:rPr lang="zh-CN" altLang="zh-CN" sz="2400" dirty="0" smtClean="0">
                <a:latin typeface="+mn-ea"/>
                <a:ea typeface="+mn-ea"/>
              </a:rPr>
              <a:t>．在销售过程中，每天还要支出其他费用</a:t>
            </a:r>
            <a:r>
              <a:rPr lang="en-US" altLang="zh-CN" sz="2400" dirty="0" smtClean="0">
                <a:latin typeface="+mn-ea"/>
                <a:ea typeface="+mn-ea"/>
              </a:rPr>
              <a:t>500</a:t>
            </a:r>
            <a:r>
              <a:rPr lang="zh-CN" altLang="zh-CN" sz="2400" dirty="0" smtClean="0">
                <a:latin typeface="+mn-ea"/>
                <a:ea typeface="+mn-ea"/>
              </a:rPr>
              <a:t>元（天数不足一天时，按整天计算）．设销售单价为</a:t>
            </a:r>
            <a:r>
              <a:rPr lang="en-US" altLang="zh-CN" sz="2400" dirty="0" smtClean="0">
                <a:latin typeface="+mn-ea"/>
                <a:ea typeface="+mn-ea"/>
              </a:rPr>
              <a:t>x</a:t>
            </a:r>
            <a:r>
              <a:rPr lang="zh-CN" altLang="zh-CN" sz="2400" dirty="0" smtClean="0">
                <a:latin typeface="+mn-ea"/>
                <a:ea typeface="+mn-ea"/>
              </a:rPr>
              <a:t>元，日均获利为</a:t>
            </a:r>
            <a:r>
              <a:rPr lang="en-US" altLang="zh-CN" sz="2400" dirty="0" smtClean="0">
                <a:latin typeface="+mn-ea"/>
                <a:ea typeface="+mn-ea"/>
              </a:rPr>
              <a:t>y</a:t>
            </a:r>
            <a:r>
              <a:rPr lang="zh-CN" altLang="zh-CN" sz="2400" dirty="0" smtClean="0">
                <a:latin typeface="+mn-ea"/>
                <a:ea typeface="+mn-ea"/>
              </a:rPr>
              <a:t>元</a:t>
            </a:r>
            <a:r>
              <a:rPr lang="zh-CN" altLang="zh-CN" sz="2400" dirty="0" smtClean="0">
                <a:latin typeface="+mn-ea"/>
                <a:ea typeface="+mn-ea"/>
              </a:rPr>
              <a:t>．</a:t>
            </a:r>
            <a:r>
              <a:rPr lang="zh-CN" altLang="zh-CN" sz="2400" dirty="0" smtClean="0">
                <a:latin typeface="+mn-ea"/>
                <a:ea typeface="+mn-ea"/>
              </a:rPr>
              <a:t> </a:t>
            </a:r>
            <a:endParaRPr lang="en-US" altLang="zh-CN" sz="2400" dirty="0" smtClean="0">
              <a:latin typeface="+mn-ea"/>
              <a:ea typeface="+mn-ea"/>
            </a:endParaRPr>
          </a:p>
          <a:p>
            <a:r>
              <a:rPr lang="zh-CN" altLang="zh-CN" sz="2400" dirty="0" smtClean="0">
                <a:latin typeface="+mn-ea"/>
                <a:ea typeface="+mn-ea"/>
              </a:rPr>
              <a:t>（</a:t>
            </a:r>
            <a:r>
              <a:rPr lang="en-US" altLang="zh-CN" sz="2400" dirty="0" smtClean="0">
                <a:latin typeface="+mn-ea"/>
                <a:ea typeface="+mn-ea"/>
              </a:rPr>
              <a:t>1</a:t>
            </a:r>
            <a:r>
              <a:rPr lang="zh-CN" altLang="zh-CN" sz="2400" dirty="0" smtClean="0">
                <a:latin typeface="+mn-ea"/>
                <a:ea typeface="+mn-ea"/>
              </a:rPr>
              <a:t>）求</a:t>
            </a:r>
            <a:r>
              <a:rPr lang="en-US" altLang="zh-CN" sz="2400" dirty="0" smtClean="0">
                <a:latin typeface="+mn-ea"/>
                <a:ea typeface="+mn-ea"/>
              </a:rPr>
              <a:t>y</a:t>
            </a:r>
            <a:r>
              <a:rPr lang="zh-CN" altLang="zh-CN" sz="2400" dirty="0" smtClean="0">
                <a:latin typeface="+mn-ea"/>
                <a:ea typeface="+mn-ea"/>
              </a:rPr>
              <a:t>关于</a:t>
            </a:r>
            <a:r>
              <a:rPr lang="en-US" altLang="zh-CN" sz="2400" dirty="0" smtClean="0">
                <a:latin typeface="+mn-ea"/>
                <a:ea typeface="+mn-ea"/>
              </a:rPr>
              <a:t>x</a:t>
            </a:r>
            <a:r>
              <a:rPr lang="zh-CN" altLang="zh-CN" sz="2400" dirty="0" smtClean="0">
                <a:latin typeface="+mn-ea"/>
                <a:ea typeface="+mn-ea"/>
              </a:rPr>
              <a:t>的二次函数表达式，并注明</a:t>
            </a:r>
            <a:r>
              <a:rPr lang="en-US" altLang="zh-CN" sz="2400" dirty="0" smtClean="0">
                <a:latin typeface="+mn-ea"/>
                <a:ea typeface="+mn-ea"/>
              </a:rPr>
              <a:t>x</a:t>
            </a:r>
            <a:r>
              <a:rPr lang="zh-CN" altLang="zh-CN" sz="2400" dirty="0" smtClean="0">
                <a:latin typeface="+mn-ea"/>
                <a:ea typeface="+mn-ea"/>
              </a:rPr>
              <a:t>的取值范围．</a:t>
            </a:r>
            <a:endParaRPr lang="zh-CN" altLang="zh-CN" sz="2400" dirty="0" smtClean="0">
              <a:latin typeface="+mn-ea"/>
              <a:ea typeface="+mn-ea"/>
            </a:endParaRPr>
          </a:p>
          <a:p>
            <a:r>
              <a:rPr lang="zh-CN" altLang="zh-CN" sz="2400" dirty="0" smtClean="0">
                <a:latin typeface="+mn-ea"/>
                <a:ea typeface="+mn-ea"/>
              </a:rPr>
              <a:t>（</a:t>
            </a:r>
            <a:r>
              <a:rPr lang="en-US" altLang="zh-CN" sz="2400" dirty="0" smtClean="0">
                <a:latin typeface="+mn-ea"/>
                <a:ea typeface="+mn-ea"/>
              </a:rPr>
              <a:t>2</a:t>
            </a:r>
            <a:r>
              <a:rPr lang="zh-CN" altLang="zh-CN" sz="2400" dirty="0" smtClean="0">
                <a:latin typeface="+mn-ea"/>
                <a:ea typeface="+mn-ea"/>
              </a:rPr>
              <a:t>）将（</a:t>
            </a:r>
            <a:r>
              <a:rPr lang="en-US" altLang="zh-CN" sz="2400" dirty="0" smtClean="0">
                <a:latin typeface="+mn-ea"/>
                <a:ea typeface="+mn-ea"/>
              </a:rPr>
              <a:t>1</a:t>
            </a:r>
            <a:r>
              <a:rPr lang="zh-CN" altLang="zh-CN" sz="2400" dirty="0" smtClean="0">
                <a:latin typeface="+mn-ea"/>
                <a:ea typeface="+mn-ea"/>
              </a:rPr>
              <a:t>）中所</a:t>
            </a:r>
            <a:r>
              <a:rPr lang="en-US" altLang="zh-CN" sz="2400" dirty="0" smtClean="0">
                <a:latin typeface="+mn-ea"/>
                <a:ea typeface="+mn-ea"/>
              </a:rPr>
              <a:t> </a:t>
            </a:r>
            <a:r>
              <a:rPr lang="zh-CN" altLang="zh-CN" sz="2400" dirty="0" smtClean="0">
                <a:latin typeface="+mn-ea"/>
                <a:ea typeface="+mn-ea"/>
              </a:rPr>
              <a:t>求</a:t>
            </a:r>
            <a:r>
              <a:rPr lang="en-US" altLang="zh-CN" sz="2400" dirty="0" smtClean="0">
                <a:latin typeface="+mn-ea"/>
                <a:ea typeface="+mn-ea"/>
              </a:rPr>
              <a:t> </a:t>
            </a:r>
            <a:r>
              <a:rPr lang="zh-CN" altLang="zh-CN" sz="2400" dirty="0" smtClean="0">
                <a:latin typeface="+mn-ea"/>
                <a:ea typeface="+mn-ea"/>
              </a:rPr>
              <a:t>出的二次函数配方</a:t>
            </a:r>
            <a:r>
              <a:rPr lang="zh-CN" altLang="zh-CN" sz="2400" dirty="0" smtClean="0">
                <a:latin typeface="+mn-ea"/>
                <a:ea typeface="+mn-ea"/>
              </a:rPr>
              <a:t>成</a:t>
            </a:r>
            <a:r>
              <a:rPr lang="zh-CN" altLang="en-US" sz="2400" dirty="0" smtClean="0">
                <a:latin typeface="+mn-ea"/>
                <a:ea typeface="+mn-ea"/>
              </a:rPr>
              <a:t>顶点</a:t>
            </a:r>
            <a:r>
              <a:rPr lang="zh-CN" altLang="zh-CN" sz="2400" dirty="0" smtClean="0">
                <a:latin typeface="+mn-ea"/>
                <a:ea typeface="+mn-ea"/>
              </a:rPr>
              <a:t>式</a:t>
            </a:r>
            <a:r>
              <a:rPr lang="zh-CN" altLang="zh-CN" sz="2400" dirty="0" smtClean="0">
                <a:latin typeface="+mn-ea"/>
                <a:ea typeface="+mn-ea"/>
              </a:rPr>
              <a:t>，写出顶点坐标，在图所示的坐标系中画出草图．观察图象，指出单价定为多少元时日均获利最多？是多少？</a:t>
            </a:r>
            <a:endParaRPr lang="zh-CN" altLang="zh-CN" sz="2400" dirty="0" smtClean="0">
              <a:latin typeface="+mn-ea"/>
              <a:ea typeface="+mn-ea"/>
            </a:endParaRPr>
          </a:p>
          <a:p>
            <a:r>
              <a:rPr lang="zh-CN" altLang="zh-CN" sz="2400" dirty="0" smtClean="0">
                <a:latin typeface="+mn-ea"/>
                <a:ea typeface="+mn-ea"/>
              </a:rPr>
              <a:t>（</a:t>
            </a:r>
            <a:r>
              <a:rPr lang="en-US" altLang="zh-CN" sz="2400" dirty="0" smtClean="0">
                <a:latin typeface="+mn-ea"/>
                <a:ea typeface="+mn-ea"/>
              </a:rPr>
              <a:t>3</a:t>
            </a:r>
            <a:r>
              <a:rPr lang="zh-CN" altLang="zh-CN" sz="2400" dirty="0" smtClean="0">
                <a:latin typeface="+mn-ea"/>
                <a:ea typeface="+mn-ea"/>
              </a:rPr>
              <a:t>）若将这种化工原料全部售出比较日均获利最多和销售单价最高这两种方式，哪一种</a:t>
            </a:r>
            <a:r>
              <a:rPr lang="zh-CN" altLang="zh-CN" sz="2400" dirty="0" smtClean="0">
                <a:latin typeface="+mn-ea"/>
                <a:ea typeface="+mn-ea"/>
              </a:rPr>
              <a:t>获总</a:t>
            </a:r>
            <a:r>
              <a:rPr lang="zh-CN" altLang="zh-CN" sz="2400" dirty="0" smtClean="0">
                <a:latin typeface="+mn-ea"/>
                <a:ea typeface="+mn-ea"/>
              </a:rPr>
              <a:t>利较多？多多少？</a:t>
            </a:r>
            <a:endParaRPr lang="zh-CN" altLang="zh-CN" sz="2400" dirty="0" smtClean="0">
              <a:latin typeface="+mn-ea"/>
              <a:ea typeface="+mn-ea"/>
            </a:endParaRPr>
          </a:p>
          <a:p>
            <a:endParaRPr lang="zh-CN" altLang="zh-CN" dirty="0"/>
          </a:p>
        </p:txBody>
      </p:sp>
    </p:spTree>
  </p:cSld>
  <p:clrMapOvr>
    <a:masterClrMapping/>
  </p:clrMapOvr>
  <p:transition advTm="8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p:nvPr/>
        </p:nvSpPr>
        <p:spPr>
          <a:xfrm>
            <a:off x="649288" y="2342198"/>
            <a:ext cx="7962900" cy="2748280"/>
          </a:xfrm>
          <a:prstGeom prst="rect">
            <a:avLst/>
          </a:prstGeom>
          <a:noFill/>
          <a:ln w="9525">
            <a:noFill/>
          </a:ln>
        </p:spPr>
        <p:txBody>
          <a:bodyPr anchor="ctr">
            <a:spAutoFit/>
          </a:bodyPr>
          <a:lstStyle/>
          <a:p>
            <a:pPr lvl="0" defTabSz="0" eaLnBrk="1" hangingPunct="1">
              <a:lnSpc>
                <a:spcPct val="180000"/>
              </a:lnSpc>
              <a:tabLst>
                <a:tab pos="228600" algn="l"/>
              </a:tabLst>
            </a:pP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主要学习了如何将实际问题转化为数学问题，特别是如何利用二次函数的有关性质解决实际问题的方法；</a:t>
            </a:r>
            <a:endParaRPr lang="zh-CN" altLang="en-US" sz="2400" dirty="0">
              <a:latin typeface="宋体" panose="02010600030101010101" pitchFamily="2" charset="-122"/>
              <a:ea typeface="宋体" panose="02010600030101010101" pitchFamily="2" charset="-122"/>
            </a:endParaRPr>
          </a:p>
          <a:p>
            <a:pPr lvl="0" defTabSz="0" eaLnBrk="1" hangingPunct="1">
              <a:lnSpc>
                <a:spcPct val="180000"/>
              </a:lnSpc>
              <a:tabLst>
                <a:tab pos="228600" algn="l"/>
              </a:tabLst>
            </a:pPr>
            <a:r>
              <a:rPr lang="en-US" altLang="zh-CN" sz="24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利用二次函数解决实际问题时，写出二次函数表达式是解决问题的关键</a:t>
            </a:r>
            <a:r>
              <a:rPr lang="en-US" altLang="zh-CN" sz="2400" dirty="0">
                <a:latin typeface="宋体" panose="02010600030101010101" pitchFamily="2" charset="-122"/>
                <a:ea typeface="宋体" panose="02010600030101010101" pitchFamily="2" charset="-122"/>
              </a:rPr>
              <a:t>.</a:t>
            </a:r>
            <a:endParaRPr lang="en-US" altLang="zh-CN" sz="2400" dirty="0">
              <a:latin typeface="宋体" panose="02010600030101010101" pitchFamily="2" charset="-122"/>
              <a:ea typeface="宋体" panose="02010600030101010101" pitchFamily="2" charset="-122"/>
            </a:endParaRPr>
          </a:p>
        </p:txBody>
      </p:sp>
      <p:pic>
        <p:nvPicPr>
          <p:cNvPr id="22531" name="Picture 3" descr="2"/>
          <p:cNvPicPr>
            <a:picLocks noChangeAspect="1"/>
          </p:cNvPicPr>
          <p:nvPr/>
        </p:nvPicPr>
        <p:blipFill>
          <a:blip r:embed="rId1" cstate="print"/>
          <a:stretch>
            <a:fillRect/>
          </a:stretch>
        </p:blipFill>
        <p:spPr>
          <a:xfrm>
            <a:off x="369888" y="774700"/>
            <a:ext cx="3694112" cy="827088"/>
          </a:xfrm>
          <a:prstGeom prst="rect">
            <a:avLst/>
          </a:prstGeom>
          <a:noFill/>
          <a:ln w="9525">
            <a:noFill/>
          </a:ln>
        </p:spPr>
      </p:pic>
    </p:spTree>
  </p:cSld>
  <p:clrMapOvr>
    <a:masterClrMapping/>
  </p:clrMapOvr>
  <p:transition advTm="8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p:nvPr/>
        </p:nvSpPr>
        <p:spPr>
          <a:xfrm>
            <a:off x="347663" y="1924685"/>
            <a:ext cx="8796337" cy="4030980"/>
          </a:xfrm>
          <a:prstGeom prst="rect">
            <a:avLst/>
          </a:prstGeom>
          <a:noFill/>
          <a:ln w="9525">
            <a:noFill/>
          </a:ln>
        </p:spPr>
        <p:txBody>
          <a:bodyPr anchor="ctr">
            <a:spAutoFit/>
          </a:bodyPr>
          <a:lstStyle/>
          <a:p>
            <a:pPr lvl="0" indent="252730" eaLnBrk="1" hangingPunct="1">
              <a:lnSpc>
                <a:spcPct val="100000"/>
              </a:lnSpc>
              <a:spcAft>
                <a:spcPts val="600"/>
              </a:spcAft>
            </a:pPr>
            <a:r>
              <a:rPr lang="en-US" altLang="zh-CN" sz="2400" dirty="0">
                <a:latin typeface="宋体" panose="02010600030101010101" pitchFamily="2" charset="-122"/>
                <a:ea typeface="宋体" panose="02010600030101010101" pitchFamily="2" charset="-122"/>
              </a:rPr>
              <a:t>1. </a:t>
            </a:r>
            <a:r>
              <a:rPr lang="zh-CN" altLang="en-US" sz="2400" dirty="0">
                <a:latin typeface="宋体" panose="02010600030101010101" pitchFamily="2" charset="-122"/>
                <a:ea typeface="宋体" panose="02010600030101010101" pitchFamily="2" charset="-122"/>
              </a:rPr>
              <a:t>二次函数</a:t>
            </a:r>
            <a:r>
              <a:rPr lang="en-US" altLang="zh-CN" sz="2400" dirty="0">
                <a:latin typeface="EU-BX" pitchFamily="65" charset="-122"/>
                <a:ea typeface="EU-BX" pitchFamily="65" charset="-122"/>
              </a:rPr>
              <a:t>y</a:t>
            </a:r>
            <a:r>
              <a:rPr lang="en-US" altLang="zh-CN" sz="2400" dirty="0">
                <a:latin typeface="Times New Roman" panose="02020603050405020304" pitchFamily="18" charset="0"/>
                <a:ea typeface="宋体" panose="02010600030101010101" pitchFamily="2" charset="-122"/>
              </a:rPr>
              <a:t>=2(</a:t>
            </a:r>
            <a:r>
              <a:rPr lang="en-US" altLang="zh-CN" sz="2400" dirty="0">
                <a:latin typeface="EU-BX" pitchFamily="65" charset="-122"/>
                <a:ea typeface="EU-BX" pitchFamily="65" charset="-122"/>
              </a:rPr>
              <a:t>x</a:t>
            </a:r>
            <a:r>
              <a:rPr lang="en-US" altLang="zh-CN" sz="2400" dirty="0">
                <a:latin typeface="Times New Roman" panose="02020603050405020304" pitchFamily="18" charset="0"/>
                <a:ea typeface="宋体" panose="02010600030101010101" pitchFamily="2" charset="-122"/>
              </a:rPr>
              <a:t>-3)</a:t>
            </a:r>
            <a:r>
              <a:rPr lang="en-US" altLang="zh-CN" sz="2400" baseline="30000" dirty="0">
                <a:latin typeface="Times New Roman" panose="02020603050405020304" pitchFamily="18" charset="0"/>
                <a:ea typeface="宋体" panose="02010600030101010101" pitchFamily="2" charset="-122"/>
              </a:rPr>
              <a:t>2</a:t>
            </a:r>
            <a:r>
              <a:rPr lang="en-US" altLang="zh-CN" sz="2400" dirty="0">
                <a:latin typeface="Times New Roman" panose="02020603050405020304" pitchFamily="18" charset="0"/>
                <a:ea typeface="宋体" panose="02010600030101010101" pitchFamily="2" charset="-122"/>
              </a:rPr>
              <a:t>+5</a:t>
            </a:r>
            <a:r>
              <a:rPr lang="zh-CN" altLang="en-US" sz="2400" dirty="0">
                <a:latin typeface="宋体" panose="02010600030101010101" pitchFamily="2" charset="-122"/>
                <a:ea typeface="宋体" panose="02010600030101010101" pitchFamily="2" charset="-122"/>
              </a:rPr>
              <a:t>的对称轴是</a:t>
            </a:r>
            <a:r>
              <a:rPr lang="zh-CN" altLang="en-US" sz="2400" u="sng"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a:p>
            <a:pPr lvl="0" indent="252730" eaLnBrk="1" hangingPunct="1">
              <a:lnSpc>
                <a:spcPct val="100000"/>
              </a:lnSpc>
              <a:spcAft>
                <a:spcPts val="600"/>
              </a:spcAft>
            </a:pPr>
            <a:r>
              <a:rPr lang="zh-CN" altLang="en-US" sz="2400" dirty="0">
                <a:latin typeface="宋体" panose="02010600030101010101" pitchFamily="2" charset="-122"/>
                <a:ea typeface="宋体" panose="02010600030101010101" pitchFamily="2" charset="-122"/>
              </a:rPr>
              <a:t>顶点坐标是</a:t>
            </a:r>
            <a:r>
              <a:rPr lang="zh-CN" altLang="en-US" sz="2400" u="sng" dirty="0">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当</a:t>
            </a:r>
            <a:r>
              <a:rPr lang="en-US" altLang="zh-CN" sz="2400" dirty="0">
                <a:latin typeface="EU-BX" pitchFamily="65" charset="-122"/>
                <a:ea typeface="EU-BX" pitchFamily="65" charset="-122"/>
              </a:rPr>
              <a:t>x</a:t>
            </a:r>
            <a:r>
              <a:rPr lang="en-US" altLang="zh-CN" sz="2400" dirty="0">
                <a:latin typeface="宋体" panose="02010600030101010101" pitchFamily="2" charset="-122"/>
                <a:ea typeface="宋体" panose="02010600030101010101" pitchFamily="2" charset="-122"/>
              </a:rPr>
              <a:t>=</a:t>
            </a:r>
            <a:r>
              <a:rPr lang="en-US" altLang="zh-CN" sz="2400" u="sng"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时，</a:t>
            </a:r>
            <a:r>
              <a:rPr lang="en-US" altLang="zh-CN" sz="2400" dirty="0">
                <a:latin typeface="EU-BX" pitchFamily="65" charset="-122"/>
                <a:ea typeface="EU-BX" pitchFamily="65" charset="-122"/>
              </a:rPr>
              <a:t>y</a:t>
            </a:r>
            <a:r>
              <a:rPr lang="zh-CN" altLang="en-US" sz="2400" dirty="0">
                <a:latin typeface="宋体" panose="02010600030101010101" pitchFamily="2" charset="-122"/>
                <a:ea typeface="宋体" panose="02010600030101010101" pitchFamily="2" charset="-122"/>
              </a:rPr>
              <a:t>的最</a:t>
            </a:r>
            <a:r>
              <a:rPr lang="zh-CN" altLang="en-US" sz="2400" u="sng"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值</a:t>
            </a:r>
            <a:endParaRPr lang="zh-CN" altLang="en-US" sz="2400" dirty="0">
              <a:latin typeface="宋体" panose="02010600030101010101" pitchFamily="2" charset="-122"/>
              <a:ea typeface="宋体" panose="02010600030101010101" pitchFamily="2" charset="-122"/>
            </a:endParaRPr>
          </a:p>
          <a:p>
            <a:pPr lvl="0" indent="252730" eaLnBrk="1" hangingPunct="1">
              <a:lnSpc>
                <a:spcPct val="100000"/>
              </a:lnSpc>
              <a:spcAft>
                <a:spcPts val="600"/>
              </a:spcAft>
            </a:pPr>
            <a:r>
              <a:rPr lang="zh-CN" altLang="en-US" sz="2400" dirty="0">
                <a:latin typeface="宋体" panose="02010600030101010101" pitchFamily="2" charset="-122"/>
                <a:ea typeface="宋体" panose="02010600030101010101" pitchFamily="2" charset="-122"/>
              </a:rPr>
              <a:t>是</a:t>
            </a:r>
            <a:r>
              <a:rPr lang="zh-CN" altLang="en-US" sz="2400" u="sng" dirty="0">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a:t>
            </a:r>
            <a:endParaRPr lang="en-US" altLang="zh-CN" sz="2400" dirty="0">
              <a:latin typeface="宋体" panose="02010600030101010101" pitchFamily="2" charset="-122"/>
              <a:ea typeface="宋体" panose="02010600030101010101" pitchFamily="2" charset="-122"/>
            </a:endParaRPr>
          </a:p>
          <a:p>
            <a:pPr lvl="0" indent="252730" eaLnBrk="1" hangingPunct="1">
              <a:lnSpc>
                <a:spcPct val="100000"/>
              </a:lnSpc>
              <a:spcAft>
                <a:spcPts val="600"/>
              </a:spcAft>
            </a:pPr>
            <a:r>
              <a:rPr lang="en-US" altLang="zh-CN" sz="2400" dirty="0">
                <a:latin typeface="宋体" panose="02010600030101010101" pitchFamily="2" charset="-122"/>
                <a:ea typeface="宋体" panose="02010600030101010101" pitchFamily="2" charset="-122"/>
              </a:rPr>
              <a:t>2. </a:t>
            </a:r>
            <a:r>
              <a:rPr lang="zh-CN" altLang="en-US" sz="2400" dirty="0">
                <a:latin typeface="宋体" panose="02010600030101010101" pitchFamily="2" charset="-122"/>
                <a:ea typeface="宋体" panose="02010600030101010101" pitchFamily="2" charset="-122"/>
              </a:rPr>
              <a:t>二次函数</a:t>
            </a:r>
            <a:r>
              <a:rPr lang="en-US" altLang="zh-CN" sz="2400" dirty="0">
                <a:latin typeface="EU-BX" pitchFamily="65" charset="-122"/>
                <a:ea typeface="EU-BX" pitchFamily="65" charset="-122"/>
              </a:rPr>
              <a:t>y</a:t>
            </a:r>
            <a:r>
              <a:rPr lang="en-US" altLang="zh-CN" sz="2400" dirty="0">
                <a:latin typeface="宋体" panose="02010600030101010101" pitchFamily="2" charset="-122"/>
                <a:ea typeface="宋体" panose="02010600030101010101" pitchFamily="2" charset="-122"/>
              </a:rPr>
              <a:t>=-3(</a:t>
            </a:r>
            <a:r>
              <a:rPr lang="en-US" altLang="zh-CN" sz="2400" dirty="0">
                <a:latin typeface="EU-BX" pitchFamily="65" charset="-122"/>
                <a:ea typeface="EU-BX" pitchFamily="65" charset="-122"/>
              </a:rPr>
              <a:t>x</a:t>
            </a:r>
            <a:r>
              <a:rPr lang="en-US" altLang="zh-CN" sz="2400" dirty="0">
                <a:latin typeface="宋体" panose="02010600030101010101" pitchFamily="2" charset="-122"/>
                <a:ea typeface="宋体" panose="02010600030101010101" pitchFamily="2" charset="-122"/>
              </a:rPr>
              <a:t>+4)</a:t>
            </a:r>
            <a:r>
              <a:rPr lang="en-US" altLang="zh-CN" sz="2400" baseline="30000" dirty="0">
                <a:latin typeface="宋体" panose="02010600030101010101" pitchFamily="2" charset="-122"/>
                <a:ea typeface="宋体" panose="02010600030101010101" pitchFamily="2" charset="-122"/>
              </a:rPr>
              <a:t>2</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的对称轴是</a:t>
            </a:r>
            <a:r>
              <a:rPr lang="zh-CN" altLang="en-US" sz="2400" u="sng"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a:p>
            <a:pPr lvl="0" indent="252730" eaLnBrk="1" hangingPunct="1">
              <a:lnSpc>
                <a:spcPct val="100000"/>
              </a:lnSpc>
              <a:spcAft>
                <a:spcPts val="600"/>
              </a:spcAft>
            </a:pPr>
            <a:r>
              <a:rPr lang="zh-CN" altLang="en-US" sz="2400" dirty="0">
                <a:latin typeface="宋体" panose="02010600030101010101" pitchFamily="2" charset="-122"/>
                <a:ea typeface="宋体" panose="02010600030101010101" pitchFamily="2" charset="-122"/>
              </a:rPr>
              <a:t>顶点坐标是</a:t>
            </a:r>
            <a:r>
              <a:rPr lang="zh-CN" altLang="en-US" sz="2400" u="sng" dirty="0">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当</a:t>
            </a:r>
            <a:r>
              <a:rPr lang="en-US" altLang="zh-CN" sz="2400" dirty="0">
                <a:latin typeface="EU-BX" pitchFamily="65" charset="-122"/>
                <a:ea typeface="EU-BX" pitchFamily="65" charset="-122"/>
              </a:rPr>
              <a:t>x</a:t>
            </a:r>
            <a:r>
              <a:rPr lang="en-US" altLang="zh-CN" sz="2400" dirty="0">
                <a:latin typeface="宋体" panose="02010600030101010101" pitchFamily="2" charset="-122"/>
                <a:ea typeface="宋体" panose="02010600030101010101" pitchFamily="2" charset="-122"/>
              </a:rPr>
              <a:t>=</a:t>
            </a:r>
            <a:r>
              <a:rPr lang="en-US" altLang="zh-CN" sz="2400" u="sng"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时，函数有最</a:t>
            </a:r>
            <a:r>
              <a:rPr lang="en-US" altLang="zh-CN" sz="2400" dirty="0">
                <a:latin typeface="宋体" panose="02010600030101010101" pitchFamily="2" charset="-122"/>
                <a:ea typeface="宋体" panose="02010600030101010101" pitchFamily="2" charset="-122"/>
              </a:rPr>
              <a:t>___</a:t>
            </a:r>
            <a:endParaRPr lang="en-US" altLang="zh-CN" sz="2400" dirty="0">
              <a:latin typeface="宋体" panose="02010600030101010101" pitchFamily="2" charset="-122"/>
              <a:ea typeface="宋体" panose="02010600030101010101" pitchFamily="2" charset="-122"/>
            </a:endParaRPr>
          </a:p>
          <a:p>
            <a:pPr lvl="0" indent="252730" eaLnBrk="1" hangingPunct="1">
              <a:lnSpc>
                <a:spcPct val="100000"/>
              </a:lnSpc>
              <a:spcAft>
                <a:spcPts val="600"/>
              </a:spcAft>
            </a:pPr>
            <a:r>
              <a:rPr lang="zh-CN" altLang="en-US" sz="2400" dirty="0">
                <a:latin typeface="宋体" panose="02010600030101010101" pitchFamily="2" charset="-122"/>
                <a:ea typeface="宋体" panose="02010600030101010101" pitchFamily="2" charset="-122"/>
              </a:rPr>
              <a:t>值，是</a:t>
            </a:r>
            <a:r>
              <a:rPr lang="zh-CN" altLang="en-US" sz="2400" u="sng" dirty="0">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     </a:t>
            </a:r>
            <a:endParaRPr lang="en-US" altLang="zh-CN" sz="2400" dirty="0">
              <a:latin typeface="宋体" panose="02010600030101010101" pitchFamily="2" charset="-122"/>
              <a:ea typeface="宋体" panose="02010600030101010101" pitchFamily="2" charset="-122"/>
            </a:endParaRPr>
          </a:p>
          <a:p>
            <a:pPr lvl="0" indent="252730" eaLnBrk="1" hangingPunct="1">
              <a:lnSpc>
                <a:spcPct val="100000"/>
              </a:lnSpc>
              <a:spcAft>
                <a:spcPts val="600"/>
              </a:spcAft>
            </a:pPr>
            <a:r>
              <a:rPr lang="en-US" altLang="zh-CN" sz="2400" dirty="0">
                <a:latin typeface="宋体" panose="02010600030101010101" pitchFamily="2" charset="-122"/>
                <a:ea typeface="宋体" panose="02010600030101010101" pitchFamily="2" charset="-122"/>
              </a:rPr>
              <a:t>3.</a:t>
            </a:r>
            <a:r>
              <a:rPr lang="zh-CN" altLang="en-US" sz="2400" dirty="0">
                <a:latin typeface="宋体" panose="02010600030101010101" pitchFamily="2" charset="-122"/>
                <a:ea typeface="宋体" panose="02010600030101010101" pitchFamily="2" charset="-122"/>
              </a:rPr>
              <a:t>二次函数</a:t>
            </a:r>
            <a:r>
              <a:rPr lang="en-US" altLang="zh-CN" sz="2400" dirty="0">
                <a:latin typeface="EU-BX" pitchFamily="65" charset="-122"/>
                <a:ea typeface="EU-BX" pitchFamily="65" charset="-122"/>
              </a:rPr>
              <a:t>y</a:t>
            </a:r>
            <a:r>
              <a:rPr lang="en-US" altLang="zh-CN" sz="2400" dirty="0">
                <a:latin typeface="宋体" panose="02010600030101010101" pitchFamily="2" charset="-122"/>
                <a:ea typeface="宋体" panose="02010600030101010101" pitchFamily="2" charset="-122"/>
              </a:rPr>
              <a:t>=2</a:t>
            </a:r>
            <a:r>
              <a:rPr lang="en-US" altLang="zh-CN" sz="2400" dirty="0">
                <a:latin typeface="EU-BX" pitchFamily="65" charset="-122"/>
                <a:ea typeface="EU-BX" pitchFamily="65" charset="-122"/>
              </a:rPr>
              <a:t>x</a:t>
            </a:r>
            <a:r>
              <a:rPr lang="en-US" altLang="zh-CN" sz="2400" baseline="30000" dirty="0">
                <a:latin typeface="宋体" panose="02010600030101010101" pitchFamily="2" charset="-122"/>
                <a:ea typeface="宋体" panose="02010600030101010101" pitchFamily="2" charset="-122"/>
              </a:rPr>
              <a:t>2</a:t>
            </a:r>
            <a:r>
              <a:rPr lang="en-US" altLang="zh-CN" sz="2400" dirty="0">
                <a:latin typeface="宋体" panose="02010600030101010101" pitchFamily="2" charset="-122"/>
                <a:ea typeface="宋体" panose="02010600030101010101" pitchFamily="2" charset="-122"/>
              </a:rPr>
              <a:t>-8</a:t>
            </a:r>
            <a:r>
              <a:rPr lang="en-US" altLang="zh-CN" sz="2400" dirty="0">
                <a:latin typeface="EU-BX" pitchFamily="65" charset="-122"/>
                <a:ea typeface="EU-BX" pitchFamily="65" charset="-122"/>
              </a:rPr>
              <a:t>x</a:t>
            </a:r>
            <a:r>
              <a:rPr lang="en-US" altLang="zh-CN" sz="2400" dirty="0">
                <a:latin typeface="宋体" panose="02010600030101010101" pitchFamily="2" charset="-122"/>
                <a:ea typeface="宋体" panose="02010600030101010101" pitchFamily="2" charset="-122"/>
              </a:rPr>
              <a:t>+9</a:t>
            </a:r>
            <a:r>
              <a:rPr lang="zh-CN" altLang="en-US" sz="2400" dirty="0">
                <a:latin typeface="宋体" panose="02010600030101010101" pitchFamily="2" charset="-122"/>
                <a:ea typeface="宋体" panose="02010600030101010101" pitchFamily="2" charset="-122"/>
              </a:rPr>
              <a:t>的对称轴是</a:t>
            </a:r>
            <a:r>
              <a:rPr lang="zh-CN" altLang="en-US" sz="2400" u="sng"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，顶</a:t>
            </a:r>
            <a:endParaRPr lang="zh-CN" altLang="en-US" sz="2400" dirty="0">
              <a:latin typeface="宋体" panose="02010600030101010101" pitchFamily="2" charset="-122"/>
              <a:ea typeface="宋体" panose="02010600030101010101" pitchFamily="2" charset="-122"/>
            </a:endParaRPr>
          </a:p>
          <a:p>
            <a:pPr lvl="0" indent="252730" eaLnBrk="1" hangingPunct="1">
              <a:lnSpc>
                <a:spcPct val="100000"/>
              </a:lnSpc>
              <a:spcAft>
                <a:spcPts val="600"/>
              </a:spcAft>
            </a:pPr>
            <a:r>
              <a:rPr lang="zh-CN" altLang="en-US" sz="2400" dirty="0">
                <a:latin typeface="宋体" panose="02010600030101010101" pitchFamily="2" charset="-122"/>
                <a:ea typeface="宋体" panose="02010600030101010101" pitchFamily="2" charset="-122"/>
              </a:rPr>
              <a:t>点坐标是</a:t>
            </a:r>
            <a:r>
              <a:rPr lang="zh-CN" altLang="en-US" sz="2400" u="sng" dirty="0">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当</a:t>
            </a:r>
            <a:r>
              <a:rPr lang="en-US" altLang="zh-CN" sz="2400" dirty="0">
                <a:latin typeface="EU-BX" pitchFamily="65" charset="-122"/>
                <a:ea typeface="EU-BX" pitchFamily="65" charset="-122"/>
              </a:rPr>
              <a:t>x</a:t>
            </a:r>
            <a:r>
              <a:rPr lang="en-US" altLang="zh-CN" sz="2400" dirty="0">
                <a:latin typeface="宋体" panose="02010600030101010101" pitchFamily="2" charset="-122"/>
                <a:ea typeface="宋体" panose="02010600030101010101" pitchFamily="2" charset="-122"/>
              </a:rPr>
              <a:t>=</a:t>
            </a:r>
            <a:r>
              <a:rPr lang="en-US" altLang="zh-CN" sz="2400" u="sng"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时，函数有最</a:t>
            </a:r>
            <a:endParaRPr lang="zh-CN" altLang="en-US" sz="2400" dirty="0">
              <a:latin typeface="宋体" panose="02010600030101010101" pitchFamily="2" charset="-122"/>
              <a:ea typeface="宋体" panose="02010600030101010101" pitchFamily="2" charset="-122"/>
            </a:endParaRPr>
          </a:p>
          <a:p>
            <a:pPr lvl="0" indent="252730" eaLnBrk="1" hangingPunct="1">
              <a:lnSpc>
                <a:spcPct val="100000"/>
              </a:lnSpc>
              <a:spcAft>
                <a:spcPts val="600"/>
              </a:spcAft>
            </a:pPr>
            <a:r>
              <a:rPr lang="en-US" altLang="zh-CN" sz="2400" dirty="0">
                <a:latin typeface="宋体" panose="02010600030101010101" pitchFamily="2" charset="-122"/>
                <a:ea typeface="宋体" panose="02010600030101010101" pitchFamily="2" charset="-122"/>
              </a:rPr>
              <a:t>_____</a:t>
            </a:r>
            <a:r>
              <a:rPr lang="en-US" altLang="zh-CN" sz="2400" u="sng"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值，是</a:t>
            </a:r>
            <a:r>
              <a:rPr lang="zh-CN" altLang="en-US" sz="2400" u="sng" dirty="0">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 </a:t>
            </a:r>
            <a:endParaRPr lang="en-US" altLang="zh-CN" sz="2400" dirty="0">
              <a:latin typeface="宋体" panose="02010600030101010101" pitchFamily="2" charset="-122"/>
              <a:ea typeface="宋体" panose="02010600030101010101" pitchFamily="2" charset="-122"/>
            </a:endParaRPr>
          </a:p>
        </p:txBody>
      </p:sp>
      <p:sp>
        <p:nvSpPr>
          <p:cNvPr id="7175" name="Text Box 7"/>
          <p:cNvSpPr txBox="1"/>
          <p:nvPr/>
        </p:nvSpPr>
        <p:spPr>
          <a:xfrm>
            <a:off x="6072188" y="1882775"/>
            <a:ext cx="1182687" cy="460375"/>
          </a:xfrm>
          <a:prstGeom prst="rect">
            <a:avLst/>
          </a:prstGeom>
          <a:noFill/>
          <a:ln w="9525">
            <a:noFill/>
          </a:ln>
        </p:spPr>
        <p:txBody>
          <a:bodyPr>
            <a:spAutoFit/>
          </a:bodyPr>
          <a:lstStyle/>
          <a:p>
            <a:pPr lvl="0" eaLnBrk="1" hangingPunct="1">
              <a:lnSpc>
                <a:spcPct val="100000"/>
              </a:lnSpc>
            </a:pPr>
            <a:r>
              <a:rPr lang="en-US" altLang="zh-CN" sz="2400" dirty="0">
                <a:solidFill>
                  <a:srgbClr val="0000FF"/>
                </a:solidFill>
                <a:latin typeface="EU-BX" pitchFamily="65" charset="-122"/>
                <a:ea typeface="EU-BX" pitchFamily="65" charset="-122"/>
              </a:rPr>
              <a:t>x</a:t>
            </a:r>
            <a:r>
              <a:rPr lang="en-US" altLang="zh-CN" sz="2400" dirty="0">
                <a:solidFill>
                  <a:srgbClr val="0000FF"/>
                </a:solidFill>
                <a:latin typeface="楷体_GB2312" panose="02010609030101010101" pitchFamily="49" charset="-122"/>
                <a:ea typeface="楷体_GB2312" panose="02010609030101010101" pitchFamily="49" charset="-122"/>
              </a:rPr>
              <a:t>=3</a:t>
            </a:r>
            <a:endParaRPr lang="en-US" altLang="zh-CN" sz="2400" dirty="0">
              <a:solidFill>
                <a:srgbClr val="0000FF"/>
              </a:solidFill>
              <a:latin typeface="楷体_GB2312" panose="02010609030101010101" pitchFamily="49" charset="-122"/>
              <a:ea typeface="楷体_GB2312" panose="02010609030101010101" pitchFamily="49" charset="-122"/>
            </a:endParaRPr>
          </a:p>
        </p:txBody>
      </p:sp>
      <p:sp>
        <p:nvSpPr>
          <p:cNvPr id="7176" name="Text Box 8"/>
          <p:cNvSpPr txBox="1"/>
          <p:nvPr/>
        </p:nvSpPr>
        <p:spPr>
          <a:xfrm>
            <a:off x="2549525" y="2347913"/>
            <a:ext cx="1987550" cy="460375"/>
          </a:xfrm>
          <a:prstGeom prst="rect">
            <a:avLst/>
          </a:prstGeom>
          <a:noFill/>
          <a:ln w="9525">
            <a:noFill/>
          </a:ln>
        </p:spPr>
        <p:txBody>
          <a:bodyPr>
            <a:spAutoFit/>
          </a:bodyPr>
          <a:lstStyle/>
          <a:p>
            <a:pPr lvl="0" eaLnBrk="1" hangingPunct="1">
              <a:lnSpc>
                <a:spcPct val="100000"/>
              </a:lnSpc>
            </a:pPr>
            <a:r>
              <a:rPr lang="zh-CN" altLang="en-US" sz="2400" dirty="0">
                <a:solidFill>
                  <a:srgbClr val="0000FF"/>
                </a:solidFill>
                <a:latin typeface="楷体_GB2312" panose="02010609030101010101" pitchFamily="49" charset="-122"/>
                <a:ea typeface="楷体_GB2312" panose="02010609030101010101" pitchFamily="49" charset="-122"/>
              </a:rPr>
              <a:t>（</a:t>
            </a:r>
            <a:r>
              <a:rPr lang="en-US" altLang="zh-CN" sz="2400" dirty="0">
                <a:solidFill>
                  <a:srgbClr val="0000FF"/>
                </a:solidFill>
                <a:latin typeface="楷体_GB2312" panose="02010609030101010101" pitchFamily="49" charset="-122"/>
                <a:ea typeface="楷体_GB2312" panose="02010609030101010101" pitchFamily="49" charset="-122"/>
              </a:rPr>
              <a:t>3</a:t>
            </a:r>
            <a:r>
              <a:rPr lang="zh-CN" altLang="en-US" sz="2400" dirty="0">
                <a:solidFill>
                  <a:srgbClr val="0000FF"/>
                </a:solidFill>
                <a:latin typeface="楷体_GB2312" panose="02010609030101010101" pitchFamily="49" charset="-122"/>
                <a:ea typeface="楷体_GB2312" panose="02010609030101010101" pitchFamily="49" charset="-122"/>
              </a:rPr>
              <a:t>，</a:t>
            </a:r>
            <a:r>
              <a:rPr lang="en-US" altLang="zh-CN" sz="2400" dirty="0">
                <a:solidFill>
                  <a:srgbClr val="0000FF"/>
                </a:solidFill>
                <a:latin typeface="楷体_GB2312" panose="02010609030101010101" pitchFamily="49" charset="-122"/>
                <a:ea typeface="楷体_GB2312" panose="02010609030101010101" pitchFamily="49" charset="-122"/>
              </a:rPr>
              <a:t>5</a:t>
            </a:r>
            <a:r>
              <a:rPr lang="zh-CN" altLang="en-US" sz="2400" dirty="0">
                <a:solidFill>
                  <a:srgbClr val="0000FF"/>
                </a:solidFill>
                <a:latin typeface="楷体_GB2312" panose="02010609030101010101" pitchFamily="49" charset="-122"/>
                <a:ea typeface="楷体_GB2312" panose="02010609030101010101" pitchFamily="49" charset="-122"/>
              </a:rPr>
              <a:t>）</a:t>
            </a:r>
            <a:endParaRPr lang="zh-CN" altLang="en-US" sz="2400" dirty="0">
              <a:solidFill>
                <a:srgbClr val="0000FF"/>
              </a:solidFill>
              <a:latin typeface="楷体_GB2312" panose="02010609030101010101" pitchFamily="49" charset="-122"/>
              <a:ea typeface="楷体_GB2312" panose="02010609030101010101" pitchFamily="49" charset="-122"/>
            </a:endParaRPr>
          </a:p>
        </p:txBody>
      </p:sp>
      <p:sp>
        <p:nvSpPr>
          <p:cNvPr id="7177" name="Text Box 9"/>
          <p:cNvSpPr txBox="1"/>
          <p:nvPr/>
        </p:nvSpPr>
        <p:spPr>
          <a:xfrm>
            <a:off x="5224463" y="2378075"/>
            <a:ext cx="335280" cy="460375"/>
          </a:xfrm>
          <a:prstGeom prst="rect">
            <a:avLst/>
          </a:prstGeom>
          <a:noFill/>
          <a:ln w="9525">
            <a:noFill/>
          </a:ln>
        </p:spPr>
        <p:txBody>
          <a:bodyPr wrap="none">
            <a:spAutoFit/>
          </a:bodyPr>
          <a:lstStyle/>
          <a:p>
            <a:pPr lvl="0" eaLnBrk="1" hangingPunct="1">
              <a:lnSpc>
                <a:spcPct val="100000"/>
              </a:lnSpc>
            </a:pPr>
            <a:r>
              <a:rPr lang="en-US" altLang="zh-CN" sz="2400" dirty="0">
                <a:solidFill>
                  <a:srgbClr val="0000FF"/>
                </a:solidFill>
                <a:latin typeface="楷体_GB2312" panose="02010609030101010101" pitchFamily="49" charset="-122"/>
                <a:ea typeface="楷体_GB2312" panose="02010609030101010101" pitchFamily="49" charset="-122"/>
              </a:rPr>
              <a:t>3</a:t>
            </a:r>
            <a:endParaRPr lang="en-US" altLang="zh-CN" sz="2400" dirty="0">
              <a:solidFill>
                <a:srgbClr val="0000FF"/>
              </a:solidFill>
              <a:latin typeface="楷体_GB2312" panose="02010609030101010101" pitchFamily="49" charset="-122"/>
              <a:ea typeface="楷体_GB2312" panose="02010609030101010101" pitchFamily="49" charset="-122"/>
            </a:endParaRPr>
          </a:p>
        </p:txBody>
      </p:sp>
      <p:sp>
        <p:nvSpPr>
          <p:cNvPr id="7178" name="Text Box 10"/>
          <p:cNvSpPr txBox="1"/>
          <p:nvPr/>
        </p:nvSpPr>
        <p:spPr>
          <a:xfrm>
            <a:off x="7078663" y="2360613"/>
            <a:ext cx="487680" cy="460375"/>
          </a:xfrm>
          <a:prstGeom prst="rect">
            <a:avLst/>
          </a:prstGeom>
          <a:noFill/>
          <a:ln w="9525">
            <a:noFill/>
          </a:ln>
        </p:spPr>
        <p:txBody>
          <a:bodyPr wrap="none">
            <a:spAutoFit/>
          </a:bodyPr>
          <a:lstStyle/>
          <a:p>
            <a:pPr lvl="0" eaLnBrk="1" hangingPunct="1">
              <a:lnSpc>
                <a:spcPct val="100000"/>
              </a:lnSpc>
            </a:pPr>
            <a:r>
              <a:rPr lang="zh-CN" altLang="en-US" sz="2400" dirty="0">
                <a:solidFill>
                  <a:srgbClr val="0000FF"/>
                </a:solidFill>
                <a:latin typeface="楷体_GB2312" panose="02010609030101010101" pitchFamily="49" charset="-122"/>
                <a:ea typeface="楷体_GB2312" panose="02010609030101010101" pitchFamily="49" charset="-122"/>
              </a:rPr>
              <a:t>小</a:t>
            </a:r>
            <a:endParaRPr lang="zh-CN" altLang="en-US" sz="2400" dirty="0">
              <a:solidFill>
                <a:srgbClr val="0000FF"/>
              </a:solidFill>
              <a:latin typeface="楷体_GB2312" panose="02010609030101010101" pitchFamily="49" charset="-122"/>
              <a:ea typeface="楷体_GB2312" panose="02010609030101010101" pitchFamily="49" charset="-122"/>
            </a:endParaRPr>
          </a:p>
        </p:txBody>
      </p:sp>
      <p:sp>
        <p:nvSpPr>
          <p:cNvPr id="7179" name="Text Box 11"/>
          <p:cNvSpPr txBox="1"/>
          <p:nvPr/>
        </p:nvSpPr>
        <p:spPr>
          <a:xfrm>
            <a:off x="1266825" y="2800350"/>
            <a:ext cx="338138" cy="460375"/>
          </a:xfrm>
          <a:prstGeom prst="rect">
            <a:avLst/>
          </a:prstGeom>
          <a:noFill/>
          <a:ln w="9525">
            <a:noFill/>
          </a:ln>
        </p:spPr>
        <p:txBody>
          <a:bodyPr>
            <a:spAutoFit/>
          </a:bodyPr>
          <a:lstStyle/>
          <a:p>
            <a:pPr lvl="0" eaLnBrk="1" hangingPunct="1">
              <a:lnSpc>
                <a:spcPct val="100000"/>
              </a:lnSpc>
            </a:pPr>
            <a:r>
              <a:rPr lang="en-US" altLang="zh-CN" sz="2400" dirty="0">
                <a:solidFill>
                  <a:srgbClr val="0000FF"/>
                </a:solidFill>
                <a:latin typeface="楷体_GB2312" panose="02010609030101010101" pitchFamily="49" charset="-122"/>
                <a:ea typeface="楷体_GB2312" panose="02010609030101010101" pitchFamily="49" charset="-122"/>
              </a:rPr>
              <a:t>5</a:t>
            </a:r>
            <a:endParaRPr lang="en-US" altLang="zh-CN" sz="2400" dirty="0">
              <a:solidFill>
                <a:srgbClr val="0000FF"/>
              </a:solidFill>
              <a:latin typeface="楷体_GB2312" panose="02010609030101010101" pitchFamily="49" charset="-122"/>
              <a:ea typeface="楷体_GB2312" panose="02010609030101010101" pitchFamily="49" charset="-122"/>
            </a:endParaRPr>
          </a:p>
        </p:txBody>
      </p:sp>
      <p:sp>
        <p:nvSpPr>
          <p:cNvPr id="7180" name="Text Box 12"/>
          <p:cNvSpPr txBox="1"/>
          <p:nvPr/>
        </p:nvSpPr>
        <p:spPr>
          <a:xfrm>
            <a:off x="6113463" y="3233738"/>
            <a:ext cx="992187" cy="460375"/>
          </a:xfrm>
          <a:prstGeom prst="rect">
            <a:avLst/>
          </a:prstGeom>
          <a:noFill/>
          <a:ln w="9525">
            <a:noFill/>
          </a:ln>
        </p:spPr>
        <p:txBody>
          <a:bodyPr>
            <a:spAutoFit/>
          </a:bodyPr>
          <a:lstStyle/>
          <a:p>
            <a:pPr lvl="0" eaLnBrk="1" hangingPunct="1">
              <a:lnSpc>
                <a:spcPct val="100000"/>
              </a:lnSpc>
            </a:pPr>
            <a:r>
              <a:rPr lang="en-US" altLang="zh-CN" sz="2400" dirty="0">
                <a:solidFill>
                  <a:srgbClr val="0000FF"/>
                </a:solidFill>
                <a:latin typeface="EU-BX" pitchFamily="65" charset="-122"/>
                <a:ea typeface="EU-BX" pitchFamily="65" charset="-122"/>
              </a:rPr>
              <a:t>x</a:t>
            </a:r>
            <a:r>
              <a:rPr lang="en-US" altLang="zh-CN" sz="2400" dirty="0">
                <a:solidFill>
                  <a:srgbClr val="0000FF"/>
                </a:solidFill>
                <a:latin typeface="楷体_GB2312" panose="02010609030101010101" pitchFamily="49" charset="-122"/>
                <a:ea typeface="楷体_GB2312" panose="02010609030101010101" pitchFamily="49" charset="-122"/>
              </a:rPr>
              <a:t>=-4</a:t>
            </a:r>
            <a:endParaRPr lang="en-US" altLang="zh-CN" sz="2400" dirty="0">
              <a:solidFill>
                <a:srgbClr val="0000FF"/>
              </a:solidFill>
              <a:latin typeface="楷体_GB2312" panose="02010609030101010101" pitchFamily="49" charset="-122"/>
              <a:ea typeface="楷体_GB2312" panose="02010609030101010101" pitchFamily="49" charset="-122"/>
            </a:endParaRPr>
          </a:p>
        </p:txBody>
      </p:sp>
      <p:sp>
        <p:nvSpPr>
          <p:cNvPr id="7181" name="Text Box 13"/>
          <p:cNvSpPr txBox="1"/>
          <p:nvPr/>
        </p:nvSpPr>
        <p:spPr>
          <a:xfrm>
            <a:off x="2514600" y="3676650"/>
            <a:ext cx="1835150" cy="460375"/>
          </a:xfrm>
          <a:prstGeom prst="rect">
            <a:avLst/>
          </a:prstGeom>
          <a:noFill/>
          <a:ln w="9525">
            <a:noFill/>
          </a:ln>
        </p:spPr>
        <p:txBody>
          <a:bodyPr>
            <a:spAutoFit/>
          </a:bodyPr>
          <a:lstStyle/>
          <a:p>
            <a:pPr lvl="0" eaLnBrk="1" hangingPunct="1">
              <a:lnSpc>
                <a:spcPct val="100000"/>
              </a:lnSpc>
            </a:pPr>
            <a:r>
              <a:rPr lang="zh-CN" altLang="en-US" sz="2400" dirty="0">
                <a:solidFill>
                  <a:srgbClr val="0000FF"/>
                </a:solidFill>
                <a:latin typeface="楷体_GB2312" panose="02010609030101010101" pitchFamily="49" charset="-122"/>
                <a:ea typeface="楷体_GB2312" panose="02010609030101010101" pitchFamily="49" charset="-122"/>
              </a:rPr>
              <a:t>（</a:t>
            </a:r>
            <a:r>
              <a:rPr lang="en-US" altLang="zh-CN" sz="2400" dirty="0">
                <a:solidFill>
                  <a:srgbClr val="0000FF"/>
                </a:solidFill>
                <a:latin typeface="楷体_GB2312" panose="02010609030101010101" pitchFamily="49" charset="-122"/>
                <a:ea typeface="楷体_GB2312" panose="02010609030101010101" pitchFamily="49" charset="-122"/>
              </a:rPr>
              <a:t>-4</a:t>
            </a:r>
            <a:r>
              <a:rPr lang="zh-CN" altLang="en-US" sz="2400" dirty="0">
                <a:solidFill>
                  <a:srgbClr val="0000FF"/>
                </a:solidFill>
                <a:latin typeface="楷体_GB2312" panose="02010609030101010101" pitchFamily="49" charset="-122"/>
                <a:ea typeface="楷体_GB2312" panose="02010609030101010101" pitchFamily="49" charset="-122"/>
              </a:rPr>
              <a:t>，</a:t>
            </a:r>
            <a:r>
              <a:rPr lang="en-US" altLang="zh-CN" sz="2400" dirty="0">
                <a:solidFill>
                  <a:srgbClr val="0000FF"/>
                </a:solidFill>
                <a:latin typeface="楷体_GB2312" panose="02010609030101010101" pitchFamily="49" charset="-122"/>
                <a:ea typeface="楷体_GB2312" panose="02010609030101010101" pitchFamily="49" charset="-122"/>
              </a:rPr>
              <a:t>-1</a:t>
            </a:r>
            <a:r>
              <a:rPr lang="zh-CN" altLang="en-US" sz="2400" dirty="0">
                <a:solidFill>
                  <a:srgbClr val="0000FF"/>
                </a:solidFill>
                <a:latin typeface="楷体_GB2312" panose="02010609030101010101" pitchFamily="49" charset="-122"/>
                <a:ea typeface="楷体_GB2312" panose="02010609030101010101" pitchFamily="49" charset="-122"/>
              </a:rPr>
              <a:t>）</a:t>
            </a:r>
            <a:endParaRPr lang="zh-CN" altLang="en-US" sz="2400" dirty="0">
              <a:solidFill>
                <a:srgbClr val="0000FF"/>
              </a:solidFill>
              <a:latin typeface="楷体_GB2312" panose="02010609030101010101" pitchFamily="49" charset="-122"/>
              <a:ea typeface="楷体_GB2312" panose="02010609030101010101" pitchFamily="49" charset="-122"/>
            </a:endParaRPr>
          </a:p>
        </p:txBody>
      </p:sp>
      <p:sp>
        <p:nvSpPr>
          <p:cNvPr id="7182" name="Text Box 14"/>
          <p:cNvSpPr txBox="1"/>
          <p:nvPr/>
        </p:nvSpPr>
        <p:spPr>
          <a:xfrm>
            <a:off x="5260975" y="3692525"/>
            <a:ext cx="703263" cy="460375"/>
          </a:xfrm>
          <a:prstGeom prst="rect">
            <a:avLst/>
          </a:prstGeom>
          <a:noFill/>
          <a:ln w="9525">
            <a:noFill/>
          </a:ln>
        </p:spPr>
        <p:txBody>
          <a:bodyPr>
            <a:spAutoFit/>
          </a:bodyPr>
          <a:lstStyle/>
          <a:p>
            <a:pPr lvl="0" eaLnBrk="1" hangingPunct="1">
              <a:lnSpc>
                <a:spcPct val="100000"/>
              </a:lnSpc>
            </a:pPr>
            <a:r>
              <a:rPr lang="en-US" altLang="zh-CN" sz="2400" dirty="0">
                <a:solidFill>
                  <a:srgbClr val="0000FF"/>
                </a:solidFill>
                <a:latin typeface="楷体_GB2312" panose="02010609030101010101" pitchFamily="49" charset="-122"/>
                <a:ea typeface="楷体_GB2312" panose="02010609030101010101" pitchFamily="49" charset="-122"/>
              </a:rPr>
              <a:t>-4</a:t>
            </a:r>
            <a:endParaRPr lang="en-US" altLang="zh-CN" sz="2400" dirty="0">
              <a:solidFill>
                <a:srgbClr val="0000FF"/>
              </a:solidFill>
              <a:latin typeface="楷体_GB2312" panose="02010609030101010101" pitchFamily="49" charset="-122"/>
              <a:ea typeface="楷体_GB2312" panose="02010609030101010101" pitchFamily="49" charset="-122"/>
            </a:endParaRPr>
          </a:p>
        </p:txBody>
      </p:sp>
      <p:sp>
        <p:nvSpPr>
          <p:cNvPr id="7183" name="Text Box 15"/>
          <p:cNvSpPr txBox="1"/>
          <p:nvPr/>
        </p:nvSpPr>
        <p:spPr>
          <a:xfrm>
            <a:off x="7678738" y="3684588"/>
            <a:ext cx="703262" cy="460375"/>
          </a:xfrm>
          <a:prstGeom prst="rect">
            <a:avLst/>
          </a:prstGeom>
          <a:noFill/>
          <a:ln w="9525">
            <a:noFill/>
          </a:ln>
        </p:spPr>
        <p:txBody>
          <a:bodyPr>
            <a:spAutoFit/>
          </a:bodyPr>
          <a:lstStyle/>
          <a:p>
            <a:pPr lvl="0" eaLnBrk="1" hangingPunct="1">
              <a:lnSpc>
                <a:spcPct val="100000"/>
              </a:lnSpc>
            </a:pPr>
            <a:r>
              <a:rPr lang="zh-CN" altLang="en-US" sz="2400" dirty="0">
                <a:solidFill>
                  <a:srgbClr val="0000FF"/>
                </a:solidFill>
                <a:latin typeface="楷体_GB2312" panose="02010609030101010101" pitchFamily="49" charset="-122"/>
                <a:ea typeface="楷体_GB2312" panose="02010609030101010101" pitchFamily="49" charset="-122"/>
              </a:rPr>
              <a:t>大</a:t>
            </a:r>
            <a:endParaRPr lang="zh-CN" altLang="en-US" sz="2400" dirty="0">
              <a:solidFill>
                <a:srgbClr val="0000FF"/>
              </a:solidFill>
              <a:latin typeface="楷体_GB2312" panose="02010609030101010101" pitchFamily="49" charset="-122"/>
              <a:ea typeface="楷体_GB2312" panose="02010609030101010101" pitchFamily="49" charset="-122"/>
            </a:endParaRPr>
          </a:p>
        </p:txBody>
      </p:sp>
      <p:sp>
        <p:nvSpPr>
          <p:cNvPr id="7184" name="Text Box 16"/>
          <p:cNvSpPr txBox="1"/>
          <p:nvPr/>
        </p:nvSpPr>
        <p:spPr>
          <a:xfrm>
            <a:off x="1790700" y="4140200"/>
            <a:ext cx="703263" cy="460375"/>
          </a:xfrm>
          <a:prstGeom prst="rect">
            <a:avLst/>
          </a:prstGeom>
          <a:noFill/>
          <a:ln w="9525">
            <a:noFill/>
          </a:ln>
        </p:spPr>
        <p:txBody>
          <a:bodyPr>
            <a:spAutoFit/>
          </a:bodyPr>
          <a:lstStyle/>
          <a:p>
            <a:pPr lvl="0" eaLnBrk="1" hangingPunct="1">
              <a:lnSpc>
                <a:spcPct val="100000"/>
              </a:lnSpc>
            </a:pPr>
            <a:r>
              <a:rPr lang="en-US" altLang="zh-CN" sz="2400" dirty="0">
                <a:solidFill>
                  <a:srgbClr val="0000FF"/>
                </a:solidFill>
                <a:latin typeface="楷体_GB2312" panose="02010609030101010101" pitchFamily="49" charset="-122"/>
                <a:ea typeface="楷体_GB2312" panose="02010609030101010101" pitchFamily="49" charset="-122"/>
              </a:rPr>
              <a:t>-1</a:t>
            </a:r>
            <a:endParaRPr lang="en-US" altLang="zh-CN" sz="2400" dirty="0">
              <a:solidFill>
                <a:srgbClr val="0000FF"/>
              </a:solidFill>
              <a:latin typeface="楷体_GB2312" panose="02010609030101010101" pitchFamily="49" charset="-122"/>
              <a:ea typeface="楷体_GB2312" panose="02010609030101010101" pitchFamily="49" charset="-122"/>
            </a:endParaRPr>
          </a:p>
        </p:txBody>
      </p:sp>
      <p:sp>
        <p:nvSpPr>
          <p:cNvPr id="7185" name="Text Box 17"/>
          <p:cNvSpPr txBox="1"/>
          <p:nvPr/>
        </p:nvSpPr>
        <p:spPr>
          <a:xfrm>
            <a:off x="5943600" y="4538663"/>
            <a:ext cx="1584325" cy="460375"/>
          </a:xfrm>
          <a:prstGeom prst="rect">
            <a:avLst/>
          </a:prstGeom>
          <a:noFill/>
          <a:ln w="9525">
            <a:noFill/>
          </a:ln>
        </p:spPr>
        <p:txBody>
          <a:bodyPr>
            <a:spAutoFit/>
          </a:bodyPr>
          <a:lstStyle/>
          <a:p>
            <a:pPr lvl="0" eaLnBrk="1" hangingPunct="1">
              <a:lnSpc>
                <a:spcPct val="100000"/>
              </a:lnSpc>
            </a:pPr>
            <a:r>
              <a:rPr lang="en-US" altLang="zh-CN" sz="2400" dirty="0">
                <a:solidFill>
                  <a:srgbClr val="0000FF"/>
                </a:solidFill>
                <a:latin typeface="EU-BX" pitchFamily="65" charset="-122"/>
                <a:ea typeface="EU-BX" pitchFamily="65" charset="-122"/>
              </a:rPr>
              <a:t>x</a:t>
            </a:r>
            <a:r>
              <a:rPr lang="en-US" altLang="zh-CN" sz="2400" dirty="0">
                <a:solidFill>
                  <a:srgbClr val="0000FF"/>
                </a:solidFill>
                <a:latin typeface="楷体_GB2312" panose="02010609030101010101" pitchFamily="49" charset="-122"/>
                <a:ea typeface="楷体_GB2312" panose="02010609030101010101" pitchFamily="49" charset="-122"/>
              </a:rPr>
              <a:t>=2</a:t>
            </a:r>
            <a:endParaRPr lang="en-US" altLang="zh-CN" sz="2400" dirty="0">
              <a:solidFill>
                <a:srgbClr val="0000FF"/>
              </a:solidFill>
              <a:latin typeface="楷体_GB2312" panose="02010609030101010101" pitchFamily="49" charset="-122"/>
              <a:ea typeface="楷体_GB2312" panose="02010609030101010101" pitchFamily="49" charset="-122"/>
            </a:endParaRPr>
          </a:p>
        </p:txBody>
      </p:sp>
      <p:sp>
        <p:nvSpPr>
          <p:cNvPr id="7186" name="Text Box 18"/>
          <p:cNvSpPr txBox="1"/>
          <p:nvPr/>
        </p:nvSpPr>
        <p:spPr>
          <a:xfrm>
            <a:off x="2274888" y="4970463"/>
            <a:ext cx="1400175" cy="460375"/>
          </a:xfrm>
          <a:prstGeom prst="rect">
            <a:avLst/>
          </a:prstGeom>
          <a:noFill/>
          <a:ln w="9525">
            <a:noFill/>
          </a:ln>
        </p:spPr>
        <p:txBody>
          <a:bodyPr>
            <a:spAutoFit/>
          </a:bodyPr>
          <a:lstStyle/>
          <a:p>
            <a:pPr lvl="0" eaLnBrk="1" hangingPunct="1">
              <a:lnSpc>
                <a:spcPct val="100000"/>
              </a:lnSpc>
            </a:pPr>
            <a:r>
              <a:rPr lang="zh-CN" altLang="en-US" sz="2400" dirty="0">
                <a:solidFill>
                  <a:srgbClr val="0000FF"/>
                </a:solidFill>
                <a:latin typeface="楷体_GB2312" panose="02010609030101010101" pitchFamily="49" charset="-122"/>
                <a:ea typeface="楷体_GB2312" panose="02010609030101010101" pitchFamily="49" charset="-122"/>
              </a:rPr>
              <a:t>（</a:t>
            </a:r>
            <a:r>
              <a:rPr lang="en-US" altLang="zh-CN" sz="2400" dirty="0">
                <a:solidFill>
                  <a:srgbClr val="0000FF"/>
                </a:solidFill>
                <a:latin typeface="楷体_GB2312" panose="02010609030101010101" pitchFamily="49" charset="-122"/>
                <a:ea typeface="楷体_GB2312" panose="02010609030101010101" pitchFamily="49" charset="-122"/>
              </a:rPr>
              <a:t>2,1</a:t>
            </a:r>
            <a:r>
              <a:rPr lang="zh-CN" altLang="en-US" sz="2400" dirty="0">
                <a:solidFill>
                  <a:srgbClr val="0000FF"/>
                </a:solidFill>
                <a:latin typeface="楷体_GB2312" panose="02010609030101010101" pitchFamily="49" charset="-122"/>
                <a:ea typeface="楷体_GB2312" panose="02010609030101010101" pitchFamily="49" charset="-122"/>
              </a:rPr>
              <a:t>）</a:t>
            </a:r>
            <a:endParaRPr lang="zh-CN" altLang="en-US" sz="2400" dirty="0">
              <a:solidFill>
                <a:srgbClr val="0000FF"/>
              </a:solidFill>
              <a:latin typeface="楷体_GB2312" panose="02010609030101010101" pitchFamily="49" charset="-122"/>
              <a:ea typeface="楷体_GB2312" panose="02010609030101010101" pitchFamily="49" charset="-122"/>
            </a:endParaRPr>
          </a:p>
        </p:txBody>
      </p:sp>
      <p:sp>
        <p:nvSpPr>
          <p:cNvPr id="7187" name="Text Box 19"/>
          <p:cNvSpPr txBox="1"/>
          <p:nvPr/>
        </p:nvSpPr>
        <p:spPr>
          <a:xfrm>
            <a:off x="4919663" y="5016500"/>
            <a:ext cx="471487" cy="460375"/>
          </a:xfrm>
          <a:prstGeom prst="rect">
            <a:avLst/>
          </a:prstGeom>
          <a:noFill/>
          <a:ln w="9525">
            <a:noFill/>
          </a:ln>
        </p:spPr>
        <p:txBody>
          <a:bodyPr>
            <a:spAutoFit/>
          </a:bodyPr>
          <a:lstStyle/>
          <a:p>
            <a:pPr lvl="0" eaLnBrk="1" hangingPunct="1">
              <a:lnSpc>
                <a:spcPct val="100000"/>
              </a:lnSpc>
            </a:pPr>
            <a:r>
              <a:rPr lang="en-US" altLang="zh-CN" sz="2400" dirty="0">
                <a:solidFill>
                  <a:srgbClr val="0000FF"/>
                </a:solidFill>
                <a:latin typeface="楷体_GB2312" panose="02010609030101010101" pitchFamily="49" charset="-122"/>
                <a:ea typeface="楷体_GB2312" panose="02010609030101010101" pitchFamily="49" charset="-122"/>
              </a:rPr>
              <a:t>2</a:t>
            </a:r>
            <a:endParaRPr lang="en-US" altLang="zh-CN" sz="2400" dirty="0">
              <a:solidFill>
                <a:srgbClr val="0000FF"/>
              </a:solidFill>
              <a:latin typeface="楷体_GB2312" panose="02010609030101010101" pitchFamily="49" charset="-122"/>
              <a:ea typeface="楷体_GB2312" panose="02010609030101010101" pitchFamily="49" charset="-122"/>
            </a:endParaRPr>
          </a:p>
        </p:txBody>
      </p:sp>
      <p:sp>
        <p:nvSpPr>
          <p:cNvPr id="7188" name="Text Box 20"/>
          <p:cNvSpPr txBox="1"/>
          <p:nvPr/>
        </p:nvSpPr>
        <p:spPr>
          <a:xfrm>
            <a:off x="855663" y="5419725"/>
            <a:ext cx="471487" cy="460375"/>
          </a:xfrm>
          <a:prstGeom prst="rect">
            <a:avLst/>
          </a:prstGeom>
          <a:noFill/>
          <a:ln w="9525">
            <a:noFill/>
          </a:ln>
        </p:spPr>
        <p:txBody>
          <a:bodyPr>
            <a:spAutoFit/>
          </a:bodyPr>
          <a:lstStyle/>
          <a:p>
            <a:pPr lvl="0" eaLnBrk="1" hangingPunct="1">
              <a:lnSpc>
                <a:spcPct val="100000"/>
              </a:lnSpc>
            </a:pPr>
            <a:r>
              <a:rPr lang="zh-CN" altLang="en-US" sz="2400" dirty="0">
                <a:solidFill>
                  <a:srgbClr val="0000FF"/>
                </a:solidFill>
                <a:latin typeface="楷体_GB2312" panose="02010609030101010101" pitchFamily="49" charset="-122"/>
                <a:ea typeface="楷体_GB2312" panose="02010609030101010101" pitchFamily="49" charset="-122"/>
              </a:rPr>
              <a:t>小</a:t>
            </a:r>
            <a:endParaRPr lang="zh-CN" altLang="en-US" sz="2400" dirty="0">
              <a:solidFill>
                <a:srgbClr val="0000FF"/>
              </a:solidFill>
              <a:latin typeface="楷体_GB2312" panose="02010609030101010101" pitchFamily="49" charset="-122"/>
              <a:ea typeface="楷体_GB2312" panose="02010609030101010101" pitchFamily="49" charset="-122"/>
            </a:endParaRPr>
          </a:p>
        </p:txBody>
      </p:sp>
      <p:sp>
        <p:nvSpPr>
          <p:cNvPr id="7189" name="Text Box 21"/>
          <p:cNvSpPr txBox="1"/>
          <p:nvPr/>
        </p:nvSpPr>
        <p:spPr>
          <a:xfrm>
            <a:off x="2851150" y="5419725"/>
            <a:ext cx="676275" cy="460375"/>
          </a:xfrm>
          <a:prstGeom prst="rect">
            <a:avLst/>
          </a:prstGeom>
          <a:noFill/>
          <a:ln w="9525">
            <a:noFill/>
          </a:ln>
        </p:spPr>
        <p:txBody>
          <a:bodyPr>
            <a:spAutoFit/>
          </a:bodyPr>
          <a:lstStyle/>
          <a:p>
            <a:pPr lvl="0" eaLnBrk="1" hangingPunct="1">
              <a:lnSpc>
                <a:spcPct val="100000"/>
              </a:lnSpc>
            </a:pPr>
            <a:r>
              <a:rPr lang="en-US" altLang="zh-CN" sz="2400" dirty="0">
                <a:solidFill>
                  <a:srgbClr val="0000FF"/>
                </a:solidFill>
                <a:latin typeface="楷体_GB2312" panose="02010609030101010101" pitchFamily="49" charset="-122"/>
                <a:ea typeface="楷体_GB2312" panose="02010609030101010101" pitchFamily="49" charset="-122"/>
              </a:rPr>
              <a:t>1</a:t>
            </a:r>
            <a:endParaRPr lang="en-US" altLang="zh-CN" sz="2400" dirty="0">
              <a:solidFill>
                <a:srgbClr val="0000FF"/>
              </a:solidFill>
              <a:latin typeface="楷体_GB2312" panose="02010609030101010101" pitchFamily="49" charset="-122"/>
              <a:ea typeface="楷体_GB2312" panose="02010609030101010101" pitchFamily="49" charset="-122"/>
            </a:endParaRPr>
          </a:p>
        </p:txBody>
      </p:sp>
      <p:pic>
        <p:nvPicPr>
          <p:cNvPr id="10258" name="Picture 22" descr="图片2"/>
          <p:cNvPicPr>
            <a:picLocks noChangeAspect="1"/>
          </p:cNvPicPr>
          <p:nvPr/>
        </p:nvPicPr>
        <p:blipFill>
          <a:blip r:embed="rId1" cstate="print"/>
          <a:stretch>
            <a:fillRect/>
          </a:stretch>
        </p:blipFill>
        <p:spPr>
          <a:xfrm>
            <a:off x="442913" y="777875"/>
            <a:ext cx="3444875" cy="771525"/>
          </a:xfrm>
          <a:prstGeom prst="rect">
            <a:avLst/>
          </a:prstGeom>
          <a:noFill/>
          <a:ln w="9525">
            <a:noFill/>
          </a:ln>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17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17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179">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180">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181">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182">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183">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7184">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185">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7186">
                                            <p:txEl>
                                              <p:pRg st="0" end="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7187">
                                            <p:txEl>
                                              <p:pRg st="0" end="0"/>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7188">
                                            <p:txEl>
                                              <p:pRg st="0" end="0"/>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718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ext Box 5"/>
          <p:cNvSpPr txBox="1"/>
          <p:nvPr/>
        </p:nvSpPr>
        <p:spPr>
          <a:xfrm>
            <a:off x="579438" y="1754188"/>
            <a:ext cx="7848600" cy="1420495"/>
          </a:xfrm>
          <a:prstGeom prst="rect">
            <a:avLst/>
          </a:prstGeom>
          <a:noFill/>
          <a:ln w="9525">
            <a:noFill/>
          </a:ln>
        </p:spPr>
        <p:txBody>
          <a:bodyPr>
            <a:spAutoFit/>
          </a:bodyPr>
          <a:lstStyle/>
          <a:p>
            <a:pPr lvl="0" eaLnBrk="1" hangingPunct="1">
              <a:lnSpc>
                <a:spcPct val="120000"/>
              </a:lnSpc>
            </a:pPr>
            <a:r>
              <a:rPr lang="zh-CN" altLang="en-US" sz="2400" dirty="0">
                <a:latin typeface="宋体" panose="02010600030101010101" pitchFamily="2" charset="-122"/>
                <a:ea typeface="宋体" panose="02010600030101010101" pitchFamily="2" charset="-122"/>
              </a:rPr>
              <a:t>问题：用总长为</a:t>
            </a:r>
            <a:r>
              <a:rPr lang="en-US" altLang="zh-CN" sz="2400" dirty="0">
                <a:latin typeface="宋体" panose="02010600030101010101" pitchFamily="2" charset="-122"/>
                <a:ea typeface="宋体" panose="02010600030101010101" pitchFamily="2" charset="-122"/>
              </a:rPr>
              <a:t>60</a:t>
            </a:r>
            <a:r>
              <a:rPr lang="en-US" altLang="zh-CN" sz="2400" dirty="0">
                <a:latin typeface="Times New Roman" panose="02020603050405020304" pitchFamily="18" charset="0"/>
                <a:ea typeface="宋体" panose="02010600030101010101" pitchFamily="2" charset="-122"/>
              </a:rPr>
              <a:t>m</a:t>
            </a:r>
            <a:r>
              <a:rPr lang="zh-CN" altLang="en-US" sz="2400" dirty="0">
                <a:latin typeface="宋体" panose="02010600030101010101" pitchFamily="2" charset="-122"/>
                <a:ea typeface="宋体" panose="02010600030101010101" pitchFamily="2" charset="-122"/>
              </a:rPr>
              <a:t>的篱笆围成矩形场地，矩形面积</a:t>
            </a:r>
            <a:r>
              <a:rPr lang="en-US" altLang="zh-CN" sz="2400" dirty="0">
                <a:latin typeface="EU-BX" pitchFamily="65" charset="-122"/>
                <a:ea typeface="EU-BX" pitchFamily="65" charset="-122"/>
              </a:rPr>
              <a:t>S</a:t>
            </a:r>
            <a:r>
              <a:rPr lang="zh-CN" altLang="en-US" sz="2400" dirty="0">
                <a:latin typeface="宋体" panose="02010600030101010101" pitchFamily="2" charset="-122"/>
                <a:ea typeface="宋体" panose="02010600030101010101" pitchFamily="2" charset="-122"/>
              </a:rPr>
              <a:t>随矩形一边长</a:t>
            </a:r>
            <a:r>
              <a:rPr lang="en-US" altLang="zh-CN" sz="2400" dirty="0">
                <a:latin typeface="EU-BX" pitchFamily="65" charset="-122"/>
                <a:ea typeface="EU-BX" pitchFamily="65" charset="-122"/>
              </a:rPr>
              <a:t>l </a:t>
            </a:r>
            <a:r>
              <a:rPr lang="zh-CN" altLang="en-US" sz="2400" dirty="0">
                <a:latin typeface="宋体" panose="02010600030101010101" pitchFamily="2" charset="-122"/>
                <a:ea typeface="宋体" panose="02010600030101010101" pitchFamily="2" charset="-122"/>
              </a:rPr>
              <a:t>的变化而变化</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当</a:t>
            </a:r>
            <a:r>
              <a:rPr lang="en-US" altLang="zh-CN" sz="2400" i="1" dirty="0">
                <a:latin typeface="EU-BX" pitchFamily="65" charset="-122"/>
                <a:ea typeface="EU-BX" pitchFamily="65" charset="-122"/>
              </a:rPr>
              <a:t>l</a:t>
            </a:r>
            <a:r>
              <a:rPr lang="zh-CN" altLang="en-US" sz="2400" dirty="0">
                <a:latin typeface="宋体" panose="02010600030101010101" pitchFamily="2" charset="-122"/>
                <a:ea typeface="宋体" panose="02010600030101010101" pitchFamily="2" charset="-122"/>
              </a:rPr>
              <a:t>是多少时，场地的面积</a:t>
            </a:r>
            <a:r>
              <a:rPr lang="en-US" altLang="zh-CN" sz="2400" dirty="0">
                <a:latin typeface="EU-BX" pitchFamily="65" charset="-122"/>
                <a:ea typeface="EU-BX" pitchFamily="65" charset="-122"/>
              </a:rPr>
              <a:t>S</a:t>
            </a:r>
            <a:r>
              <a:rPr lang="zh-CN" altLang="en-US" sz="2400" dirty="0">
                <a:latin typeface="宋体" panose="02010600030101010101" pitchFamily="2" charset="-122"/>
                <a:ea typeface="宋体" panose="02010600030101010101" pitchFamily="2" charset="-122"/>
              </a:rPr>
              <a:t>最大？</a:t>
            </a:r>
            <a:endParaRPr lang="zh-CN" altLang="en-US" sz="2400" dirty="0">
              <a:latin typeface="宋体" panose="02010600030101010101" pitchFamily="2" charset="-122"/>
              <a:ea typeface="宋体" panose="02010600030101010101" pitchFamily="2" charset="-122"/>
            </a:endParaRPr>
          </a:p>
        </p:txBody>
      </p:sp>
      <p:sp>
        <p:nvSpPr>
          <p:cNvPr id="436230" name="Text Box 6"/>
          <p:cNvSpPr txBox="1"/>
          <p:nvPr/>
        </p:nvSpPr>
        <p:spPr>
          <a:xfrm>
            <a:off x="555625" y="3054350"/>
            <a:ext cx="8361363" cy="460375"/>
          </a:xfrm>
          <a:prstGeom prst="rect">
            <a:avLst/>
          </a:prstGeom>
          <a:noFill/>
          <a:ln w="9525">
            <a:noFill/>
          </a:ln>
        </p:spPr>
        <p:txBody>
          <a:bodyPr>
            <a:spAutoFit/>
          </a:bodyPr>
          <a:lstStyle/>
          <a:p>
            <a:pPr lvl="0" eaLnBrk="1" hangingPunct="1">
              <a:spcBef>
                <a:spcPct val="50000"/>
              </a:spcBef>
            </a:pPr>
            <a:r>
              <a:rPr lang="zh-CN" altLang="en-US" sz="2400" dirty="0">
                <a:solidFill>
                  <a:srgbClr val="0000FF"/>
                </a:solidFill>
                <a:latin typeface="楷体_GB2312" panose="02010609030101010101" pitchFamily="49" charset="-122"/>
                <a:ea typeface="楷体_GB2312" panose="02010609030101010101" pitchFamily="49" charset="-122"/>
              </a:rPr>
              <a:t>分析：先写出</a:t>
            </a:r>
            <a:r>
              <a:rPr lang="en-US" altLang="zh-CN" sz="2400" dirty="0">
                <a:solidFill>
                  <a:srgbClr val="0000FF"/>
                </a:solidFill>
                <a:latin typeface="EU-BX" pitchFamily="65" charset="-122"/>
                <a:ea typeface="EU-BX" pitchFamily="65" charset="-122"/>
              </a:rPr>
              <a:t>S</a:t>
            </a:r>
            <a:r>
              <a:rPr lang="zh-CN" altLang="en-US" sz="2400" dirty="0">
                <a:solidFill>
                  <a:srgbClr val="0000FF"/>
                </a:solidFill>
                <a:latin typeface="楷体_GB2312" panose="02010609030101010101" pitchFamily="49" charset="-122"/>
                <a:ea typeface="楷体_GB2312" panose="02010609030101010101" pitchFamily="49" charset="-122"/>
              </a:rPr>
              <a:t>与</a:t>
            </a:r>
            <a:r>
              <a:rPr lang="en-US" altLang="zh-CN" sz="2400" dirty="0">
                <a:solidFill>
                  <a:srgbClr val="0000FF"/>
                </a:solidFill>
                <a:latin typeface="EU-BX" pitchFamily="65" charset="-122"/>
                <a:ea typeface="EU-BX" pitchFamily="65" charset="-122"/>
              </a:rPr>
              <a:t>l</a:t>
            </a:r>
            <a:r>
              <a:rPr lang="zh-CN" altLang="en-US" sz="2400" dirty="0">
                <a:solidFill>
                  <a:srgbClr val="0000FF"/>
                </a:solidFill>
                <a:latin typeface="楷体_GB2312" panose="02010609030101010101" pitchFamily="49" charset="-122"/>
                <a:ea typeface="楷体_GB2312" panose="02010609030101010101" pitchFamily="49" charset="-122"/>
              </a:rPr>
              <a:t>的函数关系式，再求出使</a:t>
            </a:r>
            <a:r>
              <a:rPr lang="en-US" altLang="zh-CN" sz="2400" dirty="0">
                <a:solidFill>
                  <a:srgbClr val="0000FF"/>
                </a:solidFill>
                <a:latin typeface="EU-BX" pitchFamily="65" charset="-122"/>
                <a:ea typeface="EU-BX" pitchFamily="65" charset="-122"/>
              </a:rPr>
              <a:t>S</a:t>
            </a:r>
            <a:r>
              <a:rPr lang="zh-CN" altLang="en-US" sz="2400" dirty="0">
                <a:solidFill>
                  <a:srgbClr val="0000FF"/>
                </a:solidFill>
                <a:latin typeface="楷体_GB2312" panose="02010609030101010101" pitchFamily="49" charset="-122"/>
                <a:ea typeface="楷体_GB2312" panose="02010609030101010101" pitchFamily="49" charset="-122"/>
              </a:rPr>
              <a:t>最大的</a:t>
            </a:r>
            <a:r>
              <a:rPr lang="en-US" altLang="zh-CN" sz="2400" dirty="0">
                <a:solidFill>
                  <a:srgbClr val="0000FF"/>
                </a:solidFill>
                <a:latin typeface="EU-BX" pitchFamily="65" charset="-122"/>
                <a:ea typeface="EU-BX" pitchFamily="65" charset="-122"/>
              </a:rPr>
              <a:t>l</a:t>
            </a:r>
            <a:r>
              <a:rPr lang="zh-CN" altLang="en-US" sz="2400" dirty="0">
                <a:solidFill>
                  <a:srgbClr val="0000FF"/>
                </a:solidFill>
                <a:latin typeface="楷体_GB2312" panose="02010609030101010101" pitchFamily="49" charset="-122"/>
                <a:ea typeface="楷体_GB2312" panose="02010609030101010101" pitchFamily="49" charset="-122"/>
              </a:rPr>
              <a:t>值</a:t>
            </a:r>
            <a:r>
              <a:rPr lang="en-US" altLang="zh-CN" sz="2400" dirty="0">
                <a:solidFill>
                  <a:srgbClr val="0000FF"/>
                </a:solidFill>
                <a:latin typeface="楷体_GB2312" panose="02010609030101010101" pitchFamily="49" charset="-122"/>
                <a:ea typeface="楷体_GB2312" panose="02010609030101010101" pitchFamily="49" charset="-122"/>
              </a:rPr>
              <a:t>.</a:t>
            </a:r>
            <a:endParaRPr lang="en-US" altLang="zh-CN" sz="2400" dirty="0">
              <a:solidFill>
                <a:srgbClr val="0000FF"/>
              </a:solidFill>
              <a:latin typeface="楷体_GB2312" panose="02010609030101010101" pitchFamily="49" charset="-122"/>
              <a:ea typeface="楷体_GB2312" panose="02010609030101010101" pitchFamily="49" charset="-122"/>
            </a:endParaRPr>
          </a:p>
        </p:txBody>
      </p:sp>
      <p:sp>
        <p:nvSpPr>
          <p:cNvPr id="436231" name="Text Box 7"/>
          <p:cNvSpPr txBox="1"/>
          <p:nvPr/>
        </p:nvSpPr>
        <p:spPr>
          <a:xfrm>
            <a:off x="554038" y="3732213"/>
            <a:ext cx="8534400" cy="1014730"/>
          </a:xfrm>
          <a:prstGeom prst="rect">
            <a:avLst/>
          </a:prstGeom>
          <a:noFill/>
          <a:ln w="9525">
            <a:noFill/>
          </a:ln>
        </p:spPr>
        <p:txBody>
          <a:bodyPr>
            <a:spAutoFit/>
          </a:bodyPr>
          <a:lstStyle/>
          <a:p>
            <a:pPr lvl="0" eaLnBrk="1" hangingPunct="1">
              <a:spcBef>
                <a:spcPct val="50000"/>
              </a:spcBef>
            </a:pPr>
            <a:r>
              <a:rPr lang="zh-CN" altLang="en-US" sz="2400" dirty="0">
                <a:solidFill>
                  <a:srgbClr val="0000FF"/>
                </a:solidFill>
                <a:latin typeface="楷体_GB2312" panose="02010609030101010101" pitchFamily="49" charset="-122"/>
                <a:ea typeface="楷体_GB2312" panose="02010609030101010101" pitchFamily="49" charset="-122"/>
              </a:rPr>
              <a:t>矩形场地的周长是</a:t>
            </a:r>
            <a:r>
              <a:rPr lang="en-US" altLang="zh-CN" sz="2400" dirty="0">
                <a:solidFill>
                  <a:srgbClr val="0000FF"/>
                </a:solidFill>
                <a:latin typeface="楷体_GB2312" panose="02010609030101010101" pitchFamily="49" charset="-122"/>
                <a:ea typeface="楷体_GB2312" panose="02010609030101010101" pitchFamily="49" charset="-122"/>
              </a:rPr>
              <a:t>60</a:t>
            </a:r>
            <a:r>
              <a:rPr lang="en-US" altLang="zh-CN" sz="2400" dirty="0">
                <a:solidFill>
                  <a:srgbClr val="0000FF"/>
                </a:solidFill>
                <a:latin typeface="Times New Roman" panose="02020603050405020304" pitchFamily="18" charset="0"/>
                <a:ea typeface="EU-BX" pitchFamily="65" charset="-122"/>
              </a:rPr>
              <a:t>m</a:t>
            </a:r>
            <a:r>
              <a:rPr lang="zh-CN" altLang="en-US" sz="2400" dirty="0">
                <a:solidFill>
                  <a:srgbClr val="0000FF"/>
                </a:solidFill>
                <a:latin typeface="楷体_GB2312" panose="02010609030101010101" pitchFamily="49" charset="-122"/>
                <a:ea typeface="楷体_GB2312" panose="02010609030101010101" pitchFamily="49" charset="-122"/>
              </a:rPr>
              <a:t>，一边长为</a:t>
            </a:r>
            <a:r>
              <a:rPr lang="en-US" altLang="zh-CN" sz="2400" dirty="0">
                <a:solidFill>
                  <a:srgbClr val="0000FF"/>
                </a:solidFill>
                <a:latin typeface="EU-BX" pitchFamily="65" charset="-122"/>
                <a:ea typeface="EU-BX" pitchFamily="65" charset="-122"/>
              </a:rPr>
              <a:t>l</a:t>
            </a:r>
            <a:r>
              <a:rPr lang="zh-CN" altLang="en-US" sz="2400" dirty="0">
                <a:solidFill>
                  <a:srgbClr val="0000FF"/>
                </a:solidFill>
                <a:latin typeface="楷体_GB2312" panose="02010609030101010101" pitchFamily="49" charset="-122"/>
                <a:ea typeface="楷体_GB2312" panose="02010609030101010101" pitchFamily="49" charset="-122"/>
              </a:rPr>
              <a:t>，则另一边长为</a:t>
            </a:r>
            <a:endParaRPr lang="zh-CN" altLang="en-US" sz="2400" dirty="0">
              <a:solidFill>
                <a:srgbClr val="0000FF"/>
              </a:solidFill>
              <a:latin typeface="楷体_GB2312" panose="02010609030101010101" pitchFamily="49" charset="-122"/>
              <a:ea typeface="楷体_GB2312" panose="02010609030101010101" pitchFamily="49" charset="-122"/>
            </a:endParaRPr>
          </a:p>
          <a:p>
            <a:pPr lvl="0" eaLnBrk="1" hangingPunct="1">
              <a:spcBef>
                <a:spcPct val="50000"/>
              </a:spcBef>
            </a:pPr>
            <a:r>
              <a:rPr lang="en-US" altLang="zh-CN" sz="2400" dirty="0">
                <a:solidFill>
                  <a:srgbClr val="0000FF"/>
                </a:solidFill>
                <a:latin typeface="楷体_GB2312" panose="02010609030101010101" pitchFamily="49" charset="-122"/>
                <a:ea typeface="楷体_GB2312" panose="02010609030101010101" pitchFamily="49" charset="-122"/>
              </a:rPr>
              <a:t>       </a:t>
            </a:r>
            <a:r>
              <a:rPr lang="en-US" altLang="zh-CN" sz="2400" dirty="0">
                <a:solidFill>
                  <a:srgbClr val="0000FF"/>
                </a:solidFill>
                <a:latin typeface="Times New Roman" panose="02020603050405020304" pitchFamily="18" charset="0"/>
                <a:ea typeface="宋体" panose="02010600030101010101" pitchFamily="2" charset="-122"/>
              </a:rPr>
              <a:t>m</a:t>
            </a:r>
            <a:r>
              <a:rPr lang="en-US" altLang="zh-CN" sz="2400" dirty="0">
                <a:solidFill>
                  <a:srgbClr val="0000FF"/>
                </a:solidFill>
                <a:latin typeface="楷体_GB2312" panose="02010609030101010101" pitchFamily="49" charset="-122"/>
                <a:ea typeface="楷体_GB2312" panose="02010609030101010101" pitchFamily="49" charset="-122"/>
              </a:rPr>
              <a:t>.</a:t>
            </a:r>
            <a:r>
              <a:rPr lang="zh-CN" altLang="en-US" sz="2400" dirty="0">
                <a:solidFill>
                  <a:srgbClr val="0000FF"/>
                </a:solidFill>
                <a:latin typeface="楷体_GB2312" panose="02010609030101010101" pitchFamily="49" charset="-122"/>
                <a:ea typeface="楷体_GB2312" panose="02010609030101010101" pitchFamily="49" charset="-122"/>
              </a:rPr>
              <a:t>场地的面积</a:t>
            </a:r>
            <a:r>
              <a:rPr lang="en-US" altLang="zh-CN" sz="2400" dirty="0">
                <a:solidFill>
                  <a:srgbClr val="0000FF"/>
                </a:solidFill>
                <a:latin typeface="楷体_GB2312" panose="02010609030101010101" pitchFamily="49" charset="-122"/>
                <a:ea typeface="楷体_GB2312" panose="02010609030101010101" pitchFamily="49" charset="-122"/>
              </a:rPr>
              <a:t>:                     (0&lt;</a:t>
            </a:r>
            <a:r>
              <a:rPr lang="en-US" altLang="zh-CN" sz="2400" dirty="0">
                <a:solidFill>
                  <a:srgbClr val="0000FF"/>
                </a:solidFill>
                <a:latin typeface="EU-BX" pitchFamily="65" charset="-122"/>
                <a:ea typeface="EU-BX" pitchFamily="65" charset="-122"/>
              </a:rPr>
              <a:t>l</a:t>
            </a:r>
            <a:r>
              <a:rPr lang="en-US" altLang="zh-CN" sz="2400" dirty="0">
                <a:solidFill>
                  <a:srgbClr val="0000FF"/>
                </a:solidFill>
                <a:latin typeface="楷体_GB2312" panose="02010609030101010101" pitchFamily="49" charset="-122"/>
                <a:ea typeface="楷体_GB2312" panose="02010609030101010101" pitchFamily="49" charset="-122"/>
              </a:rPr>
              <a:t>&lt;30).</a:t>
            </a:r>
            <a:endParaRPr lang="en-US" altLang="zh-CN" sz="2400" dirty="0">
              <a:solidFill>
                <a:srgbClr val="0000FF"/>
              </a:solidFill>
              <a:latin typeface="楷体_GB2312" panose="02010609030101010101" pitchFamily="49" charset="-122"/>
              <a:ea typeface="楷体_GB2312" panose="02010609030101010101" pitchFamily="49" charset="-122"/>
            </a:endParaRPr>
          </a:p>
        </p:txBody>
      </p:sp>
      <p:sp>
        <p:nvSpPr>
          <p:cNvPr id="436232" name="Text Box 8"/>
          <p:cNvSpPr txBox="1"/>
          <p:nvPr/>
        </p:nvSpPr>
        <p:spPr>
          <a:xfrm>
            <a:off x="3933825" y="4425950"/>
            <a:ext cx="1976438" cy="460375"/>
          </a:xfrm>
          <a:prstGeom prst="rect">
            <a:avLst/>
          </a:prstGeom>
          <a:noFill/>
          <a:ln w="9525">
            <a:noFill/>
          </a:ln>
        </p:spPr>
        <p:txBody>
          <a:bodyPr>
            <a:spAutoFit/>
          </a:bodyPr>
          <a:lstStyle/>
          <a:p>
            <a:pPr lvl="0" eaLnBrk="1" hangingPunct="1">
              <a:spcBef>
                <a:spcPct val="50000"/>
              </a:spcBef>
            </a:pPr>
            <a:r>
              <a:rPr lang="en-US" altLang="zh-CN" sz="2400" dirty="0">
                <a:solidFill>
                  <a:srgbClr val="0000FF"/>
                </a:solidFill>
                <a:latin typeface="EU-BX" pitchFamily="65" charset="-122"/>
                <a:ea typeface="EU-BX" pitchFamily="65" charset="-122"/>
              </a:rPr>
              <a:t>S</a:t>
            </a:r>
            <a:r>
              <a:rPr lang="en-US" altLang="zh-CN" sz="2400" dirty="0">
                <a:solidFill>
                  <a:srgbClr val="0000FF"/>
                </a:solidFill>
                <a:latin typeface="Times New Roman" panose="02020603050405020304" pitchFamily="18" charset="0"/>
                <a:ea typeface="宋体" panose="02010600030101010101" pitchFamily="2" charset="-122"/>
              </a:rPr>
              <a:t>=</a:t>
            </a:r>
            <a:r>
              <a:rPr lang="en-US" altLang="zh-CN" sz="2400" dirty="0">
                <a:solidFill>
                  <a:srgbClr val="0000FF"/>
                </a:solidFill>
                <a:latin typeface="EU-BX" pitchFamily="65" charset="-122"/>
                <a:ea typeface="EU-BX" pitchFamily="65" charset="-122"/>
              </a:rPr>
              <a:t>l</a:t>
            </a:r>
            <a:r>
              <a:rPr lang="en-US" altLang="zh-CN" sz="2400" dirty="0">
                <a:solidFill>
                  <a:srgbClr val="0000FF"/>
                </a:solidFill>
                <a:latin typeface="Times New Roman" panose="02020603050405020304" pitchFamily="18" charset="0"/>
                <a:ea typeface="宋体" panose="02010600030101010101" pitchFamily="2" charset="-122"/>
              </a:rPr>
              <a:t>(30-</a:t>
            </a:r>
            <a:r>
              <a:rPr lang="en-US" altLang="zh-CN" sz="2400" dirty="0">
                <a:solidFill>
                  <a:srgbClr val="0000FF"/>
                </a:solidFill>
                <a:latin typeface="EU-BX" pitchFamily="65" charset="-122"/>
                <a:ea typeface="EU-BX" pitchFamily="65" charset="-122"/>
              </a:rPr>
              <a:t>l</a:t>
            </a:r>
            <a:r>
              <a:rPr lang="en-US" altLang="zh-CN" sz="2400" dirty="0">
                <a:solidFill>
                  <a:srgbClr val="0000FF"/>
                </a:solidFill>
                <a:latin typeface="Times New Roman" panose="02020603050405020304" pitchFamily="18" charset="0"/>
                <a:ea typeface="宋体" panose="02010600030101010101" pitchFamily="2" charset="-122"/>
              </a:rPr>
              <a:t>)</a:t>
            </a:r>
            <a:endParaRPr lang="en-US" altLang="zh-CN" sz="2400" dirty="0">
              <a:solidFill>
                <a:srgbClr val="0000FF"/>
              </a:solidFill>
              <a:latin typeface="Times New Roman" panose="02020603050405020304" pitchFamily="18" charset="0"/>
              <a:ea typeface="宋体" panose="02010600030101010101" pitchFamily="2" charset="-122"/>
            </a:endParaRPr>
          </a:p>
        </p:txBody>
      </p:sp>
      <p:sp>
        <p:nvSpPr>
          <p:cNvPr id="436233" name="Text Box 9"/>
          <p:cNvSpPr txBox="1"/>
          <p:nvPr/>
        </p:nvSpPr>
        <p:spPr>
          <a:xfrm>
            <a:off x="5280025" y="4454525"/>
            <a:ext cx="3038475" cy="460375"/>
          </a:xfrm>
          <a:prstGeom prst="rect">
            <a:avLst/>
          </a:prstGeom>
          <a:noFill/>
          <a:ln w="9525">
            <a:noFill/>
          </a:ln>
        </p:spPr>
        <p:txBody>
          <a:bodyPr>
            <a:spAutoFit/>
          </a:bodyPr>
          <a:lstStyle/>
          <a:p>
            <a:pPr lvl="0" eaLnBrk="1" hangingPunct="1">
              <a:spcBef>
                <a:spcPct val="50000"/>
              </a:spcBef>
            </a:pPr>
            <a:r>
              <a:rPr lang="zh-CN" altLang="en-US" sz="2400" dirty="0">
                <a:solidFill>
                  <a:srgbClr val="0000FF"/>
                </a:solidFill>
                <a:latin typeface="Times New Roman" panose="02020603050405020304" pitchFamily="18" charset="0"/>
                <a:ea typeface="宋体" panose="02010600030101010101" pitchFamily="2" charset="-122"/>
              </a:rPr>
              <a:t>即</a:t>
            </a:r>
            <a:r>
              <a:rPr lang="en-US" altLang="zh-CN" sz="2400" dirty="0">
                <a:solidFill>
                  <a:srgbClr val="0000FF"/>
                </a:solidFill>
                <a:latin typeface="EU-BX" pitchFamily="65" charset="-122"/>
                <a:ea typeface="EU-BX" pitchFamily="65" charset="-122"/>
              </a:rPr>
              <a:t>S</a:t>
            </a:r>
            <a:r>
              <a:rPr lang="en-US" altLang="zh-CN" sz="2400" dirty="0">
                <a:solidFill>
                  <a:srgbClr val="0000FF"/>
                </a:solidFill>
                <a:latin typeface="Times New Roman" panose="02020603050405020304" pitchFamily="18" charset="0"/>
                <a:ea typeface="宋体" panose="02010600030101010101" pitchFamily="2" charset="-122"/>
              </a:rPr>
              <a:t>=-</a:t>
            </a:r>
            <a:r>
              <a:rPr lang="en-US" altLang="zh-CN" sz="2400" i="1" dirty="0">
                <a:solidFill>
                  <a:srgbClr val="0000FF"/>
                </a:solidFill>
                <a:latin typeface="Times New Roman" panose="02020603050405020304" pitchFamily="18" charset="0"/>
                <a:ea typeface="宋体" panose="02010600030101010101" pitchFamily="2" charset="-122"/>
              </a:rPr>
              <a:t>l</a:t>
            </a:r>
            <a:r>
              <a:rPr lang="en-US" altLang="zh-CN" sz="2400" baseline="30000" dirty="0">
                <a:solidFill>
                  <a:srgbClr val="0000FF"/>
                </a:solidFill>
                <a:latin typeface="Times New Roman" panose="02020603050405020304" pitchFamily="18" charset="0"/>
                <a:ea typeface="宋体" panose="02010600030101010101" pitchFamily="2" charset="-122"/>
              </a:rPr>
              <a:t>2</a:t>
            </a:r>
            <a:r>
              <a:rPr lang="en-US" altLang="zh-CN" sz="2400" dirty="0">
                <a:solidFill>
                  <a:srgbClr val="0000FF"/>
                </a:solidFill>
                <a:latin typeface="Times New Roman" panose="02020603050405020304" pitchFamily="18" charset="0"/>
                <a:ea typeface="宋体" panose="02010600030101010101" pitchFamily="2" charset="-122"/>
              </a:rPr>
              <a:t>+30</a:t>
            </a:r>
            <a:r>
              <a:rPr lang="en-US" altLang="zh-CN" sz="2400" dirty="0">
                <a:solidFill>
                  <a:srgbClr val="0000FF"/>
                </a:solidFill>
                <a:latin typeface="EU-BX" pitchFamily="65" charset="-122"/>
                <a:ea typeface="EU-BX" pitchFamily="65" charset="-122"/>
              </a:rPr>
              <a:t>l</a:t>
            </a:r>
            <a:endParaRPr lang="en-US" altLang="zh-CN" sz="2400" dirty="0">
              <a:solidFill>
                <a:srgbClr val="0000FF"/>
              </a:solidFill>
              <a:latin typeface="EU-BX" pitchFamily="65" charset="-122"/>
              <a:ea typeface="EU-BX" pitchFamily="65" charset="-122"/>
            </a:endParaRPr>
          </a:p>
        </p:txBody>
      </p:sp>
      <p:graphicFrame>
        <p:nvGraphicFramePr>
          <p:cNvPr id="436235" name="Object 11"/>
          <p:cNvGraphicFramePr/>
          <p:nvPr/>
        </p:nvGraphicFramePr>
        <p:xfrm>
          <a:off x="758825" y="4456113"/>
          <a:ext cx="900113" cy="696912"/>
        </p:xfrm>
        <a:graphic>
          <a:graphicData uri="http://schemas.openxmlformats.org/presentationml/2006/ole">
            <mc:AlternateContent xmlns:mc="http://schemas.openxmlformats.org/markup-compatibility/2006">
              <mc:Choice xmlns:v="urn:schemas-microsoft-com:vml" Requires="v">
                <p:oleObj spid="_x0000_s1025" name="" r:id="rId1" imgW="424815" imgH="328930" progId="Equation.DSMT4">
                  <p:embed/>
                </p:oleObj>
              </mc:Choice>
              <mc:Fallback>
                <p:oleObj name="" r:id="rId1" imgW="424815" imgH="328930" progId="Equation.DSMT4">
                  <p:embed/>
                  <p:pic>
                    <p:nvPicPr>
                      <p:cNvPr id="0" name="图片 1024" descr="image1"/>
                      <p:cNvPicPr/>
                      <p:nvPr/>
                    </p:nvPicPr>
                    <p:blipFill>
                      <a:blip r:embed="rId2"/>
                      <a:stretch>
                        <a:fillRect/>
                      </a:stretch>
                    </p:blipFill>
                    <p:spPr>
                      <a:xfrm>
                        <a:off x="758825" y="4456113"/>
                        <a:ext cx="900113" cy="696912"/>
                      </a:xfrm>
                      <a:prstGeom prst="rect">
                        <a:avLst/>
                      </a:prstGeom>
                      <a:noFill/>
                      <a:ln w="38100">
                        <a:noFill/>
                      </a:ln>
                    </p:spPr>
                  </p:pic>
                </p:oleObj>
              </mc:Fallback>
            </mc:AlternateContent>
          </a:graphicData>
        </a:graphic>
      </p:graphicFrame>
      <p:pic>
        <p:nvPicPr>
          <p:cNvPr id="1032" name="Picture 13" descr="图片3"/>
          <p:cNvPicPr>
            <a:picLocks noChangeAspect="1"/>
          </p:cNvPicPr>
          <p:nvPr/>
        </p:nvPicPr>
        <p:blipFill>
          <a:blip r:embed="rId3" cstate="print"/>
          <a:stretch>
            <a:fillRect/>
          </a:stretch>
        </p:blipFill>
        <p:spPr>
          <a:xfrm>
            <a:off x="596900" y="760413"/>
            <a:ext cx="3378200" cy="755650"/>
          </a:xfrm>
          <a:prstGeom prst="rect">
            <a:avLst/>
          </a:prstGeom>
          <a:noFill/>
          <a:ln w="9525">
            <a:noFill/>
          </a:ln>
        </p:spPr>
      </p:pic>
      <p:sp>
        <p:nvSpPr>
          <p:cNvPr id="1038" name="Text Box 14"/>
          <p:cNvSpPr txBox="1"/>
          <p:nvPr/>
        </p:nvSpPr>
        <p:spPr>
          <a:xfrm>
            <a:off x="696913" y="5280025"/>
            <a:ext cx="4027487" cy="460375"/>
          </a:xfrm>
          <a:prstGeom prst="rect">
            <a:avLst/>
          </a:prstGeom>
          <a:noFill/>
          <a:ln w="9525">
            <a:noFill/>
          </a:ln>
        </p:spPr>
        <p:txBody>
          <a:bodyPr>
            <a:spAutoFit/>
          </a:bodyPr>
          <a:lstStyle/>
          <a:p>
            <a:pPr lvl="0" eaLnBrk="1" hangingPunct="1">
              <a:spcBef>
                <a:spcPct val="50000"/>
              </a:spcBef>
            </a:pPr>
            <a:r>
              <a:rPr lang="zh-CN" altLang="en-US" sz="2400" dirty="0">
                <a:latin typeface="宋体" panose="02010600030101010101" pitchFamily="2" charset="-122"/>
                <a:ea typeface="宋体" panose="02010600030101010101" pitchFamily="2" charset="-122"/>
              </a:rPr>
              <a:t>请同学们画出此函数的图象</a:t>
            </a:r>
            <a:endParaRPr lang="zh-CN" altLang="en-US" sz="2400" dirty="0">
              <a:latin typeface="宋体" panose="02010600030101010101" pitchFamily="2" charset="-122"/>
              <a:ea typeface="宋体" panose="02010600030101010101" pitchFamily="2"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62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3623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3623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362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362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3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6230" grpId="0"/>
      <p:bldP spid="436231" grpId="0"/>
      <p:bldP spid="436232" grpId="0"/>
      <p:bldP spid="4362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325" name="Text Box 29"/>
          <p:cNvSpPr txBox="1"/>
          <p:nvPr/>
        </p:nvSpPr>
        <p:spPr>
          <a:xfrm>
            <a:off x="623888" y="1109663"/>
            <a:ext cx="3643312" cy="2749550"/>
          </a:xfrm>
          <a:prstGeom prst="rect">
            <a:avLst/>
          </a:prstGeom>
          <a:noFill/>
          <a:ln w="9525">
            <a:noFill/>
          </a:ln>
        </p:spPr>
        <p:txBody>
          <a:bodyPr>
            <a:spAutoFit/>
          </a:bodyPr>
          <a:lstStyle/>
          <a:p>
            <a:pPr lvl="0" eaLnBrk="1" hangingPunct="1">
              <a:lnSpc>
                <a:spcPct val="120000"/>
              </a:lnSpc>
            </a:pPr>
            <a:r>
              <a:rPr lang="zh-CN" altLang="en-US" sz="2400" dirty="0">
                <a:latin typeface="宋体" panose="02010600030101010101" pitchFamily="2" charset="-122"/>
                <a:ea typeface="宋体" panose="02010600030101010101" pitchFamily="2" charset="-122"/>
              </a:rPr>
              <a:t>可以看出，这个函数的图象是一条抛物线的一部分，这条抛物线的顶点是函数图象的最高点，也就是说，当</a:t>
            </a:r>
            <a:r>
              <a:rPr lang="en-US" altLang="zh-CN" sz="2400" dirty="0">
                <a:latin typeface="EU-BX" pitchFamily="65" charset="-122"/>
                <a:ea typeface="EU-BX" pitchFamily="65" charset="-122"/>
              </a:rPr>
              <a:t>l</a:t>
            </a:r>
            <a:r>
              <a:rPr lang="en-US" altLang="zh-CN" sz="2400" i="1" dirty="0">
                <a:latin typeface="EU-BX" pitchFamily="65" charset="-122"/>
                <a:ea typeface="EU-BX" pitchFamily="65" charset="-122"/>
              </a:rPr>
              <a:t> </a:t>
            </a:r>
            <a:r>
              <a:rPr lang="zh-CN" altLang="en-US" sz="2400" dirty="0">
                <a:latin typeface="宋体" panose="02010600030101010101" pitchFamily="2" charset="-122"/>
                <a:ea typeface="宋体" panose="02010600030101010101" pitchFamily="2" charset="-122"/>
              </a:rPr>
              <a:t>取顶点的横坐标时，这个函数有最大值</a:t>
            </a:r>
            <a:r>
              <a:rPr lang="en-US" altLang="zh-CN" sz="2400" dirty="0">
                <a:latin typeface="宋体" panose="02010600030101010101" pitchFamily="2" charset="-122"/>
                <a:ea typeface="宋体" panose="02010600030101010101" pitchFamily="2" charset="-122"/>
              </a:rPr>
              <a:t>.</a:t>
            </a:r>
            <a:endParaRPr lang="en-US" altLang="zh-CN" sz="2400" dirty="0">
              <a:latin typeface="宋体" panose="02010600030101010101" pitchFamily="2" charset="-122"/>
              <a:ea typeface="宋体" panose="02010600030101010101" pitchFamily="2" charset="-122"/>
            </a:endParaRPr>
          </a:p>
        </p:txBody>
      </p:sp>
      <p:grpSp>
        <p:nvGrpSpPr>
          <p:cNvPr id="2052" name="Group 32"/>
          <p:cNvGrpSpPr/>
          <p:nvPr/>
        </p:nvGrpSpPr>
        <p:grpSpPr>
          <a:xfrm>
            <a:off x="4760913" y="695325"/>
            <a:ext cx="3863975" cy="3732213"/>
            <a:chOff x="2816" y="399"/>
            <a:chExt cx="2434" cy="2351"/>
          </a:xfrm>
        </p:grpSpPr>
        <p:grpSp>
          <p:nvGrpSpPr>
            <p:cNvPr id="2068" name="Group 28"/>
            <p:cNvGrpSpPr/>
            <p:nvPr/>
          </p:nvGrpSpPr>
          <p:grpSpPr>
            <a:xfrm>
              <a:off x="2816" y="399"/>
              <a:ext cx="2434" cy="2351"/>
              <a:chOff x="1096" y="1347"/>
              <a:chExt cx="2434" cy="2351"/>
            </a:xfrm>
          </p:grpSpPr>
          <p:sp>
            <p:nvSpPr>
              <p:cNvPr id="2071" name="Line 5"/>
              <p:cNvSpPr/>
              <p:nvPr/>
            </p:nvSpPr>
            <p:spPr>
              <a:xfrm>
                <a:off x="1189" y="3205"/>
                <a:ext cx="2230" cy="0"/>
              </a:xfrm>
              <a:prstGeom prst="line">
                <a:avLst/>
              </a:prstGeom>
              <a:ln w="38100" cap="flat" cmpd="sng">
                <a:solidFill>
                  <a:schemeClr val="tx1"/>
                </a:solidFill>
                <a:prstDash val="solid"/>
                <a:headEnd type="none" w="med" len="med"/>
                <a:tailEnd type="triangle" w="med" len="med"/>
              </a:ln>
            </p:spPr>
          </p:sp>
          <p:sp>
            <p:nvSpPr>
              <p:cNvPr id="2072" name="Line 6"/>
              <p:cNvSpPr/>
              <p:nvPr/>
            </p:nvSpPr>
            <p:spPr>
              <a:xfrm flipV="1">
                <a:off x="1421" y="1477"/>
                <a:ext cx="19" cy="2221"/>
              </a:xfrm>
              <a:prstGeom prst="line">
                <a:avLst/>
              </a:prstGeom>
              <a:ln w="28575" cap="flat" cmpd="sng">
                <a:solidFill>
                  <a:schemeClr val="tx1"/>
                </a:solidFill>
                <a:prstDash val="solid"/>
                <a:headEnd type="none" w="med" len="med"/>
                <a:tailEnd type="triangle" w="med" len="med"/>
              </a:ln>
            </p:spPr>
          </p:sp>
          <p:sp>
            <p:nvSpPr>
              <p:cNvPr id="2073" name="Line 9"/>
              <p:cNvSpPr/>
              <p:nvPr/>
            </p:nvSpPr>
            <p:spPr>
              <a:xfrm flipV="1">
                <a:off x="1700" y="3147"/>
                <a:ext cx="1" cy="45"/>
              </a:xfrm>
              <a:prstGeom prst="line">
                <a:avLst/>
              </a:prstGeom>
              <a:ln w="28575" cap="flat" cmpd="sng">
                <a:solidFill>
                  <a:schemeClr val="tx1"/>
                </a:solidFill>
                <a:prstDash val="solid"/>
                <a:headEnd type="none" w="med" len="med"/>
                <a:tailEnd type="none" w="med" len="med"/>
              </a:ln>
            </p:spPr>
          </p:sp>
          <p:sp>
            <p:nvSpPr>
              <p:cNvPr id="2074" name="Line 10"/>
              <p:cNvSpPr/>
              <p:nvPr/>
            </p:nvSpPr>
            <p:spPr>
              <a:xfrm flipV="1">
                <a:off x="1957" y="3161"/>
                <a:ext cx="1" cy="45"/>
              </a:xfrm>
              <a:prstGeom prst="line">
                <a:avLst/>
              </a:prstGeom>
              <a:ln w="28575" cap="flat" cmpd="sng">
                <a:solidFill>
                  <a:schemeClr val="tx1"/>
                </a:solidFill>
                <a:prstDash val="solid"/>
                <a:headEnd type="none" w="med" len="med"/>
                <a:tailEnd type="none" w="med" len="med"/>
              </a:ln>
            </p:spPr>
          </p:sp>
          <p:sp>
            <p:nvSpPr>
              <p:cNvPr id="2075" name="Line 11"/>
              <p:cNvSpPr/>
              <p:nvPr/>
            </p:nvSpPr>
            <p:spPr>
              <a:xfrm flipV="1">
                <a:off x="2209" y="3161"/>
                <a:ext cx="1" cy="45"/>
              </a:xfrm>
              <a:prstGeom prst="line">
                <a:avLst/>
              </a:prstGeom>
              <a:ln w="28575" cap="flat" cmpd="sng">
                <a:solidFill>
                  <a:schemeClr val="tx1"/>
                </a:solidFill>
                <a:prstDash val="solid"/>
                <a:headEnd type="none" w="med" len="med"/>
                <a:tailEnd type="none" w="med" len="med"/>
              </a:ln>
            </p:spPr>
          </p:sp>
          <p:sp>
            <p:nvSpPr>
              <p:cNvPr id="2076" name="Line 12"/>
              <p:cNvSpPr/>
              <p:nvPr/>
            </p:nvSpPr>
            <p:spPr>
              <a:xfrm flipV="1">
                <a:off x="2443" y="3161"/>
                <a:ext cx="1" cy="45"/>
              </a:xfrm>
              <a:prstGeom prst="line">
                <a:avLst/>
              </a:prstGeom>
              <a:ln w="28575" cap="flat" cmpd="sng">
                <a:solidFill>
                  <a:schemeClr val="tx1"/>
                </a:solidFill>
                <a:prstDash val="solid"/>
                <a:headEnd type="none" w="med" len="med"/>
                <a:tailEnd type="none" w="med" len="med"/>
              </a:ln>
            </p:spPr>
          </p:sp>
          <p:sp>
            <p:nvSpPr>
              <p:cNvPr id="2077" name="Line 13"/>
              <p:cNvSpPr/>
              <p:nvPr/>
            </p:nvSpPr>
            <p:spPr>
              <a:xfrm flipV="1">
                <a:off x="2677" y="3161"/>
                <a:ext cx="1" cy="45"/>
              </a:xfrm>
              <a:prstGeom prst="line">
                <a:avLst/>
              </a:prstGeom>
              <a:ln w="28575" cap="flat" cmpd="sng">
                <a:solidFill>
                  <a:schemeClr val="tx1"/>
                </a:solidFill>
                <a:prstDash val="solid"/>
                <a:headEnd type="none" w="med" len="med"/>
                <a:tailEnd type="none" w="med" len="med"/>
              </a:ln>
            </p:spPr>
          </p:sp>
          <p:sp>
            <p:nvSpPr>
              <p:cNvPr id="2078" name="Line 14"/>
              <p:cNvSpPr/>
              <p:nvPr/>
            </p:nvSpPr>
            <p:spPr>
              <a:xfrm flipV="1">
                <a:off x="2902" y="3170"/>
                <a:ext cx="1" cy="45"/>
              </a:xfrm>
              <a:prstGeom prst="line">
                <a:avLst/>
              </a:prstGeom>
              <a:ln w="28575" cap="flat" cmpd="sng">
                <a:solidFill>
                  <a:schemeClr val="tx1"/>
                </a:solidFill>
                <a:prstDash val="solid"/>
                <a:headEnd type="none" w="med" len="med"/>
                <a:tailEnd type="none" w="med" len="med"/>
              </a:ln>
            </p:spPr>
          </p:sp>
          <p:sp>
            <p:nvSpPr>
              <p:cNvPr id="2079" name="Freeform 15"/>
              <p:cNvSpPr/>
              <p:nvPr/>
            </p:nvSpPr>
            <p:spPr>
              <a:xfrm>
                <a:off x="1422" y="2202"/>
                <a:ext cx="1486" cy="288"/>
              </a:xfrm>
              <a:custGeom>
                <a:avLst/>
                <a:gdLst>
                  <a:gd name="txL" fmla="*/ 0 w 1486"/>
                  <a:gd name="txT" fmla="*/ 0 h 994"/>
                  <a:gd name="txR" fmla="*/ 1486 w 1486"/>
                  <a:gd name="txB" fmla="*/ 994 h 994"/>
                </a:gdLst>
                <a:ahLst/>
                <a:cxnLst>
                  <a:cxn ang="0">
                    <a:pos x="0" y="994"/>
                  </a:cxn>
                  <a:cxn ang="0">
                    <a:pos x="752" y="0"/>
                  </a:cxn>
                  <a:cxn ang="0">
                    <a:pos x="1486" y="994"/>
                  </a:cxn>
                </a:cxnLst>
                <a:rect l="txL" t="txT" r="txR" b="txB"/>
                <a:pathLst>
                  <a:path w="1486" h="994">
                    <a:moveTo>
                      <a:pt x="0" y="994"/>
                    </a:moveTo>
                    <a:cubicBezTo>
                      <a:pt x="125" y="828"/>
                      <a:pt x="504" y="0"/>
                      <a:pt x="752" y="0"/>
                    </a:cubicBezTo>
                    <a:cubicBezTo>
                      <a:pt x="1000" y="0"/>
                      <a:pt x="1333" y="787"/>
                      <a:pt x="1486" y="994"/>
                    </a:cubicBezTo>
                  </a:path>
                </a:pathLst>
              </a:custGeom>
              <a:noFill/>
              <a:ln w="9525" cap="flat" cmpd="sng">
                <a:solidFill>
                  <a:schemeClr val="tx1"/>
                </a:solidFill>
                <a:prstDash val="solid"/>
                <a:round/>
                <a:headEnd type="none" w="med" len="med"/>
                <a:tailEnd type="none" w="med" len="med"/>
              </a:ln>
            </p:spPr>
            <p:txBody>
              <a:bodyPr>
                <a:spAutoFit/>
              </a:bodyPr>
              <a:lstStyle/>
              <a:p>
                <a:pPr lvl="0" eaLnBrk="1" hangingPunct="1"/>
                <a:endParaRPr lang="zh-CN" altLang="en-US" sz="2400" dirty="0">
                  <a:latin typeface="宋体" panose="02010600030101010101" pitchFamily="2" charset="-122"/>
                  <a:ea typeface="宋体" panose="02010600030101010101" pitchFamily="2" charset="-122"/>
                </a:endParaRPr>
              </a:p>
            </p:txBody>
          </p:sp>
          <p:sp>
            <p:nvSpPr>
              <p:cNvPr id="2080" name="Line 16"/>
              <p:cNvSpPr/>
              <p:nvPr/>
            </p:nvSpPr>
            <p:spPr>
              <a:xfrm>
                <a:off x="1431" y="2267"/>
                <a:ext cx="65" cy="0"/>
              </a:xfrm>
              <a:prstGeom prst="line">
                <a:avLst/>
              </a:prstGeom>
              <a:ln w="9525" cap="flat" cmpd="sng">
                <a:solidFill>
                  <a:schemeClr val="tx1"/>
                </a:solidFill>
                <a:prstDash val="solid"/>
                <a:headEnd type="none" w="med" len="med"/>
                <a:tailEnd type="none" w="med" len="med"/>
              </a:ln>
            </p:spPr>
          </p:sp>
          <p:sp>
            <p:nvSpPr>
              <p:cNvPr id="2081" name="Line 17"/>
              <p:cNvSpPr/>
              <p:nvPr/>
            </p:nvSpPr>
            <p:spPr>
              <a:xfrm>
                <a:off x="1431" y="2726"/>
                <a:ext cx="65" cy="0"/>
              </a:xfrm>
              <a:prstGeom prst="line">
                <a:avLst/>
              </a:prstGeom>
              <a:ln w="9525" cap="flat" cmpd="sng">
                <a:solidFill>
                  <a:schemeClr val="tx1"/>
                </a:solidFill>
                <a:prstDash val="solid"/>
                <a:headEnd type="none" w="med" len="med"/>
                <a:tailEnd type="none" w="med" len="med"/>
              </a:ln>
            </p:spPr>
          </p:sp>
          <p:sp>
            <p:nvSpPr>
              <p:cNvPr id="2082" name="Text Box 18"/>
              <p:cNvSpPr txBox="1"/>
              <p:nvPr/>
            </p:nvSpPr>
            <p:spPr>
              <a:xfrm>
                <a:off x="1567" y="3111"/>
                <a:ext cx="176" cy="288"/>
              </a:xfrm>
              <a:prstGeom prst="rect">
                <a:avLst/>
              </a:prstGeom>
              <a:noFill/>
              <a:ln w="9525">
                <a:noFill/>
              </a:ln>
            </p:spPr>
            <p:txBody>
              <a:bodyPr>
                <a:spAutoFit/>
              </a:bodyPr>
              <a:lstStyle/>
              <a:p>
                <a:pPr lvl="0" eaLnBrk="1" hangingPunct="1"/>
                <a:r>
                  <a:rPr lang="en-US" altLang="zh-CN" sz="2400" dirty="0">
                    <a:latin typeface="宋体" panose="02010600030101010101" pitchFamily="2" charset="-122"/>
                    <a:ea typeface="宋体" panose="02010600030101010101" pitchFamily="2" charset="-122"/>
                  </a:rPr>
                  <a:t>5</a:t>
                </a:r>
                <a:endParaRPr lang="en-US" altLang="zh-CN" sz="2400" dirty="0">
                  <a:latin typeface="宋体" panose="02010600030101010101" pitchFamily="2" charset="-122"/>
                  <a:ea typeface="宋体" panose="02010600030101010101" pitchFamily="2" charset="-122"/>
                </a:endParaRPr>
              </a:p>
            </p:txBody>
          </p:sp>
          <p:sp>
            <p:nvSpPr>
              <p:cNvPr id="2083" name="Text Box 19"/>
              <p:cNvSpPr txBox="1"/>
              <p:nvPr/>
            </p:nvSpPr>
            <p:spPr>
              <a:xfrm>
                <a:off x="1808" y="3130"/>
                <a:ext cx="417" cy="288"/>
              </a:xfrm>
              <a:prstGeom prst="rect">
                <a:avLst/>
              </a:prstGeom>
              <a:noFill/>
              <a:ln w="9525">
                <a:noFill/>
              </a:ln>
            </p:spPr>
            <p:txBody>
              <a:bodyPr>
                <a:spAutoFit/>
              </a:bodyPr>
              <a:lstStyle/>
              <a:p>
                <a:pPr lvl="0" eaLnBrk="1" hangingPunct="1"/>
                <a:r>
                  <a:rPr lang="en-US" altLang="zh-CN" sz="2400" dirty="0">
                    <a:latin typeface="宋体" panose="02010600030101010101" pitchFamily="2" charset="-122"/>
                    <a:ea typeface="宋体" panose="02010600030101010101" pitchFamily="2" charset="-122"/>
                  </a:rPr>
                  <a:t>10</a:t>
                </a:r>
                <a:endParaRPr lang="en-US" altLang="zh-CN" sz="2400" dirty="0">
                  <a:latin typeface="宋体" panose="02010600030101010101" pitchFamily="2" charset="-122"/>
                  <a:ea typeface="宋体" panose="02010600030101010101" pitchFamily="2" charset="-122"/>
                </a:endParaRPr>
              </a:p>
            </p:txBody>
          </p:sp>
          <p:sp>
            <p:nvSpPr>
              <p:cNvPr id="2084" name="Text Box 20"/>
              <p:cNvSpPr txBox="1"/>
              <p:nvPr/>
            </p:nvSpPr>
            <p:spPr>
              <a:xfrm>
                <a:off x="2059" y="3111"/>
                <a:ext cx="417" cy="288"/>
              </a:xfrm>
              <a:prstGeom prst="rect">
                <a:avLst/>
              </a:prstGeom>
              <a:noFill/>
              <a:ln w="9525">
                <a:noFill/>
              </a:ln>
            </p:spPr>
            <p:txBody>
              <a:bodyPr>
                <a:spAutoFit/>
              </a:bodyPr>
              <a:lstStyle/>
              <a:p>
                <a:pPr lvl="0" eaLnBrk="1" hangingPunct="1"/>
                <a:r>
                  <a:rPr lang="en-US" altLang="zh-CN" sz="2400" dirty="0">
                    <a:latin typeface="宋体" panose="02010600030101010101" pitchFamily="2" charset="-122"/>
                    <a:ea typeface="宋体" panose="02010600030101010101" pitchFamily="2" charset="-122"/>
                  </a:rPr>
                  <a:t>15</a:t>
                </a:r>
                <a:endParaRPr lang="en-US" altLang="zh-CN" sz="2400" dirty="0">
                  <a:latin typeface="宋体" panose="02010600030101010101" pitchFamily="2" charset="-122"/>
                  <a:ea typeface="宋体" panose="02010600030101010101" pitchFamily="2" charset="-122"/>
                </a:endParaRPr>
              </a:p>
            </p:txBody>
          </p:sp>
          <p:sp>
            <p:nvSpPr>
              <p:cNvPr id="2085" name="Text Box 21"/>
              <p:cNvSpPr txBox="1"/>
              <p:nvPr/>
            </p:nvSpPr>
            <p:spPr>
              <a:xfrm>
                <a:off x="2313" y="3125"/>
                <a:ext cx="417" cy="288"/>
              </a:xfrm>
              <a:prstGeom prst="rect">
                <a:avLst/>
              </a:prstGeom>
              <a:noFill/>
              <a:ln w="9525">
                <a:noFill/>
              </a:ln>
            </p:spPr>
            <p:txBody>
              <a:bodyPr>
                <a:spAutoFit/>
              </a:bodyPr>
              <a:lstStyle/>
              <a:p>
                <a:pPr lvl="0" eaLnBrk="1" hangingPunct="1"/>
                <a:r>
                  <a:rPr lang="en-US" altLang="zh-CN" sz="2400" dirty="0">
                    <a:latin typeface="宋体" panose="02010600030101010101" pitchFamily="2" charset="-122"/>
                    <a:ea typeface="宋体" panose="02010600030101010101" pitchFamily="2" charset="-122"/>
                  </a:rPr>
                  <a:t>20</a:t>
                </a:r>
                <a:endParaRPr lang="en-US" altLang="zh-CN" sz="2400" dirty="0">
                  <a:latin typeface="宋体" panose="02010600030101010101" pitchFamily="2" charset="-122"/>
                  <a:ea typeface="宋体" panose="02010600030101010101" pitchFamily="2" charset="-122"/>
                </a:endParaRPr>
              </a:p>
            </p:txBody>
          </p:sp>
          <p:sp>
            <p:nvSpPr>
              <p:cNvPr id="2086" name="Text Box 22"/>
              <p:cNvSpPr txBox="1"/>
              <p:nvPr/>
            </p:nvSpPr>
            <p:spPr>
              <a:xfrm>
                <a:off x="2555" y="3135"/>
                <a:ext cx="417" cy="288"/>
              </a:xfrm>
              <a:prstGeom prst="rect">
                <a:avLst/>
              </a:prstGeom>
              <a:noFill/>
              <a:ln w="9525">
                <a:noFill/>
              </a:ln>
            </p:spPr>
            <p:txBody>
              <a:bodyPr>
                <a:spAutoFit/>
              </a:bodyPr>
              <a:lstStyle/>
              <a:p>
                <a:pPr lvl="0" eaLnBrk="1" hangingPunct="1"/>
                <a:r>
                  <a:rPr lang="en-US" altLang="zh-CN" sz="2400" dirty="0">
                    <a:latin typeface="宋体" panose="02010600030101010101" pitchFamily="2" charset="-122"/>
                    <a:ea typeface="宋体" panose="02010600030101010101" pitchFamily="2" charset="-122"/>
                  </a:rPr>
                  <a:t>25</a:t>
                </a:r>
                <a:endParaRPr lang="en-US" altLang="zh-CN" sz="2400" dirty="0">
                  <a:latin typeface="宋体" panose="02010600030101010101" pitchFamily="2" charset="-122"/>
                  <a:ea typeface="宋体" panose="02010600030101010101" pitchFamily="2" charset="-122"/>
                </a:endParaRPr>
              </a:p>
            </p:txBody>
          </p:sp>
          <p:sp>
            <p:nvSpPr>
              <p:cNvPr id="2087" name="Text Box 23"/>
              <p:cNvSpPr txBox="1"/>
              <p:nvPr/>
            </p:nvSpPr>
            <p:spPr>
              <a:xfrm>
                <a:off x="2781" y="3110"/>
                <a:ext cx="417" cy="288"/>
              </a:xfrm>
              <a:prstGeom prst="rect">
                <a:avLst/>
              </a:prstGeom>
              <a:noFill/>
              <a:ln w="9525">
                <a:noFill/>
              </a:ln>
            </p:spPr>
            <p:txBody>
              <a:bodyPr>
                <a:spAutoFit/>
              </a:bodyPr>
              <a:lstStyle/>
              <a:p>
                <a:pPr lvl="0" eaLnBrk="1" hangingPunct="1"/>
                <a:r>
                  <a:rPr lang="en-US" altLang="zh-CN" sz="2400" dirty="0">
                    <a:latin typeface="宋体" panose="02010600030101010101" pitchFamily="2" charset="-122"/>
                    <a:ea typeface="宋体" panose="02010600030101010101" pitchFamily="2" charset="-122"/>
                  </a:rPr>
                  <a:t>30</a:t>
                </a:r>
                <a:endParaRPr lang="en-US" altLang="zh-CN" sz="2400" dirty="0">
                  <a:latin typeface="宋体" panose="02010600030101010101" pitchFamily="2" charset="-122"/>
                  <a:ea typeface="宋体" panose="02010600030101010101" pitchFamily="2" charset="-122"/>
                </a:endParaRPr>
              </a:p>
            </p:txBody>
          </p:sp>
          <p:sp>
            <p:nvSpPr>
              <p:cNvPr id="2088" name="Text Box 24"/>
              <p:cNvSpPr txBox="1"/>
              <p:nvPr/>
            </p:nvSpPr>
            <p:spPr>
              <a:xfrm>
                <a:off x="1115" y="2574"/>
                <a:ext cx="343" cy="518"/>
              </a:xfrm>
              <a:prstGeom prst="rect">
                <a:avLst/>
              </a:prstGeom>
              <a:noFill/>
              <a:ln w="9525">
                <a:noFill/>
              </a:ln>
            </p:spPr>
            <p:txBody>
              <a:bodyPr>
                <a:spAutoFit/>
              </a:bodyPr>
              <a:lstStyle/>
              <a:p>
                <a:pPr lvl="0" eaLnBrk="1" hangingPunct="1">
                  <a:spcBef>
                    <a:spcPct val="50000"/>
                  </a:spcBef>
                </a:pPr>
                <a:r>
                  <a:rPr lang="en-US" altLang="zh-CN" sz="2400" dirty="0">
                    <a:latin typeface="宋体" panose="02010600030101010101" pitchFamily="2" charset="-122"/>
                    <a:ea typeface="宋体" panose="02010600030101010101" pitchFamily="2" charset="-122"/>
                  </a:rPr>
                  <a:t>100</a:t>
                </a:r>
                <a:endParaRPr lang="en-US" altLang="zh-CN" sz="2400" dirty="0">
                  <a:latin typeface="宋体" panose="02010600030101010101" pitchFamily="2" charset="-122"/>
                  <a:ea typeface="宋体" panose="02010600030101010101" pitchFamily="2" charset="-122"/>
                </a:endParaRPr>
              </a:p>
            </p:txBody>
          </p:sp>
          <p:sp>
            <p:nvSpPr>
              <p:cNvPr id="2089" name="Text Box 25"/>
              <p:cNvSpPr txBox="1"/>
              <p:nvPr/>
            </p:nvSpPr>
            <p:spPr>
              <a:xfrm>
                <a:off x="1135" y="2083"/>
                <a:ext cx="343" cy="518"/>
              </a:xfrm>
              <a:prstGeom prst="rect">
                <a:avLst/>
              </a:prstGeom>
              <a:noFill/>
              <a:ln w="9525">
                <a:noFill/>
              </a:ln>
            </p:spPr>
            <p:txBody>
              <a:bodyPr>
                <a:spAutoFit/>
              </a:bodyPr>
              <a:lstStyle/>
              <a:p>
                <a:pPr lvl="0" eaLnBrk="1" hangingPunct="1">
                  <a:spcBef>
                    <a:spcPct val="50000"/>
                  </a:spcBef>
                </a:pPr>
                <a:r>
                  <a:rPr lang="en-US" altLang="zh-CN" sz="2400" dirty="0">
                    <a:latin typeface="宋体" panose="02010600030101010101" pitchFamily="2" charset="-122"/>
                    <a:ea typeface="宋体" panose="02010600030101010101" pitchFamily="2" charset="-122"/>
                  </a:rPr>
                  <a:t>200</a:t>
                </a:r>
                <a:endParaRPr lang="en-US" altLang="zh-CN" sz="2400" dirty="0">
                  <a:latin typeface="宋体" panose="02010600030101010101" pitchFamily="2" charset="-122"/>
                  <a:ea typeface="宋体" panose="02010600030101010101" pitchFamily="2" charset="-122"/>
                </a:endParaRPr>
              </a:p>
            </p:txBody>
          </p:sp>
          <p:sp>
            <p:nvSpPr>
              <p:cNvPr id="2090" name="Text Box 26"/>
              <p:cNvSpPr txBox="1"/>
              <p:nvPr/>
            </p:nvSpPr>
            <p:spPr>
              <a:xfrm>
                <a:off x="3317" y="3242"/>
                <a:ext cx="213" cy="288"/>
              </a:xfrm>
              <a:prstGeom prst="rect">
                <a:avLst/>
              </a:prstGeom>
              <a:noFill/>
              <a:ln w="9525">
                <a:noFill/>
              </a:ln>
            </p:spPr>
            <p:txBody>
              <a:bodyPr>
                <a:spAutoFit/>
              </a:bodyPr>
              <a:lstStyle/>
              <a:p>
                <a:pPr lvl="0" eaLnBrk="1" hangingPunct="1">
                  <a:spcBef>
                    <a:spcPct val="50000"/>
                  </a:spcBef>
                </a:pPr>
                <a:r>
                  <a:rPr lang="en-US" altLang="zh-CN" sz="2400" dirty="0">
                    <a:latin typeface="EU-BX" pitchFamily="65" charset="-122"/>
                    <a:ea typeface="EU-BX" pitchFamily="65" charset="-122"/>
                  </a:rPr>
                  <a:t>l</a:t>
                </a:r>
                <a:endParaRPr lang="en-US" altLang="zh-CN" sz="2400" dirty="0">
                  <a:latin typeface="EU-BX" pitchFamily="65" charset="-122"/>
                  <a:ea typeface="EU-BX" pitchFamily="65" charset="-122"/>
                </a:endParaRPr>
              </a:p>
            </p:txBody>
          </p:sp>
          <p:sp>
            <p:nvSpPr>
              <p:cNvPr id="2091" name="Text Box 27"/>
              <p:cNvSpPr txBox="1"/>
              <p:nvPr/>
            </p:nvSpPr>
            <p:spPr>
              <a:xfrm>
                <a:off x="1096" y="1347"/>
                <a:ext cx="223" cy="288"/>
              </a:xfrm>
              <a:prstGeom prst="rect">
                <a:avLst/>
              </a:prstGeom>
              <a:noFill/>
              <a:ln w="9525">
                <a:noFill/>
              </a:ln>
            </p:spPr>
            <p:txBody>
              <a:bodyPr>
                <a:spAutoFit/>
              </a:bodyPr>
              <a:lstStyle/>
              <a:p>
                <a:pPr lvl="0" eaLnBrk="1" hangingPunct="1">
                  <a:spcBef>
                    <a:spcPct val="50000"/>
                  </a:spcBef>
                </a:pPr>
                <a:r>
                  <a:rPr lang="en-US" altLang="zh-CN" sz="2400" dirty="0">
                    <a:latin typeface="EU-BX" pitchFamily="65" charset="-122"/>
                    <a:ea typeface="EU-BX" pitchFamily="65" charset="-122"/>
                  </a:rPr>
                  <a:t>S</a:t>
                </a:r>
                <a:endParaRPr lang="en-US" altLang="zh-CN" sz="2400" dirty="0">
                  <a:latin typeface="EU-BX" pitchFamily="65" charset="-122"/>
                  <a:ea typeface="EU-BX" pitchFamily="65" charset="-122"/>
                </a:endParaRPr>
              </a:p>
            </p:txBody>
          </p:sp>
        </p:grpSp>
        <p:sp>
          <p:nvSpPr>
            <p:cNvPr id="2069" name="Oval 30"/>
            <p:cNvSpPr/>
            <p:nvPr/>
          </p:nvSpPr>
          <p:spPr>
            <a:xfrm>
              <a:off x="3120" y="2061"/>
              <a:ext cx="256" cy="376"/>
            </a:xfrm>
            <a:prstGeom prst="ellipse">
              <a:avLst/>
            </a:prstGeom>
            <a:solidFill>
              <a:schemeClr val="bg1"/>
            </a:solidFill>
            <a:ln w="9525" cap="flat" cmpd="sng">
              <a:solidFill>
                <a:schemeClr val="tx1"/>
              </a:solidFill>
              <a:prstDash val="solid"/>
              <a:headEnd type="none" w="med" len="med"/>
              <a:tailEnd type="none" w="med" len="med"/>
            </a:ln>
          </p:spPr>
          <p:txBody>
            <a:bodyPr wrap="none" anchor="ctr">
              <a:spAutoFit/>
            </a:bodyPr>
            <a:lstStyle/>
            <a:p>
              <a:pPr lvl="0" eaLnBrk="1" hangingPunct="1"/>
              <a:endParaRPr lang="zh-CN" altLang="en-US" sz="2400" dirty="0">
                <a:latin typeface="宋体" panose="02010600030101010101" pitchFamily="2" charset="-122"/>
                <a:ea typeface="宋体" panose="02010600030101010101" pitchFamily="2" charset="-122"/>
              </a:endParaRPr>
            </a:p>
          </p:txBody>
        </p:sp>
        <p:sp>
          <p:nvSpPr>
            <p:cNvPr id="2070" name="Oval 31"/>
            <p:cNvSpPr/>
            <p:nvPr/>
          </p:nvSpPr>
          <p:spPr>
            <a:xfrm>
              <a:off x="4601" y="2066"/>
              <a:ext cx="256" cy="376"/>
            </a:xfrm>
            <a:prstGeom prst="ellipse">
              <a:avLst/>
            </a:prstGeom>
            <a:solidFill>
              <a:schemeClr val="bg1"/>
            </a:solidFill>
            <a:ln w="9525" cap="flat" cmpd="sng">
              <a:solidFill>
                <a:schemeClr val="tx1"/>
              </a:solidFill>
              <a:prstDash val="solid"/>
              <a:headEnd type="none" w="med" len="med"/>
              <a:tailEnd type="none" w="med" len="med"/>
            </a:ln>
          </p:spPr>
          <p:txBody>
            <a:bodyPr wrap="none" anchor="ctr">
              <a:spAutoFit/>
            </a:bodyPr>
            <a:lstStyle/>
            <a:p>
              <a:pPr lvl="0" eaLnBrk="1" hangingPunct="1"/>
              <a:endParaRPr lang="zh-CN" altLang="en-US" sz="2400" dirty="0">
                <a:latin typeface="宋体" panose="02010600030101010101" pitchFamily="2" charset="-122"/>
                <a:ea typeface="宋体" panose="02010600030101010101" pitchFamily="2" charset="-122"/>
              </a:endParaRPr>
            </a:p>
          </p:txBody>
        </p:sp>
      </p:grpSp>
      <p:graphicFrame>
        <p:nvGraphicFramePr>
          <p:cNvPr id="439330" name="Object 34"/>
          <p:cNvGraphicFramePr/>
          <p:nvPr/>
        </p:nvGraphicFramePr>
        <p:xfrm>
          <a:off x="623888" y="4959350"/>
          <a:ext cx="4017962" cy="768350"/>
        </p:xfrm>
        <a:graphic>
          <a:graphicData uri="http://schemas.openxmlformats.org/presentationml/2006/ole">
            <mc:AlternateContent xmlns:mc="http://schemas.openxmlformats.org/markup-compatibility/2006">
              <mc:Choice xmlns:v="urn:schemas-microsoft-com:vml" Requires="v">
                <p:oleObj spid="_x0000_s2049" name="" r:id="rId1" imgW="1957070" imgH="377190" progId="Equations">
                  <p:embed/>
                </p:oleObj>
              </mc:Choice>
              <mc:Fallback>
                <p:oleObj name="" r:id="rId1" imgW="1957070" imgH="377190" progId="Equations">
                  <p:embed/>
                  <p:pic>
                    <p:nvPicPr>
                      <p:cNvPr id="0" name="图片 2048" descr="image1"/>
                      <p:cNvPicPr/>
                      <p:nvPr/>
                    </p:nvPicPr>
                    <p:blipFill>
                      <a:blip r:embed="rId2"/>
                      <a:stretch>
                        <a:fillRect/>
                      </a:stretch>
                    </p:blipFill>
                    <p:spPr>
                      <a:xfrm>
                        <a:off x="623888" y="4959350"/>
                        <a:ext cx="4017962" cy="768350"/>
                      </a:xfrm>
                      <a:prstGeom prst="rect">
                        <a:avLst/>
                      </a:prstGeom>
                      <a:noFill/>
                      <a:ln w="38100">
                        <a:noFill/>
                      </a:ln>
                    </p:spPr>
                  </p:pic>
                </p:oleObj>
              </mc:Fallback>
            </mc:AlternateContent>
          </a:graphicData>
        </a:graphic>
      </p:graphicFrame>
      <p:sp>
        <p:nvSpPr>
          <p:cNvPr id="439331" name="Text Box 35"/>
          <p:cNvSpPr txBox="1"/>
          <p:nvPr/>
        </p:nvSpPr>
        <p:spPr>
          <a:xfrm>
            <a:off x="4994275" y="4775200"/>
            <a:ext cx="3568700" cy="977265"/>
          </a:xfrm>
          <a:prstGeom prst="rect">
            <a:avLst/>
          </a:prstGeom>
          <a:noFill/>
          <a:ln w="9525">
            <a:noFill/>
          </a:ln>
        </p:spPr>
        <p:txBody>
          <a:bodyPr>
            <a:spAutoFit/>
          </a:bodyPr>
          <a:lstStyle/>
          <a:p>
            <a:pPr lvl="0" eaLnBrk="1" hangingPunct="1">
              <a:lnSpc>
                <a:spcPct val="120000"/>
              </a:lnSpc>
            </a:pPr>
            <a:r>
              <a:rPr lang="zh-CN" altLang="en-US" sz="2400" dirty="0">
                <a:solidFill>
                  <a:srgbClr val="0000FF"/>
                </a:solidFill>
                <a:latin typeface="宋体" panose="02010600030101010101" pitchFamily="2" charset="-122"/>
                <a:ea typeface="宋体" panose="02010600030101010101" pitchFamily="2" charset="-122"/>
              </a:rPr>
              <a:t>即</a:t>
            </a:r>
            <a:r>
              <a:rPr lang="en-US" altLang="zh-CN" sz="2400" dirty="0">
                <a:solidFill>
                  <a:srgbClr val="0000FF"/>
                </a:solidFill>
                <a:latin typeface="EU-BX" pitchFamily="65" charset="-122"/>
                <a:ea typeface="EU-BX" pitchFamily="65" charset="-122"/>
              </a:rPr>
              <a:t>l </a:t>
            </a:r>
            <a:r>
              <a:rPr lang="zh-CN" altLang="en-US" sz="2400" dirty="0">
                <a:solidFill>
                  <a:srgbClr val="0000FF"/>
                </a:solidFill>
                <a:latin typeface="宋体" panose="02010600030101010101" pitchFamily="2" charset="-122"/>
                <a:ea typeface="宋体" panose="02010600030101010101" pitchFamily="2" charset="-122"/>
              </a:rPr>
              <a:t>是</a:t>
            </a:r>
            <a:r>
              <a:rPr lang="en-US" altLang="zh-CN" sz="2400" dirty="0">
                <a:solidFill>
                  <a:srgbClr val="0000FF"/>
                </a:solidFill>
                <a:latin typeface="宋体" panose="02010600030101010101" pitchFamily="2" charset="-122"/>
                <a:ea typeface="宋体" panose="02010600030101010101" pitchFamily="2" charset="-122"/>
              </a:rPr>
              <a:t>15m</a:t>
            </a:r>
            <a:r>
              <a:rPr lang="zh-CN" altLang="en-US" sz="2400" dirty="0">
                <a:solidFill>
                  <a:srgbClr val="0000FF"/>
                </a:solidFill>
                <a:latin typeface="宋体" panose="02010600030101010101" pitchFamily="2" charset="-122"/>
                <a:ea typeface="宋体" panose="02010600030101010101" pitchFamily="2" charset="-122"/>
              </a:rPr>
              <a:t>时，场地的面积</a:t>
            </a:r>
            <a:r>
              <a:rPr lang="en-US" altLang="zh-CN" sz="2400" dirty="0">
                <a:solidFill>
                  <a:srgbClr val="0000FF"/>
                </a:solidFill>
                <a:latin typeface="EU-BX" pitchFamily="65" charset="-122"/>
                <a:ea typeface="EU-BX" pitchFamily="65" charset="-122"/>
              </a:rPr>
              <a:t>S</a:t>
            </a:r>
            <a:r>
              <a:rPr lang="zh-CN" altLang="en-US" sz="2400" dirty="0">
                <a:solidFill>
                  <a:srgbClr val="0000FF"/>
                </a:solidFill>
                <a:latin typeface="宋体" panose="02010600030101010101" pitchFamily="2" charset="-122"/>
                <a:ea typeface="宋体" panose="02010600030101010101" pitchFamily="2" charset="-122"/>
              </a:rPr>
              <a:t>最大（</a:t>
            </a:r>
            <a:r>
              <a:rPr lang="en-US" altLang="zh-CN" sz="2400" dirty="0">
                <a:solidFill>
                  <a:srgbClr val="0000FF"/>
                </a:solidFill>
                <a:latin typeface="EU-BX" pitchFamily="65" charset="-122"/>
                <a:ea typeface="EU-BX" pitchFamily="65" charset="-122"/>
              </a:rPr>
              <a:t>S</a:t>
            </a:r>
            <a:r>
              <a:rPr lang="en-US" altLang="zh-CN" sz="2400" dirty="0">
                <a:solidFill>
                  <a:srgbClr val="0000FF"/>
                </a:solidFill>
                <a:latin typeface="宋体" panose="02010600030101010101" pitchFamily="2" charset="-122"/>
                <a:ea typeface="宋体" panose="02010600030101010101" pitchFamily="2" charset="-122"/>
              </a:rPr>
              <a:t>=225㎡).</a:t>
            </a:r>
            <a:endParaRPr lang="en-US" altLang="zh-CN" sz="2400" dirty="0">
              <a:solidFill>
                <a:srgbClr val="0000FF"/>
              </a:solidFill>
              <a:latin typeface="宋体" panose="02010600030101010101" pitchFamily="2" charset="-122"/>
              <a:ea typeface="宋体" panose="02010600030101010101" pitchFamily="2" charset="-122"/>
            </a:endParaRPr>
          </a:p>
        </p:txBody>
      </p:sp>
      <p:sp>
        <p:nvSpPr>
          <p:cNvPr id="2054" name="Text Box 39"/>
          <p:cNvSpPr txBox="1"/>
          <p:nvPr/>
        </p:nvSpPr>
        <p:spPr>
          <a:xfrm>
            <a:off x="4929188" y="3167063"/>
            <a:ext cx="476250" cy="460375"/>
          </a:xfrm>
          <a:prstGeom prst="rect">
            <a:avLst/>
          </a:prstGeom>
          <a:noFill/>
          <a:ln w="9525">
            <a:noFill/>
          </a:ln>
        </p:spPr>
        <p:txBody>
          <a:bodyPr>
            <a:spAutoFit/>
          </a:bodyPr>
          <a:lstStyle/>
          <a:p>
            <a:pPr lvl="0" eaLnBrk="1" hangingPunct="1">
              <a:spcBef>
                <a:spcPct val="50000"/>
              </a:spcBef>
            </a:pPr>
            <a:r>
              <a:rPr lang="en-US" altLang="zh-CN" sz="2400" dirty="0">
                <a:latin typeface="EU-BX" pitchFamily="65" charset="-122"/>
                <a:ea typeface="EU-BX" pitchFamily="65" charset="-122"/>
              </a:rPr>
              <a:t>O</a:t>
            </a:r>
            <a:endParaRPr lang="en-US" altLang="zh-CN" sz="2400" dirty="0">
              <a:latin typeface="EU-BX" pitchFamily="65" charset="-122"/>
              <a:ea typeface="EU-BX" pitchFamily="65" charset="-122"/>
            </a:endParaRPr>
          </a:p>
        </p:txBody>
      </p:sp>
      <p:graphicFrame>
        <p:nvGraphicFramePr>
          <p:cNvPr id="44" name="对象 43"/>
          <p:cNvGraphicFramePr>
            <a:graphicFrameLocks noChangeAspect="1"/>
          </p:cNvGraphicFramePr>
          <p:nvPr/>
        </p:nvGraphicFramePr>
        <p:xfrm>
          <a:off x="722313" y="4008438"/>
          <a:ext cx="3368675" cy="766762"/>
        </p:xfrm>
        <a:graphic>
          <a:graphicData uri="http://schemas.openxmlformats.org/presentationml/2006/ole">
            <mc:AlternateContent xmlns:mc="http://schemas.openxmlformats.org/markup-compatibility/2006">
              <mc:Choice xmlns:v="urn:schemas-microsoft-com:vml" Requires="v">
                <p:oleObj spid="_x0000_s2050" name="Equation" r:id="rId3" imgW="44196000" imgH="10058400" progId="Equation.DSMT4">
                  <p:embed/>
                </p:oleObj>
              </mc:Choice>
              <mc:Fallback>
                <p:oleObj name="Equation" r:id="rId3" imgW="44196000" imgH="10058400" progId="Equation.DSMT4">
                  <p:embed/>
                  <p:pic>
                    <p:nvPicPr>
                      <p:cNvPr id="0" name="图片 2049"/>
                      <p:cNvPicPr>
                        <a:picLocks noChangeAspect="1"/>
                      </p:cNvPicPr>
                      <p:nvPr/>
                    </p:nvPicPr>
                    <p:blipFill>
                      <a:blip r:embed="rId4"/>
                      <a:stretch>
                        <a:fillRect/>
                      </a:stretch>
                    </p:blipFill>
                    <p:spPr>
                      <a:xfrm>
                        <a:off x="722313" y="4008438"/>
                        <a:ext cx="3368675" cy="766762"/>
                      </a:xfrm>
                      <a:prstGeom prst="rect">
                        <a:avLst/>
                      </a:prstGeom>
                      <a:noFill/>
                      <a:ln w="9525">
                        <a:noFill/>
                      </a:ln>
                    </p:spPr>
                  </p:pic>
                </p:oleObj>
              </mc:Fallback>
            </mc:AlternateContent>
          </a:graphicData>
        </a:graphic>
      </p:graphicFrame>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93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ppt_x"/>
                                          </p:val>
                                        </p:tav>
                                        <p:tav tm="100000">
                                          <p:val>
                                            <p:strVal val="#ppt_x"/>
                                          </p:val>
                                        </p:tav>
                                      </p:tavLst>
                                    </p:anim>
                                    <p:anim calcmode="lin" valueType="num">
                                      <p:cBhvr additive="base">
                                        <p:cTn id="12"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3933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393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9325" grpId="0"/>
      <p:bldP spid="4393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10"/>
          <p:cNvSpPr txBox="1"/>
          <p:nvPr/>
        </p:nvSpPr>
        <p:spPr>
          <a:xfrm>
            <a:off x="355600" y="2000250"/>
            <a:ext cx="8792845" cy="1419860"/>
          </a:xfrm>
          <a:prstGeom prst="rect">
            <a:avLst/>
          </a:prstGeom>
          <a:noFill/>
          <a:ln w="9525">
            <a:noFill/>
          </a:ln>
        </p:spPr>
        <p:txBody>
          <a:bodyPr wrap="square">
            <a:spAutoFit/>
          </a:bodyPr>
          <a:lstStyle/>
          <a:p>
            <a:pPr lvl="0" eaLnBrk="1" hangingPunct="1">
              <a:lnSpc>
                <a:spcPct val="180000"/>
              </a:lnSpc>
            </a:pPr>
            <a:r>
              <a:rPr lang="zh-CN" altLang="en-US" sz="2400" dirty="0">
                <a:latin typeface="宋体" panose="02010600030101010101" pitchFamily="2" charset="-122"/>
                <a:ea typeface="宋体" panose="02010600030101010101" pitchFamily="2" charset="-122"/>
              </a:rPr>
              <a:t>一般地，因为抛物线</a:t>
            </a:r>
            <a:r>
              <a:rPr lang="en-US" altLang="zh-CN" sz="2400" dirty="0">
                <a:latin typeface="EU-BX" pitchFamily="65" charset="-122"/>
                <a:ea typeface="EU-BX" pitchFamily="65" charset="-122"/>
              </a:rPr>
              <a:t>y</a:t>
            </a:r>
            <a:r>
              <a:rPr lang="en-US" altLang="zh-CN" sz="2400" dirty="0">
                <a:latin typeface="Times New Roman" panose="02020603050405020304" pitchFamily="18" charset="0"/>
                <a:ea typeface="宋体" panose="02010600030101010101" pitchFamily="2" charset="-122"/>
              </a:rPr>
              <a:t>=</a:t>
            </a:r>
            <a:r>
              <a:rPr lang="en-US" altLang="zh-CN" sz="2400" dirty="0">
                <a:latin typeface="EU-BX" pitchFamily="65" charset="-122"/>
                <a:ea typeface="EU-BX" pitchFamily="65" charset="-122"/>
              </a:rPr>
              <a:t>ax</a:t>
            </a:r>
            <a:r>
              <a:rPr lang="en-US" altLang="zh-CN" sz="2400" baseline="30000" dirty="0">
                <a:latin typeface="Times New Roman" panose="02020603050405020304" pitchFamily="18" charset="0"/>
                <a:ea typeface="宋体" panose="02010600030101010101" pitchFamily="2" charset="-122"/>
              </a:rPr>
              <a:t>2</a:t>
            </a:r>
            <a:r>
              <a:rPr lang="en-US" altLang="zh-CN" sz="2400" dirty="0">
                <a:latin typeface="Times New Roman" panose="02020603050405020304" pitchFamily="18" charset="0"/>
                <a:ea typeface="宋体" panose="02010600030101010101" pitchFamily="2" charset="-122"/>
              </a:rPr>
              <a:t>+</a:t>
            </a:r>
            <a:r>
              <a:rPr lang="en-US" altLang="zh-CN" sz="2400" dirty="0">
                <a:latin typeface="EU-BX" pitchFamily="65" charset="-122"/>
                <a:ea typeface="EU-BX" pitchFamily="65" charset="-122"/>
              </a:rPr>
              <a:t>bx</a:t>
            </a:r>
            <a:r>
              <a:rPr lang="en-US" altLang="zh-CN" sz="2400" dirty="0">
                <a:latin typeface="Times New Roman" panose="02020603050405020304" pitchFamily="18" charset="0"/>
                <a:ea typeface="宋体" panose="02010600030101010101" pitchFamily="2" charset="-122"/>
              </a:rPr>
              <a:t>+</a:t>
            </a:r>
            <a:r>
              <a:rPr lang="en-US" altLang="zh-CN" sz="2400" dirty="0">
                <a:latin typeface="EU-BX" pitchFamily="65" charset="-122"/>
                <a:ea typeface="EU-BX" pitchFamily="65" charset="-122"/>
              </a:rPr>
              <a:t>c</a:t>
            </a:r>
            <a:r>
              <a:rPr lang="zh-CN" altLang="en-US" sz="2400" dirty="0">
                <a:latin typeface="宋体" panose="02010600030101010101" pitchFamily="2" charset="-122"/>
                <a:ea typeface="宋体" panose="02010600030101010101" pitchFamily="2" charset="-122"/>
              </a:rPr>
              <a:t>的顶点是最低（高）点，所以</a:t>
            </a:r>
            <a:endParaRPr lang="zh-CN" altLang="en-US" sz="2400" dirty="0">
              <a:latin typeface="宋体" panose="02010600030101010101" pitchFamily="2" charset="-122"/>
              <a:ea typeface="宋体" panose="02010600030101010101" pitchFamily="2" charset="-122"/>
            </a:endParaRPr>
          </a:p>
          <a:p>
            <a:pPr lvl="0" eaLnBrk="1" hangingPunct="1">
              <a:lnSpc>
                <a:spcPct val="180000"/>
              </a:lnSpc>
            </a:pPr>
            <a:r>
              <a:rPr lang="zh-CN" altLang="en-US" sz="2400" dirty="0">
                <a:latin typeface="宋体" panose="02010600030101010101" pitchFamily="2" charset="-122"/>
                <a:ea typeface="宋体" panose="02010600030101010101" pitchFamily="2" charset="-122"/>
              </a:rPr>
              <a:t>当       时，二次函数</a:t>
            </a:r>
            <a:r>
              <a:rPr lang="en-US" altLang="zh-CN" sz="2400" dirty="0">
                <a:latin typeface="EU-BX" pitchFamily="65" charset="-122"/>
                <a:ea typeface="EU-BX" pitchFamily="65" charset="-122"/>
              </a:rPr>
              <a:t>y</a:t>
            </a:r>
            <a:r>
              <a:rPr lang="en-US" altLang="zh-CN" sz="2400" dirty="0">
                <a:latin typeface="Times New Roman" panose="02020603050405020304" pitchFamily="18" charset="0"/>
                <a:ea typeface="EU-BX" pitchFamily="65" charset="-122"/>
              </a:rPr>
              <a:t>=</a:t>
            </a:r>
            <a:r>
              <a:rPr lang="en-US" altLang="zh-CN" sz="2400" dirty="0">
                <a:latin typeface="EU-BX" pitchFamily="65" charset="-122"/>
                <a:ea typeface="EU-BX" pitchFamily="65" charset="-122"/>
              </a:rPr>
              <a:t>ax</a:t>
            </a:r>
            <a:r>
              <a:rPr lang="en-US" altLang="zh-CN" sz="2400" baseline="30000" dirty="0">
                <a:latin typeface="Times New Roman" panose="02020603050405020304" pitchFamily="18" charset="0"/>
                <a:ea typeface="EU-BX" pitchFamily="65" charset="-122"/>
              </a:rPr>
              <a:t>2</a:t>
            </a:r>
            <a:r>
              <a:rPr lang="en-US" altLang="zh-CN" sz="2400" dirty="0">
                <a:latin typeface="Times New Roman" panose="02020603050405020304" pitchFamily="18" charset="0"/>
                <a:ea typeface="EU-BX" pitchFamily="65" charset="-122"/>
              </a:rPr>
              <a:t>+</a:t>
            </a:r>
            <a:r>
              <a:rPr lang="en-US" altLang="zh-CN" sz="2400" dirty="0">
                <a:latin typeface="EU-BX" pitchFamily="65" charset="-122"/>
                <a:ea typeface="EU-BX" pitchFamily="65" charset="-122"/>
              </a:rPr>
              <a:t>bx</a:t>
            </a:r>
            <a:r>
              <a:rPr lang="en-US" altLang="zh-CN" sz="2400" dirty="0">
                <a:latin typeface="Times New Roman" panose="02020603050405020304" pitchFamily="18" charset="0"/>
                <a:ea typeface="EU-BX" pitchFamily="65" charset="-122"/>
              </a:rPr>
              <a:t>+</a:t>
            </a:r>
            <a:r>
              <a:rPr lang="en-US" altLang="zh-CN" sz="2400" dirty="0">
                <a:latin typeface="EU-BX" pitchFamily="65" charset="-122"/>
                <a:ea typeface="EU-BX" pitchFamily="65" charset="-122"/>
              </a:rPr>
              <a:t>c</a:t>
            </a:r>
            <a:r>
              <a:rPr lang="zh-CN" altLang="en-US" sz="2400" dirty="0">
                <a:latin typeface="宋体" panose="02010600030101010101" pitchFamily="2" charset="-122"/>
                <a:ea typeface="宋体" panose="02010600030101010101" pitchFamily="2" charset="-122"/>
              </a:rPr>
              <a:t>有最小（大）       值 </a:t>
            </a:r>
            <a:r>
              <a:rPr lang="en-US" altLang="zh-CN" sz="2400" dirty="0">
                <a:latin typeface="宋体" panose="02010600030101010101" pitchFamily="2" charset="-122"/>
                <a:ea typeface="宋体" panose="02010600030101010101" pitchFamily="2" charset="-122"/>
              </a:rPr>
              <a:t>.  </a:t>
            </a:r>
            <a:endParaRPr lang="zh-CN" altLang="en-US" sz="2400" dirty="0">
              <a:latin typeface="宋体" panose="02010600030101010101" pitchFamily="2" charset="-122"/>
              <a:ea typeface="宋体" panose="02010600030101010101" pitchFamily="2" charset="-122"/>
            </a:endParaRPr>
          </a:p>
        </p:txBody>
      </p:sp>
      <p:graphicFrame>
        <p:nvGraphicFramePr>
          <p:cNvPr id="3074" name="Object 4"/>
          <p:cNvGraphicFramePr/>
          <p:nvPr/>
        </p:nvGraphicFramePr>
        <p:xfrm>
          <a:off x="754063" y="2747963"/>
          <a:ext cx="1108075" cy="763587"/>
        </p:xfrm>
        <a:graphic>
          <a:graphicData uri="http://schemas.openxmlformats.org/presentationml/2006/ole">
            <mc:AlternateContent xmlns:mc="http://schemas.openxmlformats.org/markup-compatibility/2006">
              <mc:Choice xmlns:v="urn:schemas-microsoft-com:vml" Requires="v">
                <p:oleObj spid="_x0000_s3073" name="" r:id="rId1" imgW="481330" imgH="328930" progId="Equations">
                  <p:embed/>
                </p:oleObj>
              </mc:Choice>
              <mc:Fallback>
                <p:oleObj name="" r:id="rId1" imgW="481330" imgH="328930" progId="Equations">
                  <p:embed/>
                  <p:pic>
                    <p:nvPicPr>
                      <p:cNvPr id="0" name="图片 3072" descr="image1"/>
                      <p:cNvPicPr/>
                      <p:nvPr/>
                    </p:nvPicPr>
                    <p:blipFill>
                      <a:blip r:embed="rId2"/>
                      <a:stretch>
                        <a:fillRect/>
                      </a:stretch>
                    </p:blipFill>
                    <p:spPr>
                      <a:xfrm>
                        <a:off x="754063" y="2747963"/>
                        <a:ext cx="1108075" cy="763587"/>
                      </a:xfrm>
                      <a:prstGeom prst="rect">
                        <a:avLst/>
                      </a:prstGeom>
                      <a:noFill/>
                      <a:ln w="38100">
                        <a:noFill/>
                      </a:ln>
                    </p:spPr>
                  </p:pic>
                </p:oleObj>
              </mc:Fallback>
            </mc:AlternateContent>
          </a:graphicData>
        </a:graphic>
      </p:graphicFrame>
      <p:graphicFrame>
        <p:nvGraphicFramePr>
          <p:cNvPr id="3075" name="Object 7"/>
          <p:cNvGraphicFramePr/>
          <p:nvPr/>
        </p:nvGraphicFramePr>
        <p:xfrm>
          <a:off x="6829425" y="2640013"/>
          <a:ext cx="1214438" cy="890587"/>
        </p:xfrm>
        <a:graphic>
          <a:graphicData uri="http://schemas.openxmlformats.org/presentationml/2006/ole">
            <mc:AlternateContent xmlns:mc="http://schemas.openxmlformats.org/markup-compatibility/2006">
              <mc:Choice xmlns:v="urn:schemas-microsoft-com:vml" Requires="v">
                <p:oleObj spid="_x0000_s3077" name="" r:id="rId3" imgW="481330" imgH="353060" progId="Equations">
                  <p:embed/>
                </p:oleObj>
              </mc:Choice>
              <mc:Fallback>
                <p:oleObj name="" r:id="rId3" imgW="481330" imgH="353060" progId="Equations">
                  <p:embed/>
                  <p:pic>
                    <p:nvPicPr>
                      <p:cNvPr id="0" name="图片 3076" descr="image2"/>
                      <p:cNvPicPr/>
                      <p:nvPr/>
                    </p:nvPicPr>
                    <p:blipFill>
                      <a:blip r:embed="rId4"/>
                      <a:stretch>
                        <a:fillRect/>
                      </a:stretch>
                    </p:blipFill>
                    <p:spPr>
                      <a:xfrm>
                        <a:off x="6829425" y="2640013"/>
                        <a:ext cx="1214438" cy="890587"/>
                      </a:xfrm>
                      <a:prstGeom prst="rect">
                        <a:avLst/>
                      </a:prstGeom>
                      <a:noFill/>
                      <a:ln w="38100">
                        <a:noFill/>
                      </a:ln>
                    </p:spPr>
                  </p:pic>
                </p:oleObj>
              </mc:Fallback>
            </mc:AlternateContent>
          </a:graphicData>
        </a:graphic>
      </p:graphicFrame>
      <p:pic>
        <p:nvPicPr>
          <p:cNvPr id="3077" name="Picture 9" descr="图片10"/>
          <p:cNvPicPr>
            <a:picLocks noChangeAspect="1"/>
          </p:cNvPicPr>
          <p:nvPr/>
        </p:nvPicPr>
        <p:blipFill>
          <a:blip r:embed="rId5" cstate="print"/>
          <a:stretch>
            <a:fillRect/>
          </a:stretch>
        </p:blipFill>
        <p:spPr>
          <a:xfrm>
            <a:off x="627063" y="1219200"/>
            <a:ext cx="1262062" cy="549275"/>
          </a:xfrm>
          <a:prstGeom prst="rect">
            <a:avLst/>
          </a:prstGeom>
          <a:noFill/>
          <a:ln w="9525">
            <a:noFill/>
          </a:ln>
        </p:spPr>
      </p:pic>
    </p:spTree>
  </p:cSld>
  <p:clrMapOvr>
    <a:masterClrMapping/>
  </p:clrMapOvr>
  <p:transition advTm="8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p:nvPr/>
        </p:nvSpPr>
        <p:spPr>
          <a:xfrm>
            <a:off x="661988" y="936625"/>
            <a:ext cx="6985000" cy="460375"/>
          </a:xfrm>
          <a:prstGeom prst="rect">
            <a:avLst/>
          </a:prstGeom>
          <a:noFill/>
          <a:ln w="9525">
            <a:noFill/>
          </a:ln>
        </p:spPr>
        <p:txBody>
          <a:bodyPr>
            <a:spAutoFit/>
          </a:bodyPr>
          <a:lstStyle/>
          <a:p>
            <a:pPr lvl="0" eaLnBrk="1" hangingPunct="1">
              <a:lnSpc>
                <a:spcPct val="100000"/>
              </a:lnSpc>
              <a:spcBef>
                <a:spcPct val="50000"/>
              </a:spcBef>
            </a:pPr>
            <a:endParaRPr lang="zh-CN" altLang="zh-CN" sz="2400" b="0" dirty="0">
              <a:latin typeface="Arial" panose="020B0604020202020204" pitchFamily="34" charset="0"/>
              <a:ea typeface="宋体" panose="02010600030101010101" pitchFamily="2" charset="-122"/>
            </a:endParaRPr>
          </a:p>
        </p:txBody>
      </p:sp>
      <p:sp>
        <p:nvSpPr>
          <p:cNvPr id="11267" name="Text Box 3"/>
          <p:cNvSpPr txBox="1"/>
          <p:nvPr/>
        </p:nvSpPr>
        <p:spPr>
          <a:xfrm>
            <a:off x="623888" y="1154113"/>
            <a:ext cx="4602162" cy="3192780"/>
          </a:xfrm>
          <a:prstGeom prst="rect">
            <a:avLst/>
          </a:prstGeom>
          <a:noFill/>
          <a:ln w="9525">
            <a:noFill/>
          </a:ln>
        </p:spPr>
        <p:txBody>
          <a:bodyPr>
            <a:spAutoFit/>
          </a:bodyPr>
          <a:lstStyle/>
          <a:p>
            <a:pPr lvl="0" eaLnBrk="1" hangingPunct="1">
              <a:lnSpc>
                <a:spcPct val="120000"/>
              </a:lnSpc>
            </a:pPr>
            <a:r>
              <a:rPr lang="zh-CN" altLang="en-US" sz="2400" dirty="0">
                <a:latin typeface="宋体" panose="02010600030101010101" pitchFamily="2" charset="-122"/>
                <a:ea typeface="宋体" panose="02010600030101010101" pitchFamily="2" charset="-122"/>
              </a:rPr>
              <a:t>某商品现在的售价为每件</a:t>
            </a:r>
            <a:r>
              <a:rPr lang="en-US" altLang="zh-CN" sz="2400" dirty="0">
                <a:latin typeface="宋体" panose="02010600030101010101" pitchFamily="2" charset="-122"/>
                <a:ea typeface="宋体" panose="02010600030101010101" pitchFamily="2" charset="-122"/>
              </a:rPr>
              <a:t>60</a:t>
            </a:r>
            <a:r>
              <a:rPr lang="zh-CN" altLang="en-US" sz="2400" dirty="0">
                <a:latin typeface="宋体" panose="02010600030101010101" pitchFamily="2" charset="-122"/>
                <a:ea typeface="宋体" panose="02010600030101010101" pitchFamily="2" charset="-122"/>
              </a:rPr>
              <a:t>元，每星期可卖出</a:t>
            </a:r>
            <a:r>
              <a:rPr lang="en-US" altLang="zh-CN" sz="2400" dirty="0">
                <a:latin typeface="宋体" panose="02010600030101010101" pitchFamily="2" charset="-122"/>
                <a:ea typeface="宋体" panose="02010600030101010101" pitchFamily="2" charset="-122"/>
              </a:rPr>
              <a:t>300</a:t>
            </a:r>
            <a:r>
              <a:rPr lang="zh-CN" altLang="en-US" sz="2400" dirty="0">
                <a:latin typeface="宋体" panose="02010600030101010101" pitchFamily="2" charset="-122"/>
                <a:ea typeface="宋体" panose="02010600030101010101" pitchFamily="2" charset="-122"/>
              </a:rPr>
              <a:t>件，市场调查反映：如调整价格，每涨价</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元，每星期少卖出</a:t>
            </a:r>
            <a:r>
              <a:rPr lang="en-US" altLang="zh-CN" sz="2400" dirty="0">
                <a:latin typeface="宋体" panose="02010600030101010101" pitchFamily="2" charset="-122"/>
                <a:ea typeface="宋体" panose="02010600030101010101" pitchFamily="2" charset="-122"/>
              </a:rPr>
              <a:t>10</a:t>
            </a:r>
            <a:r>
              <a:rPr lang="zh-CN" altLang="en-US" sz="2400" dirty="0">
                <a:latin typeface="宋体" panose="02010600030101010101" pitchFamily="2" charset="-122"/>
                <a:ea typeface="宋体" panose="02010600030101010101" pitchFamily="2" charset="-122"/>
              </a:rPr>
              <a:t>件；每降价</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元，每星期可多卖出</a:t>
            </a:r>
            <a:r>
              <a:rPr lang="en-US" altLang="zh-CN" sz="2400" dirty="0">
                <a:latin typeface="宋体" panose="02010600030101010101" pitchFamily="2" charset="-122"/>
                <a:ea typeface="宋体" panose="02010600030101010101" pitchFamily="2" charset="-122"/>
              </a:rPr>
              <a:t>20</a:t>
            </a:r>
            <a:r>
              <a:rPr lang="zh-CN" altLang="en-US" sz="2400" dirty="0">
                <a:latin typeface="宋体" panose="02010600030101010101" pitchFamily="2" charset="-122"/>
                <a:ea typeface="宋体" panose="02010600030101010101" pitchFamily="2" charset="-122"/>
              </a:rPr>
              <a:t>件</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已知商品的进价为每件</a:t>
            </a:r>
            <a:r>
              <a:rPr lang="en-US" altLang="zh-CN" sz="2400" dirty="0">
                <a:latin typeface="宋体" panose="02010600030101010101" pitchFamily="2" charset="-122"/>
                <a:ea typeface="宋体" panose="02010600030101010101" pitchFamily="2" charset="-122"/>
              </a:rPr>
              <a:t>40</a:t>
            </a:r>
            <a:r>
              <a:rPr lang="zh-CN" altLang="en-US" sz="2400" dirty="0">
                <a:latin typeface="宋体" panose="02010600030101010101" pitchFamily="2" charset="-122"/>
                <a:ea typeface="宋体" panose="02010600030101010101" pitchFamily="2" charset="-122"/>
              </a:rPr>
              <a:t>元，如何定价才能使利润最大？</a:t>
            </a:r>
            <a:endParaRPr lang="zh-CN" altLang="en-US" sz="2400" dirty="0">
              <a:latin typeface="宋体" panose="02010600030101010101" pitchFamily="2" charset="-122"/>
              <a:ea typeface="宋体" panose="02010600030101010101" pitchFamily="2" charset="-122"/>
            </a:endParaRPr>
          </a:p>
        </p:txBody>
      </p:sp>
      <p:pic>
        <p:nvPicPr>
          <p:cNvPr id="11268" name="Picture 4" descr="IMG_8005"/>
          <p:cNvPicPr>
            <a:picLocks noChangeAspect="1"/>
          </p:cNvPicPr>
          <p:nvPr/>
        </p:nvPicPr>
        <p:blipFill>
          <a:blip r:embed="rId1" cstate="print"/>
          <a:stretch>
            <a:fillRect/>
          </a:stretch>
        </p:blipFill>
        <p:spPr>
          <a:xfrm>
            <a:off x="5138738" y="1149350"/>
            <a:ext cx="3352800" cy="3432175"/>
          </a:xfrm>
          <a:prstGeom prst="rect">
            <a:avLst/>
          </a:prstGeom>
          <a:noFill/>
          <a:ln w="9525">
            <a:noFill/>
          </a:ln>
        </p:spPr>
      </p:pic>
      <p:sp>
        <p:nvSpPr>
          <p:cNvPr id="11269" name="Text Box 5"/>
          <p:cNvSpPr txBox="1"/>
          <p:nvPr/>
        </p:nvSpPr>
        <p:spPr>
          <a:xfrm>
            <a:off x="627063" y="4229100"/>
            <a:ext cx="4824412" cy="460375"/>
          </a:xfrm>
          <a:prstGeom prst="rect">
            <a:avLst/>
          </a:prstGeom>
          <a:noFill/>
          <a:ln w="25400">
            <a:noFill/>
          </a:ln>
        </p:spPr>
        <p:txBody>
          <a:bodyPr>
            <a:spAutoFit/>
          </a:bodyPr>
          <a:lstStyle/>
          <a:p>
            <a:pPr lvl="0" eaLnBrk="1" hangingPunct="1">
              <a:lnSpc>
                <a:spcPct val="100000"/>
              </a:lnSpc>
              <a:spcBef>
                <a:spcPct val="50000"/>
              </a:spcBef>
            </a:pPr>
            <a:r>
              <a:rPr lang="zh-CN" altLang="en-US" sz="2400" dirty="0">
                <a:latin typeface="Arial" panose="020B0604020202020204" pitchFamily="34" charset="0"/>
                <a:ea typeface="宋体" panose="02010600030101010101" pitchFamily="2" charset="-122"/>
              </a:rPr>
              <a:t>请同学们带着以下几个问题读题</a:t>
            </a:r>
            <a:endParaRPr lang="zh-CN" altLang="en-US" sz="2400" dirty="0">
              <a:latin typeface="Arial" panose="020B0604020202020204" pitchFamily="34" charset="0"/>
              <a:ea typeface="宋体" panose="02010600030101010101" pitchFamily="2" charset="-122"/>
            </a:endParaRPr>
          </a:p>
        </p:txBody>
      </p:sp>
      <p:sp>
        <p:nvSpPr>
          <p:cNvPr id="11270" name="Text Box 6"/>
          <p:cNvSpPr txBox="1"/>
          <p:nvPr/>
        </p:nvSpPr>
        <p:spPr>
          <a:xfrm>
            <a:off x="412750" y="4619625"/>
            <a:ext cx="8304213" cy="1420495"/>
          </a:xfrm>
          <a:prstGeom prst="rect">
            <a:avLst/>
          </a:prstGeom>
          <a:noFill/>
          <a:ln w="25400">
            <a:noFill/>
          </a:ln>
        </p:spPr>
        <p:txBody>
          <a:bodyPr>
            <a:spAutoFit/>
          </a:bodyPr>
          <a:lstStyle/>
          <a:p>
            <a:pPr lvl="0" eaLnBrk="1" hangingPunct="1">
              <a:lnSpc>
                <a:spcPct val="120000"/>
              </a:lnSpc>
            </a:pP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）题目中有几种调整价格的方法？ </a:t>
            </a:r>
            <a:endParaRPr lang="zh-CN" altLang="en-US" sz="2400" dirty="0">
              <a:latin typeface="宋体" panose="02010600030101010101" pitchFamily="2" charset="-122"/>
              <a:ea typeface="宋体" panose="02010600030101010101" pitchFamily="2" charset="-122"/>
            </a:endParaRPr>
          </a:p>
          <a:p>
            <a:pPr lvl="0" eaLnBrk="1" hangingPunct="1">
              <a:lnSpc>
                <a:spcPct val="120000"/>
              </a:lnSpc>
            </a:pP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）题目涉及到哪些变量？哪一个量是自变量？哪些量随之</a:t>
            </a:r>
            <a:endParaRPr lang="zh-CN" altLang="en-US" sz="2400" dirty="0">
              <a:latin typeface="宋体" panose="02010600030101010101" pitchFamily="2" charset="-122"/>
              <a:ea typeface="宋体" panose="02010600030101010101" pitchFamily="2" charset="-122"/>
            </a:endParaRPr>
          </a:p>
          <a:p>
            <a:pPr lvl="0" eaLnBrk="1" hangingPunct="1">
              <a:lnSpc>
                <a:spcPct val="120000"/>
              </a:lnSpc>
            </a:pPr>
            <a:r>
              <a:rPr lang="zh-CN" altLang="en-US" sz="2400" dirty="0">
                <a:latin typeface="宋体" panose="02010600030101010101" pitchFamily="2" charset="-122"/>
                <a:ea typeface="宋体" panose="02010600030101010101" pitchFamily="2" charset="-122"/>
              </a:rPr>
              <a:t> 发生了变化？</a:t>
            </a:r>
            <a:endParaRPr lang="zh-CN" altLang="en-US" sz="2400" dirty="0">
              <a:latin typeface="宋体" panose="02010600030101010101" pitchFamily="2" charset="-122"/>
              <a:ea typeface="宋体" panose="02010600030101010101" pitchFamily="2" charset="-122"/>
            </a:endParaRPr>
          </a:p>
        </p:txBody>
      </p:sp>
      <p:pic>
        <p:nvPicPr>
          <p:cNvPr id="11271" name="Picture 9" descr="典例透析"/>
          <p:cNvPicPr>
            <a:picLocks noChangeAspect="1"/>
          </p:cNvPicPr>
          <p:nvPr/>
        </p:nvPicPr>
        <p:blipFill>
          <a:blip r:embed="rId2" cstate="print">
            <a:clrChange>
              <a:clrFrom>
                <a:srgbClr val="FFFFFF"/>
              </a:clrFrom>
              <a:clrTo>
                <a:srgbClr val="FFFFFF">
                  <a:alpha val="0"/>
                </a:srgbClr>
              </a:clrTo>
            </a:clrChange>
          </a:blip>
          <a:stretch>
            <a:fillRect/>
          </a:stretch>
        </p:blipFill>
        <p:spPr>
          <a:xfrm>
            <a:off x="533400" y="501650"/>
            <a:ext cx="2449513" cy="777875"/>
          </a:xfrm>
          <a:prstGeom prst="rect">
            <a:avLst/>
          </a:prstGeom>
          <a:noFill/>
          <a:ln w="9525">
            <a:noFill/>
          </a:ln>
        </p:spPr>
      </p:pic>
    </p:spTree>
  </p:cSld>
  <p:clrMapOvr>
    <a:masterClrMapping/>
  </p:clrMapOvr>
  <p:transition advTm="8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3"/>
          <p:cNvSpPr txBox="1"/>
          <p:nvPr/>
        </p:nvSpPr>
        <p:spPr>
          <a:xfrm>
            <a:off x="823913" y="919163"/>
            <a:ext cx="1187450" cy="460375"/>
          </a:xfrm>
          <a:prstGeom prst="rect">
            <a:avLst/>
          </a:prstGeom>
          <a:noFill/>
          <a:ln w="9525">
            <a:noFill/>
          </a:ln>
        </p:spPr>
        <p:txBody>
          <a:bodyPr>
            <a:spAutoFit/>
          </a:bodyPr>
          <a:lstStyle/>
          <a:p>
            <a:pPr lvl="0" eaLnBrk="1" hangingPunct="1"/>
            <a:r>
              <a:rPr lang="zh-CN" altLang="en-US" sz="2400" dirty="0">
                <a:solidFill>
                  <a:srgbClr val="CC00FF"/>
                </a:solidFill>
                <a:latin typeface="楷体_GB2312" panose="02010609030101010101" pitchFamily="49" charset="-122"/>
                <a:ea typeface="楷体_GB2312" panose="02010609030101010101" pitchFamily="49" charset="-122"/>
              </a:rPr>
              <a:t>分析</a:t>
            </a:r>
            <a:r>
              <a:rPr lang="en-US" altLang="zh-CN" sz="2400" dirty="0">
                <a:solidFill>
                  <a:srgbClr val="CC00FF"/>
                </a:solidFill>
                <a:latin typeface="楷体_GB2312" panose="02010609030101010101" pitchFamily="49" charset="-122"/>
                <a:ea typeface="楷体_GB2312" panose="02010609030101010101" pitchFamily="49" charset="-122"/>
              </a:rPr>
              <a:t>:</a:t>
            </a:r>
            <a:endParaRPr lang="en-US" altLang="zh-CN" sz="2400" dirty="0">
              <a:solidFill>
                <a:srgbClr val="CC00FF"/>
              </a:solidFill>
              <a:latin typeface="楷体_GB2312" panose="02010609030101010101" pitchFamily="49" charset="-122"/>
              <a:ea typeface="楷体_GB2312" panose="02010609030101010101" pitchFamily="49" charset="-122"/>
            </a:endParaRPr>
          </a:p>
        </p:txBody>
      </p:sp>
      <p:sp>
        <p:nvSpPr>
          <p:cNvPr id="12291" name="Text Box 4"/>
          <p:cNvSpPr txBox="1"/>
          <p:nvPr/>
        </p:nvSpPr>
        <p:spPr>
          <a:xfrm>
            <a:off x="1804988" y="960438"/>
            <a:ext cx="5976937" cy="460375"/>
          </a:xfrm>
          <a:prstGeom prst="rect">
            <a:avLst/>
          </a:prstGeom>
          <a:noFill/>
          <a:ln w="25400">
            <a:noFill/>
          </a:ln>
        </p:spPr>
        <p:txBody>
          <a:bodyPr>
            <a:spAutoFit/>
          </a:bodyPr>
          <a:lstStyle/>
          <a:p>
            <a:pPr lvl="0" eaLnBrk="1" hangingPunct="1"/>
            <a:r>
              <a:rPr lang="zh-CN" altLang="en-US" sz="2400" dirty="0">
                <a:solidFill>
                  <a:srgbClr val="0000FF"/>
                </a:solidFill>
                <a:latin typeface="楷体_GB2312" panose="02010609030101010101" pitchFamily="49" charset="-122"/>
                <a:ea typeface="楷体_GB2312" panose="02010609030101010101" pitchFamily="49" charset="-122"/>
              </a:rPr>
              <a:t>调整价格包括涨价和降价两种情况</a:t>
            </a:r>
            <a:r>
              <a:rPr lang="en-US" altLang="zh-CN" sz="2400" dirty="0">
                <a:solidFill>
                  <a:srgbClr val="0000FF"/>
                </a:solidFill>
                <a:latin typeface="楷体_GB2312" panose="02010609030101010101" pitchFamily="49" charset="-122"/>
                <a:ea typeface="楷体_GB2312" panose="02010609030101010101" pitchFamily="49" charset="-122"/>
              </a:rPr>
              <a:t>.</a:t>
            </a:r>
            <a:endParaRPr lang="en-US" altLang="zh-CN" sz="2400" dirty="0">
              <a:solidFill>
                <a:srgbClr val="0000FF"/>
              </a:solidFill>
              <a:latin typeface="楷体_GB2312" panose="02010609030101010101" pitchFamily="49" charset="-122"/>
              <a:ea typeface="楷体_GB2312" panose="02010609030101010101" pitchFamily="49" charset="-122"/>
            </a:endParaRPr>
          </a:p>
        </p:txBody>
      </p:sp>
      <p:sp>
        <p:nvSpPr>
          <p:cNvPr id="448517" name="Text Box 5"/>
          <p:cNvSpPr txBox="1"/>
          <p:nvPr/>
        </p:nvSpPr>
        <p:spPr>
          <a:xfrm>
            <a:off x="498475" y="1489075"/>
            <a:ext cx="8288338" cy="1938020"/>
          </a:xfrm>
          <a:prstGeom prst="rect">
            <a:avLst/>
          </a:prstGeom>
          <a:noFill/>
          <a:ln w="9525">
            <a:noFill/>
          </a:ln>
        </p:spPr>
        <p:txBody>
          <a:bodyPr>
            <a:spAutoFit/>
          </a:bodyPr>
          <a:lstStyle/>
          <a:p>
            <a:pPr lvl="0" eaLnBrk="1" hangingPunct="1"/>
            <a:r>
              <a:rPr lang="zh-CN" altLang="en-US" sz="2400" dirty="0">
                <a:latin typeface="楷体_GB2312" panose="02010609030101010101" pitchFamily="49" charset="-122"/>
                <a:ea typeface="楷体_GB2312" panose="02010609030101010101" pitchFamily="49" charset="-122"/>
              </a:rPr>
              <a:t>先来看涨价的情况：⑴设每件涨价</a:t>
            </a:r>
            <a:r>
              <a:rPr lang="en-US" altLang="zh-CN" sz="2400" i="1" dirty="0">
                <a:latin typeface="EU-BX" pitchFamily="65" charset="-122"/>
                <a:ea typeface="EU-BX" pitchFamily="65" charset="-122"/>
              </a:rPr>
              <a:t>x</a:t>
            </a:r>
            <a:r>
              <a:rPr lang="zh-CN" altLang="en-US" sz="2400" dirty="0">
                <a:latin typeface="楷体_GB2312" panose="02010609030101010101" pitchFamily="49" charset="-122"/>
                <a:ea typeface="楷体_GB2312" panose="02010609030101010101" pitchFamily="49" charset="-122"/>
              </a:rPr>
              <a:t>元，则每星期售出商品</a:t>
            </a:r>
            <a:endParaRPr lang="zh-CN" altLang="en-US" sz="2400" dirty="0">
              <a:latin typeface="楷体_GB2312" panose="02010609030101010101" pitchFamily="49" charset="-122"/>
              <a:ea typeface="楷体_GB2312" panose="02010609030101010101" pitchFamily="49" charset="-122"/>
            </a:endParaRPr>
          </a:p>
          <a:p>
            <a:pPr lvl="0" eaLnBrk="1" hangingPunct="1"/>
            <a:r>
              <a:rPr lang="zh-CN" altLang="en-US" sz="2400" dirty="0">
                <a:latin typeface="楷体_GB2312" panose="02010609030101010101" pitchFamily="49" charset="-122"/>
                <a:ea typeface="楷体_GB2312" panose="02010609030101010101" pitchFamily="49" charset="-122"/>
              </a:rPr>
              <a:t>的利润</a:t>
            </a:r>
            <a:r>
              <a:rPr lang="en-US" altLang="zh-CN" sz="2400" dirty="0">
                <a:latin typeface="楷体_GB2312" panose="02010609030101010101" pitchFamily="49" charset="-122"/>
                <a:ea typeface="楷体_GB2312" panose="02010609030101010101" pitchFamily="49" charset="-122"/>
              </a:rPr>
              <a:t>y</a:t>
            </a:r>
            <a:r>
              <a:rPr lang="zh-CN" altLang="en-US" sz="2400" dirty="0">
                <a:latin typeface="楷体_GB2312" panose="02010609030101010101" pitchFamily="49" charset="-122"/>
                <a:ea typeface="楷体_GB2312" panose="02010609030101010101" pitchFamily="49" charset="-122"/>
              </a:rPr>
              <a:t>也随之变化，我们先来确定</a:t>
            </a:r>
            <a:r>
              <a:rPr lang="en-US" altLang="zh-CN" sz="2400" dirty="0">
                <a:latin typeface="楷体_GB2312" panose="02010609030101010101" pitchFamily="49" charset="-122"/>
                <a:ea typeface="楷体_GB2312" panose="02010609030101010101" pitchFamily="49" charset="-122"/>
              </a:rPr>
              <a:t>y</a:t>
            </a:r>
            <a:r>
              <a:rPr lang="zh-CN" altLang="en-US" sz="2400" dirty="0">
                <a:latin typeface="楷体_GB2312" panose="02010609030101010101" pitchFamily="49" charset="-122"/>
                <a:ea typeface="楷体_GB2312" panose="02010609030101010101" pitchFamily="49" charset="-122"/>
              </a:rPr>
              <a:t>随</a:t>
            </a:r>
            <a:r>
              <a:rPr lang="en-US" altLang="zh-CN" sz="2400" dirty="0">
                <a:latin typeface="楷体_GB2312" panose="02010609030101010101" pitchFamily="49" charset="-122"/>
                <a:ea typeface="楷体_GB2312" panose="02010609030101010101" pitchFamily="49" charset="-122"/>
              </a:rPr>
              <a:t>x</a:t>
            </a:r>
            <a:r>
              <a:rPr lang="zh-CN" altLang="en-US" sz="2400" dirty="0">
                <a:latin typeface="楷体_GB2312" panose="02010609030101010101" pitchFamily="49" charset="-122"/>
                <a:ea typeface="楷体_GB2312" panose="02010609030101010101" pitchFamily="49" charset="-122"/>
              </a:rPr>
              <a:t>变化的函数式</a:t>
            </a:r>
            <a:r>
              <a:rPr lang="en-US" altLang="zh-CN" sz="2400" dirty="0">
                <a:latin typeface="楷体_GB2312" panose="02010609030101010101" pitchFamily="49" charset="-122"/>
                <a:ea typeface="楷体_GB2312" panose="02010609030101010101" pitchFamily="49" charset="-122"/>
              </a:rPr>
              <a:t>.</a:t>
            </a:r>
            <a:r>
              <a:rPr lang="zh-CN" altLang="en-US" sz="2400" dirty="0">
                <a:latin typeface="楷体_GB2312" panose="02010609030101010101" pitchFamily="49" charset="-122"/>
                <a:ea typeface="楷体_GB2312" panose="02010609030101010101" pitchFamily="49" charset="-122"/>
              </a:rPr>
              <a:t>涨</a:t>
            </a:r>
            <a:endParaRPr lang="zh-CN" altLang="en-US" sz="2400" dirty="0">
              <a:latin typeface="楷体_GB2312" panose="02010609030101010101" pitchFamily="49" charset="-122"/>
              <a:ea typeface="楷体_GB2312" panose="02010609030101010101" pitchFamily="49" charset="-122"/>
            </a:endParaRPr>
          </a:p>
          <a:p>
            <a:pPr lvl="0" eaLnBrk="1" hangingPunct="1"/>
            <a:r>
              <a:rPr lang="zh-CN" altLang="en-US" sz="2400" dirty="0">
                <a:latin typeface="楷体_GB2312" panose="02010609030101010101" pitchFamily="49" charset="-122"/>
                <a:ea typeface="楷体_GB2312" panose="02010609030101010101" pitchFamily="49" charset="-122"/>
              </a:rPr>
              <a:t>价</a:t>
            </a:r>
            <a:r>
              <a:rPr lang="en-US" altLang="zh-CN" sz="2400" dirty="0">
                <a:latin typeface="楷体_GB2312" panose="02010609030101010101" pitchFamily="49" charset="-122"/>
                <a:ea typeface="楷体_GB2312" panose="02010609030101010101" pitchFamily="49" charset="-122"/>
              </a:rPr>
              <a:t>x</a:t>
            </a:r>
            <a:r>
              <a:rPr lang="zh-CN" altLang="en-US" sz="2400" dirty="0">
                <a:latin typeface="楷体_GB2312" panose="02010609030101010101" pitchFamily="49" charset="-122"/>
                <a:ea typeface="楷体_GB2312" panose="02010609030101010101" pitchFamily="49" charset="-122"/>
              </a:rPr>
              <a:t>元</a:t>
            </a:r>
            <a:r>
              <a:rPr lang="en-US" altLang="zh-CN" sz="2400" dirty="0">
                <a:latin typeface="楷体_GB2312" panose="02010609030101010101" pitchFamily="49" charset="-122"/>
                <a:ea typeface="楷体_GB2312" panose="02010609030101010101" pitchFamily="49" charset="-122"/>
              </a:rPr>
              <a:t>,</a:t>
            </a:r>
            <a:r>
              <a:rPr lang="zh-CN" altLang="en-US" sz="2400" dirty="0">
                <a:latin typeface="楷体_GB2312" panose="02010609030101010101" pitchFamily="49" charset="-122"/>
                <a:ea typeface="楷体_GB2312" panose="02010609030101010101" pitchFamily="49" charset="-122"/>
              </a:rPr>
              <a:t>则每星期少卖</a:t>
            </a:r>
            <a:r>
              <a:rPr lang="zh-CN" altLang="en-US" sz="2400" u="sng" dirty="0">
                <a:latin typeface="楷体_GB2312" panose="02010609030101010101" pitchFamily="49" charset="-122"/>
                <a:ea typeface="楷体_GB2312" panose="02010609030101010101" pitchFamily="49" charset="-122"/>
              </a:rPr>
              <a:t>      </a:t>
            </a:r>
            <a:r>
              <a:rPr lang="zh-CN" altLang="en-US" sz="2400" dirty="0">
                <a:latin typeface="楷体_GB2312" panose="02010609030101010101" pitchFamily="49" charset="-122"/>
                <a:ea typeface="楷体_GB2312" panose="02010609030101010101" pitchFamily="49" charset="-122"/>
              </a:rPr>
              <a:t>件，实际卖出</a:t>
            </a:r>
            <a:r>
              <a:rPr lang="zh-CN" altLang="en-US" sz="2400" u="sng" dirty="0">
                <a:latin typeface="楷体_GB2312" panose="02010609030101010101" pitchFamily="49" charset="-122"/>
                <a:ea typeface="楷体_GB2312" panose="02010609030101010101" pitchFamily="49" charset="-122"/>
              </a:rPr>
              <a:t>           </a:t>
            </a:r>
            <a:r>
              <a:rPr lang="zh-CN" altLang="en-US" sz="2400" dirty="0">
                <a:latin typeface="楷体_GB2312" panose="02010609030101010101" pitchFamily="49" charset="-122"/>
                <a:ea typeface="楷体_GB2312" panose="02010609030101010101" pitchFamily="49" charset="-122"/>
              </a:rPr>
              <a:t>件</a:t>
            </a:r>
            <a:r>
              <a:rPr lang="en-US" altLang="zh-CN" sz="2400" dirty="0">
                <a:latin typeface="楷体_GB2312" panose="02010609030101010101" pitchFamily="49" charset="-122"/>
                <a:ea typeface="楷体_GB2312" panose="02010609030101010101" pitchFamily="49" charset="-122"/>
              </a:rPr>
              <a:t>,</a:t>
            </a:r>
            <a:endParaRPr lang="en-US" altLang="zh-CN" sz="2400" dirty="0">
              <a:latin typeface="楷体_GB2312" panose="02010609030101010101" pitchFamily="49" charset="-122"/>
              <a:ea typeface="楷体_GB2312" panose="02010609030101010101" pitchFamily="49" charset="-122"/>
            </a:endParaRPr>
          </a:p>
          <a:p>
            <a:pPr lvl="0" eaLnBrk="1" hangingPunct="1"/>
            <a:r>
              <a:rPr lang="zh-CN" altLang="en-US" sz="2400" dirty="0">
                <a:latin typeface="楷体_GB2312" panose="02010609030101010101" pitchFamily="49" charset="-122"/>
                <a:ea typeface="楷体_GB2312" panose="02010609030101010101" pitchFamily="49" charset="-122"/>
              </a:rPr>
              <a:t>每件利润为</a:t>
            </a:r>
            <a:r>
              <a:rPr lang="zh-CN" altLang="en-US" sz="2400" u="sng" dirty="0">
                <a:latin typeface="楷体_GB2312" panose="02010609030101010101" pitchFamily="49" charset="-122"/>
                <a:ea typeface="楷体_GB2312" panose="02010609030101010101" pitchFamily="49" charset="-122"/>
              </a:rPr>
              <a:t>                   </a:t>
            </a:r>
            <a:r>
              <a:rPr lang="zh-CN" altLang="en-US" sz="2400" dirty="0">
                <a:latin typeface="楷体_GB2312" panose="02010609030101010101" pitchFamily="49" charset="-122"/>
                <a:ea typeface="楷体_GB2312" panose="02010609030101010101" pitchFamily="49" charset="-122"/>
              </a:rPr>
              <a:t>元，因此，所得利润</a:t>
            </a:r>
            <a:endParaRPr lang="zh-CN" altLang="en-US" sz="2400" dirty="0">
              <a:latin typeface="楷体_GB2312" panose="02010609030101010101" pitchFamily="49" charset="-122"/>
              <a:ea typeface="楷体_GB2312" panose="02010609030101010101" pitchFamily="49" charset="-122"/>
            </a:endParaRPr>
          </a:p>
          <a:p>
            <a:pPr lvl="0" eaLnBrk="1" hangingPunct="1"/>
            <a:r>
              <a:rPr lang="zh-CN" altLang="en-US" sz="2400" dirty="0">
                <a:latin typeface="楷体_GB2312" panose="02010609030101010101" pitchFamily="49" charset="-122"/>
                <a:ea typeface="楷体_GB2312" panose="02010609030101010101" pitchFamily="49" charset="-122"/>
              </a:rPr>
              <a:t>为</a:t>
            </a:r>
            <a:r>
              <a:rPr lang="zh-CN" altLang="en-US" sz="2400" u="sng" dirty="0">
                <a:latin typeface="楷体_GB2312" panose="02010609030101010101" pitchFamily="49" charset="-122"/>
                <a:ea typeface="楷体_GB2312" panose="02010609030101010101" pitchFamily="49" charset="-122"/>
              </a:rPr>
              <a:t>　　　　　　　　      </a:t>
            </a:r>
            <a:r>
              <a:rPr lang="zh-CN" altLang="en-US" sz="2400" dirty="0">
                <a:latin typeface="楷体_GB2312" panose="02010609030101010101" pitchFamily="49" charset="-122"/>
                <a:ea typeface="楷体_GB2312" panose="02010609030101010101" pitchFamily="49" charset="-122"/>
              </a:rPr>
              <a:t>元</a:t>
            </a:r>
            <a:r>
              <a:rPr lang="en-US" altLang="zh-CN" sz="2400" dirty="0">
                <a:latin typeface="楷体_GB2312" panose="02010609030101010101" pitchFamily="49" charset="-122"/>
                <a:ea typeface="楷体_GB2312" panose="02010609030101010101" pitchFamily="49" charset="-122"/>
              </a:rPr>
              <a:t>.</a:t>
            </a:r>
            <a:endParaRPr lang="en-US" altLang="zh-CN" sz="2400" dirty="0">
              <a:latin typeface="楷体_GB2312" panose="02010609030101010101" pitchFamily="49" charset="-122"/>
              <a:ea typeface="楷体_GB2312" panose="02010609030101010101" pitchFamily="49" charset="-122"/>
            </a:endParaRPr>
          </a:p>
        </p:txBody>
      </p:sp>
      <p:sp>
        <p:nvSpPr>
          <p:cNvPr id="448518" name="Text Box 6"/>
          <p:cNvSpPr txBox="1"/>
          <p:nvPr/>
        </p:nvSpPr>
        <p:spPr>
          <a:xfrm>
            <a:off x="3479800" y="2188210"/>
            <a:ext cx="792163" cy="460375"/>
          </a:xfrm>
          <a:prstGeom prst="rect">
            <a:avLst/>
          </a:prstGeom>
          <a:noFill/>
          <a:ln w="9525">
            <a:noFill/>
          </a:ln>
        </p:spPr>
        <p:txBody>
          <a:bodyPr>
            <a:spAutoFit/>
          </a:bodyPr>
          <a:lstStyle/>
          <a:p>
            <a:pPr lvl="0" eaLnBrk="1" hangingPunct="1"/>
            <a:r>
              <a:rPr lang="en-US" altLang="zh-CN" sz="2400" dirty="0">
                <a:solidFill>
                  <a:srgbClr val="0000FF"/>
                </a:solidFill>
                <a:latin typeface="楷体_GB2312" panose="02010609030101010101" pitchFamily="49" charset="-122"/>
                <a:ea typeface="楷体_GB2312" panose="02010609030101010101" pitchFamily="49" charset="-122"/>
              </a:rPr>
              <a:t>10</a:t>
            </a:r>
            <a:r>
              <a:rPr lang="en-US" altLang="zh-CN" sz="2400" dirty="0">
                <a:solidFill>
                  <a:srgbClr val="0000FF"/>
                </a:solidFill>
                <a:latin typeface="EU-BX" pitchFamily="65" charset="-122"/>
                <a:ea typeface="EU-BX" pitchFamily="65" charset="-122"/>
              </a:rPr>
              <a:t>x</a:t>
            </a:r>
            <a:endParaRPr lang="en-US" altLang="zh-CN" sz="2400" dirty="0">
              <a:solidFill>
                <a:srgbClr val="0000FF"/>
              </a:solidFill>
              <a:latin typeface="EU-BX" pitchFamily="65" charset="-122"/>
              <a:ea typeface="EU-BX" pitchFamily="65" charset="-122"/>
            </a:endParaRPr>
          </a:p>
        </p:txBody>
      </p:sp>
      <p:sp>
        <p:nvSpPr>
          <p:cNvPr id="448519" name="Text Box 7"/>
          <p:cNvSpPr txBox="1"/>
          <p:nvPr/>
        </p:nvSpPr>
        <p:spPr>
          <a:xfrm>
            <a:off x="6211888" y="2159318"/>
            <a:ext cx="1873250" cy="460375"/>
          </a:xfrm>
          <a:prstGeom prst="rect">
            <a:avLst/>
          </a:prstGeom>
          <a:noFill/>
          <a:ln w="9525">
            <a:noFill/>
          </a:ln>
        </p:spPr>
        <p:txBody>
          <a:bodyPr>
            <a:spAutoFit/>
          </a:bodyPr>
          <a:lstStyle/>
          <a:p>
            <a:pPr lvl="0" eaLnBrk="1" hangingPunct="1"/>
            <a:r>
              <a:rPr lang="en-US" altLang="zh-CN" sz="2400" dirty="0">
                <a:solidFill>
                  <a:srgbClr val="0000FF"/>
                </a:solidFill>
                <a:latin typeface="楷体_GB2312" panose="02010609030101010101" pitchFamily="49" charset="-122"/>
                <a:ea typeface="楷体_GB2312" panose="02010609030101010101" pitchFamily="49" charset="-122"/>
              </a:rPr>
              <a:t>(300-10</a:t>
            </a:r>
            <a:r>
              <a:rPr lang="en-US" altLang="zh-CN" sz="2400" dirty="0">
                <a:solidFill>
                  <a:srgbClr val="0000FF"/>
                </a:solidFill>
                <a:latin typeface="EU-BX" pitchFamily="65" charset="-122"/>
                <a:ea typeface="EU-BX" pitchFamily="65" charset="-122"/>
              </a:rPr>
              <a:t>x</a:t>
            </a:r>
            <a:r>
              <a:rPr lang="en-US" altLang="zh-CN" sz="2400" dirty="0">
                <a:solidFill>
                  <a:srgbClr val="0000FF"/>
                </a:solidFill>
                <a:latin typeface="楷体_GB2312" panose="02010609030101010101" pitchFamily="49" charset="-122"/>
                <a:ea typeface="楷体_GB2312" panose="02010609030101010101" pitchFamily="49" charset="-122"/>
              </a:rPr>
              <a:t>)</a:t>
            </a:r>
            <a:endParaRPr lang="en-US" altLang="zh-CN" sz="2400" dirty="0">
              <a:solidFill>
                <a:srgbClr val="0000FF"/>
              </a:solidFill>
              <a:latin typeface="楷体_GB2312" panose="02010609030101010101" pitchFamily="49" charset="-122"/>
              <a:ea typeface="楷体_GB2312" panose="02010609030101010101" pitchFamily="49" charset="-122"/>
            </a:endParaRPr>
          </a:p>
        </p:txBody>
      </p:sp>
      <p:sp>
        <p:nvSpPr>
          <p:cNvPr id="448520" name="Text Box 8"/>
          <p:cNvSpPr txBox="1"/>
          <p:nvPr/>
        </p:nvSpPr>
        <p:spPr>
          <a:xfrm>
            <a:off x="2460943" y="2579688"/>
            <a:ext cx="1728787" cy="460375"/>
          </a:xfrm>
          <a:prstGeom prst="rect">
            <a:avLst/>
          </a:prstGeom>
          <a:noFill/>
          <a:ln w="9525">
            <a:noFill/>
          </a:ln>
        </p:spPr>
        <p:txBody>
          <a:bodyPr>
            <a:spAutoFit/>
          </a:bodyPr>
          <a:lstStyle/>
          <a:p>
            <a:pPr lvl="0" eaLnBrk="1" hangingPunct="1"/>
            <a:r>
              <a:rPr lang="en-US" altLang="zh-CN" sz="2400" dirty="0">
                <a:solidFill>
                  <a:srgbClr val="0000FF"/>
                </a:solidFill>
                <a:latin typeface="楷体_GB2312" panose="02010609030101010101" pitchFamily="49" charset="-122"/>
                <a:ea typeface="楷体_GB2312" panose="02010609030101010101" pitchFamily="49" charset="-122"/>
              </a:rPr>
              <a:t>(60+</a:t>
            </a:r>
            <a:r>
              <a:rPr lang="en-US" altLang="zh-CN" sz="2400" dirty="0">
                <a:solidFill>
                  <a:srgbClr val="0000FF"/>
                </a:solidFill>
                <a:latin typeface="EU-BX" pitchFamily="65" charset="-122"/>
                <a:ea typeface="EU-BX" pitchFamily="65" charset="-122"/>
              </a:rPr>
              <a:t>x</a:t>
            </a:r>
            <a:r>
              <a:rPr lang="en-US" altLang="zh-CN" sz="2400" dirty="0">
                <a:solidFill>
                  <a:srgbClr val="0000FF"/>
                </a:solidFill>
                <a:latin typeface="楷体_GB2312" panose="02010609030101010101" pitchFamily="49" charset="-122"/>
                <a:ea typeface="楷体_GB2312" panose="02010609030101010101" pitchFamily="49" charset="-122"/>
              </a:rPr>
              <a:t>-40)</a:t>
            </a:r>
            <a:endParaRPr lang="en-US" altLang="zh-CN" sz="2400" dirty="0">
              <a:solidFill>
                <a:srgbClr val="0000FF"/>
              </a:solidFill>
              <a:latin typeface="楷体_GB2312" panose="02010609030101010101" pitchFamily="49" charset="-122"/>
              <a:ea typeface="楷体_GB2312" panose="02010609030101010101" pitchFamily="49" charset="-122"/>
            </a:endParaRPr>
          </a:p>
        </p:txBody>
      </p:sp>
      <p:sp>
        <p:nvSpPr>
          <p:cNvPr id="448521" name="Text Box 9"/>
          <p:cNvSpPr txBox="1"/>
          <p:nvPr/>
        </p:nvSpPr>
        <p:spPr>
          <a:xfrm>
            <a:off x="911225" y="2932748"/>
            <a:ext cx="3600450" cy="460375"/>
          </a:xfrm>
          <a:prstGeom prst="rect">
            <a:avLst/>
          </a:prstGeom>
          <a:noFill/>
          <a:ln w="9525">
            <a:noFill/>
          </a:ln>
        </p:spPr>
        <p:txBody>
          <a:bodyPr>
            <a:spAutoFit/>
          </a:bodyPr>
          <a:lstStyle/>
          <a:p>
            <a:pPr lvl="0" eaLnBrk="1" hangingPunct="1"/>
            <a:r>
              <a:rPr lang="zh-CN" altLang="en-US" sz="2400" dirty="0">
                <a:solidFill>
                  <a:srgbClr val="0000FF"/>
                </a:solidFill>
                <a:latin typeface="楷体_GB2312" panose="02010609030101010101" pitchFamily="49" charset="-122"/>
                <a:ea typeface="楷体_GB2312" panose="02010609030101010101" pitchFamily="49" charset="-122"/>
              </a:rPr>
              <a:t>（</a:t>
            </a:r>
            <a:r>
              <a:rPr lang="en-US" altLang="zh-CN" sz="2400" dirty="0">
                <a:solidFill>
                  <a:srgbClr val="0000FF"/>
                </a:solidFill>
                <a:latin typeface="楷体_GB2312" panose="02010609030101010101" pitchFamily="49" charset="-122"/>
                <a:ea typeface="楷体_GB2312" panose="02010609030101010101" pitchFamily="49" charset="-122"/>
              </a:rPr>
              <a:t>60+</a:t>
            </a:r>
            <a:r>
              <a:rPr lang="en-US" altLang="zh-CN" sz="2400" dirty="0">
                <a:solidFill>
                  <a:srgbClr val="0000FF"/>
                </a:solidFill>
                <a:latin typeface="EU-BX" pitchFamily="65" charset="-122"/>
                <a:ea typeface="EU-BX" pitchFamily="65" charset="-122"/>
              </a:rPr>
              <a:t>x</a:t>
            </a:r>
            <a:r>
              <a:rPr lang="en-US" altLang="zh-CN" sz="2400" dirty="0">
                <a:solidFill>
                  <a:srgbClr val="0000FF"/>
                </a:solidFill>
                <a:latin typeface="楷体_GB2312" panose="02010609030101010101" pitchFamily="49" charset="-122"/>
                <a:ea typeface="楷体_GB2312" panose="02010609030101010101" pitchFamily="49" charset="-122"/>
              </a:rPr>
              <a:t>-40</a:t>
            </a:r>
            <a:r>
              <a:rPr lang="zh-CN" altLang="en-US" sz="2400" dirty="0">
                <a:solidFill>
                  <a:srgbClr val="0000FF"/>
                </a:solidFill>
                <a:latin typeface="楷体_GB2312" panose="02010609030101010101" pitchFamily="49" charset="-122"/>
                <a:ea typeface="楷体_GB2312" panose="02010609030101010101" pitchFamily="49" charset="-122"/>
              </a:rPr>
              <a:t>）</a:t>
            </a:r>
            <a:r>
              <a:rPr lang="en-US" altLang="zh-CN" sz="2400" dirty="0">
                <a:solidFill>
                  <a:srgbClr val="0000FF"/>
                </a:solidFill>
                <a:latin typeface="楷体_GB2312" panose="02010609030101010101" pitchFamily="49" charset="-122"/>
                <a:ea typeface="楷体_GB2312" panose="02010609030101010101" pitchFamily="49" charset="-122"/>
              </a:rPr>
              <a:t>(300-10</a:t>
            </a:r>
            <a:r>
              <a:rPr lang="en-US" altLang="zh-CN" sz="2400" dirty="0">
                <a:solidFill>
                  <a:srgbClr val="0000FF"/>
                </a:solidFill>
                <a:latin typeface="EU-BX" pitchFamily="65" charset="-122"/>
                <a:ea typeface="EU-BX" pitchFamily="65" charset="-122"/>
              </a:rPr>
              <a:t>x</a:t>
            </a:r>
            <a:r>
              <a:rPr lang="en-US" altLang="zh-CN" sz="2400" dirty="0">
                <a:solidFill>
                  <a:srgbClr val="0000FF"/>
                </a:solidFill>
                <a:latin typeface="楷体_GB2312" panose="02010609030101010101" pitchFamily="49" charset="-122"/>
                <a:ea typeface="楷体_GB2312" panose="02010609030101010101" pitchFamily="49" charset="-122"/>
              </a:rPr>
              <a:t>)</a:t>
            </a:r>
            <a:endParaRPr lang="en-US" altLang="zh-CN" sz="2400" dirty="0">
              <a:solidFill>
                <a:srgbClr val="0000FF"/>
              </a:solidFill>
              <a:latin typeface="楷体_GB2312" panose="02010609030101010101" pitchFamily="49" charset="-122"/>
              <a:ea typeface="楷体_GB2312" panose="02010609030101010101" pitchFamily="49" charset="-122"/>
            </a:endParaRPr>
          </a:p>
        </p:txBody>
      </p:sp>
      <p:sp>
        <p:nvSpPr>
          <p:cNvPr id="448522" name="Text Box 10"/>
          <p:cNvSpPr txBox="1"/>
          <p:nvPr/>
        </p:nvSpPr>
        <p:spPr>
          <a:xfrm>
            <a:off x="1608138" y="4383088"/>
            <a:ext cx="3697287" cy="460375"/>
          </a:xfrm>
          <a:prstGeom prst="rect">
            <a:avLst/>
          </a:prstGeom>
          <a:noFill/>
          <a:ln w="9525">
            <a:noFill/>
          </a:ln>
        </p:spPr>
        <p:txBody>
          <a:bodyPr>
            <a:spAutoFit/>
          </a:bodyPr>
          <a:lstStyle/>
          <a:p>
            <a:pPr lvl="0" eaLnBrk="1" hangingPunct="1"/>
            <a:r>
              <a:rPr lang="en-US" altLang="zh-CN" sz="2400" dirty="0">
                <a:solidFill>
                  <a:srgbClr val="0000FF"/>
                </a:solidFill>
                <a:latin typeface="EU-BX" pitchFamily="65" charset="-122"/>
                <a:ea typeface="EU-BX" pitchFamily="65" charset="-122"/>
              </a:rPr>
              <a:t>y</a:t>
            </a:r>
            <a:r>
              <a:rPr lang="en-US" altLang="zh-CN" sz="2400" dirty="0">
                <a:solidFill>
                  <a:srgbClr val="0000FF"/>
                </a:solidFill>
                <a:latin typeface="楷体_GB2312" panose="02010609030101010101" pitchFamily="49" charset="-122"/>
                <a:ea typeface="楷体_GB2312" panose="02010609030101010101" pitchFamily="49" charset="-122"/>
              </a:rPr>
              <a:t>=(60+</a:t>
            </a:r>
            <a:r>
              <a:rPr lang="en-US" altLang="zh-CN" sz="2400" dirty="0">
                <a:solidFill>
                  <a:srgbClr val="0000FF"/>
                </a:solidFill>
                <a:latin typeface="EU-BX" pitchFamily="65" charset="-122"/>
                <a:ea typeface="EU-BX" pitchFamily="65" charset="-122"/>
              </a:rPr>
              <a:t>x</a:t>
            </a:r>
            <a:r>
              <a:rPr lang="en-US" altLang="zh-CN" sz="2400" dirty="0">
                <a:solidFill>
                  <a:srgbClr val="0000FF"/>
                </a:solidFill>
                <a:latin typeface="楷体_GB2312" panose="02010609030101010101" pitchFamily="49" charset="-122"/>
                <a:ea typeface="楷体_GB2312" panose="02010609030101010101" pitchFamily="49" charset="-122"/>
              </a:rPr>
              <a:t>-40)(300-10</a:t>
            </a:r>
            <a:r>
              <a:rPr lang="en-US" altLang="zh-CN" sz="2400" dirty="0">
                <a:solidFill>
                  <a:srgbClr val="0000FF"/>
                </a:solidFill>
                <a:latin typeface="EU-BX" pitchFamily="65" charset="-122"/>
                <a:ea typeface="EU-BX" pitchFamily="65" charset="-122"/>
              </a:rPr>
              <a:t>x</a:t>
            </a:r>
            <a:r>
              <a:rPr lang="en-US" altLang="zh-CN" sz="2400" dirty="0">
                <a:solidFill>
                  <a:srgbClr val="0000FF"/>
                </a:solidFill>
                <a:latin typeface="楷体_GB2312" panose="02010609030101010101" pitchFamily="49" charset="-122"/>
                <a:ea typeface="楷体_GB2312" panose="02010609030101010101" pitchFamily="49" charset="-122"/>
              </a:rPr>
              <a:t>)</a:t>
            </a:r>
            <a:endParaRPr lang="en-US" altLang="zh-CN" sz="2400" dirty="0">
              <a:solidFill>
                <a:srgbClr val="0000FF"/>
              </a:solidFill>
              <a:latin typeface="楷体_GB2312" panose="02010609030101010101" pitchFamily="49" charset="-122"/>
              <a:ea typeface="楷体_GB2312" panose="02010609030101010101" pitchFamily="49" charset="-122"/>
            </a:endParaRPr>
          </a:p>
        </p:txBody>
      </p:sp>
      <p:sp>
        <p:nvSpPr>
          <p:cNvPr id="448523" name="Text Box 11"/>
          <p:cNvSpPr txBox="1"/>
          <p:nvPr/>
        </p:nvSpPr>
        <p:spPr>
          <a:xfrm>
            <a:off x="5019675" y="4965700"/>
            <a:ext cx="2159000" cy="460375"/>
          </a:xfrm>
          <a:prstGeom prst="rect">
            <a:avLst/>
          </a:prstGeom>
          <a:noFill/>
          <a:ln w="9525">
            <a:noFill/>
          </a:ln>
        </p:spPr>
        <p:txBody>
          <a:bodyPr>
            <a:spAutoFit/>
          </a:bodyPr>
          <a:lstStyle/>
          <a:p>
            <a:pPr lvl="0" eaLnBrk="1" hangingPunct="1"/>
            <a:r>
              <a:rPr lang="en-US" altLang="zh-CN" sz="2400" dirty="0">
                <a:solidFill>
                  <a:srgbClr val="FF3300"/>
                </a:solidFill>
                <a:latin typeface="楷体_GB2312" panose="02010609030101010101" pitchFamily="49" charset="-122"/>
                <a:ea typeface="楷体_GB2312" panose="02010609030101010101" pitchFamily="49" charset="-122"/>
              </a:rPr>
              <a:t>(0</a:t>
            </a:r>
            <a:r>
              <a:rPr lang="en-US" altLang="zh-CN" sz="2400" dirty="0">
                <a:solidFill>
                  <a:srgbClr val="FF3300"/>
                </a:solidFill>
                <a:latin typeface="宋体" panose="02010600030101010101" pitchFamily="2" charset="-122"/>
                <a:ea typeface="宋体" panose="02010600030101010101" pitchFamily="2" charset="-122"/>
              </a:rPr>
              <a:t>≤</a:t>
            </a:r>
            <a:r>
              <a:rPr lang="en-US" altLang="zh-CN" sz="2400" dirty="0">
                <a:solidFill>
                  <a:srgbClr val="FF3300"/>
                </a:solidFill>
                <a:latin typeface="EU-BX" pitchFamily="65" charset="-122"/>
                <a:ea typeface="EU-BX" pitchFamily="65" charset="-122"/>
              </a:rPr>
              <a:t>x</a:t>
            </a:r>
            <a:r>
              <a:rPr lang="en-US" altLang="zh-CN" sz="2400" dirty="0">
                <a:solidFill>
                  <a:srgbClr val="FF3300"/>
                </a:solidFill>
                <a:latin typeface="宋体" panose="02010600030101010101" pitchFamily="2" charset="-122"/>
                <a:ea typeface="宋体" panose="02010600030101010101" pitchFamily="2" charset="-122"/>
              </a:rPr>
              <a:t>≤</a:t>
            </a:r>
            <a:r>
              <a:rPr lang="en-US" altLang="zh-CN" sz="2400" dirty="0">
                <a:solidFill>
                  <a:srgbClr val="FF3300"/>
                </a:solidFill>
                <a:latin typeface="楷体_GB2312" panose="02010609030101010101" pitchFamily="49" charset="-122"/>
                <a:ea typeface="楷体_GB2312" panose="02010609030101010101" pitchFamily="49" charset="-122"/>
              </a:rPr>
              <a:t>30)</a:t>
            </a:r>
            <a:endParaRPr lang="en-US" altLang="zh-CN" sz="2400" dirty="0">
              <a:solidFill>
                <a:srgbClr val="FF3300"/>
              </a:solidFill>
              <a:latin typeface="楷体_GB2312" panose="02010609030101010101" pitchFamily="49" charset="-122"/>
              <a:ea typeface="楷体_GB2312" panose="02010609030101010101" pitchFamily="49" charset="-122"/>
            </a:endParaRPr>
          </a:p>
        </p:txBody>
      </p:sp>
      <p:sp>
        <p:nvSpPr>
          <p:cNvPr id="448524" name="Text Box 12"/>
          <p:cNvSpPr txBox="1"/>
          <p:nvPr/>
        </p:nvSpPr>
        <p:spPr>
          <a:xfrm>
            <a:off x="1608138" y="4967288"/>
            <a:ext cx="4013200" cy="460375"/>
          </a:xfrm>
          <a:prstGeom prst="rect">
            <a:avLst/>
          </a:prstGeom>
          <a:noFill/>
          <a:ln w="9525">
            <a:noFill/>
          </a:ln>
        </p:spPr>
        <p:txBody>
          <a:bodyPr>
            <a:spAutoFit/>
          </a:bodyPr>
          <a:lstStyle/>
          <a:p>
            <a:pPr lvl="0" eaLnBrk="1" hangingPunct="1"/>
            <a:r>
              <a:rPr lang="zh-CN" altLang="en-US" sz="2400" dirty="0">
                <a:solidFill>
                  <a:srgbClr val="0000FF"/>
                </a:solidFill>
                <a:latin typeface="楷体_GB2312" panose="02010609030101010101" pitchFamily="49" charset="-122"/>
                <a:ea typeface="楷体_GB2312" panose="02010609030101010101" pitchFamily="49" charset="-122"/>
              </a:rPr>
              <a:t>即</a:t>
            </a:r>
            <a:r>
              <a:rPr lang="en-US" altLang="zh-CN" sz="2400" dirty="0">
                <a:solidFill>
                  <a:srgbClr val="0000FF"/>
                </a:solidFill>
                <a:latin typeface="EU-BX" pitchFamily="65" charset="-122"/>
                <a:ea typeface="EU-BX" pitchFamily="65" charset="-122"/>
              </a:rPr>
              <a:t>y</a:t>
            </a:r>
            <a:r>
              <a:rPr lang="en-US" altLang="zh-CN" sz="2400" dirty="0">
                <a:solidFill>
                  <a:srgbClr val="0000FF"/>
                </a:solidFill>
                <a:latin typeface="楷体_GB2312" panose="02010609030101010101" pitchFamily="49" charset="-122"/>
                <a:ea typeface="楷体_GB2312" panose="02010609030101010101" pitchFamily="49" charset="-122"/>
              </a:rPr>
              <a:t>=-10</a:t>
            </a:r>
            <a:r>
              <a:rPr lang="zh-CN" altLang="en-US" sz="2400" dirty="0">
                <a:solidFill>
                  <a:srgbClr val="0000FF"/>
                </a:solidFill>
                <a:latin typeface="楷体_GB2312" panose="02010609030101010101" pitchFamily="49" charset="-122"/>
                <a:ea typeface="楷体_GB2312" panose="02010609030101010101" pitchFamily="49" charset="-122"/>
              </a:rPr>
              <a:t>（</a:t>
            </a:r>
            <a:r>
              <a:rPr lang="en-US" altLang="zh-CN" sz="2400" dirty="0">
                <a:solidFill>
                  <a:srgbClr val="0000FF"/>
                </a:solidFill>
                <a:latin typeface="EU-BX" pitchFamily="65" charset="-122"/>
                <a:ea typeface="EU-BX" pitchFamily="65" charset="-122"/>
              </a:rPr>
              <a:t>x</a:t>
            </a:r>
            <a:r>
              <a:rPr lang="en-US" altLang="zh-CN" sz="2400" dirty="0">
                <a:solidFill>
                  <a:srgbClr val="0000FF"/>
                </a:solidFill>
                <a:latin typeface="楷体_GB2312" panose="02010609030101010101" pitchFamily="49" charset="-122"/>
                <a:ea typeface="楷体_GB2312" panose="02010609030101010101" pitchFamily="49" charset="-122"/>
              </a:rPr>
              <a:t>-5</a:t>
            </a:r>
            <a:r>
              <a:rPr lang="zh-CN" altLang="en-US" sz="2400" dirty="0">
                <a:solidFill>
                  <a:srgbClr val="0000FF"/>
                </a:solidFill>
                <a:latin typeface="楷体_GB2312" panose="02010609030101010101" pitchFamily="49" charset="-122"/>
                <a:ea typeface="楷体_GB2312" panose="02010609030101010101" pitchFamily="49" charset="-122"/>
              </a:rPr>
              <a:t>）</a:t>
            </a:r>
            <a:r>
              <a:rPr lang="en-US" altLang="zh-CN" sz="2400" baseline="30000" dirty="0">
                <a:solidFill>
                  <a:srgbClr val="0000FF"/>
                </a:solidFill>
                <a:latin typeface="楷体_GB2312" panose="02010609030101010101" pitchFamily="49" charset="-122"/>
                <a:ea typeface="楷体_GB2312" panose="02010609030101010101" pitchFamily="49" charset="-122"/>
              </a:rPr>
              <a:t>2</a:t>
            </a:r>
            <a:r>
              <a:rPr lang="en-US" altLang="zh-CN" sz="2400" dirty="0">
                <a:solidFill>
                  <a:srgbClr val="0000FF"/>
                </a:solidFill>
                <a:latin typeface="楷体_GB2312" panose="02010609030101010101" pitchFamily="49" charset="-122"/>
                <a:ea typeface="楷体_GB2312" panose="02010609030101010101" pitchFamily="49" charset="-122"/>
              </a:rPr>
              <a:t>+6250</a:t>
            </a:r>
            <a:endParaRPr lang="en-US" altLang="zh-CN" sz="2400" dirty="0">
              <a:solidFill>
                <a:srgbClr val="0000FF"/>
              </a:solidFill>
              <a:latin typeface="楷体_GB2312" panose="02010609030101010101" pitchFamily="49" charset="-122"/>
              <a:ea typeface="楷体_GB2312" panose="02010609030101010101" pitchFamily="49" charset="-122"/>
            </a:endParaRPr>
          </a:p>
        </p:txBody>
      </p:sp>
      <p:sp>
        <p:nvSpPr>
          <p:cNvPr id="448525" name="Text Box 13"/>
          <p:cNvSpPr txBox="1"/>
          <p:nvPr/>
        </p:nvSpPr>
        <p:spPr>
          <a:xfrm>
            <a:off x="1541463" y="5586413"/>
            <a:ext cx="4364037" cy="460375"/>
          </a:xfrm>
          <a:prstGeom prst="rect">
            <a:avLst/>
          </a:prstGeom>
          <a:noFill/>
          <a:ln w="9525">
            <a:noFill/>
          </a:ln>
        </p:spPr>
        <p:txBody>
          <a:bodyPr>
            <a:spAutoFit/>
          </a:bodyPr>
          <a:lstStyle/>
          <a:p>
            <a:pPr lvl="0" eaLnBrk="1" hangingPunct="1"/>
            <a:r>
              <a:rPr lang="en-US" altLang="zh-CN" sz="2400" dirty="0">
                <a:solidFill>
                  <a:srgbClr val="0000FF"/>
                </a:solidFill>
                <a:latin typeface="楷体_GB2312" panose="02010609030101010101" pitchFamily="49" charset="-122"/>
                <a:ea typeface="楷体_GB2312" panose="02010609030101010101" pitchFamily="49" charset="-122"/>
              </a:rPr>
              <a:t>∴</a:t>
            </a:r>
            <a:r>
              <a:rPr lang="zh-CN" altLang="en-US" sz="2400" dirty="0">
                <a:solidFill>
                  <a:srgbClr val="0000FF"/>
                </a:solidFill>
                <a:latin typeface="楷体_GB2312" panose="02010609030101010101" pitchFamily="49" charset="-122"/>
                <a:ea typeface="楷体_GB2312" panose="02010609030101010101" pitchFamily="49" charset="-122"/>
              </a:rPr>
              <a:t>当</a:t>
            </a:r>
            <a:r>
              <a:rPr lang="en-US" altLang="zh-CN" sz="2400" dirty="0">
                <a:solidFill>
                  <a:srgbClr val="0000FF"/>
                </a:solidFill>
                <a:latin typeface="EU-BX" pitchFamily="65" charset="-122"/>
                <a:ea typeface="EU-BX" pitchFamily="65" charset="-122"/>
              </a:rPr>
              <a:t>x</a:t>
            </a:r>
            <a:r>
              <a:rPr lang="en-US" altLang="zh-CN" sz="2400" dirty="0">
                <a:solidFill>
                  <a:srgbClr val="0000FF"/>
                </a:solidFill>
                <a:latin typeface="楷体_GB2312" panose="02010609030101010101" pitchFamily="49" charset="-122"/>
                <a:ea typeface="楷体_GB2312" panose="02010609030101010101" pitchFamily="49" charset="-122"/>
              </a:rPr>
              <a:t>=5</a:t>
            </a:r>
            <a:r>
              <a:rPr lang="zh-CN" altLang="en-US" sz="2400" dirty="0">
                <a:solidFill>
                  <a:srgbClr val="0000FF"/>
                </a:solidFill>
                <a:latin typeface="楷体_GB2312" panose="02010609030101010101" pitchFamily="49" charset="-122"/>
                <a:ea typeface="楷体_GB2312" panose="02010609030101010101" pitchFamily="49" charset="-122"/>
              </a:rPr>
              <a:t>时，</a:t>
            </a:r>
            <a:r>
              <a:rPr lang="en-US" altLang="zh-CN" sz="2400" dirty="0">
                <a:solidFill>
                  <a:srgbClr val="0000FF"/>
                </a:solidFill>
                <a:latin typeface="EU-BX" pitchFamily="65" charset="-122"/>
                <a:ea typeface="EU-BX" pitchFamily="65" charset="-122"/>
              </a:rPr>
              <a:t>y</a:t>
            </a:r>
            <a:r>
              <a:rPr lang="zh-CN" altLang="en-US" sz="2400" baseline="-25000" dirty="0">
                <a:solidFill>
                  <a:srgbClr val="0000FF"/>
                </a:solidFill>
                <a:latin typeface="楷体_GB2312" panose="02010609030101010101" pitchFamily="49" charset="-122"/>
                <a:ea typeface="楷体_GB2312" panose="02010609030101010101" pitchFamily="49" charset="-122"/>
              </a:rPr>
              <a:t>最大值</a:t>
            </a:r>
            <a:r>
              <a:rPr lang="en-US" altLang="zh-CN" sz="2400" dirty="0">
                <a:solidFill>
                  <a:srgbClr val="0000FF"/>
                </a:solidFill>
                <a:latin typeface="楷体_GB2312" panose="02010609030101010101" pitchFamily="49" charset="-122"/>
                <a:ea typeface="楷体_GB2312" panose="02010609030101010101" pitchFamily="49" charset="-122"/>
              </a:rPr>
              <a:t>=6250.</a:t>
            </a:r>
            <a:endParaRPr lang="en-US" altLang="zh-CN" sz="2400" dirty="0">
              <a:solidFill>
                <a:srgbClr val="0000FF"/>
              </a:solidFill>
              <a:latin typeface="楷体_GB2312" panose="02010609030101010101" pitchFamily="49" charset="-122"/>
              <a:ea typeface="楷体_GB2312" panose="02010609030101010101" pitchFamily="49" charset="-122"/>
            </a:endParaRPr>
          </a:p>
        </p:txBody>
      </p:sp>
      <p:sp>
        <p:nvSpPr>
          <p:cNvPr id="448526" name="AutoShape 14"/>
          <p:cNvSpPr/>
          <p:nvPr/>
        </p:nvSpPr>
        <p:spPr>
          <a:xfrm>
            <a:off x="6713538" y="3976688"/>
            <a:ext cx="2027237" cy="1675388"/>
          </a:xfrm>
          <a:prstGeom prst="wedgeEllipseCallout">
            <a:avLst>
              <a:gd name="adj1" fmla="val -95106"/>
              <a:gd name="adj2" fmla="val 74218"/>
            </a:avLst>
          </a:prstGeom>
          <a:noFill/>
          <a:ln w="9525" cap="flat" cmpd="sng">
            <a:solidFill>
              <a:srgbClr val="0000FF"/>
            </a:solidFill>
            <a:prstDash val="solid"/>
            <a:miter/>
            <a:headEnd type="none" w="med" len="med"/>
            <a:tailEnd type="none" w="med" len="med"/>
          </a:ln>
        </p:spPr>
        <p:txBody>
          <a:bodyPr>
            <a:spAutoFit/>
          </a:bodyPr>
          <a:lstStyle/>
          <a:p>
            <a:pPr lvl="0" eaLnBrk="1" hangingPunct="1">
              <a:lnSpc>
                <a:spcPct val="100000"/>
              </a:lnSpc>
            </a:pPr>
            <a:r>
              <a:rPr lang="zh-CN" altLang="en-US" sz="2400" dirty="0">
                <a:solidFill>
                  <a:srgbClr val="0000FF"/>
                </a:solidFill>
                <a:latin typeface="宋体" panose="02010600030101010101" pitchFamily="2" charset="-122"/>
                <a:ea typeface="宋体" panose="02010600030101010101" pitchFamily="2" charset="-122"/>
              </a:rPr>
              <a:t>怎样确定</a:t>
            </a:r>
            <a:r>
              <a:rPr lang="en-US" altLang="zh-CN" sz="2400" dirty="0">
                <a:solidFill>
                  <a:srgbClr val="0000FF"/>
                </a:solidFill>
                <a:latin typeface="EU-BX" pitchFamily="65" charset="-122"/>
                <a:ea typeface="EU-BX" pitchFamily="65" charset="-122"/>
              </a:rPr>
              <a:t>x</a:t>
            </a:r>
            <a:r>
              <a:rPr lang="zh-CN" altLang="en-US" sz="2400" dirty="0">
                <a:solidFill>
                  <a:srgbClr val="0000FF"/>
                </a:solidFill>
                <a:latin typeface="宋体" panose="02010600030101010101" pitchFamily="2" charset="-122"/>
                <a:ea typeface="宋体" panose="02010600030101010101" pitchFamily="2" charset="-122"/>
              </a:rPr>
              <a:t>的取值范围</a:t>
            </a:r>
            <a:endParaRPr lang="zh-CN" altLang="en-US" sz="2400" dirty="0">
              <a:solidFill>
                <a:srgbClr val="0000FF"/>
              </a:solidFill>
              <a:latin typeface="宋体" panose="02010600030101010101" pitchFamily="2" charset="-122"/>
              <a:ea typeface="宋体" panose="02010600030101010101" pitchFamily="2"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85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485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485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485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485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485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485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4852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4852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485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8517" grpId="0"/>
      <p:bldP spid="448518" grpId="0"/>
      <p:bldP spid="448519" grpId="0"/>
      <p:bldP spid="448520" grpId="0"/>
      <p:bldP spid="448521" grpId="0"/>
      <p:bldP spid="448522" grpId="0"/>
      <p:bldP spid="448523" grpId="0"/>
      <p:bldP spid="448524" grpId="0"/>
      <p:bldP spid="448525" grpId="0"/>
      <p:bldP spid="44852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p:nvPr/>
        </p:nvSpPr>
        <p:spPr>
          <a:xfrm>
            <a:off x="439738" y="2474913"/>
            <a:ext cx="8440737" cy="1814830"/>
          </a:xfrm>
          <a:prstGeom prst="rect">
            <a:avLst/>
          </a:prstGeom>
          <a:noFill/>
          <a:ln w="25400">
            <a:noFill/>
          </a:ln>
        </p:spPr>
        <p:txBody>
          <a:bodyPr>
            <a:spAutoFit/>
          </a:bodyPr>
          <a:lstStyle/>
          <a:p>
            <a:pPr lvl="0" eaLnBrk="1" hangingPunct="1"/>
            <a:r>
              <a:rPr lang="zh-CN" altLang="en-US" sz="2800" dirty="0">
                <a:solidFill>
                  <a:srgbClr val="0000FF"/>
                </a:solidFill>
                <a:latin typeface="宋体" panose="02010600030101010101" pitchFamily="2" charset="-122"/>
                <a:ea typeface="宋体" panose="02010600030101010101" pitchFamily="2" charset="-122"/>
              </a:rPr>
              <a:t>（</a:t>
            </a:r>
            <a:r>
              <a:rPr lang="en-US" altLang="zh-CN" sz="2800" dirty="0">
                <a:solidFill>
                  <a:srgbClr val="0000FF"/>
                </a:solidFill>
                <a:latin typeface="宋体" panose="02010600030101010101" pitchFamily="2" charset="-122"/>
                <a:ea typeface="宋体" panose="02010600030101010101" pitchFamily="2" charset="-122"/>
              </a:rPr>
              <a:t>1</a:t>
            </a:r>
            <a:r>
              <a:rPr lang="zh-CN" altLang="en-US" sz="2800" dirty="0">
                <a:solidFill>
                  <a:srgbClr val="0000FF"/>
                </a:solidFill>
                <a:latin typeface="宋体" panose="02010600030101010101" pitchFamily="2" charset="-122"/>
                <a:ea typeface="宋体" panose="02010600030101010101" pitchFamily="2" charset="-122"/>
              </a:rPr>
              <a:t>）列出二次函数的解析式，并根据自变量的实际意义，确定自变量的取值范围；</a:t>
            </a:r>
            <a:endParaRPr lang="zh-CN" altLang="en-US" sz="2800" dirty="0">
              <a:solidFill>
                <a:srgbClr val="0000FF"/>
              </a:solidFill>
              <a:latin typeface="宋体" panose="02010600030101010101" pitchFamily="2" charset="-122"/>
              <a:ea typeface="宋体" panose="02010600030101010101" pitchFamily="2" charset="-122"/>
            </a:endParaRPr>
          </a:p>
          <a:p>
            <a:pPr lvl="0" eaLnBrk="1" hangingPunct="1"/>
            <a:r>
              <a:rPr lang="zh-CN" altLang="en-US" sz="2800" dirty="0">
                <a:solidFill>
                  <a:srgbClr val="0000FF"/>
                </a:solidFill>
                <a:latin typeface="宋体" panose="02010600030101010101" pitchFamily="2" charset="-122"/>
                <a:ea typeface="宋体" panose="02010600030101010101" pitchFamily="2" charset="-122"/>
              </a:rPr>
              <a:t>（</a:t>
            </a:r>
            <a:r>
              <a:rPr lang="en-US" altLang="zh-CN" sz="2800" dirty="0">
                <a:solidFill>
                  <a:srgbClr val="0000FF"/>
                </a:solidFill>
                <a:latin typeface="宋体" panose="02010600030101010101" pitchFamily="2" charset="-122"/>
                <a:ea typeface="宋体" panose="02010600030101010101" pitchFamily="2" charset="-122"/>
              </a:rPr>
              <a:t>2</a:t>
            </a:r>
            <a:r>
              <a:rPr lang="zh-CN" altLang="en-US" sz="2800" dirty="0">
                <a:solidFill>
                  <a:srgbClr val="0000FF"/>
                </a:solidFill>
                <a:latin typeface="宋体" panose="02010600030101010101" pitchFamily="2" charset="-122"/>
                <a:ea typeface="宋体" panose="02010600030101010101" pitchFamily="2" charset="-122"/>
              </a:rPr>
              <a:t>）在自变量的取值范围内，运用公式法或通过配方法求出二次函数的最大值或最小值</a:t>
            </a:r>
            <a:r>
              <a:rPr lang="en-US" altLang="zh-CN" sz="2800" dirty="0">
                <a:solidFill>
                  <a:srgbClr val="0000FF"/>
                </a:solidFill>
                <a:latin typeface="宋体" panose="02010600030101010101" pitchFamily="2" charset="-122"/>
                <a:ea typeface="宋体" panose="02010600030101010101" pitchFamily="2" charset="-122"/>
              </a:rPr>
              <a:t>.</a:t>
            </a:r>
            <a:endParaRPr lang="en-US" altLang="zh-CN" sz="2800" dirty="0">
              <a:solidFill>
                <a:srgbClr val="0000FF"/>
              </a:solidFill>
              <a:latin typeface="宋体" panose="02010600030101010101" pitchFamily="2" charset="-122"/>
              <a:ea typeface="宋体" panose="02010600030101010101" pitchFamily="2" charset="-122"/>
            </a:endParaRPr>
          </a:p>
        </p:txBody>
      </p:sp>
      <p:sp>
        <p:nvSpPr>
          <p:cNvPr id="14339" name="Text Box 8"/>
          <p:cNvSpPr txBox="1"/>
          <p:nvPr/>
        </p:nvSpPr>
        <p:spPr>
          <a:xfrm>
            <a:off x="2070100" y="1306513"/>
            <a:ext cx="5003800" cy="583565"/>
          </a:xfrm>
          <a:prstGeom prst="rect">
            <a:avLst/>
          </a:prstGeom>
          <a:noFill/>
          <a:ln w="9525">
            <a:noFill/>
          </a:ln>
        </p:spPr>
        <p:txBody>
          <a:bodyPr>
            <a:spAutoFit/>
          </a:bodyPr>
          <a:lstStyle/>
          <a:p>
            <a:pPr lvl="0" eaLnBrk="1" hangingPunct="1">
              <a:spcBef>
                <a:spcPct val="50000"/>
              </a:spcBef>
            </a:pPr>
            <a:r>
              <a:rPr lang="zh-CN" altLang="en-US" sz="3200" dirty="0">
                <a:latin typeface="宋体" panose="02010600030101010101" pitchFamily="2" charset="-122"/>
                <a:ea typeface="宋体" panose="02010600030101010101" pitchFamily="2" charset="-122"/>
              </a:rPr>
              <a:t>解决这类题目的一般步骤</a:t>
            </a:r>
            <a:endParaRPr lang="zh-CN" altLang="en-US" sz="3200" dirty="0">
              <a:latin typeface="宋体" panose="02010600030101010101" pitchFamily="2" charset="-122"/>
              <a:ea typeface="宋体" panose="02010600030101010101" pitchFamily="2" charset="-122"/>
            </a:endParaRPr>
          </a:p>
        </p:txBody>
      </p:sp>
    </p:spTree>
  </p:cSld>
  <p:clrMapOvr>
    <a:masterClrMapping/>
  </p:clrMapOvr>
  <p:transition advTm="8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16"/>
          <p:cNvSpPr/>
          <p:nvPr/>
        </p:nvSpPr>
        <p:spPr>
          <a:xfrm>
            <a:off x="547688" y="2394268"/>
            <a:ext cx="8289925" cy="977265"/>
          </a:xfrm>
          <a:prstGeom prst="rect">
            <a:avLst/>
          </a:prstGeom>
          <a:noFill/>
          <a:ln w="9525">
            <a:noFill/>
          </a:ln>
        </p:spPr>
        <p:txBody>
          <a:bodyPr anchor="ctr">
            <a:spAutoFit/>
          </a:bodyPr>
          <a:lstStyle/>
          <a:p>
            <a:pPr lvl="0" eaLnBrk="1" hangingPunct="1">
              <a:lnSpc>
                <a:spcPct val="160000"/>
              </a:lnSpc>
            </a:pPr>
            <a:r>
              <a:rPr lang="en-US" altLang="zh-CN" dirty="0">
                <a:latin typeface="宋体" panose="02010600030101010101" pitchFamily="2" charset="-122"/>
                <a:ea typeface="宋体" panose="02010600030101010101" pitchFamily="2" charset="-122"/>
              </a:rPr>
              <a:t>1</a:t>
            </a:r>
            <a:r>
              <a:rPr lang="zh-CN" altLang="en-US" dirty="0">
                <a:latin typeface="宋体" panose="02010600030101010101" pitchFamily="2" charset="-122"/>
                <a:ea typeface="宋体" panose="02010600030101010101" pitchFamily="2" charset="-122"/>
              </a:rPr>
              <a:t>．将一条长为</a:t>
            </a:r>
            <a:r>
              <a:rPr lang="en-US" altLang="zh-CN" dirty="0">
                <a:latin typeface="Times New Roman" panose="02020603050405020304" pitchFamily="18" charset="0"/>
                <a:ea typeface="宋体" panose="02010600030101010101" pitchFamily="2" charset="-122"/>
              </a:rPr>
              <a:t>20</a:t>
            </a:r>
            <a:r>
              <a:rPr lang="en-US" altLang="zh-CN" dirty="0">
                <a:latin typeface="宋体" panose="02010600030101010101" pitchFamily="2" charset="-122"/>
                <a:ea typeface="宋体" panose="02010600030101010101" pitchFamily="2" charset="-122"/>
              </a:rPr>
              <a:t> </a:t>
            </a:r>
            <a:r>
              <a:rPr lang="en-US" altLang="zh-CN" dirty="0">
                <a:latin typeface="Times New Roman" panose="02020603050405020304" pitchFamily="18" charset="0"/>
                <a:ea typeface="宋体" panose="02010600030101010101" pitchFamily="2" charset="-122"/>
              </a:rPr>
              <a:t>cm</a:t>
            </a:r>
            <a:r>
              <a:rPr lang="zh-CN" altLang="en-US" dirty="0">
                <a:latin typeface="宋体" panose="02010600030101010101" pitchFamily="2" charset="-122"/>
                <a:ea typeface="宋体" panose="02010600030101010101" pitchFamily="2" charset="-122"/>
              </a:rPr>
              <a:t>的铁丝剪成两段，并以每一段铁丝的长度为周长各做成一个正方形，则这两个正方形面积之和的最小值是</a:t>
            </a:r>
            <a:r>
              <a:rPr lang="zh-CN" altLang="en-US" u="sng" dirty="0">
                <a:latin typeface="宋体" panose="02010600030101010101" pitchFamily="2" charset="-122"/>
                <a:ea typeface="宋体" panose="02010600030101010101" pitchFamily="2" charset="-122"/>
              </a:rPr>
              <a:t>        </a:t>
            </a:r>
            <a:r>
              <a:rPr lang="en-US" altLang="zh-CN" dirty="0">
                <a:latin typeface="Times New Roman" panose="02020603050405020304" pitchFamily="18" charset="0"/>
                <a:ea typeface="宋体" panose="02010600030101010101" pitchFamily="2" charset="-122"/>
              </a:rPr>
              <a:t>cm</a:t>
            </a:r>
            <a:r>
              <a:rPr lang="en-US" altLang="zh-CN" baseline="30000" dirty="0">
                <a:latin typeface="Times New Roman" panose="02020603050405020304" pitchFamily="18" charset="0"/>
                <a:ea typeface="宋体" panose="02010600030101010101" pitchFamily="2" charset="-122"/>
              </a:rPr>
              <a:t>2</a:t>
            </a:r>
            <a:r>
              <a:rPr lang="zh-CN" altLang="en-US" dirty="0">
                <a:latin typeface="宋体" panose="02010600030101010101" pitchFamily="2" charset="-122"/>
                <a:ea typeface="宋体" panose="02010600030101010101" pitchFamily="2" charset="-122"/>
              </a:rPr>
              <a:t>．</a:t>
            </a:r>
            <a:endParaRPr lang="zh-CN" altLang="en-US" dirty="0">
              <a:latin typeface="宋体" panose="02010600030101010101" pitchFamily="2" charset="-122"/>
              <a:ea typeface="宋体" panose="02010600030101010101" pitchFamily="2" charset="-122"/>
            </a:endParaRPr>
          </a:p>
        </p:txBody>
      </p:sp>
      <p:graphicFrame>
        <p:nvGraphicFramePr>
          <p:cNvPr id="13330" name="Object 18"/>
          <p:cNvGraphicFramePr/>
          <p:nvPr/>
        </p:nvGraphicFramePr>
        <p:xfrm>
          <a:off x="5185728" y="2841625"/>
          <a:ext cx="947737" cy="587375"/>
        </p:xfrm>
        <a:graphic>
          <a:graphicData uri="http://schemas.openxmlformats.org/presentationml/2006/ole">
            <mc:AlternateContent xmlns:mc="http://schemas.openxmlformats.org/markup-compatibility/2006">
              <mc:Choice xmlns:v="urn:schemas-microsoft-com:vml" Requires="v">
                <p:oleObj spid="_x0000_s4097" name="" r:id="rId1" imgW="537210" imgH="328930" progId="Equations">
                  <p:embed/>
                </p:oleObj>
              </mc:Choice>
              <mc:Fallback>
                <p:oleObj name="" r:id="rId1" imgW="537210" imgH="328930" progId="Equations">
                  <p:embed/>
                  <p:pic>
                    <p:nvPicPr>
                      <p:cNvPr id="0" name="图片 4096" descr="image1"/>
                      <p:cNvPicPr/>
                      <p:nvPr/>
                    </p:nvPicPr>
                    <p:blipFill>
                      <a:blip r:embed="rId2"/>
                      <a:stretch>
                        <a:fillRect/>
                      </a:stretch>
                    </p:blipFill>
                    <p:spPr>
                      <a:xfrm>
                        <a:off x="5185728" y="2841625"/>
                        <a:ext cx="947737" cy="587375"/>
                      </a:xfrm>
                      <a:prstGeom prst="rect">
                        <a:avLst/>
                      </a:prstGeom>
                      <a:noFill/>
                      <a:ln w="38100">
                        <a:noFill/>
                      </a:ln>
                    </p:spPr>
                  </p:pic>
                </p:oleObj>
              </mc:Fallback>
            </mc:AlternateContent>
          </a:graphicData>
        </a:graphic>
      </p:graphicFrame>
      <p:pic>
        <p:nvPicPr>
          <p:cNvPr id="5124" name="Picture 19" descr="1"/>
          <p:cNvPicPr>
            <a:picLocks noChangeAspect="1"/>
          </p:cNvPicPr>
          <p:nvPr/>
        </p:nvPicPr>
        <p:blipFill>
          <a:blip r:embed="rId3" cstate="print"/>
          <a:stretch>
            <a:fillRect/>
          </a:stretch>
        </p:blipFill>
        <p:spPr>
          <a:xfrm>
            <a:off x="430213" y="703263"/>
            <a:ext cx="3705225" cy="830262"/>
          </a:xfrm>
          <a:prstGeom prst="rect">
            <a:avLst/>
          </a:prstGeom>
          <a:noFill/>
          <a:ln w="9525">
            <a:noFill/>
          </a:ln>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演示文稿1">
  <a:themeElements>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6D79F"/>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1"/>
        </a:accent5>
        <a:accent6>
          <a:srgbClr val="BBC9B8"/>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36600"/>
        </a:lt1>
        <a:dk2>
          <a:srgbClr val="FFFFCC"/>
        </a:dk2>
        <a:lt2>
          <a:srgbClr val="333300"/>
        </a:lt2>
        <a:accent1>
          <a:srgbClr val="99CC00"/>
        </a:accent1>
        <a:accent2>
          <a:srgbClr val="669900"/>
        </a:accent2>
        <a:accent3>
          <a:srgbClr val="ADB9AA"/>
        </a:accent3>
        <a:accent4>
          <a:srgbClr val="DCDCAF"/>
        </a:accent4>
        <a:accent5>
          <a:srgbClr val="CAE2AA"/>
        </a:accent5>
        <a:accent6>
          <a:srgbClr val="5B8900"/>
        </a:accent6>
        <a:hlink>
          <a:srgbClr val="CC9900"/>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4A48"/>
        </a:lt1>
        <a:dk2>
          <a:srgbClr val="FFFFFF"/>
        </a:dk2>
        <a:lt2>
          <a:srgbClr val="424458"/>
        </a:lt2>
        <a:accent1>
          <a:srgbClr val="83B200"/>
        </a:accent1>
        <a:accent2>
          <a:srgbClr val="006260"/>
        </a:accent2>
        <a:accent3>
          <a:srgbClr val="AAB2B1"/>
        </a:accent3>
        <a:accent4>
          <a:srgbClr val="DCDCDC"/>
        </a:accent4>
        <a:accent5>
          <a:srgbClr val="C2D5AA"/>
        </a:accent5>
        <a:accent6>
          <a:srgbClr val="005755"/>
        </a:accent6>
        <a:hlink>
          <a:srgbClr val="6666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1C2046"/>
        </a:lt1>
        <a:dk2>
          <a:srgbClr val="FFFFFF"/>
        </a:dk2>
        <a:lt2>
          <a:srgbClr val="000000"/>
        </a:lt2>
        <a:accent1>
          <a:srgbClr val="00CCFF"/>
        </a:accent1>
        <a:accent2>
          <a:srgbClr val="2D226E"/>
        </a:accent2>
        <a:accent3>
          <a:srgbClr val="AAABB1"/>
        </a:accent3>
        <a:accent4>
          <a:srgbClr val="DCDCDC"/>
        </a:accent4>
        <a:accent5>
          <a:srgbClr val="AAE2FF"/>
        </a:accent5>
        <a:accent6>
          <a:srgbClr val="281E62"/>
        </a:accent6>
        <a:hlink>
          <a:srgbClr val="666699"/>
        </a:hlink>
        <a:folHlink>
          <a:srgbClr val="9999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424458"/>
        </a:lt2>
        <a:accent1>
          <a:srgbClr val="6666FF"/>
        </a:accent1>
        <a:accent2>
          <a:srgbClr val="333399"/>
        </a:accent2>
        <a:accent3>
          <a:srgbClr val="AAAAB9"/>
        </a:accent3>
        <a:accent4>
          <a:srgbClr val="DCDCDC"/>
        </a:accent4>
        <a:accent5>
          <a:srgbClr val="B9B9FF"/>
        </a:accent5>
        <a:accent6>
          <a:srgbClr val="2D2D89"/>
        </a:accent6>
        <a:hlink>
          <a:srgbClr val="FF9900"/>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90B20"/>
        </a:lt1>
        <a:dk2>
          <a:srgbClr val="FFFFCC"/>
        </a:dk2>
        <a:lt2>
          <a:srgbClr val="1C1C1C"/>
        </a:lt2>
        <a:accent1>
          <a:srgbClr val="FF916F"/>
        </a:accent1>
        <a:accent2>
          <a:srgbClr val="561450"/>
        </a:accent2>
        <a:accent3>
          <a:srgbClr val="AEAAAB"/>
        </a:accent3>
        <a:accent4>
          <a:srgbClr val="DCDCAF"/>
        </a:accent4>
        <a:accent5>
          <a:srgbClr val="FFC7BB"/>
        </a:accent5>
        <a:accent6>
          <a:srgbClr val="4C1147"/>
        </a:accent6>
        <a:hlink>
          <a:srgbClr val="637D95"/>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722104"/>
        </a:lt1>
        <a:dk2>
          <a:srgbClr val="FFFFFF"/>
        </a:dk2>
        <a:lt2>
          <a:srgbClr val="4C0000"/>
        </a:lt2>
        <a:accent1>
          <a:srgbClr val="CC6600"/>
        </a:accent1>
        <a:accent2>
          <a:srgbClr val="8A2E00"/>
        </a:accent2>
        <a:accent3>
          <a:srgbClr val="BCABAA"/>
        </a:accent3>
        <a:accent4>
          <a:srgbClr val="DCDCDC"/>
        </a:accent4>
        <a:accent5>
          <a:srgbClr val="E2B9AA"/>
        </a:accent5>
        <a:accent6>
          <a:srgbClr val="7B2800"/>
        </a:accent6>
        <a:hlink>
          <a:srgbClr val="FFCC00"/>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2719</Words>
  <Application>WPS 演示</Application>
  <PresentationFormat>全屏显示(4:3)</PresentationFormat>
  <Paragraphs>173</Paragraphs>
  <Slides>15</Slides>
  <Notes>0</Notes>
  <HiddenSlides>0</HiddenSlides>
  <MMClips>0</MMClips>
  <ScaleCrop>false</ScaleCrop>
  <HeadingPairs>
    <vt:vector size="8" baseType="variant">
      <vt:variant>
        <vt:lpstr>已用的字体</vt:lpstr>
      </vt:variant>
      <vt:variant>
        <vt:i4>11</vt:i4>
      </vt:variant>
      <vt:variant>
        <vt:lpstr>主题</vt:lpstr>
      </vt:variant>
      <vt:variant>
        <vt:i4>2</vt:i4>
      </vt:variant>
      <vt:variant>
        <vt:lpstr>嵌入 OLE 服务器</vt:lpstr>
      </vt:variant>
      <vt:variant>
        <vt:i4>6</vt:i4>
      </vt:variant>
      <vt:variant>
        <vt:lpstr>幻灯片标题</vt:lpstr>
      </vt:variant>
      <vt:variant>
        <vt:i4>15</vt:i4>
      </vt:variant>
    </vt:vector>
  </HeadingPairs>
  <TitlesOfParts>
    <vt:vector size="34" baseType="lpstr">
      <vt:lpstr>Arial</vt:lpstr>
      <vt:lpstr>宋体</vt:lpstr>
      <vt:lpstr>Wingdings</vt:lpstr>
      <vt:lpstr>黑体</vt:lpstr>
      <vt:lpstr>EU-BX</vt:lpstr>
      <vt:lpstr>Times New Roman</vt:lpstr>
      <vt:lpstr>楷体_GB2312</vt:lpstr>
      <vt:lpstr>Symbol</vt:lpstr>
      <vt:lpstr>微软雅黑</vt:lpstr>
      <vt:lpstr>Arial Unicode MS</vt:lpstr>
      <vt:lpstr>Calibri</vt:lpstr>
      <vt:lpstr>默认设计模板</vt:lpstr>
      <vt:lpstr>演示文稿1</vt:lpstr>
      <vt:lpstr>Equation.DSMT4</vt:lpstr>
      <vt:lpstr>Equations</vt:lpstr>
      <vt:lpstr>Equation.DSMT4</vt:lpstr>
      <vt:lpstr>Equations</vt:lpstr>
      <vt:lpstr>Equations</vt:lpstr>
      <vt:lpstr>Equations</vt:lpstr>
      <vt:lpstr>5.7 二次函数的应用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fyy</dc:creator>
  <cp:lastModifiedBy>Administrator</cp:lastModifiedBy>
  <cp:revision>12</cp:revision>
  <dcterms:created xsi:type="dcterms:W3CDTF">2013-01-25T01:44:00Z</dcterms:created>
  <dcterms:modified xsi:type="dcterms:W3CDTF">2021-02-02T09:14:49Z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