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7"/>
  </p:notesMasterIdLst>
  <p:handoutMasterIdLst>
    <p:handoutMasterId r:id="rId18"/>
  </p:handoutMasterIdLst>
  <p:sldIdLst>
    <p:sldId id="330" r:id="rId3"/>
    <p:sldId id="259" r:id="rId4"/>
    <p:sldId id="271" r:id="rId5"/>
    <p:sldId id="354" r:id="rId6"/>
    <p:sldId id="355" r:id="rId7"/>
    <p:sldId id="264" r:id="rId8"/>
    <p:sldId id="358" r:id="rId9"/>
    <p:sldId id="292" r:id="rId10"/>
    <p:sldId id="290" r:id="rId11"/>
    <p:sldId id="311" r:id="rId12"/>
    <p:sldId id="386" r:id="rId13"/>
    <p:sldId id="394" r:id="rId14"/>
    <p:sldId id="395" r:id="rId15"/>
    <p:sldId id="380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80">
          <p15:clr>
            <a:srgbClr val="A4A3A4"/>
          </p15:clr>
        </p15:guide>
        <p15:guide id="2" pos="283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FF0000"/>
    <a:srgbClr val="020202"/>
    <a:srgbClr val="FFFF66"/>
    <a:srgbClr val="336600"/>
    <a:srgbClr val="CC00FF"/>
    <a:srgbClr val="FF3399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2"/>
    <p:restoredTop sz="94745"/>
  </p:normalViewPr>
  <p:slideViewPr>
    <p:cSldViewPr showGuides="1">
      <p:cViewPr varScale="1">
        <p:scale>
          <a:sx n="104" d="100"/>
          <a:sy n="104" d="100"/>
        </p:scale>
        <p:origin x="-1740" y="-84"/>
      </p:cViewPr>
      <p:guideLst>
        <p:guide orient="horz" pos="2280"/>
        <p:guide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/>
          </a:p>
        </p:txBody>
      </p:sp>
      <p:sp>
        <p:nvSpPr>
          <p:cNvPr id="53251" name="日期占位符 53250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53252" name="页脚占位符 53251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/>
          </a:p>
        </p:txBody>
      </p:sp>
      <p:sp>
        <p:nvSpPr>
          <p:cNvPr id="53253" name="灯片编号占位符 53252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/>
              <a:pPr lvl="0" algn="r"/>
              <a:t>‹#›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xmlns="" val="3131179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875DE-B264-4BB3-BECD-66B443E74BF1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30273-9C59-4633-A9C5-26898A344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1485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xmlns="" id="{5C09C9CA-2FE5-4469-9EEE-BE4FA69D60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FAE3D77-BD39-4BE0-8997-2BB4862C6572}" type="slidenum">
              <a:rPr lang="en-US" altLang="zh-CN"/>
              <a:pPr eaLnBrk="1" hangingPunct="1"/>
              <a:t>3</a:t>
            </a:fld>
            <a:endParaRPr lang="en-US" altLang="zh-CN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xmlns="" id="{E2D493DC-DFBE-4819-8E5B-B824929364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xmlns="" id="{3ECCA40A-E720-4CD8-8261-BA407A1946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www.gzsxw.net </a:t>
            </a:r>
            <a:r>
              <a:rPr lang="zh-CN" altLang="en-US"/>
              <a:t>港中数学网</a:t>
            </a:r>
          </a:p>
        </p:txBody>
      </p:sp>
    </p:spTree>
    <p:extLst>
      <p:ext uri="{BB962C8B-B14F-4D97-AF65-F5344CB8AC3E}">
        <p14:creationId xmlns:p14="http://schemas.microsoft.com/office/powerpoint/2010/main" xmlns="" val="437181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xmlns="" id="{B05220E6-E11C-4E7F-A621-74EACD788D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C71A106-A3E2-446E-AE29-252DBE524D61}" type="slidenum">
              <a:rPr lang="en-US" altLang="zh-CN"/>
              <a:pPr eaLnBrk="1" hangingPunct="1"/>
              <a:t>7</a:t>
            </a:fld>
            <a:endParaRPr lang="en-US" altLang="zh-CN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xmlns="" id="{884C9141-B8BE-44D9-A13D-7BFB31C1FB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xmlns="" id="{B469BEE5-0FB1-405A-90D4-A3A000633D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4224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xmlns="" id="{179E4D12-692D-4442-8CCA-F69BB54DF6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7F40207-7E34-4E0E-A1B2-B7D1282ECA07}" type="slidenum">
              <a:rPr lang="en-US" altLang="zh-CN"/>
              <a:pPr eaLnBrk="1" hangingPunct="1"/>
              <a:t>8</a:t>
            </a:fld>
            <a:endParaRPr lang="en-US" altLang="zh-CN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xmlns="" id="{630AA477-0AED-48DC-847B-000932FE70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xmlns="" id="{879EC766-1094-4258-9F4E-F73DF7CE4D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xmlns="" id="{D69E967A-DDCE-4AFA-B08C-8187914B26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0209740-139C-4475-9774-29069E3F67D3}" type="slidenum">
              <a:rPr lang="en-US" altLang="zh-CN"/>
              <a:pPr eaLnBrk="1" hangingPunct="1"/>
              <a:t>9</a:t>
            </a:fld>
            <a:endParaRPr lang="en-US" altLang="zh-CN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xmlns="" id="{9CAA7298-264B-4529-B7F4-E88935F109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xmlns="" id="{DDAC8B9E-C22A-4B8C-99A5-EB2B3A409C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9633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5BA1533-5C73-4C6E-9997-8A061F19EBE9}" type="datetime1">
              <a:rPr kumimoji="0" lang="zh-CN" altLang="en-US" sz="3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2021/2/3</a:t>
            </a:fld>
            <a:endParaRPr kumimoji="0" lang="en-US" sz="3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advTm="8000"/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3340" y="0"/>
            <a:ext cx="9101455" cy="6104255"/>
            <a:chOff x="538" y="-239"/>
            <a:chExt cx="14333" cy="9613"/>
          </a:xfrm>
        </p:grpSpPr>
        <p:pic>
          <p:nvPicPr>
            <p:cNvPr id="6" name="图片 5" descr="黑板-空.png"/>
            <p:cNvPicPr>
              <a:picLocks noChangeAspect="1"/>
            </p:cNvPicPr>
            <p:nvPr/>
          </p:nvPicPr>
          <p:blipFill>
            <a:blip r:embed="rId2" cstate="print"/>
            <a:srcRect l="19395" t="4956" b="17785"/>
            <a:stretch>
              <a:fillRect/>
            </a:stretch>
          </p:blipFill>
          <p:spPr>
            <a:xfrm>
              <a:off x="540" y="865"/>
              <a:ext cx="13550" cy="7610"/>
            </a:xfrm>
            <a:prstGeom prst="rect">
              <a:avLst/>
            </a:prstGeom>
          </p:spPr>
        </p:pic>
        <p:pic>
          <p:nvPicPr>
            <p:cNvPr id="8" name="图片 7" descr="叶子.png"/>
            <p:cNvPicPr>
              <a:picLocks noChangeAspect="1"/>
            </p:cNvPicPr>
            <p:nvPr/>
          </p:nvPicPr>
          <p:blipFill>
            <a:blip r:embed="rId3" cstate="print"/>
            <a:srcRect l="54369" b="60821"/>
            <a:stretch>
              <a:fillRect/>
            </a:stretch>
          </p:blipFill>
          <p:spPr>
            <a:xfrm>
              <a:off x="8223" y="-239"/>
              <a:ext cx="6648" cy="3710"/>
            </a:xfrm>
            <a:prstGeom prst="rect">
              <a:avLst/>
            </a:prstGeom>
          </p:spPr>
        </p:pic>
        <p:pic>
          <p:nvPicPr>
            <p:cNvPr id="16" name="图片 15" descr="桌子.png"/>
            <p:cNvPicPr>
              <a:picLocks noChangeAspect="1"/>
            </p:cNvPicPr>
            <p:nvPr/>
          </p:nvPicPr>
          <p:blipFill>
            <a:blip r:embed="rId4" cstate="print"/>
            <a:srcRect t="80530" r="40938"/>
            <a:stretch>
              <a:fillRect/>
            </a:stretch>
          </p:blipFill>
          <p:spPr>
            <a:xfrm>
              <a:off x="538" y="8038"/>
              <a:ext cx="6237" cy="1336"/>
            </a:xfrm>
            <a:prstGeom prst="rect">
              <a:avLst/>
            </a:prstGeom>
          </p:spPr>
        </p:pic>
        <p:pic>
          <p:nvPicPr>
            <p:cNvPr id="17" name="图片 16" descr="粉笔画.png"/>
            <p:cNvPicPr>
              <a:picLocks noChangeAspect="1"/>
            </p:cNvPicPr>
            <p:nvPr/>
          </p:nvPicPr>
          <p:blipFill>
            <a:blip r:embed="rId5" cstate="print"/>
            <a:srcRect l="49934" t="39179" b="17915"/>
            <a:stretch>
              <a:fillRect/>
            </a:stretch>
          </p:blipFill>
          <p:spPr>
            <a:xfrm>
              <a:off x="7191" y="4406"/>
              <a:ext cx="6456" cy="3596"/>
            </a:xfrm>
            <a:prstGeom prst="rect">
              <a:avLst/>
            </a:prstGeom>
          </p:spPr>
        </p:pic>
        <p:pic>
          <p:nvPicPr>
            <p:cNvPr id="12" name="图片 11" descr="书本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71" y="7621"/>
              <a:ext cx="1658" cy="1417"/>
            </a:xfrm>
            <a:prstGeom prst="rect">
              <a:avLst/>
            </a:prstGeom>
          </p:spPr>
        </p:pic>
        <p:pic>
          <p:nvPicPr>
            <p:cNvPr id="15" name="图片 14" descr="钟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53" y="8163"/>
              <a:ext cx="845" cy="806"/>
            </a:xfrm>
            <a:prstGeom prst="rect">
              <a:avLst/>
            </a:prstGeom>
          </p:spPr>
        </p:pic>
        <p:pic>
          <p:nvPicPr>
            <p:cNvPr id="11" name="图片 10" descr="铅笔筒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29" y="7416"/>
              <a:ext cx="1118" cy="1210"/>
            </a:xfrm>
            <a:prstGeom prst="rect">
              <a:avLst/>
            </a:prstGeom>
          </p:spPr>
        </p:pic>
        <p:pic>
          <p:nvPicPr>
            <p:cNvPr id="14" name="图片 13" descr="眼镜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55" y="8568"/>
              <a:ext cx="860" cy="397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811020" y="1814195"/>
            <a:ext cx="4918075" cy="2192655"/>
            <a:chOff x="2914" y="2736"/>
            <a:chExt cx="7745" cy="3453"/>
          </a:xfrm>
        </p:grpSpPr>
        <p:sp>
          <p:nvSpPr>
            <p:cNvPr id="7" name="文本框 6"/>
            <p:cNvSpPr txBox="1"/>
            <p:nvPr/>
          </p:nvSpPr>
          <p:spPr>
            <a:xfrm>
              <a:off x="2914" y="4371"/>
              <a:ext cx="7745" cy="1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  <a:spcBef>
                  <a:spcPts val="50"/>
                </a:spcBef>
                <a:spcAft>
                  <a:spcPts val="0"/>
                </a:spcAft>
                <a:buClrTx/>
              </a:pPr>
              <a:r>
                <a:rPr lang="en-US" altLang="zh-CN" sz="3000" b="1" dirty="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8.2   </a:t>
              </a:r>
              <a:r>
                <a:rPr lang="zh-CN" altLang="en-US" sz="3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平行投影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  <a:p>
              <a:pPr lvl="0" algn="ctr">
                <a:spcBef>
                  <a:spcPct val="50000"/>
                </a:spcBef>
                <a:buClrTx/>
              </a:pPr>
              <a:endPara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43" y="2736"/>
              <a:ext cx="2088" cy="123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>
                  <a:solidFill>
                    <a:srgbClr val="ECEEE1"/>
                  </a:solidFill>
                  <a:sym typeface="+mn-ea"/>
                </a:rPr>
                <a:t>第八章</a:t>
              </a: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45" name="Text Box 13"/>
          <p:cNvSpPr txBox="1">
            <a:spLocks noChangeArrowheads="1"/>
          </p:cNvSpPr>
          <p:nvPr/>
        </p:nvSpPr>
        <p:spPr bwMode="auto">
          <a:xfrm>
            <a:off x="611188" y="1268413"/>
            <a:ext cx="70564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、如图，晚上小亮在灯下行走，在小亮由</a:t>
            </a: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走到</a:t>
            </a: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这一过程中，他在地面上的影子（          ）</a:t>
            </a:r>
          </a:p>
        </p:txBody>
      </p:sp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611560" y="2253034"/>
            <a:ext cx="2087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、逐渐变短</a:t>
            </a: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611560" y="2756272"/>
            <a:ext cx="2087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、逐渐变长</a:t>
            </a:r>
          </a:p>
        </p:txBody>
      </p:sp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611560" y="3188072"/>
            <a:ext cx="273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、先变短后变长</a:t>
            </a:r>
          </a:p>
        </p:txBody>
      </p:sp>
      <p:sp>
        <p:nvSpPr>
          <p:cNvPr id="95249" name="Text Box 17"/>
          <p:cNvSpPr txBox="1">
            <a:spLocks noChangeArrowheads="1"/>
          </p:cNvSpPr>
          <p:nvPr/>
        </p:nvSpPr>
        <p:spPr bwMode="auto">
          <a:xfrm>
            <a:off x="611560" y="3619872"/>
            <a:ext cx="273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、先变长后变短</a:t>
            </a:r>
          </a:p>
        </p:txBody>
      </p:sp>
      <p:sp>
        <p:nvSpPr>
          <p:cNvPr id="95251" name="Line 19"/>
          <p:cNvSpPr>
            <a:spLocks noChangeShapeType="1"/>
          </p:cNvSpPr>
          <p:nvPr/>
        </p:nvSpPr>
        <p:spPr bwMode="auto">
          <a:xfrm>
            <a:off x="2700338" y="5373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95252" name="Group 20"/>
          <p:cNvGrpSpPr/>
          <p:nvPr/>
        </p:nvGrpSpPr>
        <p:grpSpPr bwMode="auto">
          <a:xfrm>
            <a:off x="4211389" y="1819771"/>
            <a:ext cx="4537075" cy="2436812"/>
            <a:chOff x="2653" y="1033"/>
            <a:chExt cx="2858" cy="1535"/>
          </a:xfrm>
        </p:grpSpPr>
        <p:grpSp>
          <p:nvGrpSpPr>
            <p:cNvPr id="95253" name="Group 21"/>
            <p:cNvGrpSpPr/>
            <p:nvPr/>
          </p:nvGrpSpPr>
          <p:grpSpPr bwMode="auto">
            <a:xfrm>
              <a:off x="2653" y="2069"/>
              <a:ext cx="2858" cy="499"/>
              <a:chOff x="2653" y="2069"/>
              <a:chExt cx="2858" cy="499"/>
            </a:xfrm>
          </p:grpSpPr>
          <p:sp>
            <p:nvSpPr>
              <p:cNvPr id="95254" name="Rectangle 22"/>
              <p:cNvSpPr>
                <a:spLocks noChangeArrowheads="1"/>
              </p:cNvSpPr>
              <p:nvPr/>
            </p:nvSpPr>
            <p:spPr bwMode="auto">
              <a:xfrm>
                <a:off x="2653" y="2523"/>
                <a:ext cx="2858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5255" name="Group 23"/>
              <p:cNvGrpSpPr/>
              <p:nvPr/>
            </p:nvGrpSpPr>
            <p:grpSpPr bwMode="auto">
              <a:xfrm>
                <a:off x="2699" y="2069"/>
                <a:ext cx="136" cy="494"/>
                <a:chOff x="2290" y="2523"/>
                <a:chExt cx="208" cy="630"/>
              </a:xfrm>
            </p:grpSpPr>
            <p:sp>
              <p:nvSpPr>
                <p:cNvPr id="95256" name="AutoShape 24"/>
                <p:cNvSpPr>
                  <a:spLocks noChangeArrowheads="1"/>
                </p:cNvSpPr>
                <p:nvPr/>
              </p:nvSpPr>
              <p:spPr bwMode="auto">
                <a:xfrm>
                  <a:off x="2290" y="2523"/>
                  <a:ext cx="180" cy="182"/>
                </a:xfrm>
                <a:prstGeom prst="smileyFace">
                  <a:avLst>
                    <a:gd name="adj" fmla="val 4653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5257" name="Rectangle 25"/>
                <p:cNvSpPr>
                  <a:spLocks noChangeArrowheads="1"/>
                </p:cNvSpPr>
                <p:nvPr/>
              </p:nvSpPr>
              <p:spPr bwMode="auto">
                <a:xfrm>
                  <a:off x="2336" y="2704"/>
                  <a:ext cx="90" cy="363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5258" name="Rectangle 26"/>
                <p:cNvSpPr>
                  <a:spLocks noChangeArrowheads="1"/>
                </p:cNvSpPr>
                <p:nvPr/>
              </p:nvSpPr>
              <p:spPr bwMode="auto">
                <a:xfrm rot="2274633">
                  <a:off x="2306" y="3028"/>
                  <a:ext cx="60" cy="12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5259" name="Rectangle 27"/>
                <p:cNvSpPr>
                  <a:spLocks noChangeArrowheads="1"/>
                </p:cNvSpPr>
                <p:nvPr/>
              </p:nvSpPr>
              <p:spPr bwMode="auto">
                <a:xfrm rot="8056989">
                  <a:off x="2391" y="3012"/>
                  <a:ext cx="51" cy="16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5260" name="Group 28"/>
            <p:cNvGrpSpPr/>
            <p:nvPr/>
          </p:nvGrpSpPr>
          <p:grpSpPr bwMode="auto">
            <a:xfrm>
              <a:off x="4015" y="1033"/>
              <a:ext cx="589" cy="1525"/>
              <a:chOff x="3334" y="2795"/>
              <a:chExt cx="589" cy="1525"/>
            </a:xfrm>
          </p:grpSpPr>
          <p:sp>
            <p:nvSpPr>
              <p:cNvPr id="95261" name="AutoShape 29"/>
              <p:cNvSpPr>
                <a:spLocks noChangeArrowheads="1"/>
              </p:cNvSpPr>
              <p:nvPr/>
            </p:nvSpPr>
            <p:spPr bwMode="auto">
              <a:xfrm rot="10800000">
                <a:off x="3833" y="2976"/>
                <a:ext cx="90" cy="1344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5262" name="Group 30"/>
              <p:cNvGrpSpPr/>
              <p:nvPr/>
            </p:nvGrpSpPr>
            <p:grpSpPr bwMode="auto">
              <a:xfrm>
                <a:off x="3470" y="2795"/>
                <a:ext cx="440" cy="245"/>
                <a:chOff x="2485" y="3113"/>
                <a:chExt cx="440" cy="245"/>
              </a:xfrm>
            </p:grpSpPr>
            <p:sp>
              <p:nvSpPr>
                <p:cNvPr id="95263" name="Line 31"/>
                <p:cNvSpPr>
                  <a:spLocks noChangeShapeType="1"/>
                </p:cNvSpPr>
                <p:nvPr/>
              </p:nvSpPr>
              <p:spPr bwMode="auto">
                <a:xfrm>
                  <a:off x="2544" y="3113"/>
                  <a:ext cx="381" cy="227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95264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2485" y="3132"/>
                  <a:ext cx="72" cy="226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95265" name="Oval 33"/>
              <p:cNvSpPr>
                <a:spLocks noChangeArrowheads="1"/>
              </p:cNvSpPr>
              <p:nvPr/>
            </p:nvSpPr>
            <p:spPr bwMode="auto">
              <a:xfrm>
                <a:off x="3334" y="3022"/>
                <a:ext cx="272" cy="136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5266" name="Text Box 34"/>
          <p:cNvSpPr txBox="1">
            <a:spLocks noChangeArrowheads="1"/>
          </p:cNvSpPr>
          <p:nvPr/>
        </p:nvSpPr>
        <p:spPr bwMode="auto">
          <a:xfrm>
            <a:off x="3744664" y="3835896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95267" name="Text Box 35"/>
          <p:cNvSpPr txBox="1">
            <a:spLocks noChangeArrowheads="1"/>
          </p:cNvSpPr>
          <p:nvPr/>
        </p:nvSpPr>
        <p:spPr bwMode="auto">
          <a:xfrm>
            <a:off x="8210302" y="3835896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2400" b="1" baseline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95271" name="Rectangle 11"/>
          <p:cNvSpPr>
            <a:spLocks noChangeArrowheads="1"/>
          </p:cNvSpPr>
          <p:nvPr/>
        </p:nvSpPr>
        <p:spPr bwMode="auto">
          <a:xfrm>
            <a:off x="467544" y="549275"/>
            <a:ext cx="2362200" cy="609600"/>
          </a:xfrm>
          <a:prstGeom prst="rect">
            <a:avLst/>
          </a:prstGeom>
          <a:gradFill rotWithShape="0">
            <a:gsLst>
              <a:gs pos="0">
                <a:srgbClr val="FFCC99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CC0000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baseline="0" dirty="0">
                <a:solidFill>
                  <a:srgbClr val="FF3300"/>
                </a:solidFill>
                <a:ea typeface="黑体" panose="02010609060101010101" pitchFamily="49" charset="-122"/>
              </a:rPr>
              <a:t>随堂练习</a:t>
            </a:r>
          </a:p>
        </p:txBody>
      </p:sp>
      <p:sp>
        <p:nvSpPr>
          <p:cNvPr id="95272" name="Text Box 40"/>
          <p:cNvSpPr txBox="1">
            <a:spLocks noChangeArrowheads="1"/>
          </p:cNvSpPr>
          <p:nvPr/>
        </p:nvSpPr>
        <p:spPr bwMode="auto">
          <a:xfrm>
            <a:off x="704601" y="4779963"/>
            <a:ext cx="613821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、同一灯光下两个物体的影子可以是（   ）</a:t>
            </a:r>
          </a:p>
          <a:p>
            <a:pPr eaLnBrk="1" hangingPunct="1"/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、同一方向    </a:t>
            </a: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、不同方向     </a:t>
            </a:r>
          </a:p>
          <a:p>
            <a:pPr eaLnBrk="1" hangingPunct="1"/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、相反方向    </a:t>
            </a:r>
            <a:r>
              <a:rPr kumimoji="1" lang="en-US" altLang="zh-CN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kumimoji="1" lang="zh-CN" altLang="en-US" sz="2400" b="1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、以上都是可能</a:t>
            </a:r>
          </a:p>
        </p:txBody>
      </p:sp>
    </p:spTree>
  </p:cSld>
  <p:clrMapOvr>
    <a:masterClrMapping/>
  </p:clrMapOvr>
  <p:transition advTm="8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>
            <a:extLst>
              <a:ext uri="{FF2B5EF4-FFF2-40B4-BE49-F238E27FC236}">
                <a16:creationId xmlns:a16="http://schemas.microsoft.com/office/drawing/2014/main" xmlns="" id="{F9B94CF9-0ED3-4A1B-A58D-FA88408CF5C2}"/>
              </a:ext>
            </a:extLst>
          </p:cNvPr>
          <p:cNvGrpSpPr>
            <a:grpSpLocks/>
          </p:cNvGrpSpPr>
          <p:nvPr/>
        </p:nvGrpSpPr>
        <p:grpSpPr bwMode="auto">
          <a:xfrm>
            <a:off x="266700" y="222250"/>
            <a:ext cx="1752600" cy="1219200"/>
            <a:chOff x="288" y="0"/>
            <a:chExt cx="1104" cy="768"/>
          </a:xfrm>
        </p:grpSpPr>
        <p:sp>
          <p:nvSpPr>
            <p:cNvPr id="23566" name="Text Box 3">
              <a:extLst>
                <a:ext uri="{FF2B5EF4-FFF2-40B4-BE49-F238E27FC236}">
                  <a16:creationId xmlns:a16="http://schemas.microsoft.com/office/drawing/2014/main" xmlns="" id="{985FF28F-8755-4614-B6D4-93AE12FFDE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40"/>
              <a:ext cx="1104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600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中考 试题</a:t>
              </a:r>
              <a:endParaRPr lang="zh-CN" altLang="en-US" sz="26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23567" name="Group 4">
              <a:extLst>
                <a:ext uri="{FF2B5EF4-FFF2-40B4-BE49-F238E27FC236}">
                  <a16:creationId xmlns:a16="http://schemas.microsoft.com/office/drawing/2014/main" xmlns="" id="{491384BE-B448-4D43-8798-C7450911CABC}"/>
                </a:ext>
              </a:extLst>
            </p:cNvPr>
            <p:cNvGrpSpPr>
              <a:grpSpLocks/>
            </p:cNvGrpSpPr>
            <p:nvPr/>
          </p:nvGrpSpPr>
          <p:grpSpPr bwMode="auto">
            <a:xfrm rot="-6658377">
              <a:off x="163" y="173"/>
              <a:ext cx="768" cy="422"/>
              <a:chOff x="816" y="1200"/>
              <a:chExt cx="960" cy="528"/>
            </a:xfrm>
          </p:grpSpPr>
          <p:sp>
            <p:nvSpPr>
              <p:cNvPr id="23568" name="AutoShape 5">
                <a:extLst>
                  <a:ext uri="{FF2B5EF4-FFF2-40B4-BE49-F238E27FC236}">
                    <a16:creationId xmlns:a16="http://schemas.microsoft.com/office/drawing/2014/main" xmlns="" id="{FC296E2D-D58E-4CF0-819C-EF7D593262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465181">
                <a:off x="816" y="1200"/>
                <a:ext cx="720" cy="336"/>
              </a:xfrm>
              <a:prstGeom prst="curvedUpArrow">
                <a:avLst>
                  <a:gd name="adj1" fmla="val 1270"/>
                  <a:gd name="adj2" fmla="val 44127"/>
                  <a:gd name="adj3" fmla="val 33333"/>
                </a:avLst>
              </a:prstGeom>
              <a:solidFill>
                <a:schemeClr val="bg1"/>
              </a:solidFill>
              <a:ln w="28575" cap="rnd">
                <a:solidFill>
                  <a:srgbClr val="99CCFF"/>
                </a:solidFill>
                <a:prstDash val="sysDot"/>
                <a:miter lim="800000"/>
                <a:headEnd/>
                <a:tailEnd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600">
                  <a:solidFill>
                    <a:schemeClr val="bg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69" name="AutoShape 6">
                <a:extLst>
                  <a:ext uri="{FF2B5EF4-FFF2-40B4-BE49-F238E27FC236}">
                    <a16:creationId xmlns:a16="http://schemas.microsoft.com/office/drawing/2014/main" xmlns="" id="{C2675130-1FEC-4659-8D4E-06FF2C09A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2171144">
                <a:off x="1056" y="1392"/>
                <a:ext cx="720" cy="336"/>
              </a:xfrm>
              <a:prstGeom prst="curvedUpArrow">
                <a:avLst>
                  <a:gd name="adj1" fmla="val 1270"/>
                  <a:gd name="adj2" fmla="val 44127"/>
                  <a:gd name="adj3" fmla="val 33333"/>
                </a:avLst>
              </a:prstGeom>
              <a:solidFill>
                <a:schemeClr val="bg1"/>
              </a:solidFill>
              <a:ln w="28575" cap="rnd">
                <a:solidFill>
                  <a:srgbClr val="99CCFF"/>
                </a:solidFill>
                <a:prstDash val="sysDot"/>
                <a:miter lim="800000"/>
                <a:headEnd/>
                <a:tailEnd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600">
                  <a:solidFill>
                    <a:schemeClr val="bg1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3555" name="Text Box 7">
            <a:extLst>
              <a:ext uri="{FF2B5EF4-FFF2-40B4-BE49-F238E27FC236}">
                <a16:creationId xmlns:a16="http://schemas.microsoft.com/office/drawing/2014/main" xmlns="" id="{FC699619-C16A-4663-B76A-474B79E4D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1365250"/>
            <a:ext cx="19050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600" b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endParaRPr lang="en-US" altLang="zh-CN" sz="1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</p:txBody>
      </p:sp>
      <p:grpSp>
        <p:nvGrpSpPr>
          <p:cNvPr id="194584" name="Group 24">
            <a:extLst>
              <a:ext uri="{FF2B5EF4-FFF2-40B4-BE49-F238E27FC236}">
                <a16:creationId xmlns:a16="http://schemas.microsoft.com/office/drawing/2014/main" xmlns="" id="{836BB7A9-F291-4341-BF35-2CFB79704B75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4479925"/>
            <a:ext cx="6629400" cy="854075"/>
            <a:chOff x="960" y="2446"/>
            <a:chExt cx="4176" cy="538"/>
          </a:xfrm>
        </p:grpSpPr>
        <p:sp>
          <p:nvSpPr>
            <p:cNvPr id="23564" name="AutoShape 13">
              <a:extLst>
                <a:ext uri="{FF2B5EF4-FFF2-40B4-BE49-F238E27FC236}">
                  <a16:creationId xmlns:a16="http://schemas.microsoft.com/office/drawing/2014/main" xmlns="" id="{CFC21BA3-B4F9-4A8D-9798-32BFE404B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446"/>
              <a:ext cx="480" cy="336"/>
            </a:xfrm>
            <a:prstGeom prst="star8">
              <a:avLst>
                <a:gd name="adj" fmla="val 38250"/>
              </a:avLst>
            </a:prstGeom>
            <a:solidFill>
              <a:srgbClr val="CC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28575" algn="ctr">
                  <a:solidFill>
                    <a:srgbClr val="9999FF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/>
                <a:t>解析</a:t>
              </a:r>
            </a:p>
          </p:txBody>
        </p:sp>
        <p:sp>
          <p:nvSpPr>
            <p:cNvPr id="23565" name="Text Box 15">
              <a:extLst>
                <a:ext uri="{FF2B5EF4-FFF2-40B4-BE49-F238E27FC236}">
                  <a16:creationId xmlns:a16="http://schemas.microsoft.com/office/drawing/2014/main" xmlns="" id="{8898641A-C87E-470E-A18A-AF604B6F7C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2462"/>
              <a:ext cx="3696" cy="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根据矩形的图形特征与平行投影的原理可知，矩形木框投影不可能是一个点</a:t>
              </a:r>
              <a:endPara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3557" name="Group 22">
            <a:extLst>
              <a:ext uri="{FF2B5EF4-FFF2-40B4-BE49-F238E27FC236}">
                <a16:creationId xmlns:a16="http://schemas.microsoft.com/office/drawing/2014/main" xmlns="" id="{878D9B96-EA68-45FE-A388-3B6CE2280E25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1822450"/>
            <a:ext cx="6819900" cy="1997075"/>
            <a:chOff x="744" y="1008"/>
            <a:chExt cx="4296" cy="1258"/>
          </a:xfrm>
        </p:grpSpPr>
        <p:sp>
          <p:nvSpPr>
            <p:cNvPr id="23559" name="Text Box 9">
              <a:extLst>
                <a:ext uri="{FF2B5EF4-FFF2-40B4-BE49-F238E27FC236}">
                  <a16:creationId xmlns:a16="http://schemas.microsoft.com/office/drawing/2014/main" xmlns="" id="{5080C237-A96E-48E4-8783-979280BA7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" y="1008"/>
              <a:ext cx="4296" cy="1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500" b="1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500" b="1">
                  <a:latin typeface="Times New Roman" panose="02020603050405020304" pitchFamily="18" charset="0"/>
                  <a:ea typeface="黑体" panose="02010609060101010101" pitchFamily="49" charset="-122"/>
                </a:rPr>
                <a:t>李刚同学拿一个矩形木框在阳光下摆弄，矩形木框在地面上形成的投影不可能是（     ）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5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5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5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     </a:t>
              </a:r>
              <a:r>
                <a:rPr lang="en-US" altLang="zh-CN" sz="2500" b="1">
                  <a:latin typeface="Times New Roman" panose="02020603050405020304" pitchFamily="18" charset="0"/>
                  <a:ea typeface="黑体" panose="02010609060101010101" pitchFamily="49" charset="-122"/>
                </a:rPr>
                <a:t>A                   B                 C                D</a:t>
              </a:r>
            </a:p>
          </p:txBody>
        </p:sp>
        <p:sp>
          <p:nvSpPr>
            <p:cNvPr id="23560" name="Rectangle 17">
              <a:extLst>
                <a:ext uri="{FF2B5EF4-FFF2-40B4-BE49-F238E27FC236}">
                  <a16:creationId xmlns:a16="http://schemas.microsoft.com/office/drawing/2014/main" xmlns="" id="{F610C5E9-9CEC-48F3-A0D7-28FD734F78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1632"/>
              <a:ext cx="720" cy="384"/>
            </a:xfrm>
            <a:prstGeom prst="rect">
              <a:avLst/>
            </a:prstGeom>
            <a:solidFill>
              <a:schemeClr val="tx2"/>
            </a:solidFill>
            <a:ln w="38100" algn="ctr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60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1" name="Rectangle 19">
              <a:extLst>
                <a:ext uri="{FF2B5EF4-FFF2-40B4-BE49-F238E27FC236}">
                  <a16:creationId xmlns:a16="http://schemas.microsoft.com/office/drawing/2014/main" xmlns="" id="{54A30C58-B464-404B-B769-D5C7EC713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1584"/>
              <a:ext cx="432" cy="432"/>
            </a:xfrm>
            <a:prstGeom prst="rect">
              <a:avLst/>
            </a:prstGeom>
            <a:noFill/>
            <a:ln w="38100" algn="ctr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60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2" name="Line 20">
              <a:extLst>
                <a:ext uri="{FF2B5EF4-FFF2-40B4-BE49-F238E27FC236}">
                  <a16:creationId xmlns:a16="http://schemas.microsoft.com/office/drawing/2014/main" xmlns="" id="{6942BC55-6534-40A5-AB57-961C323FB7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824"/>
              <a:ext cx="57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3" name="Oval 21">
              <a:extLst>
                <a:ext uri="{FF2B5EF4-FFF2-40B4-BE49-F238E27FC236}">
                  <a16:creationId xmlns:a16="http://schemas.microsoft.com/office/drawing/2014/main" xmlns="" id="{24CE654C-54F1-4695-BCC0-49E03A047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1776"/>
              <a:ext cx="96" cy="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60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6">
            <a:extLst>
              <a:ext uri="{FF2B5EF4-FFF2-40B4-BE49-F238E27FC236}">
                <a16:creationId xmlns:a16="http://schemas.microsoft.com/office/drawing/2014/main" xmlns="" id="{A0966630-A80B-4DA2-BC63-FD8EC526E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88" y="1752600"/>
            <a:ext cx="7593012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 </a:t>
            </a:r>
            <a:r>
              <a:rPr lang="zh-CN" altLang="en-US" sz="2600" b="1" dirty="0">
                <a:solidFill>
                  <a:srgbClr val="061F5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如图，按照箭头所指的投影方向，画出长</a:t>
            </a:r>
            <a:endParaRPr lang="en-US" altLang="zh-CN" sz="2600" b="1" dirty="0">
              <a:solidFill>
                <a:srgbClr val="061F5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061F5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061F5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方体的正投影，并标明尺寸：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endParaRPr lang="zh-CN" altLang="en-US" sz="2600" b="1" dirty="0">
              <a:solidFill>
                <a:srgbClr val="061F5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35" name="Group 57">
            <a:extLst>
              <a:ext uri="{FF2B5EF4-FFF2-40B4-BE49-F238E27FC236}">
                <a16:creationId xmlns:a16="http://schemas.microsoft.com/office/drawing/2014/main" xmlns="" id="{58B93498-04D7-45B1-B696-365418517A24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4763"/>
            <a:ext cx="1662113" cy="1466850"/>
            <a:chOff x="2251" y="1607"/>
            <a:chExt cx="1305" cy="1152"/>
          </a:xfrm>
        </p:grpSpPr>
        <p:pic>
          <p:nvPicPr>
            <p:cNvPr id="18439" name="Picture 58" descr="MCj04338470000[1]">
              <a:extLst>
                <a:ext uri="{FF2B5EF4-FFF2-40B4-BE49-F238E27FC236}">
                  <a16:creationId xmlns:a16="http://schemas.microsoft.com/office/drawing/2014/main" xmlns="" id="{68C6D62A-0AEA-481B-B339-C8DEB69A39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1" y="1607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Text Box 59">
              <a:extLst>
                <a:ext uri="{FF2B5EF4-FFF2-40B4-BE49-F238E27FC236}">
                  <a16:creationId xmlns:a16="http://schemas.microsoft.com/office/drawing/2014/main" xmlns="" id="{05EE7DA7-1F52-431B-96C5-975E478303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55841">
              <a:off x="2784" y="1888"/>
              <a:ext cx="772" cy="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>
                  <a:solidFill>
                    <a:srgbClr val="061F5B"/>
                  </a:solidFill>
                  <a:ea typeface="黑体" panose="02010609060101010101" pitchFamily="49" charset="-122"/>
                </a:rPr>
                <a:t>举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>
                  <a:solidFill>
                    <a:srgbClr val="061F5B"/>
                  </a:solidFill>
                  <a:ea typeface="黑体" panose="02010609060101010101" pitchFamily="49" charset="-122"/>
                </a:rPr>
                <a:t>例</a:t>
              </a:r>
            </a:p>
          </p:txBody>
        </p:sp>
      </p:grpSp>
      <p:grpSp>
        <p:nvGrpSpPr>
          <p:cNvPr id="18436" name="组合 13">
            <a:extLst>
              <a:ext uri="{FF2B5EF4-FFF2-40B4-BE49-F238E27FC236}">
                <a16:creationId xmlns:a16="http://schemas.microsoft.com/office/drawing/2014/main" xmlns="" id="{7040A0CC-8AE0-42DD-9939-A13486552020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3165475"/>
            <a:ext cx="6180138" cy="2065338"/>
            <a:chOff x="1130765" y="3048000"/>
            <a:chExt cx="6179961" cy="2065088"/>
          </a:xfrm>
        </p:grpSpPr>
        <p:pic>
          <p:nvPicPr>
            <p:cNvPr id="18437" name="图片 10">
              <a:extLst>
                <a:ext uri="{FF2B5EF4-FFF2-40B4-BE49-F238E27FC236}">
                  <a16:creationId xmlns:a16="http://schemas.microsoft.com/office/drawing/2014/main" xmlns="" id="{42E94362-71AB-40B6-9309-CAFC1FC82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284" y="3048000"/>
              <a:ext cx="5835442" cy="2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8" name="矩形 12">
              <a:extLst>
                <a:ext uri="{FF2B5EF4-FFF2-40B4-BE49-F238E27FC236}">
                  <a16:creationId xmlns:a16="http://schemas.microsoft.com/office/drawing/2014/main" xmlns="" id="{455DE59C-28FB-4A1B-8EA0-571694892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0765" y="3048000"/>
              <a:ext cx="5554113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500" b="1">
                  <a:solidFill>
                    <a:srgbClr val="061F5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500" b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500" b="1">
                  <a:solidFill>
                    <a:srgbClr val="061F5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                  （</a:t>
              </a:r>
              <a:r>
                <a:rPr lang="en-US" altLang="zh-CN" sz="2500" b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500" b="1">
                  <a:solidFill>
                    <a:srgbClr val="061F5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zh-CN" altLang="en-US" sz="260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1">
            <a:extLst>
              <a:ext uri="{FF2B5EF4-FFF2-40B4-BE49-F238E27FC236}">
                <a16:creationId xmlns:a16="http://schemas.microsoft.com/office/drawing/2014/main" xmlns="" id="{9CA6960F-CE92-442D-A746-382821E6AD55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408238"/>
            <a:ext cx="7162800" cy="1014412"/>
            <a:chOff x="838200" y="838200"/>
            <a:chExt cx="7162800" cy="1014174"/>
          </a:xfrm>
        </p:grpSpPr>
        <p:sp>
          <p:nvSpPr>
            <p:cNvPr id="19464" name="Rectangle 41">
              <a:extLst>
                <a:ext uri="{FF2B5EF4-FFF2-40B4-BE49-F238E27FC236}">
                  <a16:creationId xmlns:a16="http://schemas.microsoft.com/office/drawing/2014/main" xmlns="" id="{A3C4703C-F18A-47A5-B717-4022CB291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990600"/>
              <a:ext cx="6477000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500" b="1">
                  <a:solidFill>
                    <a:srgbClr val="061F5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500" b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500" b="1">
                  <a:solidFill>
                    <a:srgbClr val="061F5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）正投影是一个矩形，如图</a:t>
              </a:r>
              <a:r>
                <a:rPr lang="en-US" altLang="zh-CN" sz="2500" b="1" i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500" b="1">
                  <a:solidFill>
                    <a:srgbClr val="061F5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500" b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500" b="1">
                  <a:solidFill>
                    <a:srgbClr val="061F5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）正投影是一个矩形，如图</a:t>
              </a:r>
              <a:r>
                <a:rPr lang="en-US" altLang="zh-CN" sz="2500" b="1" i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b.</a:t>
              </a:r>
              <a:endParaRPr lang="en-US" altLang="zh-CN" sz="2500" b="1">
                <a:solidFill>
                  <a:srgbClr val="061F5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65" name="Rectangle 42">
              <a:extLst>
                <a:ext uri="{FF2B5EF4-FFF2-40B4-BE49-F238E27FC236}">
                  <a16:creationId xmlns:a16="http://schemas.microsoft.com/office/drawing/2014/main" xmlns="" id="{989127A8-51EC-486E-954D-2EA78C24A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200" y="838200"/>
              <a:ext cx="515938" cy="72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6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2600" b="1">
                  <a:solidFill>
                    <a:srgbClr val="008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</a:t>
              </a:r>
              <a:endParaRPr lang="zh-CN" altLang="en-US" sz="26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459" name="组合 10">
            <a:extLst>
              <a:ext uri="{FF2B5EF4-FFF2-40B4-BE49-F238E27FC236}">
                <a16:creationId xmlns:a16="http://schemas.microsoft.com/office/drawing/2014/main" xmlns="" id="{A734E356-DFFE-4EA7-8D36-9E112ADDB713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3733800"/>
            <a:ext cx="4343400" cy="2266950"/>
            <a:chOff x="2514600" y="3374640"/>
            <a:chExt cx="4343400" cy="2267464"/>
          </a:xfrm>
        </p:grpSpPr>
        <p:pic>
          <p:nvPicPr>
            <p:cNvPr id="19461" name="图片 2">
              <a:extLst>
                <a:ext uri="{FF2B5EF4-FFF2-40B4-BE49-F238E27FC236}">
                  <a16:creationId xmlns:a16="http://schemas.microsoft.com/office/drawing/2014/main" xmlns="" id="{68FF1BBD-F29A-400B-99F9-338A45EAB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600" y="3374640"/>
              <a:ext cx="4343400" cy="1790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2" name="矩形 7">
              <a:extLst>
                <a:ext uri="{FF2B5EF4-FFF2-40B4-BE49-F238E27FC236}">
                  <a16:creationId xmlns:a16="http://schemas.microsoft.com/office/drawing/2014/main" xmlns="" id="{5658ADF3-5A38-404D-9DE3-E803D6ECC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5165050"/>
              <a:ext cx="344966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500" b="1" i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60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463" name="矩形 9">
              <a:extLst>
                <a:ext uri="{FF2B5EF4-FFF2-40B4-BE49-F238E27FC236}">
                  <a16:creationId xmlns:a16="http://schemas.microsoft.com/office/drawing/2014/main" xmlns="" id="{8CB66A1A-DC74-489A-8AD9-19CADEF43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800" y="5105400"/>
              <a:ext cx="344966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500" b="1" i="1">
                  <a:solidFill>
                    <a:srgbClr val="061F5B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60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19460" name="图片 16">
            <a:extLst>
              <a:ext uri="{FF2B5EF4-FFF2-40B4-BE49-F238E27FC236}">
                <a16:creationId xmlns:a16="http://schemas.microsoft.com/office/drawing/2014/main" xmlns="" id="{0814FB42-7F9E-420C-A25D-5E9D411E1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6713"/>
            <a:ext cx="5449888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xmlns="" id="{AF5B0E50-A2EE-4E3A-B53D-0D94078FB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517525"/>
            <a:ext cx="7391400" cy="86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5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5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5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5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按照箭头所指的投影方向，画出圆柱形物体</a:t>
            </a:r>
            <a:endParaRPr lang="en-US" altLang="zh-CN" sz="2500" b="1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5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25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的正投影</a:t>
            </a:r>
            <a:r>
              <a:rPr lang="en-US" altLang="zh-CN" sz="25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22531" name="组合 5">
            <a:extLst>
              <a:ext uri="{FF2B5EF4-FFF2-40B4-BE49-F238E27FC236}">
                <a16:creationId xmlns:a16="http://schemas.microsoft.com/office/drawing/2014/main" xmlns="" id="{BEAF1647-2193-4378-90D7-0E91CF5F4E83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1401763"/>
            <a:ext cx="5867400" cy="2714625"/>
            <a:chOff x="533400" y="2279275"/>
            <a:chExt cx="5867400" cy="2715611"/>
          </a:xfrm>
        </p:grpSpPr>
        <p:pic>
          <p:nvPicPr>
            <p:cNvPr id="22537" name="图片 1">
              <a:extLst>
                <a:ext uri="{FF2B5EF4-FFF2-40B4-BE49-F238E27FC236}">
                  <a16:creationId xmlns:a16="http://schemas.microsoft.com/office/drawing/2014/main" xmlns="" id="{ADAC20C8-FCBF-4634-BA89-1375518C5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200" y="2279275"/>
              <a:ext cx="4038600" cy="271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8" name="图片 2">
              <a:extLst>
                <a:ext uri="{FF2B5EF4-FFF2-40B4-BE49-F238E27FC236}">
                  <a16:creationId xmlns:a16="http://schemas.microsoft.com/office/drawing/2014/main" xmlns="" id="{F862AF86-9725-4711-BC57-9840375B3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2438400"/>
              <a:ext cx="5553937" cy="68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Tm="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>
            <a:extLst>
              <a:ext uri="{FF2B5EF4-FFF2-40B4-BE49-F238E27FC236}">
                <a16:creationId xmlns:a16="http://schemas.microsoft.com/office/drawing/2014/main" xmlns="" id="{CE668DAB-1FA7-4A4E-8B14-B5917E4DA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4292600"/>
            <a:ext cx="75596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 </a:t>
            </a:r>
            <a:r>
              <a:rPr lang="zh-CN" altLang="en-US" sz="3600" b="1"/>
              <a:t>物体在日光或灯光的照射下，会在地面、墙壁等处形成影子，影子与物体的形状有密切的关系．</a:t>
            </a:r>
          </a:p>
        </p:txBody>
      </p:sp>
      <p:pic>
        <p:nvPicPr>
          <p:cNvPr id="5123" name="Picture 4" descr="pic_221117">
            <a:extLst>
              <a:ext uri="{FF2B5EF4-FFF2-40B4-BE49-F238E27FC236}">
                <a16:creationId xmlns:a16="http://schemas.microsoft.com/office/drawing/2014/main" xmlns="" id="{2038A398-9408-475A-A541-2566BF067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4" t="32109" r="58879" b="52655"/>
          <a:stretch>
            <a:fillRect/>
          </a:stretch>
        </p:blipFill>
        <p:spPr bwMode="auto">
          <a:xfrm>
            <a:off x="900113" y="2816225"/>
            <a:ext cx="196056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5" descr="pic_221117">
            <a:extLst>
              <a:ext uri="{FF2B5EF4-FFF2-40B4-BE49-F238E27FC236}">
                <a16:creationId xmlns:a16="http://schemas.microsoft.com/office/drawing/2014/main" xmlns="" id="{3907EACA-C083-4987-9B5C-D63F04591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743" t="31306" r="36226" b="52655"/>
          <a:stretch>
            <a:fillRect/>
          </a:stretch>
        </p:blipFill>
        <p:spPr bwMode="auto">
          <a:xfrm>
            <a:off x="3532188" y="2728913"/>
            <a:ext cx="1871662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6" descr="pic_221117">
            <a:extLst>
              <a:ext uri="{FF2B5EF4-FFF2-40B4-BE49-F238E27FC236}">
                <a16:creationId xmlns:a16="http://schemas.microsoft.com/office/drawing/2014/main" xmlns="" id="{F374C033-42F5-43E8-BF50-15127AAEE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774" t="30733" r="12769" b="52655"/>
          <a:stretch>
            <a:fillRect/>
          </a:stretch>
        </p:blipFill>
        <p:spPr bwMode="auto">
          <a:xfrm>
            <a:off x="5980113" y="2624138"/>
            <a:ext cx="20875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7">
            <a:extLst>
              <a:ext uri="{FF2B5EF4-FFF2-40B4-BE49-F238E27FC236}">
                <a16:creationId xmlns:a16="http://schemas.microsoft.com/office/drawing/2014/main" xmlns="" id="{9662B3CD-F1BB-4DED-ABB5-AC17F9ECD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2044700"/>
            <a:ext cx="6985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你知道物体与影子有什么关系吗？</a:t>
            </a:r>
          </a:p>
        </p:txBody>
      </p:sp>
      <p:sp>
        <p:nvSpPr>
          <p:cNvPr id="5127" name="WordArt 6">
            <a:extLst>
              <a:ext uri="{FF2B5EF4-FFF2-40B4-BE49-F238E27FC236}">
                <a16:creationId xmlns:a16="http://schemas.microsoft.com/office/drawing/2014/main" xmlns="" id="{8F9A0662-B081-470D-8E81-7798DE2F74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31800" y="887413"/>
            <a:ext cx="2847975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观察与思考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pic_221117">
            <a:extLst>
              <a:ext uri="{FF2B5EF4-FFF2-40B4-BE49-F238E27FC236}">
                <a16:creationId xmlns:a16="http://schemas.microsoft.com/office/drawing/2014/main" xmlns="" id="{45C1D727-8EAB-476C-9D5D-46B2DD272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4" t="32109" r="58879" b="52655"/>
          <a:stretch>
            <a:fillRect/>
          </a:stretch>
        </p:blipFill>
        <p:spPr bwMode="auto">
          <a:xfrm>
            <a:off x="2916238" y="1268413"/>
            <a:ext cx="2520950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Line 8">
            <a:extLst>
              <a:ext uri="{FF2B5EF4-FFF2-40B4-BE49-F238E27FC236}">
                <a16:creationId xmlns:a16="http://schemas.microsoft.com/office/drawing/2014/main" xmlns="" id="{80F68AB1-5DEC-413B-907A-C452612F617E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1268413"/>
            <a:ext cx="1871663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Line 10">
            <a:extLst>
              <a:ext uri="{FF2B5EF4-FFF2-40B4-BE49-F238E27FC236}">
                <a16:creationId xmlns:a16="http://schemas.microsoft.com/office/drawing/2014/main" xmlns="" id="{F7F71908-54A8-4790-B140-DB88BB23EEF3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1700213"/>
            <a:ext cx="1871663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Line 11">
            <a:extLst>
              <a:ext uri="{FF2B5EF4-FFF2-40B4-BE49-F238E27FC236}">
                <a16:creationId xmlns:a16="http://schemas.microsoft.com/office/drawing/2014/main" xmlns="" id="{AF92142A-75F7-40BA-B569-B1E841D86592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1989138"/>
            <a:ext cx="1871662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Text Box 13">
            <a:extLst>
              <a:ext uri="{FF2B5EF4-FFF2-40B4-BE49-F238E27FC236}">
                <a16:creationId xmlns:a16="http://schemas.microsoft.com/office/drawing/2014/main" xmlns="" id="{D77E0D2F-B12C-4E84-9BE9-348D33DC6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3063875"/>
            <a:ext cx="8064896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0" b="1" dirty="0">
                <a:latin typeface="宋体" panose="02010600030101010101" pitchFamily="2" charset="-122"/>
                <a:ea typeface="华文隶书" panose="02010800040101010101" pitchFamily="2" charset="-122"/>
              </a:rPr>
              <a:t>太阳的光线可看作平行的，像这样的光线照射在物体上，所形成的投影叫做</a:t>
            </a:r>
            <a:r>
              <a:rPr lang="zh-CN" altLang="en-US" sz="3400" b="1" dirty="0">
                <a:solidFill>
                  <a:srgbClr val="C00000"/>
                </a:solidFill>
                <a:latin typeface="宋体" panose="02010600030101010101" pitchFamily="2" charset="-122"/>
                <a:ea typeface="华文隶书" panose="02010800040101010101" pitchFamily="2" charset="-122"/>
              </a:rPr>
              <a:t>平行投影．</a:t>
            </a:r>
            <a:r>
              <a:rPr lang="zh-CN" altLang="en-US" sz="3400" b="1" dirty="0">
                <a:latin typeface="宋体" panose="02010600030101010101" pitchFamily="2" charset="-122"/>
                <a:ea typeface="华文隶书" panose="02010800040101010101" pitchFamily="2" charset="-122"/>
              </a:rPr>
              <a:t>光线是投影线，地面或强面是投影面．</a:t>
            </a:r>
            <a:r>
              <a:rPr lang="en-US" altLang="zh-CN" sz="3400" b="1" dirty="0">
                <a:solidFill>
                  <a:srgbClr val="00B050"/>
                </a:solidFill>
                <a:latin typeface="宋体" panose="02010600030101010101" pitchFamily="2" charset="-122"/>
                <a:ea typeface="华文隶书" panose="02010800040101010101" pitchFamily="2" charset="-122"/>
              </a:rPr>
              <a:t>164</a:t>
            </a:r>
            <a:r>
              <a:rPr lang="zh-CN" altLang="en-US" sz="3400" b="1" dirty="0">
                <a:solidFill>
                  <a:srgbClr val="00B050"/>
                </a:solidFill>
                <a:latin typeface="宋体" panose="02010600030101010101" pitchFamily="2" charset="-122"/>
                <a:ea typeface="华文隶书" panose="02010800040101010101" pitchFamily="2" charset="-122"/>
              </a:rPr>
              <a:t>页划下来</a:t>
            </a:r>
          </a:p>
        </p:txBody>
      </p:sp>
      <p:sp>
        <p:nvSpPr>
          <p:cNvPr id="8206" name="Line 14">
            <a:extLst>
              <a:ext uri="{FF2B5EF4-FFF2-40B4-BE49-F238E27FC236}">
                <a16:creationId xmlns:a16="http://schemas.microsoft.com/office/drawing/2014/main" xmlns="" id="{7B8B40AB-97FA-4CCB-A79F-9C77E470F38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7313" y="1412875"/>
            <a:ext cx="2160587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7" name="Text Box 15">
            <a:extLst>
              <a:ext uri="{FF2B5EF4-FFF2-40B4-BE49-F238E27FC236}">
                <a16:creationId xmlns:a16="http://schemas.microsoft.com/office/drawing/2014/main" xmlns="" id="{35696CD7-E8C5-4913-86D6-8AFDC2AD2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7263" y="1103313"/>
            <a:ext cx="1098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ea typeface="华文行楷" panose="02010800040101010101" pitchFamily="2" charset="-122"/>
              </a:rPr>
              <a:t>投影线</a:t>
            </a:r>
          </a:p>
        </p:txBody>
      </p:sp>
      <p:sp>
        <p:nvSpPr>
          <p:cNvPr id="8208" name="Line 16">
            <a:extLst>
              <a:ext uri="{FF2B5EF4-FFF2-40B4-BE49-F238E27FC236}">
                <a16:creationId xmlns:a16="http://schemas.microsoft.com/office/drawing/2014/main" xmlns="" id="{1AF24D85-A742-4B0A-AB72-4E3729C8668E}"/>
              </a:ext>
            </a:extLst>
          </p:cNvPr>
          <p:cNvSpPr>
            <a:spLocks noChangeShapeType="1"/>
          </p:cNvSpPr>
          <p:nvPr/>
        </p:nvSpPr>
        <p:spPr bwMode="auto">
          <a:xfrm>
            <a:off x="5003800" y="2492375"/>
            <a:ext cx="1368425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Text Box 17">
            <a:extLst>
              <a:ext uri="{FF2B5EF4-FFF2-40B4-BE49-F238E27FC236}">
                <a16:creationId xmlns:a16="http://schemas.microsoft.com/office/drawing/2014/main" xmlns="" id="{FCD2479B-0138-49CF-B0D0-20325EAA4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2276475"/>
            <a:ext cx="11525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  <a:ea typeface="华文行楷" panose="02010800040101010101" pitchFamily="2" charset="-122"/>
              </a:rPr>
              <a:t>投影面</a:t>
            </a:r>
          </a:p>
        </p:txBody>
      </p:sp>
    </p:spTree>
    <p:extLst>
      <p:ext uri="{BB962C8B-B14F-4D97-AF65-F5344CB8AC3E}">
        <p14:creationId xmlns:p14="http://schemas.microsoft.com/office/powerpoint/2010/main" xmlns="" val="2203370436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  <p:bldP spid="8207" grpId="0"/>
      <p:bldP spid="8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2005922042205290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3716338"/>
            <a:ext cx="1152525" cy="24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3771664" y="819944"/>
            <a:ext cx="237648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平行投影</a:t>
            </a:r>
          </a:p>
        </p:txBody>
      </p:sp>
      <p:pic>
        <p:nvPicPr>
          <p:cNvPr id="1228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573" y="692150"/>
            <a:ext cx="3024187" cy="110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927434" y="1843650"/>
            <a:ext cx="80649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ea typeface="黑体" panose="02010609060101010101" pitchFamily="49" charset="-122"/>
              </a:rPr>
              <a:t>如图，在平行投影下，</a:t>
            </a:r>
            <a:r>
              <a:rPr kumimoji="1" lang="zh-CN" altLang="en-US" sz="3600" dirty="0">
                <a:solidFill>
                  <a:srgbClr val="C00000"/>
                </a:solidFill>
                <a:ea typeface="黑体" panose="02010609060101010101" pitchFamily="49" charset="-122"/>
              </a:rPr>
              <a:t>线段</a:t>
            </a:r>
            <a:r>
              <a:rPr kumimoji="1" lang="en-US" altLang="zh-CN" sz="3600" i="1" dirty="0">
                <a:solidFill>
                  <a:srgbClr val="C00000"/>
                </a:solidFill>
                <a:ea typeface="黑体" panose="02010609060101010101" pitchFamily="49" charset="-122"/>
              </a:rPr>
              <a:t>AB</a:t>
            </a:r>
            <a:r>
              <a:rPr kumimoji="1" lang="zh-CN" altLang="en-US" sz="3600" dirty="0">
                <a:solidFill>
                  <a:srgbClr val="C0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chemeClr val="accent2"/>
                </a:solidFill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chemeClr val="accent2"/>
                </a:solidFill>
                <a:ea typeface="楷体" panose="02010609060101010101" pitchFamily="49" charset="-122"/>
              </a:rPr>
              <a:t>变长、变短、不变、变成点</a:t>
            </a:r>
            <a:r>
              <a:rPr lang="zh-CN" altLang="en-US" sz="3600" b="1" dirty="0">
                <a:solidFill>
                  <a:srgbClr val="00B050"/>
                </a:solidFill>
                <a:ea typeface="楷体" panose="02010609060101010101" pitchFamily="49" charset="-122"/>
              </a:rPr>
              <a:t>课本</a:t>
            </a:r>
            <a:r>
              <a:rPr lang="en-US" altLang="zh-CN" sz="3600" b="1" dirty="0">
                <a:solidFill>
                  <a:srgbClr val="00B050"/>
                </a:solidFill>
                <a:ea typeface="楷体" panose="02010609060101010101" pitchFamily="49" charset="-122"/>
              </a:rPr>
              <a:t>165</a:t>
            </a:r>
            <a:r>
              <a:rPr lang="zh-CN" altLang="en-US" sz="3600" b="1" dirty="0">
                <a:solidFill>
                  <a:srgbClr val="00B050"/>
                </a:solidFill>
                <a:ea typeface="楷体" panose="02010609060101010101" pitchFamily="49" charset="-122"/>
              </a:rPr>
              <a:t>页划下来</a:t>
            </a:r>
            <a:r>
              <a:rPr lang="en-US" altLang="zh-CN" sz="3600" b="1" dirty="0">
                <a:solidFill>
                  <a:schemeClr val="accent2"/>
                </a:solidFill>
                <a:ea typeface="楷体" panose="02010609060101010101" pitchFamily="49" charset="-122"/>
              </a:rPr>
              <a:t>)</a:t>
            </a:r>
            <a:endParaRPr lang="zh-CN" altLang="en-US" sz="3600" b="1" dirty="0">
              <a:solidFill>
                <a:schemeClr val="accent2"/>
              </a:solidFill>
              <a:ea typeface="楷体" panose="02010609060101010101" pitchFamily="49" charset="-122"/>
            </a:endParaRPr>
          </a:p>
        </p:txBody>
      </p:sp>
      <p:pic>
        <p:nvPicPr>
          <p:cNvPr id="43" name="Picture 6">
            <a:extLst>
              <a:ext uri="{FF2B5EF4-FFF2-40B4-BE49-F238E27FC236}">
                <a16:creationId xmlns:a16="http://schemas.microsoft.com/office/drawing/2014/main" xmlns="" id="{0CD1E01F-4689-4EA3-A6BC-CFBAE9CD0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91422"/>
            <a:ext cx="349567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>
            <a:extLst>
              <a:ext uri="{FF2B5EF4-FFF2-40B4-BE49-F238E27FC236}">
                <a16:creationId xmlns:a16="http://schemas.microsoft.com/office/drawing/2014/main" xmlns="" id="{DE17EB4C-461F-48D5-8C14-4FECD65BE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849" y="3838290"/>
            <a:ext cx="2206625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">
            <a:extLst>
              <a:ext uri="{FF2B5EF4-FFF2-40B4-BE49-F238E27FC236}">
                <a16:creationId xmlns:a16="http://schemas.microsoft.com/office/drawing/2014/main" xmlns="" id="{6A33B584-55EC-4CA4-8BDC-6BEE281EF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1299" y="3516549"/>
            <a:ext cx="20764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26704434"/>
      </p:ext>
    </p:extLst>
  </p:cSld>
  <p:clrMapOvr>
    <a:masterClrMapping/>
  </p:clrMapOvr>
  <p:transition spd="med"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72" name="Text Box 44"/>
          <p:cNvSpPr txBox="1">
            <a:spLocks noChangeArrowheads="1"/>
          </p:cNvSpPr>
          <p:nvPr/>
        </p:nvSpPr>
        <p:spPr bwMode="auto">
          <a:xfrm>
            <a:off x="1014413" y="412750"/>
            <a:ext cx="274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endParaRPr lang="zh-CN" altLang="zh-CN" sz="2400" baseline="0">
              <a:solidFill>
                <a:srgbClr val="FF0000"/>
              </a:solidFill>
            </a:endParaRPr>
          </a:p>
        </p:txBody>
      </p:sp>
      <p:sp>
        <p:nvSpPr>
          <p:cNvPr id="124977" name="Rectangle 49"/>
          <p:cNvSpPr>
            <a:spLocks noGrp="1" noChangeArrowheads="1"/>
          </p:cNvSpPr>
          <p:nvPr>
            <p:ph type="title"/>
          </p:nvPr>
        </p:nvSpPr>
        <p:spPr>
          <a:xfrm>
            <a:off x="179512" y="1556793"/>
            <a:ext cx="8784975" cy="57626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ea typeface="楷体" panose="02010609060101010101" pitchFamily="49" charset="-122"/>
              </a:rPr>
              <a:t>取一张矩形的纸片，放在阳光下，观察纸片的投影。</a:t>
            </a:r>
            <a:r>
              <a:rPr lang="en-US" altLang="zh-CN" sz="2800" dirty="0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 sz="2800" dirty="0">
                <a:solidFill>
                  <a:schemeClr val="tx1"/>
                </a:solidFill>
                <a:ea typeface="楷体" panose="02010609060101010101" pitchFamily="49" charset="-122"/>
              </a:rPr>
            </a:br>
            <a:endParaRPr lang="zh-CN" altLang="en-US" sz="4000" dirty="0">
              <a:solidFill>
                <a:schemeClr val="accent2"/>
              </a:solidFill>
              <a:ea typeface="楷体" panose="02010609060101010101" pitchFamily="49" charset="-122"/>
            </a:endParaRPr>
          </a:p>
        </p:txBody>
      </p:sp>
      <p:sp>
        <p:nvSpPr>
          <p:cNvPr id="125027" name="WordArt 99"/>
          <p:cNvSpPr>
            <a:spLocks noChangeArrowheads="1" noChangeShapeType="1" noTextEdit="1"/>
          </p:cNvSpPr>
          <p:nvPr/>
        </p:nvSpPr>
        <p:spPr bwMode="auto">
          <a:xfrm>
            <a:off x="3096419" y="642938"/>
            <a:ext cx="2770981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平行投影（重点）</a:t>
            </a:r>
          </a:p>
        </p:txBody>
      </p:sp>
      <p:pic>
        <p:nvPicPr>
          <p:cNvPr id="71" name="Picture 6">
            <a:extLst>
              <a:ext uri="{FF2B5EF4-FFF2-40B4-BE49-F238E27FC236}">
                <a16:creationId xmlns:a16="http://schemas.microsoft.com/office/drawing/2014/main" xmlns="" id="{139477B6-C411-4588-8E84-DBA645B0F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988840"/>
            <a:ext cx="2592288" cy="2512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2" name="Picture 2">
            <a:extLst>
              <a:ext uri="{FF2B5EF4-FFF2-40B4-BE49-F238E27FC236}">
                <a16:creationId xmlns:a16="http://schemas.microsoft.com/office/drawing/2014/main" xmlns="" id="{55DC9E54-56DE-43C4-A0F4-FA4F8B845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014364"/>
            <a:ext cx="2504876" cy="27363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3" name="Picture 7">
            <a:extLst>
              <a:ext uri="{FF2B5EF4-FFF2-40B4-BE49-F238E27FC236}">
                <a16:creationId xmlns:a16="http://schemas.microsoft.com/office/drawing/2014/main" xmlns="" id="{CB0F7E2B-4131-4F46-B0CE-74FAF98E0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5704" y="1988840"/>
            <a:ext cx="2288576" cy="26257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781DB00-777A-406D-B15E-44A6B8B3ECF2}"/>
              </a:ext>
            </a:extLst>
          </p:cNvPr>
          <p:cNvSpPr txBox="1"/>
          <p:nvPr/>
        </p:nvSpPr>
        <p:spPr>
          <a:xfrm>
            <a:off x="827584" y="5013176"/>
            <a:ext cx="7632848" cy="1728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ea typeface="黑体" panose="02010609060101010101" pitchFamily="49" charset="-122"/>
              </a:rPr>
              <a:t>不论矩形纸片处于其他什么位置，它在阳光下的影子，总是</a:t>
            </a:r>
            <a:r>
              <a:rPr lang="zh-CN" altLang="en-US" dirty="0">
                <a:solidFill>
                  <a:srgbClr val="00B050"/>
                </a:solidFill>
                <a:ea typeface="黑体" panose="02010609060101010101" pitchFamily="49" charset="-122"/>
              </a:rPr>
              <a:t>平行四边形</a:t>
            </a:r>
            <a:r>
              <a:rPr lang="zh-CN" altLang="en-US" dirty="0">
                <a:solidFill>
                  <a:srgbClr val="FF0000"/>
                </a:solidFill>
                <a:ea typeface="黑体" panose="02010609060101010101" pitchFamily="49" charset="-122"/>
              </a:rPr>
              <a:t>，特别地，也可能是矩形，但不会是一个点或其他图形</a:t>
            </a:r>
            <a:r>
              <a:rPr lang="zh-CN" altLang="en-US" dirty="0">
                <a:solidFill>
                  <a:srgbClr val="00B050"/>
                </a:solidFill>
                <a:ea typeface="黑体" panose="02010609060101010101" pitchFamily="49" charset="-122"/>
              </a:rPr>
              <a:t>（课本</a:t>
            </a:r>
            <a:r>
              <a:rPr lang="en-US" altLang="zh-CN" dirty="0">
                <a:solidFill>
                  <a:srgbClr val="00B050"/>
                </a:solidFill>
                <a:ea typeface="黑体" panose="02010609060101010101" pitchFamily="49" charset="-122"/>
              </a:rPr>
              <a:t>166</a:t>
            </a:r>
            <a:r>
              <a:rPr lang="zh-CN" altLang="en-US" dirty="0">
                <a:solidFill>
                  <a:srgbClr val="00B050"/>
                </a:solidFill>
                <a:ea typeface="黑体" panose="02010609060101010101" pitchFamily="49" charset="-122"/>
              </a:rPr>
              <a:t>划下来）</a:t>
            </a:r>
            <a:r>
              <a:rPr lang="en-US" altLang="zh-CN" dirty="0">
                <a:solidFill>
                  <a:srgbClr val="FF0000"/>
                </a:solidFill>
                <a:ea typeface="黑体" panose="02010609060101010101" pitchFamily="49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402067"/>
      </p:ext>
    </p:extLst>
  </p:cSld>
  <p:clrMapOvr>
    <a:masterClrMapping/>
  </p:clrMapOvr>
  <p:transition advTm="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/>
          <p:cNvSpPr/>
          <p:nvPr/>
        </p:nvSpPr>
        <p:spPr>
          <a:xfrm flipH="1">
            <a:off x="1993900" y="4379913"/>
            <a:ext cx="2862263" cy="539750"/>
          </a:xfrm>
          <a:prstGeom prst="parallelogram">
            <a:avLst>
              <a:gd name="adj" fmla="val 127440"/>
            </a:avLst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lvl="0" algn="ctr" eaLnBrk="1" hangingPunct="1"/>
            <a:endParaRPr lang="zh-CN" altLang="zh-CN" sz="3200" b="1" dirty="0">
              <a:solidFill>
                <a:srgbClr val="CC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1" name="Freeform 5"/>
          <p:cNvSpPr/>
          <p:nvPr/>
        </p:nvSpPr>
        <p:spPr>
          <a:xfrm>
            <a:off x="2532063" y="4505325"/>
            <a:ext cx="995362" cy="2428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0" t="0" r="0" b="0"/>
            <a:pathLst>
              <a:path w="627" h="153">
                <a:moveTo>
                  <a:pt x="0" y="2"/>
                </a:moveTo>
                <a:lnTo>
                  <a:pt x="173" y="147"/>
                </a:lnTo>
                <a:lnTo>
                  <a:pt x="627" y="153"/>
                </a:lnTo>
                <a:lnTo>
                  <a:pt x="0" y="0"/>
                </a:lnTo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" name="Freeform 6"/>
          <p:cNvSpPr/>
          <p:nvPr/>
        </p:nvSpPr>
        <p:spPr>
          <a:xfrm>
            <a:off x="2530475" y="3509963"/>
            <a:ext cx="989013" cy="2349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623" h="148">
                <a:moveTo>
                  <a:pt x="0" y="2"/>
                </a:moveTo>
                <a:lnTo>
                  <a:pt x="168" y="134"/>
                </a:lnTo>
                <a:lnTo>
                  <a:pt x="623" y="148"/>
                </a:lnTo>
                <a:lnTo>
                  <a:pt x="3" y="0"/>
                </a:lnTo>
              </a:path>
            </a:pathLst>
          </a:custGeom>
          <a:solidFill>
            <a:schemeClr val="hlink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0903" name="Group 7"/>
          <p:cNvGrpSpPr/>
          <p:nvPr/>
        </p:nvGrpSpPr>
        <p:grpSpPr>
          <a:xfrm>
            <a:off x="2533650" y="2579688"/>
            <a:ext cx="990600" cy="2160587"/>
            <a:chOff x="4042" y="2018"/>
            <a:chExt cx="624" cy="1361"/>
          </a:xfrm>
        </p:grpSpPr>
        <p:sp>
          <p:nvSpPr>
            <p:cNvPr id="4108" name="Line 8"/>
            <p:cNvSpPr/>
            <p:nvPr/>
          </p:nvSpPr>
          <p:spPr>
            <a:xfrm>
              <a:off x="4666" y="2160"/>
              <a:ext cx="0" cy="1219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109" name="Line 9"/>
            <p:cNvSpPr/>
            <p:nvPr/>
          </p:nvSpPr>
          <p:spPr>
            <a:xfrm>
              <a:off x="4212" y="2160"/>
              <a:ext cx="0" cy="1219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110" name="Line 10"/>
            <p:cNvSpPr/>
            <p:nvPr/>
          </p:nvSpPr>
          <p:spPr>
            <a:xfrm>
              <a:off x="4042" y="2018"/>
              <a:ext cx="0" cy="1219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80907" name="Freeform 11"/>
          <p:cNvSpPr/>
          <p:nvPr/>
        </p:nvSpPr>
        <p:spPr>
          <a:xfrm>
            <a:off x="3838575" y="2490788"/>
            <a:ext cx="628650" cy="2251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96" h="1418">
                <a:moveTo>
                  <a:pt x="0" y="0"/>
                </a:moveTo>
                <a:lnTo>
                  <a:pt x="8" y="1409"/>
                </a:lnTo>
                <a:lnTo>
                  <a:pt x="396" y="1418"/>
                </a:ln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8" name="Text Box 12"/>
          <p:cNvSpPr txBox="1"/>
          <p:nvPr/>
        </p:nvSpPr>
        <p:spPr>
          <a:xfrm>
            <a:off x="2714625" y="5054600"/>
            <a:ext cx="18446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平行投影</a:t>
            </a:r>
          </a:p>
          <a:p>
            <a:pPr lvl="0" algn="ctr" eaLnBrk="1" hangingPunct="1"/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0909" name="Picture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275" y="4581525"/>
            <a:ext cx="542925" cy="14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Rectangle 14"/>
          <p:cNvSpPr/>
          <p:nvPr/>
        </p:nvSpPr>
        <p:spPr>
          <a:xfrm>
            <a:off x="4013200" y="4954588"/>
            <a:ext cx="2216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正投影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4106" name="Text Box 15"/>
          <p:cNvSpPr txBox="1"/>
          <p:nvPr/>
        </p:nvSpPr>
        <p:spPr>
          <a:xfrm>
            <a:off x="376238" y="850900"/>
            <a:ext cx="7272337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在平行投影中，当投影线与投影面垂直时，几何体在投影面内的投影，称为</a:t>
            </a:r>
            <a:r>
              <a:rPr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正投影</a:t>
            </a:r>
            <a:r>
              <a:rPr lang="zh-CN" altLang="en-US" sz="3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166</a:t>
            </a:r>
            <a:r>
              <a:rPr lang="zh-CN" altLang="en-US" sz="3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页划下来）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AutoShape 4">
            <a:extLst>
              <a:ext uri="{FF2B5EF4-FFF2-40B4-BE49-F238E27FC236}">
                <a16:creationId xmlns:a16="http://schemas.microsoft.com/office/drawing/2014/main" xmlns="" id="{96C8D20F-79D2-4869-A49F-2D3658781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" y="2506663"/>
            <a:ext cx="7740650" cy="855662"/>
          </a:xfrm>
          <a:prstGeom prst="parallelogram">
            <a:avLst>
              <a:gd name="adj" fmla="val 226160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zh-CN" sz="2400">
              <a:latin typeface="Arial" charset="0"/>
            </a:endParaRPr>
          </a:p>
        </p:txBody>
      </p:sp>
      <p:sp>
        <p:nvSpPr>
          <p:cNvPr id="6147" name="Line 5">
            <a:extLst>
              <a:ext uri="{FF2B5EF4-FFF2-40B4-BE49-F238E27FC236}">
                <a16:creationId xmlns:a16="http://schemas.microsoft.com/office/drawing/2014/main" xmlns="" id="{8E626B7F-7438-41B4-971C-053D12EC56B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1413" y="1381125"/>
            <a:ext cx="139541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48" name="Group 6">
            <a:extLst>
              <a:ext uri="{FF2B5EF4-FFF2-40B4-BE49-F238E27FC236}">
                <a16:creationId xmlns:a16="http://schemas.microsoft.com/office/drawing/2014/main" xmlns="" id="{9AEBEC45-F8C2-488D-90FA-1F4D286F074F}"/>
              </a:ext>
            </a:extLst>
          </p:cNvPr>
          <p:cNvGrpSpPr>
            <a:grpSpLocks/>
          </p:cNvGrpSpPr>
          <p:nvPr/>
        </p:nvGrpSpPr>
        <p:grpSpPr bwMode="auto">
          <a:xfrm>
            <a:off x="2411413" y="1376363"/>
            <a:ext cx="1395412" cy="1501775"/>
            <a:chOff x="1519" y="1845"/>
            <a:chExt cx="879" cy="946"/>
          </a:xfrm>
        </p:grpSpPr>
        <p:sp>
          <p:nvSpPr>
            <p:cNvPr id="6174" name="Line 7">
              <a:extLst>
                <a:ext uri="{FF2B5EF4-FFF2-40B4-BE49-F238E27FC236}">
                  <a16:creationId xmlns:a16="http://schemas.microsoft.com/office/drawing/2014/main" xmlns="" id="{22681F12-7EF0-4AAB-87BE-3D8E504637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9" y="1848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Line 8">
              <a:extLst>
                <a:ext uri="{FF2B5EF4-FFF2-40B4-BE49-F238E27FC236}">
                  <a16:creationId xmlns:a16="http://schemas.microsoft.com/office/drawing/2014/main" xmlns="" id="{D6716A56-9BB3-4F47-AFC8-888EA09D18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8" y="1855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Line 9">
              <a:extLst>
                <a:ext uri="{FF2B5EF4-FFF2-40B4-BE49-F238E27FC236}">
                  <a16:creationId xmlns:a16="http://schemas.microsoft.com/office/drawing/2014/main" xmlns="" id="{9D1EB40B-DD56-460A-9D8C-45A09E753C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6" y="1848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Line 10">
              <a:extLst>
                <a:ext uri="{FF2B5EF4-FFF2-40B4-BE49-F238E27FC236}">
                  <a16:creationId xmlns:a16="http://schemas.microsoft.com/office/drawing/2014/main" xmlns="" id="{B512F0AE-215D-44FF-832D-51C38F37F3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3" y="1845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Line 11">
              <a:extLst>
                <a:ext uri="{FF2B5EF4-FFF2-40B4-BE49-F238E27FC236}">
                  <a16:creationId xmlns:a16="http://schemas.microsoft.com/office/drawing/2014/main" xmlns="" id="{EA871295-AF51-42D6-8BB8-6C33023494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1" y="1848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9" name="Line 12">
            <a:extLst>
              <a:ext uri="{FF2B5EF4-FFF2-40B4-BE49-F238E27FC236}">
                <a16:creationId xmlns:a16="http://schemas.microsoft.com/office/drawing/2014/main" xmlns="" id="{C1E5C539-63C5-4246-BEBE-218E90732F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6650" y="2868613"/>
            <a:ext cx="139541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Line 13">
            <a:extLst>
              <a:ext uri="{FF2B5EF4-FFF2-40B4-BE49-F238E27FC236}">
                <a16:creationId xmlns:a16="http://schemas.microsoft.com/office/drawing/2014/main" xmlns="" id="{2124F06C-AFB0-4072-AABB-C813ED0C10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72000" y="841375"/>
            <a:ext cx="1169988" cy="720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Line 14">
            <a:extLst>
              <a:ext uri="{FF2B5EF4-FFF2-40B4-BE49-F238E27FC236}">
                <a16:creationId xmlns:a16="http://schemas.microsoft.com/office/drawing/2014/main" xmlns="" id="{D2341177-3033-4B55-AD5D-F6ED867361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2867025"/>
            <a:ext cx="116998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Freeform 15">
            <a:extLst>
              <a:ext uri="{FF2B5EF4-FFF2-40B4-BE49-F238E27FC236}">
                <a16:creationId xmlns:a16="http://schemas.microsoft.com/office/drawing/2014/main" xmlns="" id="{52E7C00B-7A12-4812-9C8C-6C9B0CFB3CEF}"/>
              </a:ext>
            </a:extLst>
          </p:cNvPr>
          <p:cNvSpPr>
            <a:spLocks/>
          </p:cNvSpPr>
          <p:nvPr/>
        </p:nvSpPr>
        <p:spPr bwMode="auto">
          <a:xfrm>
            <a:off x="4572000" y="1562100"/>
            <a:ext cx="1588" cy="1304925"/>
          </a:xfrm>
          <a:custGeom>
            <a:avLst/>
            <a:gdLst>
              <a:gd name="T0" fmla="*/ 0 w 1"/>
              <a:gd name="T1" fmla="*/ 0 h 822"/>
              <a:gd name="T2" fmla="*/ 1 w 1"/>
              <a:gd name="T3" fmla="*/ 822 h 822"/>
              <a:gd name="T4" fmla="*/ 0 60000 65536"/>
              <a:gd name="T5" fmla="*/ 0 60000 65536"/>
              <a:gd name="T6" fmla="*/ 0 w 1"/>
              <a:gd name="T7" fmla="*/ 0 h 822"/>
              <a:gd name="T8" fmla="*/ 1 w 1"/>
              <a:gd name="T9" fmla="*/ 822 h 8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822">
                <a:moveTo>
                  <a:pt x="0" y="0"/>
                </a:moveTo>
                <a:lnTo>
                  <a:pt x="1" y="822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3" name="Freeform 16">
            <a:extLst>
              <a:ext uri="{FF2B5EF4-FFF2-40B4-BE49-F238E27FC236}">
                <a16:creationId xmlns:a16="http://schemas.microsoft.com/office/drawing/2014/main" xmlns="" id="{A4660268-B7B5-4AFE-A829-7C80EAC5BD47}"/>
              </a:ext>
            </a:extLst>
          </p:cNvPr>
          <p:cNvSpPr>
            <a:spLocks/>
          </p:cNvSpPr>
          <p:nvPr/>
        </p:nvSpPr>
        <p:spPr bwMode="auto">
          <a:xfrm>
            <a:off x="5741988" y="871538"/>
            <a:ext cx="1587" cy="1995487"/>
          </a:xfrm>
          <a:custGeom>
            <a:avLst/>
            <a:gdLst>
              <a:gd name="T0" fmla="*/ 0 w 1"/>
              <a:gd name="T1" fmla="*/ 0 h 1257"/>
              <a:gd name="T2" fmla="*/ 1 w 1"/>
              <a:gd name="T3" fmla="*/ 1257 h 1257"/>
              <a:gd name="T4" fmla="*/ 0 60000 65536"/>
              <a:gd name="T5" fmla="*/ 0 60000 65536"/>
              <a:gd name="T6" fmla="*/ 0 w 1"/>
              <a:gd name="T7" fmla="*/ 0 h 1257"/>
              <a:gd name="T8" fmla="*/ 1 w 1"/>
              <a:gd name="T9" fmla="*/ 1257 h 12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257">
                <a:moveTo>
                  <a:pt x="0" y="0"/>
                </a:moveTo>
                <a:lnTo>
                  <a:pt x="1" y="1257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4" name="Freeform 17">
            <a:extLst>
              <a:ext uri="{FF2B5EF4-FFF2-40B4-BE49-F238E27FC236}">
                <a16:creationId xmlns:a16="http://schemas.microsoft.com/office/drawing/2014/main" xmlns="" id="{58CA19A8-8293-42C7-A4C3-9E912BF4DBBE}"/>
              </a:ext>
            </a:extLst>
          </p:cNvPr>
          <p:cNvSpPr>
            <a:spLocks/>
          </p:cNvSpPr>
          <p:nvPr/>
        </p:nvSpPr>
        <p:spPr bwMode="auto">
          <a:xfrm>
            <a:off x="5156200" y="1227138"/>
            <a:ext cx="3175" cy="1639887"/>
          </a:xfrm>
          <a:custGeom>
            <a:avLst/>
            <a:gdLst>
              <a:gd name="T0" fmla="*/ 0 w 2"/>
              <a:gd name="T1" fmla="*/ 0 h 1033"/>
              <a:gd name="T2" fmla="*/ 2 w 2"/>
              <a:gd name="T3" fmla="*/ 1033 h 1033"/>
              <a:gd name="T4" fmla="*/ 0 60000 65536"/>
              <a:gd name="T5" fmla="*/ 0 60000 65536"/>
              <a:gd name="T6" fmla="*/ 0 w 2"/>
              <a:gd name="T7" fmla="*/ 0 h 1033"/>
              <a:gd name="T8" fmla="*/ 2 w 2"/>
              <a:gd name="T9" fmla="*/ 1033 h 10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033">
                <a:moveTo>
                  <a:pt x="0" y="0"/>
                </a:moveTo>
                <a:lnTo>
                  <a:pt x="2" y="1033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5" name="Freeform 18">
            <a:extLst>
              <a:ext uri="{FF2B5EF4-FFF2-40B4-BE49-F238E27FC236}">
                <a16:creationId xmlns:a16="http://schemas.microsoft.com/office/drawing/2014/main" xmlns="" id="{9E4D336C-10D8-40C4-8009-FCABDA0D1DBE}"/>
              </a:ext>
            </a:extLst>
          </p:cNvPr>
          <p:cNvSpPr>
            <a:spLocks/>
          </p:cNvSpPr>
          <p:nvPr/>
        </p:nvSpPr>
        <p:spPr bwMode="auto">
          <a:xfrm>
            <a:off x="5427663" y="1062038"/>
            <a:ext cx="1587" cy="1804987"/>
          </a:xfrm>
          <a:custGeom>
            <a:avLst/>
            <a:gdLst>
              <a:gd name="T0" fmla="*/ 0 w 1"/>
              <a:gd name="T1" fmla="*/ 0 h 1137"/>
              <a:gd name="T2" fmla="*/ 1 w 1"/>
              <a:gd name="T3" fmla="*/ 1137 h 1137"/>
              <a:gd name="T4" fmla="*/ 0 60000 65536"/>
              <a:gd name="T5" fmla="*/ 0 60000 65536"/>
              <a:gd name="T6" fmla="*/ 0 w 1"/>
              <a:gd name="T7" fmla="*/ 0 h 1137"/>
              <a:gd name="T8" fmla="*/ 1 w 1"/>
              <a:gd name="T9" fmla="*/ 1137 h 11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37">
                <a:moveTo>
                  <a:pt x="0" y="0"/>
                </a:moveTo>
                <a:lnTo>
                  <a:pt x="1" y="1137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6" name="Line 19">
            <a:extLst>
              <a:ext uri="{FF2B5EF4-FFF2-40B4-BE49-F238E27FC236}">
                <a16:creationId xmlns:a16="http://schemas.microsoft.com/office/drawing/2014/main" xmlns="" id="{2B9982CF-FACB-444E-8E85-9D7BEE91A72A}"/>
              </a:ext>
            </a:extLst>
          </p:cNvPr>
          <p:cNvSpPr>
            <a:spLocks noChangeShapeType="1"/>
          </p:cNvSpPr>
          <p:nvPr/>
        </p:nvSpPr>
        <p:spPr bwMode="auto">
          <a:xfrm>
            <a:off x="4841875" y="1427163"/>
            <a:ext cx="0" cy="14398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Line 20">
            <a:extLst>
              <a:ext uri="{FF2B5EF4-FFF2-40B4-BE49-F238E27FC236}">
                <a16:creationId xmlns:a16="http://schemas.microsoft.com/office/drawing/2014/main" xmlns="" id="{98061521-C92B-4C58-BEF4-08CC80A232A0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2588" y="787400"/>
            <a:ext cx="0" cy="1485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21">
            <a:extLst>
              <a:ext uri="{FF2B5EF4-FFF2-40B4-BE49-F238E27FC236}">
                <a16:creationId xmlns:a16="http://schemas.microsoft.com/office/drawing/2014/main" xmlns="" id="{E8006170-7A53-414C-91CE-7AAF28C50406}"/>
              </a:ext>
            </a:extLst>
          </p:cNvPr>
          <p:cNvSpPr>
            <a:spLocks/>
          </p:cNvSpPr>
          <p:nvPr/>
        </p:nvSpPr>
        <p:spPr bwMode="auto">
          <a:xfrm>
            <a:off x="6732588" y="2271713"/>
            <a:ext cx="1587" cy="587375"/>
          </a:xfrm>
          <a:custGeom>
            <a:avLst/>
            <a:gdLst>
              <a:gd name="T0" fmla="*/ 0 w 1"/>
              <a:gd name="T1" fmla="*/ 0 h 370"/>
              <a:gd name="T2" fmla="*/ 1 w 1"/>
              <a:gd name="T3" fmla="*/ 370 h 370"/>
              <a:gd name="T4" fmla="*/ 0 60000 65536"/>
              <a:gd name="T5" fmla="*/ 0 60000 65536"/>
              <a:gd name="T6" fmla="*/ 0 w 1"/>
              <a:gd name="T7" fmla="*/ 0 h 370"/>
              <a:gd name="T8" fmla="*/ 1 w 1"/>
              <a:gd name="T9" fmla="*/ 370 h 3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70">
                <a:moveTo>
                  <a:pt x="0" y="0"/>
                </a:moveTo>
                <a:lnTo>
                  <a:pt x="1" y="370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9" name="Text Box 22">
            <a:extLst>
              <a:ext uri="{FF2B5EF4-FFF2-40B4-BE49-F238E27FC236}">
                <a16:creationId xmlns:a16="http://schemas.microsoft.com/office/drawing/2014/main" xmlns="" id="{A4833C6B-2CBD-4A19-8D08-7405D42A9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7088" y="885825"/>
            <a:ext cx="8112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6160" name="Text Box 23">
            <a:extLst>
              <a:ext uri="{FF2B5EF4-FFF2-40B4-BE49-F238E27FC236}">
                <a16:creationId xmlns:a16="http://schemas.microsoft.com/office/drawing/2014/main" xmlns="" id="{61B9C3EB-FFF1-4500-97AA-F347D1A72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925513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6161" name="Text Box 24">
            <a:extLst>
              <a:ext uri="{FF2B5EF4-FFF2-40B4-BE49-F238E27FC236}">
                <a16:creationId xmlns:a16="http://schemas.microsoft.com/office/drawing/2014/main" xmlns="" id="{83053B09-1E6C-4B6E-A9AA-2C4EA1033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650" y="133032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6162" name="Text Box 25">
            <a:extLst>
              <a:ext uri="{FF2B5EF4-FFF2-40B4-BE49-F238E27FC236}">
                <a16:creationId xmlns:a16="http://schemas.microsoft.com/office/drawing/2014/main" xmlns="" id="{30717477-040D-4BA5-A604-8760E6425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363" y="476250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6163" name="Text Box 26">
            <a:extLst>
              <a:ext uri="{FF2B5EF4-FFF2-40B4-BE49-F238E27FC236}">
                <a16:creationId xmlns:a16="http://schemas.microsoft.com/office/drawing/2014/main" xmlns="" id="{226BD4B9-335E-48B7-9566-C9F2C0978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8788" y="665163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6164" name="Text Box 27">
            <a:extLst>
              <a:ext uri="{FF2B5EF4-FFF2-40B4-BE49-F238E27FC236}">
                <a16:creationId xmlns:a16="http://schemas.microsoft.com/office/drawing/2014/main" xmlns="" id="{49EBDCB9-F1BD-4DCE-BAE3-C7EAB3421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7038" y="1911350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6165" name="Text Box 28">
            <a:extLst>
              <a:ext uri="{FF2B5EF4-FFF2-40B4-BE49-F238E27FC236}">
                <a16:creationId xmlns:a16="http://schemas.microsoft.com/office/drawing/2014/main" xmlns="" id="{7FF20B69-F771-4555-AE62-E37D3038C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838" y="2995613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6166" name="Text Box 29">
            <a:extLst>
              <a:ext uri="{FF2B5EF4-FFF2-40B4-BE49-F238E27FC236}">
                <a16:creationId xmlns:a16="http://schemas.microsoft.com/office/drawing/2014/main" xmlns="" id="{7118F201-6031-4667-B703-730646D3A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0913" y="2816225"/>
            <a:ext cx="43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i="1"/>
              <a:t>’</a:t>
            </a:r>
          </a:p>
        </p:txBody>
      </p:sp>
      <p:sp>
        <p:nvSpPr>
          <p:cNvPr id="6167" name="Text Box 30">
            <a:extLst>
              <a:ext uri="{FF2B5EF4-FFF2-40B4-BE49-F238E27FC236}">
                <a16:creationId xmlns:a16="http://schemas.microsoft.com/office/drawing/2014/main" xmlns="" id="{44D70F21-6F52-4BDA-AB67-F64A20084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2822575"/>
            <a:ext cx="43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en-US" altLang="zh-CN" sz="2400"/>
              <a:t>’</a:t>
            </a:r>
          </a:p>
        </p:txBody>
      </p:sp>
      <p:sp>
        <p:nvSpPr>
          <p:cNvPr id="6168" name="Text Box 31">
            <a:extLst>
              <a:ext uri="{FF2B5EF4-FFF2-40B4-BE49-F238E27FC236}">
                <a16:creationId xmlns:a16="http://schemas.microsoft.com/office/drawing/2014/main" xmlns="" id="{DA0D9B9F-2B91-4199-8A7F-546076387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613" y="2813050"/>
            <a:ext cx="744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/>
              <a:t>’</a:t>
            </a:r>
          </a:p>
        </p:txBody>
      </p:sp>
      <p:sp>
        <p:nvSpPr>
          <p:cNvPr id="6169" name="Text Box 32">
            <a:extLst>
              <a:ext uri="{FF2B5EF4-FFF2-40B4-BE49-F238E27FC236}">
                <a16:creationId xmlns:a16="http://schemas.microsoft.com/office/drawing/2014/main" xmlns="" id="{C0691B37-A510-447B-B90A-9AA23B332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4975" y="2822575"/>
            <a:ext cx="43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en-US" altLang="zh-CN" sz="2400"/>
              <a:t>’</a:t>
            </a:r>
          </a:p>
        </p:txBody>
      </p:sp>
      <p:sp>
        <p:nvSpPr>
          <p:cNvPr id="6170" name="Text Box 33">
            <a:extLst>
              <a:ext uri="{FF2B5EF4-FFF2-40B4-BE49-F238E27FC236}">
                <a16:creationId xmlns:a16="http://schemas.microsoft.com/office/drawing/2014/main" xmlns="" id="{AED71C48-136E-4718-9A24-D22B55A78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5763" y="2590800"/>
            <a:ext cx="895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/>
              <a:t>’(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en-US" altLang="zh-CN" sz="2400"/>
              <a:t>’)</a:t>
            </a:r>
          </a:p>
        </p:txBody>
      </p:sp>
      <p:sp>
        <p:nvSpPr>
          <p:cNvPr id="6171" name="Oval 34">
            <a:extLst>
              <a:ext uri="{FF2B5EF4-FFF2-40B4-BE49-F238E27FC236}">
                <a16:creationId xmlns:a16="http://schemas.microsoft.com/office/drawing/2014/main" xmlns="" id="{26994FF7-C4EF-480F-BDA7-D42BD7604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6550" y="2820988"/>
            <a:ext cx="90488" cy="90487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6D9FCA4-10BC-43B2-82C6-DA9A4C935B39}"/>
              </a:ext>
            </a:extLst>
          </p:cNvPr>
          <p:cNvSpPr txBox="1"/>
          <p:nvPr/>
        </p:nvSpPr>
        <p:spPr>
          <a:xfrm>
            <a:off x="440234" y="3927902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总结</a:t>
            </a:r>
            <a:r>
              <a:rPr lang="zh-CN" altLang="en-US" sz="4800" dirty="0">
                <a:solidFill>
                  <a:srgbClr val="00B050"/>
                </a:solidFill>
              </a:rPr>
              <a:t>（课本</a:t>
            </a:r>
            <a:r>
              <a:rPr lang="en-US" altLang="zh-CN" sz="4800" dirty="0">
                <a:solidFill>
                  <a:srgbClr val="00B050"/>
                </a:solidFill>
              </a:rPr>
              <a:t>167</a:t>
            </a:r>
            <a:r>
              <a:rPr lang="zh-CN" altLang="en-US" sz="4800" dirty="0">
                <a:solidFill>
                  <a:srgbClr val="00B050"/>
                </a:solidFill>
              </a:rPr>
              <a:t>划下来）</a:t>
            </a:r>
            <a:endParaRPr lang="en-US" altLang="zh-CN" sz="4800" dirty="0">
              <a:solidFill>
                <a:srgbClr val="00B050"/>
              </a:solidFill>
            </a:endParaRPr>
          </a:p>
          <a:p>
            <a:r>
              <a:rPr lang="zh-CN" altLang="en-US" sz="4800" dirty="0">
                <a:solidFill>
                  <a:srgbClr val="FF0000"/>
                </a:solidFill>
              </a:rPr>
              <a:t>平行长不变、倾斜长缩短、垂直成一点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A1B739-DBD6-4596-A4F4-F8B7B5F4F252}"/>
              </a:ext>
            </a:extLst>
          </p:cNvPr>
          <p:cNvSpPr txBox="1"/>
          <p:nvPr/>
        </p:nvSpPr>
        <p:spPr>
          <a:xfrm>
            <a:off x="2908300" y="404664"/>
            <a:ext cx="315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   正投影  </a:t>
            </a:r>
          </a:p>
        </p:txBody>
      </p:sp>
    </p:spTree>
    <p:extLst>
      <p:ext uri="{BB962C8B-B14F-4D97-AF65-F5344CB8AC3E}">
        <p14:creationId xmlns:p14="http://schemas.microsoft.com/office/powerpoint/2010/main" xmlns="" val="1256316151"/>
      </p:ext>
    </p:extLst>
  </p:cSld>
  <p:clrMapOvr>
    <a:masterClrMapping/>
  </p:clrMapOvr>
  <p:transition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>
            <a:extLst>
              <a:ext uri="{FF2B5EF4-FFF2-40B4-BE49-F238E27FC236}">
                <a16:creationId xmlns:a16="http://schemas.microsoft.com/office/drawing/2014/main" xmlns="" id="{12A3A4D7-6172-451A-B0C5-9CDE28F05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75" y="4597400"/>
            <a:ext cx="6707188" cy="1214438"/>
          </a:xfrm>
          <a:prstGeom prst="parallelogram">
            <a:avLst>
              <a:gd name="adj" fmla="val 13807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zh-CN" sz="2400">
              <a:latin typeface="Arial" charset="0"/>
            </a:endParaRPr>
          </a:p>
        </p:txBody>
      </p:sp>
      <p:sp>
        <p:nvSpPr>
          <p:cNvPr id="7171" name="AutoShape 3">
            <a:extLst>
              <a:ext uri="{FF2B5EF4-FFF2-40B4-BE49-F238E27FC236}">
                <a16:creationId xmlns:a16="http://schemas.microsoft.com/office/drawing/2014/main" xmlns="" id="{C0A79F9D-70E7-4C83-BEC9-2DD3CD315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1900" y="4138613"/>
            <a:ext cx="944563" cy="179387"/>
          </a:xfrm>
          <a:prstGeom prst="parallelogram">
            <a:avLst>
              <a:gd name="adj" fmla="val 131638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2" name="AutoShape 4">
            <a:extLst>
              <a:ext uri="{FF2B5EF4-FFF2-40B4-BE49-F238E27FC236}">
                <a16:creationId xmlns:a16="http://schemas.microsoft.com/office/drawing/2014/main" xmlns="" id="{82FDA52B-20E8-4CF7-9AB0-BF4AACC3F71F}"/>
              </a:ext>
            </a:extLst>
          </p:cNvPr>
          <p:cNvSpPr>
            <a:spLocks noChangeArrowheads="1"/>
          </p:cNvSpPr>
          <p:nvPr/>
        </p:nvSpPr>
        <p:spPr bwMode="auto">
          <a:xfrm rot="1417933">
            <a:off x="4616450" y="4102100"/>
            <a:ext cx="944563" cy="223838"/>
          </a:xfrm>
          <a:prstGeom prst="parallelogram">
            <a:avLst>
              <a:gd name="adj" fmla="val 62047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3" name="AutoShape 5">
            <a:extLst>
              <a:ext uri="{FF2B5EF4-FFF2-40B4-BE49-F238E27FC236}">
                <a16:creationId xmlns:a16="http://schemas.microsoft.com/office/drawing/2014/main" xmlns="" id="{7813BBDF-AB29-48FB-81AD-2AFB214FFDBF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6147595" y="3733006"/>
            <a:ext cx="855662" cy="225425"/>
          </a:xfrm>
          <a:prstGeom prst="parallelogram">
            <a:avLst>
              <a:gd name="adj" fmla="val 67603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470" name="AutoShape 6">
            <a:extLst>
              <a:ext uri="{FF2B5EF4-FFF2-40B4-BE49-F238E27FC236}">
                <a16:creationId xmlns:a16="http://schemas.microsoft.com/office/drawing/2014/main" xmlns="" id="{147FFBEF-B2A4-4A35-B61F-CBB8FB884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1900" y="5129213"/>
            <a:ext cx="944563" cy="179387"/>
          </a:xfrm>
          <a:prstGeom prst="parallelogram">
            <a:avLst>
              <a:gd name="adj" fmla="val 131638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471" name="Line 7">
            <a:extLst>
              <a:ext uri="{FF2B5EF4-FFF2-40B4-BE49-F238E27FC236}">
                <a16:creationId xmlns:a16="http://schemas.microsoft.com/office/drawing/2014/main" xmlns="" id="{D18CEDD9-A6DF-4A52-A14C-B468F533C3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1900" y="4327525"/>
            <a:ext cx="1588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2" name="Line 8">
            <a:extLst>
              <a:ext uri="{FF2B5EF4-FFF2-40B4-BE49-F238E27FC236}">
                <a16:creationId xmlns:a16="http://schemas.microsoft.com/office/drawing/2014/main" xmlns="" id="{356EE564-05CF-46BA-BCC7-0B0150CB97A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4138613"/>
            <a:ext cx="1588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3" name="Line 9">
            <a:extLst>
              <a:ext uri="{FF2B5EF4-FFF2-40B4-BE49-F238E27FC236}">
                <a16:creationId xmlns:a16="http://schemas.microsoft.com/office/drawing/2014/main" xmlns="" id="{93C828AD-2327-495A-AB77-F42F0DCDF26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8338" y="4318000"/>
            <a:ext cx="1587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4" name="Line 10">
            <a:extLst>
              <a:ext uri="{FF2B5EF4-FFF2-40B4-BE49-F238E27FC236}">
                <a16:creationId xmlns:a16="http://schemas.microsoft.com/office/drawing/2014/main" xmlns="" id="{90D2F0F0-BF06-4F66-8F1B-90D146AD34F8}"/>
              </a:ext>
            </a:extLst>
          </p:cNvPr>
          <p:cNvSpPr>
            <a:spLocks noChangeShapeType="1"/>
          </p:cNvSpPr>
          <p:nvPr/>
        </p:nvSpPr>
        <p:spPr bwMode="auto">
          <a:xfrm>
            <a:off x="3443288" y="4143375"/>
            <a:ext cx="1587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5" name="AutoShape 11">
            <a:extLst>
              <a:ext uri="{FF2B5EF4-FFF2-40B4-BE49-F238E27FC236}">
                <a16:creationId xmlns:a16="http://schemas.microsoft.com/office/drawing/2014/main" xmlns="" id="{415600F7-8560-4A88-ACA0-4B43A2516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7400" y="4991100"/>
            <a:ext cx="984250" cy="358775"/>
          </a:xfrm>
          <a:prstGeom prst="parallelogram">
            <a:avLst>
              <a:gd name="adj" fmla="val 6661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476" name="Freeform 12">
            <a:extLst>
              <a:ext uri="{FF2B5EF4-FFF2-40B4-BE49-F238E27FC236}">
                <a16:creationId xmlns:a16="http://schemas.microsoft.com/office/drawing/2014/main" xmlns="" id="{E9693ABD-4C99-43FF-B372-BA8FEF0891AC}"/>
              </a:ext>
            </a:extLst>
          </p:cNvPr>
          <p:cNvSpPr>
            <a:spLocks/>
          </p:cNvSpPr>
          <p:nvPr/>
        </p:nvSpPr>
        <p:spPr bwMode="auto">
          <a:xfrm>
            <a:off x="4600575" y="4127500"/>
            <a:ext cx="1588" cy="1225550"/>
          </a:xfrm>
          <a:custGeom>
            <a:avLst/>
            <a:gdLst>
              <a:gd name="T0" fmla="*/ 1 w 1"/>
              <a:gd name="T1" fmla="*/ 0 h 772"/>
              <a:gd name="T2" fmla="*/ 0 w 1"/>
              <a:gd name="T3" fmla="*/ 772 h 772"/>
              <a:gd name="T4" fmla="*/ 0 60000 65536"/>
              <a:gd name="T5" fmla="*/ 0 60000 65536"/>
              <a:gd name="T6" fmla="*/ 0 w 1"/>
              <a:gd name="T7" fmla="*/ 0 h 772"/>
              <a:gd name="T8" fmla="*/ 1 w 1"/>
              <a:gd name="T9" fmla="*/ 772 h 7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772">
                <a:moveTo>
                  <a:pt x="1" y="0"/>
                </a:moveTo>
                <a:lnTo>
                  <a:pt x="0" y="772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477" name="Line 13">
            <a:extLst>
              <a:ext uri="{FF2B5EF4-FFF2-40B4-BE49-F238E27FC236}">
                <a16:creationId xmlns:a16="http://schemas.microsoft.com/office/drawing/2014/main" xmlns="" id="{4808D119-B337-49C1-A922-7B41E39D5AC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6700" y="4452938"/>
            <a:ext cx="1588" cy="9001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8" name="Freeform 14">
            <a:extLst>
              <a:ext uri="{FF2B5EF4-FFF2-40B4-BE49-F238E27FC236}">
                <a16:creationId xmlns:a16="http://schemas.microsoft.com/office/drawing/2014/main" xmlns="" id="{D9855757-36C9-45D5-B113-D66DBDA967D2}"/>
              </a:ext>
            </a:extLst>
          </p:cNvPr>
          <p:cNvSpPr>
            <a:spLocks/>
          </p:cNvSpPr>
          <p:nvPr/>
        </p:nvSpPr>
        <p:spPr bwMode="auto">
          <a:xfrm>
            <a:off x="5565775" y="4306888"/>
            <a:ext cx="9525" cy="684212"/>
          </a:xfrm>
          <a:custGeom>
            <a:avLst/>
            <a:gdLst>
              <a:gd name="T0" fmla="*/ 0 w 6"/>
              <a:gd name="T1" fmla="*/ 0 h 431"/>
              <a:gd name="T2" fmla="*/ 6 w 6"/>
              <a:gd name="T3" fmla="*/ 431 h 431"/>
              <a:gd name="T4" fmla="*/ 0 60000 65536"/>
              <a:gd name="T5" fmla="*/ 0 60000 65536"/>
              <a:gd name="T6" fmla="*/ 0 w 6"/>
              <a:gd name="T7" fmla="*/ 0 h 431"/>
              <a:gd name="T8" fmla="*/ 6 w 6"/>
              <a:gd name="T9" fmla="*/ 431 h 4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431">
                <a:moveTo>
                  <a:pt x="0" y="0"/>
                </a:moveTo>
                <a:lnTo>
                  <a:pt x="6" y="431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479" name="Line 15">
            <a:extLst>
              <a:ext uri="{FF2B5EF4-FFF2-40B4-BE49-F238E27FC236}">
                <a16:creationId xmlns:a16="http://schemas.microsoft.com/office/drawing/2014/main" xmlns="" id="{0D58E947-1AE3-4372-827D-D33E993901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62713" y="5173663"/>
            <a:ext cx="223837" cy="1349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80" name="Freeform 16">
            <a:extLst>
              <a:ext uri="{FF2B5EF4-FFF2-40B4-BE49-F238E27FC236}">
                <a16:creationId xmlns:a16="http://schemas.microsoft.com/office/drawing/2014/main" xmlns="" id="{DAC4B433-E55E-4D63-8D91-65660923013F}"/>
              </a:ext>
            </a:extLst>
          </p:cNvPr>
          <p:cNvSpPr>
            <a:spLocks/>
          </p:cNvSpPr>
          <p:nvPr/>
        </p:nvSpPr>
        <p:spPr bwMode="auto">
          <a:xfrm>
            <a:off x="6461125" y="4270375"/>
            <a:ext cx="3175" cy="1039813"/>
          </a:xfrm>
          <a:custGeom>
            <a:avLst/>
            <a:gdLst>
              <a:gd name="T0" fmla="*/ 0 w 2"/>
              <a:gd name="T1" fmla="*/ 0 h 655"/>
              <a:gd name="T2" fmla="*/ 2 w 2"/>
              <a:gd name="T3" fmla="*/ 655 h 655"/>
              <a:gd name="T4" fmla="*/ 0 60000 65536"/>
              <a:gd name="T5" fmla="*/ 0 60000 65536"/>
              <a:gd name="T6" fmla="*/ 0 w 2"/>
              <a:gd name="T7" fmla="*/ 0 h 655"/>
              <a:gd name="T8" fmla="*/ 2 w 2"/>
              <a:gd name="T9" fmla="*/ 655 h 6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655">
                <a:moveTo>
                  <a:pt x="0" y="0"/>
                </a:moveTo>
                <a:lnTo>
                  <a:pt x="2" y="655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481" name="Freeform 17">
            <a:extLst>
              <a:ext uri="{FF2B5EF4-FFF2-40B4-BE49-F238E27FC236}">
                <a16:creationId xmlns:a16="http://schemas.microsoft.com/office/drawing/2014/main" xmlns="" id="{A0AA7EB4-F671-4ED1-B981-5CD96221DE7B}"/>
              </a:ext>
            </a:extLst>
          </p:cNvPr>
          <p:cNvSpPr>
            <a:spLocks/>
          </p:cNvSpPr>
          <p:nvPr/>
        </p:nvSpPr>
        <p:spPr bwMode="auto">
          <a:xfrm>
            <a:off x="6686550" y="4102100"/>
            <a:ext cx="1588" cy="1052513"/>
          </a:xfrm>
          <a:custGeom>
            <a:avLst/>
            <a:gdLst>
              <a:gd name="T0" fmla="*/ 1 w 1"/>
              <a:gd name="T1" fmla="*/ 0 h 663"/>
              <a:gd name="T2" fmla="*/ 0 w 1"/>
              <a:gd name="T3" fmla="*/ 663 h 663"/>
              <a:gd name="T4" fmla="*/ 0 60000 65536"/>
              <a:gd name="T5" fmla="*/ 0 60000 65536"/>
              <a:gd name="T6" fmla="*/ 0 w 1"/>
              <a:gd name="T7" fmla="*/ 0 h 663"/>
              <a:gd name="T8" fmla="*/ 1 w 1"/>
              <a:gd name="T9" fmla="*/ 663 h 6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63">
                <a:moveTo>
                  <a:pt x="1" y="0"/>
                </a:moveTo>
                <a:lnTo>
                  <a:pt x="0" y="663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86" name="Text Box 18">
            <a:extLst>
              <a:ext uri="{FF2B5EF4-FFF2-40B4-BE49-F238E27FC236}">
                <a16:creationId xmlns:a16="http://schemas.microsoft.com/office/drawing/2014/main" xmlns="" id="{968A4A19-D680-410D-A7CA-93D6BBA72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5481638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H</a:t>
            </a:r>
          </a:p>
        </p:txBody>
      </p:sp>
      <p:sp>
        <p:nvSpPr>
          <p:cNvPr id="7187" name="Text Box 19">
            <a:extLst>
              <a:ext uri="{FF2B5EF4-FFF2-40B4-BE49-F238E27FC236}">
                <a16:creationId xmlns:a16="http://schemas.microsoft.com/office/drawing/2014/main" xmlns="" id="{C52A350E-35CD-482F-A9A9-7991F66EA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2025" y="4192588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A</a:t>
            </a:r>
          </a:p>
        </p:txBody>
      </p:sp>
      <p:sp>
        <p:nvSpPr>
          <p:cNvPr id="7188" name="Text Box 20">
            <a:extLst>
              <a:ext uri="{FF2B5EF4-FFF2-40B4-BE49-F238E27FC236}">
                <a16:creationId xmlns:a16="http://schemas.microsoft.com/office/drawing/2014/main" xmlns="" id="{D50D37E9-B18A-46F2-BAC8-9C5EBE911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4221163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B</a:t>
            </a:r>
          </a:p>
        </p:txBody>
      </p:sp>
      <p:sp>
        <p:nvSpPr>
          <p:cNvPr id="7189" name="Text Box 21">
            <a:extLst>
              <a:ext uri="{FF2B5EF4-FFF2-40B4-BE49-F238E27FC236}">
                <a16:creationId xmlns:a16="http://schemas.microsoft.com/office/drawing/2014/main" xmlns="" id="{72566F62-A337-4538-8A82-2075C76A5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1525" y="3862388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C</a:t>
            </a:r>
          </a:p>
        </p:txBody>
      </p:sp>
      <p:sp>
        <p:nvSpPr>
          <p:cNvPr id="7190" name="Text Box 22">
            <a:extLst>
              <a:ext uri="{FF2B5EF4-FFF2-40B4-BE49-F238E27FC236}">
                <a16:creationId xmlns:a16="http://schemas.microsoft.com/office/drawing/2014/main" xmlns="" id="{22BE35E8-9BB9-48F9-B970-E8D5E0E04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3013" y="3862388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D</a:t>
            </a:r>
          </a:p>
        </p:txBody>
      </p:sp>
      <p:sp>
        <p:nvSpPr>
          <p:cNvPr id="62487" name="Text Box 23">
            <a:extLst>
              <a:ext uri="{FF2B5EF4-FFF2-40B4-BE49-F238E27FC236}">
                <a16:creationId xmlns:a16="http://schemas.microsoft.com/office/drawing/2014/main" xmlns="" id="{481F0365-9BE7-4979-B151-DD095D329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188" y="5230813"/>
            <a:ext cx="387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A</a:t>
            </a:r>
            <a:r>
              <a:rPr lang="en-US" altLang="zh-CN"/>
              <a:t>’</a:t>
            </a:r>
          </a:p>
        </p:txBody>
      </p:sp>
      <p:sp>
        <p:nvSpPr>
          <p:cNvPr id="62488" name="Text Box 24">
            <a:extLst>
              <a:ext uri="{FF2B5EF4-FFF2-40B4-BE49-F238E27FC236}">
                <a16:creationId xmlns:a16="http://schemas.microsoft.com/office/drawing/2014/main" xmlns="" id="{1E063061-9A07-4DAE-B00A-4B35B12E1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5218113"/>
            <a:ext cx="387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B</a:t>
            </a:r>
            <a:r>
              <a:rPr lang="en-US" altLang="zh-CN"/>
              <a:t>’</a:t>
            </a:r>
          </a:p>
        </p:txBody>
      </p:sp>
      <p:sp>
        <p:nvSpPr>
          <p:cNvPr id="62489" name="Text Box 25">
            <a:extLst>
              <a:ext uri="{FF2B5EF4-FFF2-40B4-BE49-F238E27FC236}">
                <a16:creationId xmlns:a16="http://schemas.microsoft.com/office/drawing/2014/main" xmlns="" id="{9AFD5499-3028-432E-A633-7B0E0C353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313" y="4911725"/>
            <a:ext cx="40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C</a:t>
            </a:r>
            <a:r>
              <a:rPr lang="en-US" altLang="zh-CN"/>
              <a:t>’</a:t>
            </a:r>
          </a:p>
        </p:txBody>
      </p:sp>
      <p:sp>
        <p:nvSpPr>
          <p:cNvPr id="62490" name="Text Box 26">
            <a:extLst>
              <a:ext uri="{FF2B5EF4-FFF2-40B4-BE49-F238E27FC236}">
                <a16:creationId xmlns:a16="http://schemas.microsoft.com/office/drawing/2014/main" xmlns="" id="{57DCAA4B-B112-4851-9B0F-E60032122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4897438"/>
            <a:ext cx="400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D</a:t>
            </a:r>
            <a:r>
              <a:rPr lang="en-US" altLang="zh-CN"/>
              <a:t>’</a:t>
            </a:r>
          </a:p>
        </p:txBody>
      </p:sp>
      <p:sp>
        <p:nvSpPr>
          <p:cNvPr id="7195" name="Text Box 27">
            <a:extLst>
              <a:ext uri="{FF2B5EF4-FFF2-40B4-BE49-F238E27FC236}">
                <a16:creationId xmlns:a16="http://schemas.microsoft.com/office/drawing/2014/main" xmlns="" id="{24644A15-64E7-46AE-8582-D7D9374E0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525" y="4052888"/>
            <a:ext cx="269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i="1"/>
              <a:t>A</a:t>
            </a:r>
          </a:p>
        </p:txBody>
      </p:sp>
      <p:sp>
        <p:nvSpPr>
          <p:cNvPr id="7196" name="Text Box 28">
            <a:extLst>
              <a:ext uri="{FF2B5EF4-FFF2-40B4-BE49-F238E27FC236}">
                <a16:creationId xmlns:a16="http://schemas.microsoft.com/office/drawing/2014/main" xmlns="" id="{88A5AB7D-DB15-4354-86FC-2E8C21B5D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7463" y="4343400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B</a:t>
            </a:r>
          </a:p>
        </p:txBody>
      </p:sp>
      <p:sp>
        <p:nvSpPr>
          <p:cNvPr id="7197" name="Text Box 29">
            <a:extLst>
              <a:ext uri="{FF2B5EF4-FFF2-40B4-BE49-F238E27FC236}">
                <a16:creationId xmlns:a16="http://schemas.microsoft.com/office/drawing/2014/main" xmlns="" id="{6CFAF875-959C-4CCD-A32C-1C3B21ADB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2113" y="4098925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C</a:t>
            </a:r>
          </a:p>
        </p:txBody>
      </p:sp>
      <p:sp>
        <p:nvSpPr>
          <p:cNvPr id="7198" name="Text Box 30">
            <a:extLst>
              <a:ext uri="{FF2B5EF4-FFF2-40B4-BE49-F238E27FC236}">
                <a16:creationId xmlns:a16="http://schemas.microsoft.com/office/drawing/2014/main" xmlns="" id="{AB4BEC15-07B3-4845-9D7D-4C60CBD78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0" y="3706813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D</a:t>
            </a:r>
          </a:p>
        </p:txBody>
      </p:sp>
      <p:sp>
        <p:nvSpPr>
          <p:cNvPr id="62495" name="Text Box 31">
            <a:extLst>
              <a:ext uri="{FF2B5EF4-FFF2-40B4-BE49-F238E27FC236}">
                <a16:creationId xmlns:a16="http://schemas.microsoft.com/office/drawing/2014/main" xmlns="" id="{9B9922BB-6549-4D63-A7F7-8F487E140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8950" y="5256213"/>
            <a:ext cx="387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A</a:t>
            </a:r>
            <a:r>
              <a:rPr lang="en-US" altLang="zh-CN"/>
              <a:t>’</a:t>
            </a:r>
          </a:p>
        </p:txBody>
      </p:sp>
      <p:sp>
        <p:nvSpPr>
          <p:cNvPr id="62496" name="Text Box 32">
            <a:extLst>
              <a:ext uri="{FF2B5EF4-FFF2-40B4-BE49-F238E27FC236}">
                <a16:creationId xmlns:a16="http://schemas.microsoft.com/office/drawing/2014/main" xmlns="" id="{0D392E2B-83B7-451A-90C5-B47CB5DBA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8588" y="5256213"/>
            <a:ext cx="387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B</a:t>
            </a:r>
            <a:r>
              <a:rPr lang="en-US" altLang="zh-CN"/>
              <a:t>’</a:t>
            </a:r>
          </a:p>
        </p:txBody>
      </p:sp>
      <p:sp>
        <p:nvSpPr>
          <p:cNvPr id="62497" name="Text Box 33">
            <a:extLst>
              <a:ext uri="{FF2B5EF4-FFF2-40B4-BE49-F238E27FC236}">
                <a16:creationId xmlns:a16="http://schemas.microsoft.com/office/drawing/2014/main" xmlns="" id="{0AF2F63F-B52E-4993-93B5-582FDF141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9100" y="4838700"/>
            <a:ext cx="40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C</a:t>
            </a:r>
            <a:r>
              <a:rPr lang="en-US" altLang="zh-CN"/>
              <a:t>’</a:t>
            </a:r>
          </a:p>
        </p:txBody>
      </p:sp>
      <p:sp>
        <p:nvSpPr>
          <p:cNvPr id="62498" name="Text Box 34">
            <a:extLst>
              <a:ext uri="{FF2B5EF4-FFF2-40B4-BE49-F238E27FC236}">
                <a16:creationId xmlns:a16="http://schemas.microsoft.com/office/drawing/2014/main" xmlns="" id="{F0076588-836A-4F11-A302-501655AA3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840288"/>
            <a:ext cx="400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D</a:t>
            </a:r>
            <a:r>
              <a:rPr lang="en-US" altLang="zh-CN"/>
              <a:t>’</a:t>
            </a:r>
          </a:p>
        </p:txBody>
      </p:sp>
      <p:sp>
        <p:nvSpPr>
          <p:cNvPr id="7203" name="Text Box 35">
            <a:extLst>
              <a:ext uri="{FF2B5EF4-FFF2-40B4-BE49-F238E27FC236}">
                <a16:creationId xmlns:a16="http://schemas.microsoft.com/office/drawing/2014/main" xmlns="" id="{3F225C52-145F-40CA-9D9E-1BE5869C9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0613" y="3375025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A</a:t>
            </a:r>
          </a:p>
        </p:txBody>
      </p:sp>
      <p:sp>
        <p:nvSpPr>
          <p:cNvPr id="7204" name="Text Box 36">
            <a:extLst>
              <a:ext uri="{FF2B5EF4-FFF2-40B4-BE49-F238E27FC236}">
                <a16:creationId xmlns:a16="http://schemas.microsoft.com/office/drawing/2014/main" xmlns="" id="{DA7F8CD3-8994-4FC6-BD62-FD16A8B3E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2838" y="4092575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B</a:t>
            </a:r>
          </a:p>
        </p:txBody>
      </p:sp>
      <p:sp>
        <p:nvSpPr>
          <p:cNvPr id="7205" name="Text Box 37">
            <a:extLst>
              <a:ext uri="{FF2B5EF4-FFF2-40B4-BE49-F238E27FC236}">
                <a16:creationId xmlns:a16="http://schemas.microsoft.com/office/drawing/2014/main" xmlns="" id="{2CED4CF6-D7BD-4458-B950-5F594D839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100" y="3906838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C</a:t>
            </a:r>
          </a:p>
        </p:txBody>
      </p:sp>
      <p:sp>
        <p:nvSpPr>
          <p:cNvPr id="7206" name="Text Box 38">
            <a:extLst>
              <a:ext uri="{FF2B5EF4-FFF2-40B4-BE49-F238E27FC236}">
                <a16:creationId xmlns:a16="http://schemas.microsoft.com/office/drawing/2014/main" xmlns="" id="{501D44F8-EA6F-4524-9583-B8EC4F37A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100" y="3141663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D</a:t>
            </a:r>
          </a:p>
        </p:txBody>
      </p:sp>
      <p:sp>
        <p:nvSpPr>
          <p:cNvPr id="62503" name="Text Box 39">
            <a:extLst>
              <a:ext uri="{FF2B5EF4-FFF2-40B4-BE49-F238E27FC236}">
                <a16:creationId xmlns:a16="http://schemas.microsoft.com/office/drawing/2014/main" xmlns="" id="{AA1181B6-2DE2-45B2-B5B3-7B5E39DBB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800" y="5272088"/>
            <a:ext cx="742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A’(B’)</a:t>
            </a:r>
          </a:p>
        </p:txBody>
      </p:sp>
      <p:sp>
        <p:nvSpPr>
          <p:cNvPr id="62504" name="Text Box 40">
            <a:extLst>
              <a:ext uri="{FF2B5EF4-FFF2-40B4-BE49-F238E27FC236}">
                <a16:creationId xmlns:a16="http://schemas.microsoft.com/office/drawing/2014/main" xmlns="" id="{F072526F-F34F-48AE-9EE1-B65AAB3F9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100" y="49117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D’(C</a:t>
            </a:r>
            <a:r>
              <a:rPr lang="en-US" altLang="zh-CN"/>
              <a:t>’)</a:t>
            </a:r>
          </a:p>
        </p:txBody>
      </p:sp>
      <p:sp>
        <p:nvSpPr>
          <p:cNvPr id="7209" name="Text Box 41">
            <a:extLst>
              <a:ext uri="{FF2B5EF4-FFF2-40B4-BE49-F238E27FC236}">
                <a16:creationId xmlns:a16="http://schemas.microsoft.com/office/drawing/2014/main" xmlns="" id="{970AA1A0-CF58-4092-B767-86607E4B87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288" y="5761038"/>
            <a:ext cx="463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(1)</a:t>
            </a:r>
          </a:p>
        </p:txBody>
      </p:sp>
      <p:sp>
        <p:nvSpPr>
          <p:cNvPr id="7210" name="Text Box 42">
            <a:extLst>
              <a:ext uri="{FF2B5EF4-FFF2-40B4-BE49-F238E27FC236}">
                <a16:creationId xmlns:a16="http://schemas.microsoft.com/office/drawing/2014/main" xmlns="" id="{A92ABBDD-A26C-493C-9AEC-047FE85D3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9175" y="5751513"/>
            <a:ext cx="463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(2)</a:t>
            </a:r>
          </a:p>
        </p:txBody>
      </p:sp>
      <p:sp>
        <p:nvSpPr>
          <p:cNvPr id="7211" name="Text Box 43">
            <a:extLst>
              <a:ext uri="{FF2B5EF4-FFF2-40B4-BE49-F238E27FC236}">
                <a16:creationId xmlns:a16="http://schemas.microsoft.com/office/drawing/2014/main" xmlns="" id="{05F64515-2645-4CE2-9F20-A5BF5B795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2713" y="5713413"/>
            <a:ext cx="463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(3)</a:t>
            </a:r>
          </a:p>
        </p:txBody>
      </p:sp>
      <p:sp>
        <p:nvSpPr>
          <p:cNvPr id="7212" name="Text Box 44">
            <a:extLst>
              <a:ext uri="{FF2B5EF4-FFF2-40B4-BE49-F238E27FC236}">
                <a16:creationId xmlns:a16="http://schemas.microsoft.com/office/drawing/2014/main" xmlns="" id="{7761EE43-01B8-40C3-9675-72F3B5318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413" y="41275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>
              <a:solidFill>
                <a:srgbClr val="FF0000"/>
              </a:solidFill>
            </a:endParaRPr>
          </a:p>
        </p:txBody>
      </p:sp>
      <p:sp>
        <p:nvSpPr>
          <p:cNvPr id="62509" name="Freeform 45">
            <a:extLst>
              <a:ext uri="{FF2B5EF4-FFF2-40B4-BE49-F238E27FC236}">
                <a16:creationId xmlns:a16="http://schemas.microsoft.com/office/drawing/2014/main" xmlns="" id="{F9564AF1-E205-485A-A375-93F72EBB54CD}"/>
              </a:ext>
            </a:extLst>
          </p:cNvPr>
          <p:cNvSpPr>
            <a:spLocks/>
          </p:cNvSpPr>
          <p:nvPr/>
        </p:nvSpPr>
        <p:spPr bwMode="auto">
          <a:xfrm>
            <a:off x="4826000" y="3978275"/>
            <a:ext cx="9525" cy="1012825"/>
          </a:xfrm>
          <a:custGeom>
            <a:avLst/>
            <a:gdLst>
              <a:gd name="T0" fmla="*/ 0 w 6"/>
              <a:gd name="T1" fmla="*/ 0 h 638"/>
              <a:gd name="T2" fmla="*/ 6 w 6"/>
              <a:gd name="T3" fmla="*/ 638 h 638"/>
              <a:gd name="T4" fmla="*/ 0 60000 65536"/>
              <a:gd name="T5" fmla="*/ 0 60000 65536"/>
              <a:gd name="T6" fmla="*/ 0 w 6"/>
              <a:gd name="T7" fmla="*/ 0 h 638"/>
              <a:gd name="T8" fmla="*/ 6 w 6"/>
              <a:gd name="T9" fmla="*/ 638 h 63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638">
                <a:moveTo>
                  <a:pt x="0" y="0"/>
                </a:moveTo>
                <a:lnTo>
                  <a:pt x="6" y="638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14" name="Rectangle 49">
            <a:extLst>
              <a:ext uri="{FF2B5EF4-FFF2-40B4-BE49-F238E27FC236}">
                <a16:creationId xmlns:a16="http://schemas.microsoft.com/office/drawing/2014/main" xmlns="" id="{45A4B0CC-B1B8-4EF8-B743-DC0810BE43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692150"/>
            <a:ext cx="8604250" cy="2232025"/>
          </a:xfrm>
        </p:spPr>
        <p:txBody>
          <a:bodyPr/>
          <a:lstStyle/>
          <a:p>
            <a:pPr algn="l" eaLnBrk="1" hangingPunct="1"/>
            <a:r>
              <a:rPr lang="en-US" altLang="zh-CN" sz="2800" b="1" dirty="0">
                <a:solidFill>
                  <a:srgbClr val="FF0000"/>
                </a:solidFill>
              </a:rPr>
              <a:t>             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正投影</a:t>
            </a:r>
            <a:r>
              <a:rPr lang="en-US" altLang="zh-CN" sz="2800" b="1" dirty="0">
                <a:solidFill>
                  <a:srgbClr val="0033CC"/>
                </a:solidFill>
              </a:rPr>
              <a:t/>
            </a:r>
            <a:br>
              <a:rPr lang="en-US" altLang="zh-CN" sz="2800" b="1" dirty="0">
                <a:solidFill>
                  <a:srgbClr val="0033CC"/>
                </a:solidFill>
              </a:rPr>
            </a:br>
            <a:r>
              <a:rPr lang="en-US" altLang="zh-CN" sz="2800" b="1" dirty="0">
                <a:solidFill>
                  <a:srgbClr val="0033CC"/>
                </a:solidFill>
              </a:rPr>
              <a:t/>
            </a:r>
            <a:br>
              <a:rPr lang="en-US" altLang="zh-CN" sz="2800" b="1" dirty="0">
                <a:solidFill>
                  <a:srgbClr val="0033CC"/>
                </a:solidFill>
              </a:rPr>
            </a:br>
            <a:r>
              <a:rPr lang="zh-CN" altLang="en-US" sz="2800" b="1" dirty="0">
                <a:solidFill>
                  <a:srgbClr val="0033CC"/>
                </a:solidFill>
              </a:rPr>
              <a:t>如图，把个平行四边形</a:t>
            </a:r>
            <a:r>
              <a:rPr lang="en-US" altLang="zh-CN" sz="2800" b="1" i="1" dirty="0">
                <a:solidFill>
                  <a:srgbClr val="0033CC"/>
                </a:solidFill>
              </a:rPr>
              <a:t>ABCD</a:t>
            </a:r>
            <a:r>
              <a:rPr lang="zh-CN" altLang="en-US" sz="2800" b="1" dirty="0">
                <a:solidFill>
                  <a:srgbClr val="0033CC"/>
                </a:solidFill>
              </a:rPr>
              <a:t>放在三个不同的位置：</a:t>
            </a:r>
            <a:br>
              <a:rPr lang="zh-CN" altLang="en-US" sz="2800" b="1" dirty="0">
                <a:solidFill>
                  <a:srgbClr val="0033CC"/>
                </a:solidFill>
              </a:rPr>
            </a:br>
            <a:r>
              <a:rPr lang="zh-CN" altLang="en-US" sz="2800" b="1" dirty="0">
                <a:solidFill>
                  <a:srgbClr val="0033CC"/>
                </a:solidFill>
              </a:rPr>
              <a:t>规律总结：</a:t>
            </a:r>
            <a:r>
              <a:rPr lang="zh-CN" altLang="en-US" sz="2800" b="1" dirty="0">
                <a:solidFill>
                  <a:srgbClr val="336600"/>
                </a:solidFill>
              </a:rPr>
              <a:t>课本</a:t>
            </a:r>
            <a:r>
              <a:rPr lang="en-US" altLang="zh-CN" sz="2800" b="1" dirty="0">
                <a:solidFill>
                  <a:srgbClr val="336600"/>
                </a:solidFill>
              </a:rPr>
              <a:t>167</a:t>
            </a:r>
            <a:r>
              <a:rPr lang="zh-CN" altLang="en-US" sz="2800" b="1" dirty="0">
                <a:solidFill>
                  <a:srgbClr val="336600"/>
                </a:solidFill>
              </a:rPr>
              <a:t>页划下来</a:t>
            </a:r>
            <a:r>
              <a:rPr lang="en-US" altLang="zh-CN" sz="2800" b="1" dirty="0">
                <a:solidFill>
                  <a:srgbClr val="336600"/>
                </a:solidFill>
              </a:rPr>
              <a:t/>
            </a:r>
            <a:br>
              <a:rPr lang="en-US" altLang="zh-CN" sz="2800" b="1" dirty="0">
                <a:solidFill>
                  <a:srgbClr val="336600"/>
                </a:solidFill>
              </a:rPr>
            </a:br>
            <a:r>
              <a:rPr lang="zh-CN" altLang="en-US" sz="2800" b="1" dirty="0">
                <a:solidFill>
                  <a:srgbClr val="FF0000"/>
                </a:solidFill>
              </a:rPr>
              <a:t>平行形不变、倾斜形改变、垂直成线段</a:t>
            </a:r>
            <a:r>
              <a:rPr lang="zh-CN" altLang="en-US" sz="2800" b="1" dirty="0">
                <a:solidFill>
                  <a:srgbClr val="0033CC"/>
                </a:solidFill>
              </a:rPr>
              <a:t/>
            </a:r>
            <a:br>
              <a:rPr lang="zh-CN" altLang="en-US" sz="2800" b="1" dirty="0">
                <a:solidFill>
                  <a:srgbClr val="0033CC"/>
                </a:solidFill>
              </a:rPr>
            </a:br>
            <a:endParaRPr lang="zh-CN" altLang="en-US" sz="28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2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2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62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2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6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animBg="1"/>
      <p:bldP spid="62475" grpId="0" animBg="1"/>
      <p:bldP spid="62476" grpId="0" animBg="1"/>
      <p:bldP spid="62478" grpId="0" animBg="1"/>
      <p:bldP spid="62480" grpId="0" animBg="1"/>
      <p:bldP spid="62481" grpId="0" animBg="1"/>
      <p:bldP spid="62487" grpId="0"/>
      <p:bldP spid="62488" grpId="0"/>
      <p:bldP spid="62489" grpId="0"/>
      <p:bldP spid="62490" grpId="0"/>
      <p:bldP spid="62495" grpId="0"/>
      <p:bldP spid="62496" grpId="0"/>
      <p:bldP spid="62497" grpId="0"/>
      <p:bldP spid="62498" grpId="0"/>
      <p:bldP spid="62503" grpId="0"/>
      <p:bldP spid="62504" grpId="0"/>
      <p:bldP spid="6250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AutoShape 2">
            <a:extLst>
              <a:ext uri="{FF2B5EF4-FFF2-40B4-BE49-F238E27FC236}">
                <a16:creationId xmlns:a16="http://schemas.microsoft.com/office/drawing/2014/main" xmlns="" id="{5673DD9D-CDAC-4C8A-8D9D-85560669BFC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31800" y="5003800"/>
            <a:ext cx="2862263" cy="539750"/>
          </a:xfrm>
          <a:prstGeom prst="parallelogram">
            <a:avLst>
              <a:gd name="adj" fmla="val 12744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0419" name="AutoShape 3">
            <a:extLst>
              <a:ext uri="{FF2B5EF4-FFF2-40B4-BE49-F238E27FC236}">
                <a16:creationId xmlns:a16="http://schemas.microsoft.com/office/drawing/2014/main" xmlns="" id="{0B7157BA-115C-4BC8-A1AB-1BFF04C6160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140075" y="5003800"/>
            <a:ext cx="2862263" cy="539750"/>
          </a:xfrm>
          <a:prstGeom prst="parallelogram">
            <a:avLst>
              <a:gd name="adj" fmla="val 12744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0420" name="AutoShape 4">
            <a:extLst>
              <a:ext uri="{FF2B5EF4-FFF2-40B4-BE49-F238E27FC236}">
                <a16:creationId xmlns:a16="http://schemas.microsoft.com/office/drawing/2014/main" xmlns="" id="{D804D23A-A3FB-4605-A9F1-4E556AB7D44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76925" y="5003800"/>
            <a:ext cx="2862263" cy="539750"/>
          </a:xfrm>
          <a:prstGeom prst="parallelogram">
            <a:avLst>
              <a:gd name="adj" fmla="val 12744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0421" name="Freeform 5">
            <a:extLst>
              <a:ext uri="{FF2B5EF4-FFF2-40B4-BE49-F238E27FC236}">
                <a16:creationId xmlns:a16="http://schemas.microsoft.com/office/drawing/2014/main" xmlns="" id="{3A1461E9-368D-43C2-85A7-9A7425726927}"/>
              </a:ext>
            </a:extLst>
          </p:cNvPr>
          <p:cNvSpPr>
            <a:spLocks/>
          </p:cNvSpPr>
          <p:nvPr/>
        </p:nvSpPr>
        <p:spPr bwMode="auto">
          <a:xfrm>
            <a:off x="6415088" y="5129213"/>
            <a:ext cx="995362" cy="242887"/>
          </a:xfrm>
          <a:custGeom>
            <a:avLst/>
            <a:gdLst>
              <a:gd name="T0" fmla="*/ 0 w 627"/>
              <a:gd name="T1" fmla="*/ 2 h 153"/>
              <a:gd name="T2" fmla="*/ 173 w 627"/>
              <a:gd name="T3" fmla="*/ 147 h 153"/>
              <a:gd name="T4" fmla="*/ 627 w 627"/>
              <a:gd name="T5" fmla="*/ 153 h 153"/>
              <a:gd name="T6" fmla="*/ 0 w 627"/>
              <a:gd name="T7" fmla="*/ 0 h 153"/>
              <a:gd name="T8" fmla="*/ 0 60000 65536"/>
              <a:gd name="T9" fmla="*/ 0 60000 65536"/>
              <a:gd name="T10" fmla="*/ 0 60000 65536"/>
              <a:gd name="T11" fmla="*/ 0 60000 65536"/>
              <a:gd name="T12" fmla="*/ 0 w 627"/>
              <a:gd name="T13" fmla="*/ 0 h 153"/>
              <a:gd name="T14" fmla="*/ 627 w 627"/>
              <a:gd name="T15" fmla="*/ 153 h 1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7" h="153">
                <a:moveTo>
                  <a:pt x="0" y="2"/>
                </a:moveTo>
                <a:lnTo>
                  <a:pt x="173" y="147"/>
                </a:lnTo>
                <a:lnTo>
                  <a:pt x="627" y="153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2" name="Freeform 6">
            <a:extLst>
              <a:ext uri="{FF2B5EF4-FFF2-40B4-BE49-F238E27FC236}">
                <a16:creationId xmlns:a16="http://schemas.microsoft.com/office/drawing/2014/main" xmlns="" id="{72646A43-63F4-46E4-BFB1-8CDE1CD4F3EB}"/>
              </a:ext>
            </a:extLst>
          </p:cNvPr>
          <p:cNvSpPr>
            <a:spLocks/>
          </p:cNvSpPr>
          <p:nvPr/>
        </p:nvSpPr>
        <p:spPr bwMode="auto">
          <a:xfrm>
            <a:off x="3581400" y="5094288"/>
            <a:ext cx="998538" cy="276225"/>
          </a:xfrm>
          <a:custGeom>
            <a:avLst/>
            <a:gdLst>
              <a:gd name="T0" fmla="*/ 0 w 629"/>
              <a:gd name="T1" fmla="*/ 0 h 174"/>
              <a:gd name="T2" fmla="*/ 198 w 629"/>
              <a:gd name="T3" fmla="*/ 168 h 174"/>
              <a:gd name="T4" fmla="*/ 629 w 629"/>
              <a:gd name="T5" fmla="*/ 174 h 174"/>
              <a:gd name="T6" fmla="*/ 1 w 629"/>
              <a:gd name="T7" fmla="*/ 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629"/>
              <a:gd name="T13" fmla="*/ 0 h 174"/>
              <a:gd name="T14" fmla="*/ 629 w 629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9" h="174">
                <a:moveTo>
                  <a:pt x="0" y="0"/>
                </a:moveTo>
                <a:lnTo>
                  <a:pt x="198" y="168"/>
                </a:lnTo>
                <a:lnTo>
                  <a:pt x="629" y="174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9" name="Freeform 7">
            <a:extLst>
              <a:ext uri="{FF2B5EF4-FFF2-40B4-BE49-F238E27FC236}">
                <a16:creationId xmlns:a16="http://schemas.microsoft.com/office/drawing/2014/main" xmlns="" id="{C7DC3F1D-A1F6-4FAD-9216-575494B059C1}"/>
              </a:ext>
            </a:extLst>
          </p:cNvPr>
          <p:cNvSpPr>
            <a:spLocks/>
          </p:cNvSpPr>
          <p:nvPr/>
        </p:nvSpPr>
        <p:spPr bwMode="auto">
          <a:xfrm>
            <a:off x="1036638" y="4032250"/>
            <a:ext cx="1006475" cy="263525"/>
          </a:xfrm>
          <a:custGeom>
            <a:avLst/>
            <a:gdLst>
              <a:gd name="T0" fmla="*/ 1 w 634"/>
              <a:gd name="T1" fmla="*/ 4 h 166"/>
              <a:gd name="T2" fmla="*/ 205 w 634"/>
              <a:gd name="T3" fmla="*/ 165 h 166"/>
              <a:gd name="T4" fmla="*/ 634 w 634"/>
              <a:gd name="T5" fmla="*/ 166 h 166"/>
              <a:gd name="T6" fmla="*/ 0 w 634"/>
              <a:gd name="T7" fmla="*/ 0 h 166"/>
              <a:gd name="T8" fmla="*/ 0 60000 65536"/>
              <a:gd name="T9" fmla="*/ 0 60000 65536"/>
              <a:gd name="T10" fmla="*/ 0 60000 65536"/>
              <a:gd name="T11" fmla="*/ 0 60000 65536"/>
              <a:gd name="T12" fmla="*/ 0 w 634"/>
              <a:gd name="T13" fmla="*/ 0 h 166"/>
              <a:gd name="T14" fmla="*/ 634 w 634"/>
              <a:gd name="T15" fmla="*/ 166 h 1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4" h="166">
                <a:moveTo>
                  <a:pt x="1" y="4"/>
                </a:moveTo>
                <a:lnTo>
                  <a:pt x="205" y="165"/>
                </a:lnTo>
                <a:lnTo>
                  <a:pt x="634" y="166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0" name="Freeform 8">
            <a:extLst>
              <a:ext uri="{FF2B5EF4-FFF2-40B4-BE49-F238E27FC236}">
                <a16:creationId xmlns:a16="http://schemas.microsoft.com/office/drawing/2014/main" xmlns="" id="{A1BF13D4-7E4F-4855-A5C2-B74E7A4B8F69}"/>
              </a:ext>
            </a:extLst>
          </p:cNvPr>
          <p:cNvSpPr>
            <a:spLocks/>
          </p:cNvSpPr>
          <p:nvPr/>
        </p:nvSpPr>
        <p:spPr bwMode="auto">
          <a:xfrm>
            <a:off x="3833813" y="4013200"/>
            <a:ext cx="1022350" cy="276225"/>
          </a:xfrm>
          <a:custGeom>
            <a:avLst/>
            <a:gdLst>
              <a:gd name="T0" fmla="*/ 0 w 644"/>
              <a:gd name="T1" fmla="*/ 3 h 174"/>
              <a:gd name="T2" fmla="*/ 218 w 644"/>
              <a:gd name="T3" fmla="*/ 168 h 174"/>
              <a:gd name="T4" fmla="*/ 644 w 644"/>
              <a:gd name="T5" fmla="*/ 174 h 174"/>
              <a:gd name="T6" fmla="*/ 0 w 644"/>
              <a:gd name="T7" fmla="*/ 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644"/>
              <a:gd name="T13" fmla="*/ 0 h 174"/>
              <a:gd name="T14" fmla="*/ 644 w 644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4" h="174">
                <a:moveTo>
                  <a:pt x="0" y="3"/>
                </a:moveTo>
                <a:lnTo>
                  <a:pt x="218" y="168"/>
                </a:lnTo>
                <a:lnTo>
                  <a:pt x="644" y="174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1" name="Freeform 9">
            <a:extLst>
              <a:ext uri="{FF2B5EF4-FFF2-40B4-BE49-F238E27FC236}">
                <a16:creationId xmlns:a16="http://schemas.microsoft.com/office/drawing/2014/main" xmlns="" id="{BBEFC255-1D0E-4144-8F39-90673334DF8F}"/>
              </a:ext>
            </a:extLst>
          </p:cNvPr>
          <p:cNvSpPr>
            <a:spLocks/>
          </p:cNvSpPr>
          <p:nvPr/>
        </p:nvSpPr>
        <p:spPr bwMode="auto">
          <a:xfrm>
            <a:off x="6413500" y="4133850"/>
            <a:ext cx="989013" cy="234950"/>
          </a:xfrm>
          <a:custGeom>
            <a:avLst/>
            <a:gdLst>
              <a:gd name="T0" fmla="*/ 0 w 623"/>
              <a:gd name="T1" fmla="*/ 2 h 148"/>
              <a:gd name="T2" fmla="*/ 168 w 623"/>
              <a:gd name="T3" fmla="*/ 134 h 148"/>
              <a:gd name="T4" fmla="*/ 623 w 623"/>
              <a:gd name="T5" fmla="*/ 148 h 148"/>
              <a:gd name="T6" fmla="*/ 3 w 623"/>
              <a:gd name="T7" fmla="*/ 0 h 148"/>
              <a:gd name="T8" fmla="*/ 0 60000 65536"/>
              <a:gd name="T9" fmla="*/ 0 60000 65536"/>
              <a:gd name="T10" fmla="*/ 0 60000 65536"/>
              <a:gd name="T11" fmla="*/ 0 60000 65536"/>
              <a:gd name="T12" fmla="*/ 0 w 623"/>
              <a:gd name="T13" fmla="*/ 0 h 148"/>
              <a:gd name="T14" fmla="*/ 623 w 623"/>
              <a:gd name="T15" fmla="*/ 148 h 1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3" h="148">
                <a:moveTo>
                  <a:pt x="0" y="2"/>
                </a:moveTo>
                <a:lnTo>
                  <a:pt x="168" y="134"/>
                </a:lnTo>
                <a:lnTo>
                  <a:pt x="623" y="148"/>
                </a:lnTo>
                <a:lnTo>
                  <a:pt x="3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6" name="Freeform 10">
            <a:extLst>
              <a:ext uri="{FF2B5EF4-FFF2-40B4-BE49-F238E27FC236}">
                <a16:creationId xmlns:a16="http://schemas.microsoft.com/office/drawing/2014/main" xmlns="" id="{9A59F678-990E-44DE-835F-BB7416450DCB}"/>
              </a:ext>
            </a:extLst>
          </p:cNvPr>
          <p:cNvSpPr>
            <a:spLocks/>
          </p:cNvSpPr>
          <p:nvPr/>
        </p:nvSpPr>
        <p:spPr bwMode="auto">
          <a:xfrm>
            <a:off x="747713" y="5146675"/>
            <a:ext cx="1355725" cy="363538"/>
          </a:xfrm>
          <a:custGeom>
            <a:avLst/>
            <a:gdLst>
              <a:gd name="T0" fmla="*/ 2 w 854"/>
              <a:gd name="T1" fmla="*/ 1 h 229"/>
              <a:gd name="T2" fmla="*/ 272 w 854"/>
              <a:gd name="T3" fmla="*/ 229 h 229"/>
              <a:gd name="T4" fmla="*/ 854 w 854"/>
              <a:gd name="T5" fmla="*/ 216 h 229"/>
              <a:gd name="T6" fmla="*/ 0 w 854"/>
              <a:gd name="T7" fmla="*/ 0 h 229"/>
              <a:gd name="T8" fmla="*/ 0 60000 65536"/>
              <a:gd name="T9" fmla="*/ 0 60000 65536"/>
              <a:gd name="T10" fmla="*/ 0 60000 65536"/>
              <a:gd name="T11" fmla="*/ 0 60000 65536"/>
              <a:gd name="T12" fmla="*/ 0 w 854"/>
              <a:gd name="T13" fmla="*/ 0 h 229"/>
              <a:gd name="T14" fmla="*/ 854 w 854"/>
              <a:gd name="T15" fmla="*/ 229 h 2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4" h="229">
                <a:moveTo>
                  <a:pt x="2" y="1"/>
                </a:moveTo>
                <a:lnTo>
                  <a:pt x="272" y="229"/>
                </a:lnTo>
                <a:lnTo>
                  <a:pt x="854" y="216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xmlns="" id="{C1F3088D-2AF0-4277-A3B1-773C141CB934}"/>
              </a:ext>
            </a:extLst>
          </p:cNvPr>
          <p:cNvGrpSpPr>
            <a:grpSpLocks/>
          </p:cNvGrpSpPr>
          <p:nvPr/>
        </p:nvGrpSpPr>
        <p:grpSpPr bwMode="auto">
          <a:xfrm>
            <a:off x="746125" y="908050"/>
            <a:ext cx="1350963" cy="4606925"/>
            <a:chOff x="442" y="562"/>
            <a:chExt cx="879" cy="2892"/>
          </a:xfrm>
        </p:grpSpPr>
        <p:sp>
          <p:nvSpPr>
            <p:cNvPr id="3100" name="Line 12">
              <a:extLst>
                <a:ext uri="{FF2B5EF4-FFF2-40B4-BE49-F238E27FC236}">
                  <a16:creationId xmlns:a16="http://schemas.microsoft.com/office/drawing/2014/main" xmlns="" id="{7347A721-3AC6-45FA-A379-5D48A79994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9" y="572"/>
              <a:ext cx="142" cy="28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Line 13">
              <a:extLst>
                <a:ext uri="{FF2B5EF4-FFF2-40B4-BE49-F238E27FC236}">
                  <a16:creationId xmlns:a16="http://schemas.microsoft.com/office/drawing/2014/main" xmlns="" id="{4B82873D-E527-48DC-BFE0-C96A08174A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5" y="562"/>
              <a:ext cx="454" cy="28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Line 14">
              <a:extLst>
                <a:ext uri="{FF2B5EF4-FFF2-40B4-BE49-F238E27FC236}">
                  <a16:creationId xmlns:a16="http://schemas.microsoft.com/office/drawing/2014/main" xmlns="" id="{AD362D08-59B5-4520-99F9-E9A1CDB0CB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2" y="601"/>
              <a:ext cx="709" cy="26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5">
            <a:extLst>
              <a:ext uri="{FF2B5EF4-FFF2-40B4-BE49-F238E27FC236}">
                <a16:creationId xmlns:a16="http://schemas.microsoft.com/office/drawing/2014/main" xmlns="" id="{66C2B402-9D61-41EB-B71D-C2C6FABAA9D5}"/>
              </a:ext>
            </a:extLst>
          </p:cNvPr>
          <p:cNvGrpSpPr>
            <a:grpSpLocks/>
          </p:cNvGrpSpPr>
          <p:nvPr/>
        </p:nvGrpSpPr>
        <p:grpSpPr bwMode="auto">
          <a:xfrm>
            <a:off x="3581400" y="2798763"/>
            <a:ext cx="1576388" cy="2565400"/>
            <a:chOff x="2256" y="1763"/>
            <a:chExt cx="993" cy="1616"/>
          </a:xfrm>
        </p:grpSpPr>
        <p:sp>
          <p:nvSpPr>
            <p:cNvPr id="3097" name="Line 16">
              <a:extLst>
                <a:ext uri="{FF2B5EF4-FFF2-40B4-BE49-F238E27FC236}">
                  <a16:creationId xmlns:a16="http://schemas.microsoft.com/office/drawing/2014/main" xmlns="" id="{E883FC61-A323-41D9-8675-81FC9CAD6A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80" y="1962"/>
              <a:ext cx="369" cy="14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Line 17">
              <a:extLst>
                <a:ext uri="{FF2B5EF4-FFF2-40B4-BE49-F238E27FC236}">
                  <a16:creationId xmlns:a16="http://schemas.microsoft.com/office/drawing/2014/main" xmlns="" id="{966B27A8-0F7B-445D-9C92-6639BCE390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55" y="1962"/>
              <a:ext cx="369" cy="14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Line 18">
              <a:extLst>
                <a:ext uri="{FF2B5EF4-FFF2-40B4-BE49-F238E27FC236}">
                  <a16:creationId xmlns:a16="http://schemas.microsoft.com/office/drawing/2014/main" xmlns="" id="{71CB6800-5692-49D4-B2E7-ABB790CF6A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56" y="1763"/>
              <a:ext cx="346" cy="144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0435" name="Freeform 19">
            <a:extLst>
              <a:ext uri="{FF2B5EF4-FFF2-40B4-BE49-F238E27FC236}">
                <a16:creationId xmlns:a16="http://schemas.microsoft.com/office/drawing/2014/main" xmlns="" id="{9F0E92FC-9C6C-487D-A198-6B4247AAB539}"/>
              </a:ext>
            </a:extLst>
          </p:cNvPr>
          <p:cNvSpPr>
            <a:spLocks/>
          </p:cNvSpPr>
          <p:nvPr/>
        </p:nvSpPr>
        <p:spPr bwMode="auto">
          <a:xfrm>
            <a:off x="4962525" y="3159125"/>
            <a:ext cx="598488" cy="2206625"/>
          </a:xfrm>
          <a:custGeom>
            <a:avLst/>
            <a:gdLst>
              <a:gd name="T0" fmla="*/ 350 w 377"/>
              <a:gd name="T1" fmla="*/ 0 h 1390"/>
              <a:gd name="T2" fmla="*/ 0 w 377"/>
              <a:gd name="T3" fmla="*/ 1390 h 1390"/>
              <a:gd name="T4" fmla="*/ 377 w 377"/>
              <a:gd name="T5" fmla="*/ 1390 h 1390"/>
              <a:gd name="T6" fmla="*/ 0 60000 65536"/>
              <a:gd name="T7" fmla="*/ 0 60000 65536"/>
              <a:gd name="T8" fmla="*/ 0 60000 65536"/>
              <a:gd name="T9" fmla="*/ 0 w 377"/>
              <a:gd name="T10" fmla="*/ 0 h 1390"/>
              <a:gd name="T11" fmla="*/ 377 w 377"/>
              <a:gd name="T12" fmla="*/ 1390 h 13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7" h="1390">
                <a:moveTo>
                  <a:pt x="350" y="0"/>
                </a:moveTo>
                <a:lnTo>
                  <a:pt x="0" y="1390"/>
                </a:lnTo>
                <a:lnTo>
                  <a:pt x="377" y="139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xmlns="" id="{7E6BBC52-4E72-4535-AF2B-DE67AC387D65}"/>
              </a:ext>
            </a:extLst>
          </p:cNvPr>
          <p:cNvGrpSpPr>
            <a:grpSpLocks/>
          </p:cNvGrpSpPr>
          <p:nvPr/>
        </p:nvGrpSpPr>
        <p:grpSpPr bwMode="auto">
          <a:xfrm>
            <a:off x="6416675" y="3203575"/>
            <a:ext cx="990600" cy="2160588"/>
            <a:chOff x="4042" y="2018"/>
            <a:chExt cx="624" cy="1361"/>
          </a:xfrm>
        </p:grpSpPr>
        <p:sp>
          <p:nvSpPr>
            <p:cNvPr id="3094" name="Line 21">
              <a:extLst>
                <a:ext uri="{FF2B5EF4-FFF2-40B4-BE49-F238E27FC236}">
                  <a16:creationId xmlns:a16="http://schemas.microsoft.com/office/drawing/2014/main" xmlns="" id="{B75066D2-7688-4BB6-B74B-593533716A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6" y="2160"/>
              <a:ext cx="0" cy="121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Line 22">
              <a:extLst>
                <a:ext uri="{FF2B5EF4-FFF2-40B4-BE49-F238E27FC236}">
                  <a16:creationId xmlns:a16="http://schemas.microsoft.com/office/drawing/2014/main" xmlns="" id="{20F1E617-825E-485B-AFAF-3A6BF2EE0F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2" y="2160"/>
              <a:ext cx="0" cy="121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Line 23">
              <a:extLst>
                <a:ext uri="{FF2B5EF4-FFF2-40B4-BE49-F238E27FC236}">
                  <a16:creationId xmlns:a16="http://schemas.microsoft.com/office/drawing/2014/main" xmlns="" id="{CF3E938E-0DBF-48E1-946F-5D56B9B306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2" y="2018"/>
              <a:ext cx="0" cy="121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0440" name="Freeform 24">
            <a:extLst>
              <a:ext uri="{FF2B5EF4-FFF2-40B4-BE49-F238E27FC236}">
                <a16:creationId xmlns:a16="http://schemas.microsoft.com/office/drawing/2014/main" xmlns="" id="{48EC047F-563D-4A36-96F5-2369FBD0E6E8}"/>
              </a:ext>
            </a:extLst>
          </p:cNvPr>
          <p:cNvSpPr>
            <a:spLocks/>
          </p:cNvSpPr>
          <p:nvPr/>
        </p:nvSpPr>
        <p:spPr bwMode="auto">
          <a:xfrm>
            <a:off x="7721600" y="3114675"/>
            <a:ext cx="628650" cy="2251075"/>
          </a:xfrm>
          <a:custGeom>
            <a:avLst/>
            <a:gdLst>
              <a:gd name="T0" fmla="*/ 0 w 396"/>
              <a:gd name="T1" fmla="*/ 0 h 1418"/>
              <a:gd name="T2" fmla="*/ 8 w 396"/>
              <a:gd name="T3" fmla="*/ 1409 h 1418"/>
              <a:gd name="T4" fmla="*/ 396 w 396"/>
              <a:gd name="T5" fmla="*/ 1418 h 1418"/>
              <a:gd name="T6" fmla="*/ 0 60000 65536"/>
              <a:gd name="T7" fmla="*/ 0 60000 65536"/>
              <a:gd name="T8" fmla="*/ 0 60000 65536"/>
              <a:gd name="T9" fmla="*/ 0 w 396"/>
              <a:gd name="T10" fmla="*/ 0 h 1418"/>
              <a:gd name="T11" fmla="*/ 396 w 396"/>
              <a:gd name="T12" fmla="*/ 1418 h 14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" h="1418">
                <a:moveTo>
                  <a:pt x="0" y="0"/>
                </a:moveTo>
                <a:lnTo>
                  <a:pt x="8" y="1409"/>
                </a:lnTo>
                <a:lnTo>
                  <a:pt x="396" y="141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41" name="Text Box 25">
            <a:extLst>
              <a:ext uri="{FF2B5EF4-FFF2-40B4-BE49-F238E27FC236}">
                <a16:creationId xmlns:a16="http://schemas.microsoft.com/office/drawing/2014/main" xmlns="" id="{4854C544-DAEF-4B09-A1BB-032740461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5678488"/>
            <a:ext cx="1576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中心投影</a:t>
            </a:r>
          </a:p>
        </p:txBody>
      </p:sp>
      <p:sp>
        <p:nvSpPr>
          <p:cNvPr id="60442" name="Text Box 26">
            <a:extLst>
              <a:ext uri="{FF2B5EF4-FFF2-40B4-BE49-F238E27FC236}">
                <a16:creationId xmlns:a16="http://schemas.microsoft.com/office/drawing/2014/main" xmlns="" id="{4AEB8F59-4D6A-4F3B-9FAB-C38B28950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7675" y="5768975"/>
            <a:ext cx="1844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平行投影</a:t>
            </a:r>
          </a:p>
        </p:txBody>
      </p:sp>
      <p:sp>
        <p:nvSpPr>
          <p:cNvPr id="60443" name="Text Box 27">
            <a:extLst>
              <a:ext uri="{FF2B5EF4-FFF2-40B4-BE49-F238E27FC236}">
                <a16:creationId xmlns:a16="http://schemas.microsoft.com/office/drawing/2014/main" xmlns="" id="{93FAB391-7619-4CF7-9626-E142A4C24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7650" y="5678488"/>
            <a:ext cx="1844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0000FF"/>
                </a:solidFill>
              </a:rPr>
              <a:t>正投影</a:t>
            </a:r>
          </a:p>
        </p:txBody>
      </p:sp>
      <p:sp>
        <p:nvSpPr>
          <p:cNvPr id="3091" name="Oval 29">
            <a:extLst>
              <a:ext uri="{FF2B5EF4-FFF2-40B4-BE49-F238E27FC236}">
                <a16:creationId xmlns:a16="http://schemas.microsoft.com/office/drawing/2014/main" xmlns="" id="{F40A5957-30E8-4209-AE9A-ED9821431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925" y="898525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2" name="WordArt 31">
            <a:extLst>
              <a:ext uri="{FF2B5EF4-FFF2-40B4-BE49-F238E27FC236}">
                <a16:creationId xmlns:a16="http://schemas.microsoft.com/office/drawing/2014/main" xmlns="" id="{3F8D56A6-8DD4-487E-81F0-F9FA13369B4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76600" y="476250"/>
            <a:ext cx="33115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90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复习回顾</a:t>
            </a:r>
          </a:p>
        </p:txBody>
      </p:sp>
      <p:pic>
        <p:nvPicPr>
          <p:cNvPr id="60452" name="Picture 36">
            <a:extLst>
              <a:ext uri="{FF2B5EF4-FFF2-40B4-BE49-F238E27FC236}">
                <a16:creationId xmlns:a16="http://schemas.microsoft.com/office/drawing/2014/main" xmlns="" id="{A832958F-D1EC-402D-AA71-6CA6001CF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202238"/>
            <a:ext cx="5429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4DDAF54-5A94-461A-A302-B812CA6B246E}"/>
              </a:ext>
            </a:extLst>
          </p:cNvPr>
          <p:cNvSpPr txBox="1"/>
          <p:nvPr/>
        </p:nvSpPr>
        <p:spPr>
          <a:xfrm>
            <a:off x="827584" y="6213476"/>
            <a:ext cx="6582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线段、矩形的投影怎么变？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nimBg="1"/>
      <p:bldP spid="60422" grpId="0" animBg="1"/>
      <p:bldP spid="60426" grpId="0" animBg="1"/>
      <p:bldP spid="60435" grpId="0" animBg="1"/>
      <p:bldP spid="60440" grpId="0" animBg="1"/>
      <p:bldP spid="60441" grpId="0"/>
      <p:bldP spid="60442" grpId="0"/>
      <p:bldP spid="604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105</TotalTime>
  <Words>557</Words>
  <Application>Microsoft Office PowerPoint</Application>
  <PresentationFormat>全屏显示(4:3)</PresentationFormat>
  <Paragraphs>99</Paragraphs>
  <Slides>14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1_自定义设计方案</vt:lpstr>
      <vt:lpstr>演示文稿1</vt:lpstr>
      <vt:lpstr>幻灯片 1</vt:lpstr>
      <vt:lpstr>幻灯片 2</vt:lpstr>
      <vt:lpstr>幻灯片 3</vt:lpstr>
      <vt:lpstr>幻灯片 4</vt:lpstr>
      <vt:lpstr>取一张矩形的纸片，放在阳光下，观察纸片的投影。 </vt:lpstr>
      <vt:lpstr>幻灯片 6</vt:lpstr>
      <vt:lpstr>幻灯片 7</vt:lpstr>
      <vt:lpstr>                         正投影  如图，把个平行四边形ABCD放在三个不同的位置： 规律总结：课本167页划下来 平行形不变、倾斜形改变、垂直成线段 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八年级数学（下册）第四章 相似图形</dc:title>
  <dc:creator>lgs</dc:creator>
  <cp:lastModifiedBy>Administrator</cp:lastModifiedBy>
  <cp:revision>325</cp:revision>
  <dcterms:created xsi:type="dcterms:W3CDTF">2004-04-15T07:18:19Z</dcterms:created>
  <dcterms:modified xsi:type="dcterms:W3CDTF">2021-02-03T02:31:41Z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2052-10.1.0.6466</vt:lpwstr>
  </property>
</Properties>
</file>